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77" r:id="rId3"/>
    <p:sldId id="268" r:id="rId4"/>
    <p:sldId id="282" r:id="rId5"/>
    <p:sldId id="263" r:id="rId6"/>
    <p:sldId id="284" r:id="rId7"/>
    <p:sldId id="264" r:id="rId8"/>
    <p:sldId id="272" r:id="rId9"/>
    <p:sldId id="269" r:id="rId10"/>
    <p:sldId id="265" r:id="rId11"/>
    <p:sldId id="270" r:id="rId12"/>
    <p:sldId id="271" r:id="rId13"/>
    <p:sldId id="266" r:id="rId14"/>
    <p:sldId id="273" r:id="rId15"/>
    <p:sldId id="267" r:id="rId16"/>
    <p:sldId id="274" r:id="rId17"/>
    <p:sldId id="276" r:id="rId18"/>
    <p:sldId id="289" r:id="rId19"/>
    <p:sldId id="291" r:id="rId20"/>
    <p:sldId id="287" r:id="rId21"/>
    <p:sldId id="288" r:id="rId22"/>
    <p:sldId id="286" r:id="rId23"/>
    <p:sldId id="279" r:id="rId24"/>
    <p:sldId id="275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4681"/>
  </p:normalViewPr>
  <p:slideViewPr>
    <p:cSldViewPr snapToGrid="0">
      <p:cViewPr varScale="1">
        <p:scale>
          <a:sx n="111" d="100"/>
          <a:sy n="111" d="100"/>
        </p:scale>
        <p:origin x="35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ia Tara Hegde" userId="d93a2558-a889-4521-bcb4-6ed3fce9e012" providerId="ADAL" clId="{5D66EF27-C420-5547-9CF0-3CFFF7669934}"/>
    <pc:docChg chg="undo custSel modSld">
      <pc:chgData name="Sonia Tara Hegde" userId="d93a2558-a889-4521-bcb4-6ed3fce9e012" providerId="ADAL" clId="{5D66EF27-C420-5547-9CF0-3CFFF7669934}" dt="2025-07-30T09:42:34.793" v="9" actId="255"/>
      <pc:docMkLst>
        <pc:docMk/>
      </pc:docMkLst>
      <pc:sldChg chg="modSp mod">
        <pc:chgData name="Sonia Tara Hegde" userId="d93a2558-a889-4521-bcb4-6ed3fce9e012" providerId="ADAL" clId="{5D66EF27-C420-5547-9CF0-3CFFF7669934}" dt="2025-07-30T09:42:34.793" v="9" actId="255"/>
        <pc:sldMkLst>
          <pc:docMk/>
          <pc:sldMk cId="4234954616" sldId="256"/>
        </pc:sldMkLst>
        <pc:spChg chg="mod">
          <ac:chgData name="Sonia Tara Hegde" userId="d93a2558-a889-4521-bcb4-6ed3fce9e012" providerId="ADAL" clId="{5D66EF27-C420-5547-9CF0-3CFFF7669934}" dt="2025-07-30T09:42:34.793" v="9" actId="255"/>
          <ac:spMkLst>
            <pc:docMk/>
            <pc:sldMk cId="4234954616" sldId="256"/>
            <ac:spMk id="2" creationId="{5FC40703-2282-157B-9E09-881EED2956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F6ED6-DB1E-4851-B914-56E4370E778D}" type="datetimeFigureOut">
              <a:rPr lang="LID4096" smtClean="0"/>
              <a:t>7/30/25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8D010-1FC7-495E-936A-95F921B421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718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majority of cases are imported (dark green). Source: https://www.epicentro.iss.it/arbovirosi/dashboard 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8D010-1FC7-495E-936A-95F921B4213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869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methods discussed in this lecture will assume lifetime persistence of IgG antibodies after infection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8D010-1FC7-495E-936A-95F921B4213C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064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Home">
            <a:extLst>
              <a:ext uri="{FF2B5EF4-FFF2-40B4-BE49-F238E27FC236}">
                <a16:creationId xmlns:a16="http://schemas.microsoft.com/office/drawing/2014/main" id="{0AC141F3-5CF9-09AF-7275-B782E074C90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9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1826-4679-C9A3-E40A-1F09916D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38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50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F803E-49D7-635D-E900-AD335070677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61385" y="6429987"/>
            <a:ext cx="936062" cy="37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3E41D1-D74A-E81D-B562-DA1F0D63509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77750" y="6458419"/>
            <a:ext cx="1621762" cy="330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CF5B46-4FF1-B1B3-A086-74B86DDCE433}"/>
              </a:ext>
            </a:extLst>
          </p:cNvPr>
          <p:cNvSpPr/>
          <p:nvPr userDrawn="1"/>
        </p:nvSpPr>
        <p:spPr>
          <a:xfrm>
            <a:off x="-10274" y="6369111"/>
            <a:ext cx="12202274" cy="501650"/>
          </a:xfrm>
          <a:prstGeom prst="rect">
            <a:avLst/>
          </a:prstGeom>
          <a:solidFill>
            <a:srgbClr val="66ABE5">
              <a:alpha val="26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270565-CB32-C2F4-3F29-296E86D727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80930" y="6462093"/>
            <a:ext cx="1621762" cy="3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7738617/" TargetMode="External"/><Relationship Id="rId7" Type="http://schemas.openxmlformats.org/officeDocument/2006/relationships/hyperlink" Target="https://journals.plos.org/plosntds/article?id=10.1371/journal.pntd.0010592" TargetMode="External"/><Relationship Id="rId2" Type="http://schemas.openxmlformats.org/officeDocument/2006/relationships/hyperlink" Target="https://journals.plos.org/ploscompbiol/article?id=10.1371/journal.pcbi.10127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ifesciences.org/articles/45594#s4" TargetMode="External"/><Relationship Id="rId5" Type="http://schemas.openxmlformats.org/officeDocument/2006/relationships/hyperlink" Target="https://www.pnas.org/doi/10.1073/pnas.0408725102" TargetMode="External"/><Relationship Id="rId4" Type="http://schemas.openxmlformats.org/officeDocument/2006/relationships/hyperlink" Target="https://pubmed.ncbi.nlm.nih.gov/35750069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megan.odriscoll@hug.ch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0703-2282-157B-9E09-881EED29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7559"/>
            <a:ext cx="9144000" cy="2387600"/>
          </a:xfrm>
        </p:spPr>
        <p:txBody>
          <a:bodyPr>
            <a:normAutofit/>
          </a:bodyPr>
          <a:lstStyle/>
          <a:p>
            <a:r>
              <a:rPr lang="en-US" sz="4500" dirty="0">
                <a:latin typeface="+mn-lt"/>
              </a:rPr>
              <a:t>Lecture 6</a:t>
            </a:r>
            <a:br>
              <a:rPr lang="en-US" sz="4500" dirty="0">
                <a:latin typeface="+mn-lt"/>
              </a:rPr>
            </a:br>
            <a:r>
              <a:rPr lang="en-US" sz="4500" dirty="0">
                <a:latin typeface="+mn-lt"/>
              </a:rPr>
              <a:t>Inferring transmission dynamics from seroprevalence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E00F9-934A-BB4F-2830-445B20683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May 23</a:t>
            </a:r>
            <a:r>
              <a:rPr lang="en-US" baseline="30000" dirty="0"/>
              <a:t>rd</a:t>
            </a:r>
            <a:r>
              <a:rPr lang="en-US" dirty="0"/>
              <a:t>, 2025</a:t>
            </a:r>
          </a:p>
          <a:p>
            <a:r>
              <a:rPr lang="en-US" dirty="0" err="1"/>
              <a:t>Seroanalytics</a:t>
            </a:r>
            <a:r>
              <a:rPr lang="en-US" dirty="0"/>
              <a:t> Training</a:t>
            </a:r>
            <a:br>
              <a:rPr lang="en-US" dirty="0"/>
            </a:br>
            <a:r>
              <a:rPr lang="en-US" dirty="0"/>
              <a:t>Blantyre, Malawi</a:t>
            </a:r>
          </a:p>
        </p:txBody>
      </p:sp>
    </p:spTree>
    <p:extLst>
      <p:ext uri="{BB962C8B-B14F-4D97-AF65-F5344CB8AC3E}">
        <p14:creationId xmlns:p14="http://schemas.microsoft.com/office/powerpoint/2010/main" val="423495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E4370-7744-26F0-1F75-F22D8490CC5E}"/>
              </a:ext>
            </a:extLst>
          </p:cNvPr>
          <p:cNvSpPr/>
          <p:nvPr/>
        </p:nvSpPr>
        <p:spPr>
          <a:xfrm>
            <a:off x="652789" y="1999394"/>
            <a:ext cx="2295525" cy="1924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D1D76-6F68-F2E4-BEEF-AEA4E77C6E48}"/>
              </a:ext>
            </a:extLst>
          </p:cNvPr>
          <p:cNvSpPr/>
          <p:nvPr/>
        </p:nvSpPr>
        <p:spPr>
          <a:xfrm>
            <a:off x="3249947" y="2009775"/>
            <a:ext cx="2295525" cy="1924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7" name="Graphic 6" descr="Group outline">
            <a:extLst>
              <a:ext uri="{FF2B5EF4-FFF2-40B4-BE49-F238E27FC236}">
                <a16:creationId xmlns:a16="http://schemas.microsoft.com/office/drawing/2014/main" id="{6279EAA5-39A9-9829-165F-F50A84808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4992" y="3141173"/>
            <a:ext cx="914400" cy="914400"/>
          </a:xfrm>
          <a:prstGeom prst="rect">
            <a:avLst/>
          </a:prstGeom>
        </p:spPr>
      </p:pic>
      <p:pic>
        <p:nvPicPr>
          <p:cNvPr id="8" name="Graphic 7" descr="Group outline">
            <a:extLst>
              <a:ext uri="{FF2B5EF4-FFF2-40B4-BE49-F238E27FC236}">
                <a16:creationId xmlns:a16="http://schemas.microsoft.com/office/drawing/2014/main" id="{410084E1-274C-055D-CE40-9EA7D0061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034" y="2507152"/>
            <a:ext cx="914400" cy="914400"/>
          </a:xfrm>
          <a:prstGeom prst="rect">
            <a:avLst/>
          </a:prstGeom>
        </p:spPr>
      </p:pic>
      <p:pic>
        <p:nvPicPr>
          <p:cNvPr id="9" name="Graphic 8" descr="Group outline">
            <a:extLst>
              <a:ext uri="{FF2B5EF4-FFF2-40B4-BE49-F238E27FC236}">
                <a16:creationId xmlns:a16="http://schemas.microsoft.com/office/drawing/2014/main" id="{DF54A9E9-15CA-2AF0-FF90-DD768BF84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1072" y="2505075"/>
            <a:ext cx="914400" cy="914400"/>
          </a:xfrm>
          <a:prstGeom prst="rect">
            <a:avLst/>
          </a:prstGeom>
        </p:spPr>
      </p:pic>
      <p:pic>
        <p:nvPicPr>
          <p:cNvPr id="10" name="Graphic 9" descr="Group outline">
            <a:extLst>
              <a:ext uri="{FF2B5EF4-FFF2-40B4-BE49-F238E27FC236}">
                <a16:creationId xmlns:a16="http://schemas.microsoft.com/office/drawing/2014/main" id="{36E944CD-9280-1357-CAAD-C7726B159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3434" y="1961294"/>
            <a:ext cx="914400" cy="914400"/>
          </a:xfrm>
          <a:prstGeom prst="rect">
            <a:avLst/>
          </a:prstGeom>
        </p:spPr>
      </p:pic>
      <p:pic>
        <p:nvPicPr>
          <p:cNvPr id="11" name="Graphic 10" descr="Group outline">
            <a:extLst>
              <a:ext uri="{FF2B5EF4-FFF2-40B4-BE49-F238E27FC236}">
                <a16:creationId xmlns:a16="http://schemas.microsoft.com/office/drawing/2014/main" id="{D712C982-FE4B-6380-2D6B-91C8798EA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3194" y="1873131"/>
            <a:ext cx="914400" cy="914400"/>
          </a:xfrm>
          <a:prstGeom prst="rect">
            <a:avLst/>
          </a:prstGeom>
        </p:spPr>
      </p:pic>
      <p:pic>
        <p:nvPicPr>
          <p:cNvPr id="12" name="Graphic 11" descr="Group outline">
            <a:extLst>
              <a:ext uri="{FF2B5EF4-FFF2-40B4-BE49-F238E27FC236}">
                <a16:creationId xmlns:a16="http://schemas.microsoft.com/office/drawing/2014/main" id="{A9509CC4-7193-19FB-731A-28378316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232" y="319539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4CBA12-BAC3-F1CF-5358-0744627E1A1F}"/>
              </a:ext>
            </a:extLst>
          </p:cNvPr>
          <p:cNvSpPr txBox="1"/>
          <p:nvPr/>
        </p:nvSpPr>
        <p:spPr>
          <a:xfrm>
            <a:off x="1146342" y="1601094"/>
            <a:ext cx="121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&lt;5 years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AC493-476D-5618-B0B4-29EA1FAFAFB0}"/>
              </a:ext>
            </a:extLst>
          </p:cNvPr>
          <p:cNvSpPr txBox="1"/>
          <p:nvPr/>
        </p:nvSpPr>
        <p:spPr>
          <a:xfrm>
            <a:off x="3783347" y="1599807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≥5 years</a:t>
            </a:r>
            <a:endParaRPr lang="LID4096" dirty="0"/>
          </a:p>
        </p:txBody>
      </p:sp>
      <p:pic>
        <p:nvPicPr>
          <p:cNvPr id="16" name="Graphic 15" descr="Children outline">
            <a:extLst>
              <a:ext uri="{FF2B5EF4-FFF2-40B4-BE49-F238E27FC236}">
                <a16:creationId xmlns:a16="http://schemas.microsoft.com/office/drawing/2014/main" id="{783F5BEB-9BA6-57B7-FD97-12880AF422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57" y="3219412"/>
            <a:ext cx="914400" cy="914400"/>
          </a:xfrm>
          <a:prstGeom prst="rect">
            <a:avLst/>
          </a:prstGeom>
        </p:spPr>
      </p:pic>
      <p:pic>
        <p:nvPicPr>
          <p:cNvPr id="17" name="Graphic 16" descr="Children outline">
            <a:extLst>
              <a:ext uri="{FF2B5EF4-FFF2-40B4-BE49-F238E27FC236}">
                <a16:creationId xmlns:a16="http://schemas.microsoft.com/office/drawing/2014/main" id="{2C19460F-49DA-B08C-1DE1-5D97BA599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426" y="3067907"/>
            <a:ext cx="914400" cy="914400"/>
          </a:xfrm>
          <a:prstGeom prst="rect">
            <a:avLst/>
          </a:prstGeom>
        </p:spPr>
      </p:pic>
      <p:pic>
        <p:nvPicPr>
          <p:cNvPr id="18" name="Graphic 17" descr="Children outline">
            <a:extLst>
              <a:ext uri="{FF2B5EF4-FFF2-40B4-BE49-F238E27FC236}">
                <a16:creationId xmlns:a16="http://schemas.microsoft.com/office/drawing/2014/main" id="{5EF4FF35-9662-4F43-DA7C-9CFF0CE70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58619" y="2733675"/>
            <a:ext cx="914400" cy="914400"/>
          </a:xfrm>
          <a:prstGeom prst="rect">
            <a:avLst/>
          </a:prstGeom>
        </p:spPr>
      </p:pic>
      <p:pic>
        <p:nvPicPr>
          <p:cNvPr id="19" name="Graphic 18" descr="Children outline">
            <a:extLst>
              <a:ext uri="{FF2B5EF4-FFF2-40B4-BE49-F238E27FC236}">
                <a16:creationId xmlns:a16="http://schemas.microsoft.com/office/drawing/2014/main" id="{F84E5AEA-3E00-7A2F-E439-D601BCDBC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401" y="2505075"/>
            <a:ext cx="914400" cy="914400"/>
          </a:xfrm>
          <a:prstGeom prst="rect">
            <a:avLst/>
          </a:prstGeom>
        </p:spPr>
      </p:pic>
      <p:pic>
        <p:nvPicPr>
          <p:cNvPr id="20" name="Graphic 19" descr="Children outline">
            <a:extLst>
              <a:ext uri="{FF2B5EF4-FFF2-40B4-BE49-F238E27FC236}">
                <a16:creationId xmlns:a16="http://schemas.microsoft.com/office/drawing/2014/main" id="{3B770E73-794A-0F4E-2B98-1F91F99FB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0552" y="2047875"/>
            <a:ext cx="914400" cy="914400"/>
          </a:xfrm>
          <a:prstGeom prst="rect">
            <a:avLst/>
          </a:prstGeom>
        </p:spPr>
      </p:pic>
      <p:pic>
        <p:nvPicPr>
          <p:cNvPr id="21" name="Graphic 20" descr="Children outline">
            <a:extLst>
              <a:ext uri="{FF2B5EF4-FFF2-40B4-BE49-F238E27FC236}">
                <a16:creationId xmlns:a16="http://schemas.microsoft.com/office/drawing/2014/main" id="{07C0D737-639F-F190-B263-B87F81E695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426" y="1961294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163EE1-3CFA-E302-9CAC-81D77184524A}"/>
              </a:ext>
            </a:extLst>
          </p:cNvPr>
          <p:cNvSpPr txBox="1"/>
          <p:nvPr/>
        </p:nvSpPr>
        <p:spPr>
          <a:xfrm>
            <a:off x="713321" y="4183126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Seroprevalence=0%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763C1C-3E4E-B0F4-3197-0E011074E41F}"/>
              </a:ext>
            </a:extLst>
          </p:cNvPr>
          <p:cNvSpPr txBox="1"/>
          <p:nvPr/>
        </p:nvSpPr>
        <p:spPr>
          <a:xfrm>
            <a:off x="3347469" y="4176132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Seroprevalence=30%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1328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E4370-7744-26F0-1F75-F22D8490CC5E}"/>
              </a:ext>
            </a:extLst>
          </p:cNvPr>
          <p:cNvSpPr/>
          <p:nvPr/>
        </p:nvSpPr>
        <p:spPr>
          <a:xfrm>
            <a:off x="652789" y="1999394"/>
            <a:ext cx="2295525" cy="1924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D1D76-6F68-F2E4-BEEF-AEA4E77C6E48}"/>
              </a:ext>
            </a:extLst>
          </p:cNvPr>
          <p:cNvSpPr/>
          <p:nvPr/>
        </p:nvSpPr>
        <p:spPr>
          <a:xfrm>
            <a:off x="3249947" y="2009775"/>
            <a:ext cx="2295525" cy="1924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7" name="Graphic 6" descr="Group outline">
            <a:extLst>
              <a:ext uri="{FF2B5EF4-FFF2-40B4-BE49-F238E27FC236}">
                <a16:creationId xmlns:a16="http://schemas.microsoft.com/office/drawing/2014/main" id="{6279EAA5-39A9-9829-165F-F50A84808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4992" y="3141173"/>
            <a:ext cx="914400" cy="914400"/>
          </a:xfrm>
          <a:prstGeom prst="rect">
            <a:avLst/>
          </a:prstGeom>
        </p:spPr>
      </p:pic>
      <p:pic>
        <p:nvPicPr>
          <p:cNvPr id="8" name="Graphic 7" descr="Group outline">
            <a:extLst>
              <a:ext uri="{FF2B5EF4-FFF2-40B4-BE49-F238E27FC236}">
                <a16:creationId xmlns:a16="http://schemas.microsoft.com/office/drawing/2014/main" id="{410084E1-274C-055D-CE40-9EA7D0061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034" y="2507152"/>
            <a:ext cx="914400" cy="914400"/>
          </a:xfrm>
          <a:prstGeom prst="rect">
            <a:avLst/>
          </a:prstGeom>
        </p:spPr>
      </p:pic>
      <p:pic>
        <p:nvPicPr>
          <p:cNvPr id="9" name="Graphic 8" descr="Group outline">
            <a:extLst>
              <a:ext uri="{FF2B5EF4-FFF2-40B4-BE49-F238E27FC236}">
                <a16:creationId xmlns:a16="http://schemas.microsoft.com/office/drawing/2014/main" id="{DF54A9E9-15CA-2AF0-FF90-DD768BF84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1072" y="2505075"/>
            <a:ext cx="914400" cy="914400"/>
          </a:xfrm>
          <a:prstGeom prst="rect">
            <a:avLst/>
          </a:prstGeom>
        </p:spPr>
      </p:pic>
      <p:pic>
        <p:nvPicPr>
          <p:cNvPr id="10" name="Graphic 9" descr="Group outline">
            <a:extLst>
              <a:ext uri="{FF2B5EF4-FFF2-40B4-BE49-F238E27FC236}">
                <a16:creationId xmlns:a16="http://schemas.microsoft.com/office/drawing/2014/main" id="{36E944CD-9280-1357-CAAD-C7726B159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3434" y="1961294"/>
            <a:ext cx="914400" cy="914400"/>
          </a:xfrm>
          <a:prstGeom prst="rect">
            <a:avLst/>
          </a:prstGeom>
        </p:spPr>
      </p:pic>
      <p:pic>
        <p:nvPicPr>
          <p:cNvPr id="11" name="Graphic 10" descr="Group outline">
            <a:extLst>
              <a:ext uri="{FF2B5EF4-FFF2-40B4-BE49-F238E27FC236}">
                <a16:creationId xmlns:a16="http://schemas.microsoft.com/office/drawing/2014/main" id="{D712C982-FE4B-6380-2D6B-91C8798EA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3194" y="1873131"/>
            <a:ext cx="914400" cy="914400"/>
          </a:xfrm>
          <a:prstGeom prst="rect">
            <a:avLst/>
          </a:prstGeom>
        </p:spPr>
      </p:pic>
      <p:pic>
        <p:nvPicPr>
          <p:cNvPr id="12" name="Graphic 11" descr="Group outline">
            <a:extLst>
              <a:ext uri="{FF2B5EF4-FFF2-40B4-BE49-F238E27FC236}">
                <a16:creationId xmlns:a16="http://schemas.microsoft.com/office/drawing/2014/main" id="{A9509CC4-7193-19FB-731A-28378316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232" y="319539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4CBA12-BAC3-F1CF-5358-0744627E1A1F}"/>
              </a:ext>
            </a:extLst>
          </p:cNvPr>
          <p:cNvSpPr txBox="1"/>
          <p:nvPr/>
        </p:nvSpPr>
        <p:spPr>
          <a:xfrm>
            <a:off x="977557" y="1599807"/>
            <a:ext cx="176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&lt;5 years old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AC493-476D-5618-B0B4-29EA1FAFAFB0}"/>
              </a:ext>
            </a:extLst>
          </p:cNvPr>
          <p:cNvSpPr txBox="1"/>
          <p:nvPr/>
        </p:nvSpPr>
        <p:spPr>
          <a:xfrm>
            <a:off x="3614168" y="1599807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≥ 5 years old</a:t>
            </a:r>
            <a:endParaRPr lang="LID4096" dirty="0"/>
          </a:p>
        </p:txBody>
      </p:sp>
      <p:pic>
        <p:nvPicPr>
          <p:cNvPr id="16" name="Graphic 15" descr="Children outline">
            <a:extLst>
              <a:ext uri="{FF2B5EF4-FFF2-40B4-BE49-F238E27FC236}">
                <a16:creationId xmlns:a16="http://schemas.microsoft.com/office/drawing/2014/main" id="{783F5BEB-9BA6-57B7-FD97-12880AF422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57" y="3219412"/>
            <a:ext cx="914400" cy="914400"/>
          </a:xfrm>
          <a:prstGeom prst="rect">
            <a:avLst/>
          </a:prstGeom>
        </p:spPr>
      </p:pic>
      <p:pic>
        <p:nvPicPr>
          <p:cNvPr id="17" name="Graphic 16" descr="Children outline">
            <a:extLst>
              <a:ext uri="{FF2B5EF4-FFF2-40B4-BE49-F238E27FC236}">
                <a16:creationId xmlns:a16="http://schemas.microsoft.com/office/drawing/2014/main" id="{2C19460F-49DA-B08C-1DE1-5D97BA599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426" y="3067907"/>
            <a:ext cx="914400" cy="914400"/>
          </a:xfrm>
          <a:prstGeom prst="rect">
            <a:avLst/>
          </a:prstGeom>
        </p:spPr>
      </p:pic>
      <p:pic>
        <p:nvPicPr>
          <p:cNvPr id="18" name="Graphic 17" descr="Children outline">
            <a:extLst>
              <a:ext uri="{FF2B5EF4-FFF2-40B4-BE49-F238E27FC236}">
                <a16:creationId xmlns:a16="http://schemas.microsoft.com/office/drawing/2014/main" id="{5EF4FF35-9662-4F43-DA7C-9CFF0CE70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58619" y="2733675"/>
            <a:ext cx="914400" cy="914400"/>
          </a:xfrm>
          <a:prstGeom prst="rect">
            <a:avLst/>
          </a:prstGeom>
        </p:spPr>
      </p:pic>
      <p:pic>
        <p:nvPicPr>
          <p:cNvPr id="19" name="Graphic 18" descr="Children outline">
            <a:extLst>
              <a:ext uri="{FF2B5EF4-FFF2-40B4-BE49-F238E27FC236}">
                <a16:creationId xmlns:a16="http://schemas.microsoft.com/office/drawing/2014/main" id="{F84E5AEA-3E00-7A2F-E439-D601BCDBC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401" y="2505075"/>
            <a:ext cx="914400" cy="914400"/>
          </a:xfrm>
          <a:prstGeom prst="rect">
            <a:avLst/>
          </a:prstGeom>
        </p:spPr>
      </p:pic>
      <p:pic>
        <p:nvPicPr>
          <p:cNvPr id="20" name="Graphic 19" descr="Children outline">
            <a:extLst>
              <a:ext uri="{FF2B5EF4-FFF2-40B4-BE49-F238E27FC236}">
                <a16:creationId xmlns:a16="http://schemas.microsoft.com/office/drawing/2014/main" id="{3B770E73-794A-0F4E-2B98-1F91F99FB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0552" y="2047875"/>
            <a:ext cx="914400" cy="914400"/>
          </a:xfrm>
          <a:prstGeom prst="rect">
            <a:avLst/>
          </a:prstGeom>
        </p:spPr>
      </p:pic>
      <p:pic>
        <p:nvPicPr>
          <p:cNvPr id="21" name="Graphic 20" descr="Children outline">
            <a:extLst>
              <a:ext uri="{FF2B5EF4-FFF2-40B4-BE49-F238E27FC236}">
                <a16:creationId xmlns:a16="http://schemas.microsoft.com/office/drawing/2014/main" id="{07C0D737-639F-F190-B263-B87F81E695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426" y="1961294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163EE1-3CFA-E302-9CAC-81D77184524A}"/>
              </a:ext>
            </a:extLst>
          </p:cNvPr>
          <p:cNvSpPr txBox="1"/>
          <p:nvPr/>
        </p:nvSpPr>
        <p:spPr>
          <a:xfrm>
            <a:off x="713321" y="4183126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Seroprevalence=0%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763C1C-3E4E-B0F4-3197-0E011074E41F}"/>
              </a:ext>
            </a:extLst>
          </p:cNvPr>
          <p:cNvSpPr txBox="1"/>
          <p:nvPr/>
        </p:nvSpPr>
        <p:spPr>
          <a:xfrm>
            <a:off x="3347469" y="4176132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Seroprevalence=30%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0E68B-2C7E-35D9-BE4A-440480BD01C4}"/>
              </a:ext>
            </a:extLst>
          </p:cNvPr>
          <p:cNvSpPr txBox="1"/>
          <p:nvPr/>
        </p:nvSpPr>
        <p:spPr>
          <a:xfrm>
            <a:off x="6965724" y="5104596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rgbClr val="C00000"/>
                </a:solidFill>
              </a:rPr>
              <a:t>What kind of transmission has happened here?</a:t>
            </a:r>
            <a:endParaRPr lang="LID4096" sz="2800" dirty="0">
              <a:solidFill>
                <a:srgbClr val="C00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C1CAC73-0EE7-FAE0-7C43-04F2A9AB5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9959" y="1229071"/>
            <a:ext cx="5484865" cy="36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8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3FE5A-32E4-B1C7-9BD6-E35D3F36A6FC}"/>
              </a:ext>
            </a:extLst>
          </p:cNvPr>
          <p:cNvSpPr txBox="1"/>
          <p:nvPr/>
        </p:nvSpPr>
        <p:spPr>
          <a:xfrm>
            <a:off x="668311" y="1752600"/>
            <a:ext cx="51133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Non-endemic transmission</a:t>
            </a:r>
          </a:p>
          <a:p>
            <a:endParaRPr lang="en-I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0% seroprevalence in children aged 0-4 means the pathogen has not transmitted in the past 4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An equal infection attack rate among those ≥ 5 years suggests: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An outbreak occurred ~ 5 years 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30% infection attack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D1833-2FF1-0966-255F-D29EF009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959" y="1229071"/>
            <a:ext cx="5484865" cy="36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5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Non-endemic transmission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CDA13-CE02-7667-8ECB-24A90EA60AB4}"/>
              </a:ext>
            </a:extLst>
          </p:cNvPr>
          <p:cNvSpPr txBox="1"/>
          <p:nvPr/>
        </p:nvSpPr>
        <p:spPr>
          <a:xfrm>
            <a:off x="668311" y="1752600"/>
            <a:ext cx="5113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Flat age-specific seroprevalence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Everyone alive during an epidemic has approximately the same infection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more epidemics an age-group has lived through, the higher the chance of infection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8152F3-DA47-68E7-0252-05AD1B171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82" y="3448637"/>
            <a:ext cx="4463873" cy="28017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61ACA2-832F-A36C-74EF-3C9C3636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86" y="627274"/>
            <a:ext cx="4470169" cy="280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1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Non-endemic transmission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CDA13-CE02-7667-8ECB-24A90EA60AB4}"/>
              </a:ext>
            </a:extLst>
          </p:cNvPr>
          <p:cNvSpPr txBox="1"/>
          <p:nvPr/>
        </p:nvSpPr>
        <p:spPr>
          <a:xfrm>
            <a:off x="6490577" y="1560880"/>
            <a:ext cx="5113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Pathogen has been absent for past 4 years (0% seroprevalence in children &lt;5)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Participants aged 5-39 have equal attack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-&gt; outbreak occurred ~ 5 years 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-&gt; 30% attack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Participants aged ≥ 40 have equal attack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-&gt; outbreak occurred ~40 years 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-&gt; 20% attack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These participants were alive for 2 outbreaks (20% + 30% attack rates = 50% seroprevalence)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EDA88-87FC-5B10-71B2-E23714BE8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807654"/>
            <a:ext cx="5520209" cy="346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8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Endemic transmission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8311" y="1752600"/>
            <a:ext cx="51133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Increasing seroprevalence with increasing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When a pathogen continuously transmits in a population, age is a direct measure of the time spent at risk of infection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Valuable to quantify the force of infection (FOI)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DA608-C948-5AF7-7394-43CEDC400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242" y="1752600"/>
            <a:ext cx="5692133" cy="35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Endemic transmission: FOI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8311" y="1752600"/>
            <a:ext cx="5113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Force of infection (FOI) is also often called transmission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Defined as: “Rate at which susceptible individuals become infected”</a:t>
            </a:r>
          </a:p>
          <a:p>
            <a:pPr lvl="1"/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 Can be estimated using a catalytic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Fit to age-specific seroprevalence data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722C8-D0F6-9911-55DF-5D8B69DD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242" y="1752600"/>
            <a:ext cx="5692133" cy="35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57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Catalytic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8310" y="1752600"/>
            <a:ext cx="529433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kern="100" dirty="0">
                <a:solidFill>
                  <a:schemeClr val="accent4">
                    <a:lumMod val="7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ϖ</a:t>
            </a:r>
            <a:r>
              <a:rPr lang="en-GB" sz="2400" kern="100" baseline="-25000" dirty="0">
                <a:solidFill>
                  <a:schemeClr val="accent4">
                    <a:lumMod val="7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= 1-exp(-</a:t>
            </a:r>
            <a:r>
              <a:rPr lang="el-GR" sz="24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*a)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λ</a:t>
            </a:r>
            <a:r>
              <a:rPr lang="en-IE" dirty="0"/>
              <a:t> = FOI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ϖ</a:t>
            </a:r>
            <a:r>
              <a:rPr lang="en-GB" sz="1800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E" dirty="0"/>
              <a:t> = proportion positive at age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Assumptions: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Transmission is constant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Infection risk is independent of age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cumulative risk of ever having been infected accumulates with age </a:t>
            </a:r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4E544F-2D8F-CB67-45BB-0D843BB74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5" y="1936492"/>
            <a:ext cx="5215391" cy="32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Catalytic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8310" y="1752600"/>
            <a:ext cx="529433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kern="100" dirty="0">
                <a:solidFill>
                  <a:schemeClr val="accent4">
                    <a:lumMod val="7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ϖ</a:t>
            </a:r>
            <a:r>
              <a:rPr lang="en-GB" sz="2400" kern="100" baseline="-25000" dirty="0">
                <a:solidFill>
                  <a:schemeClr val="accent4">
                    <a:lumMod val="7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= 1-exp(-</a:t>
            </a:r>
            <a:r>
              <a:rPr lang="el-GR" sz="24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*a)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λ</a:t>
            </a:r>
            <a:r>
              <a:rPr lang="en-IE" dirty="0"/>
              <a:t> = FOI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ϖ</a:t>
            </a:r>
            <a:r>
              <a:rPr lang="en-GB" sz="1800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E" dirty="0"/>
              <a:t> = proportion positive at age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Susceptible</a:t>
            </a:r>
            <a:r>
              <a:rPr lang="en-GB" sz="1800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E" dirty="0"/>
              <a:t> = 1 - </a:t>
            </a:r>
            <a:r>
              <a:rPr lang="el-GR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ϖ</a:t>
            </a:r>
            <a:r>
              <a:rPr lang="en-GB" sz="1800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Assumptions: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Transmission is constant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Infection risk is independent of age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We will implement this using a simple regression model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 err="1"/>
              <a:t>glm</a:t>
            </a:r>
            <a:r>
              <a:rPr lang="en-IE" dirty="0"/>
              <a:t>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complementary log-log link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6FAE08-4E0E-4C5C-1663-DC91864C1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181" y="1495425"/>
            <a:ext cx="5771844" cy="30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7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Value of FOI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C5F89-F03A-7229-6BA9-4A5F6EFDA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539" y="2013609"/>
            <a:ext cx="8583461" cy="3155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E38C9C-207E-2293-1D1D-814D1AC31D88}"/>
              </a:ext>
            </a:extLst>
          </p:cNvPr>
          <p:cNvSpPr txBox="1"/>
          <p:nvPr/>
        </p:nvSpPr>
        <p:spPr>
          <a:xfrm>
            <a:off x="7191375" y="6010275"/>
            <a:ext cx="558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err="1"/>
              <a:t>Catterino</a:t>
            </a:r>
            <a:r>
              <a:rPr lang="en-IE" sz="1600" dirty="0"/>
              <a:t> et al., Science Translational Medicine, 2020</a:t>
            </a:r>
            <a:endParaRPr lang="LID4096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F69F5-FF02-A5A3-ADB6-252CD5FA8CE7}"/>
              </a:ext>
            </a:extLst>
          </p:cNvPr>
          <p:cNvSpPr txBox="1"/>
          <p:nvPr/>
        </p:nvSpPr>
        <p:spPr>
          <a:xfrm>
            <a:off x="228600" y="2298602"/>
            <a:ext cx="3219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Allows us to quantify the level of transmission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number of annual infections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Prioritization of vaccines and other control strategies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9165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Lecture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DB780-A7A5-FFD2-F1D4-B27F640AB9B5}"/>
              </a:ext>
            </a:extLst>
          </p:cNvPr>
          <p:cNvSpPr txBox="1"/>
          <p:nvPr/>
        </p:nvSpPr>
        <p:spPr>
          <a:xfrm>
            <a:off x="801112" y="1683143"/>
            <a:ext cx="8844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Understanding what age-specific patterns of seroprevalence can tell us about past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Non-endemic transmission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Timing and magnitude of past outbreaks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Endemic transmission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Force of infection 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661983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018B6-B2C9-F131-5795-882CD615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6" y="1819815"/>
            <a:ext cx="5739284" cy="3618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3D07F-5120-A6B4-F441-33D40AF68CBD}"/>
              </a:ext>
            </a:extLst>
          </p:cNvPr>
          <p:cNvSpPr txBox="1"/>
          <p:nvPr/>
        </p:nvSpPr>
        <p:spPr>
          <a:xfrm>
            <a:off x="6984774" y="2875746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rgbClr val="C00000"/>
                </a:solidFill>
              </a:rPr>
              <a:t>What kind of transmission has happened here?</a:t>
            </a:r>
            <a:endParaRPr lang="LID4096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01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Recently established endemic transmission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04877" y="2274838"/>
            <a:ext cx="5113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Pathogen began circulating ~20 years 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Everyone  &gt;20 years has same attack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Increasing seroprevalence with increasing age in younger age groups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-&gt; recent endemic transmission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750820-0DE4-BD15-7781-A0B9C4CED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6" y="1819815"/>
            <a:ext cx="5739284" cy="361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16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RSero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R package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65CC40-65A1-CAC3-F209-8641E10E0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40" y="1789477"/>
            <a:ext cx="7068536" cy="924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43FB34-9B8D-E2F8-CF40-43DF7E76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588" y="2942011"/>
            <a:ext cx="1859943" cy="9739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4D9C1C-4874-E387-4D75-52F495A87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175" y="238125"/>
            <a:ext cx="2416413" cy="60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69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Additional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35941" y="1534115"/>
            <a:ext cx="97056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err="1"/>
              <a:t>RSero</a:t>
            </a:r>
            <a:r>
              <a:rPr lang="en-IE" dirty="0"/>
              <a:t> package for reconstructing past transmission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>
                <a:hlinkClick r:id="rId2"/>
              </a:rPr>
              <a:t>https://journals.plos.org/ploscompbiol/article?id=10.1371/journal.pcbi.1012777</a:t>
            </a:r>
            <a:r>
              <a:rPr lang="en-I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err="1"/>
              <a:t>Seroincidence</a:t>
            </a:r>
            <a:r>
              <a:rPr lang="en-IE" dirty="0"/>
              <a:t> estimation (pathogens that induce only short-lived antibody responses)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Cholera: </a:t>
            </a:r>
            <a:r>
              <a:rPr lang="en-IE" dirty="0">
                <a:hlinkClick r:id="rId3"/>
              </a:rPr>
              <a:t>https://pmc.ncbi.nlm.nih.gov/articles/PMC7738617/</a:t>
            </a:r>
            <a:r>
              <a:rPr lang="en-I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Typhoid: </a:t>
            </a:r>
            <a:r>
              <a:rPr lang="en-IE" dirty="0">
                <a:hlinkClick r:id="rId4"/>
              </a:rPr>
              <a:t>https://pubmed.ncbi.nlm.nih.gov/35750069/</a:t>
            </a:r>
            <a:r>
              <a:rPr lang="en-I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Reversible catalytic model (when antibody responses wane significantly over time)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Malaria: </a:t>
            </a:r>
            <a:r>
              <a:rPr lang="en-IE" dirty="0">
                <a:hlinkClick r:id="rId5"/>
              </a:rPr>
              <a:t>https://www.pnas.org/doi/10.1073/pnas.0408725102</a:t>
            </a:r>
            <a:r>
              <a:rPr lang="en-I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 err="1"/>
              <a:t>Enteropathogens</a:t>
            </a:r>
            <a:r>
              <a:rPr lang="en-IE" dirty="0"/>
              <a:t>: </a:t>
            </a:r>
            <a:r>
              <a:rPr lang="en-IE" dirty="0">
                <a:hlinkClick r:id="rId6"/>
              </a:rPr>
              <a:t>https://elifesciences.org/articles/45594#s4</a:t>
            </a:r>
            <a:r>
              <a:rPr lang="en-I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Joint fitting of mixture and catalytic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>
                <a:hlinkClick r:id="rId7"/>
              </a:rPr>
              <a:t>https://journals.sagepub.com/doi/10.1177/1471082X12457495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>
                <a:hlinkClick r:id="rId7"/>
              </a:rPr>
              <a:t>https://journals.plos.org/plosntds/article?id=10.1371/journal.pntd.0010592</a:t>
            </a:r>
            <a:r>
              <a:rPr lang="en-I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43481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8310" y="1752600"/>
            <a:ext cx="96186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Age-specific seroprevalence data can help us reconstruct past transmission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Seroprevalence that continuously increases with age indicates endemicity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Staggered, step-wise increases in seroprevalence indicate sporadic epidemics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Understanding if a pathogen is endemic or not has important public health implications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Past infection rates can be quantified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Non-endemic settings: frequency &amp; magnitude of outbreaks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Endemic settings: force of infection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79AFB-8E17-594A-0B03-8BFD219A466A}"/>
              </a:ext>
            </a:extLst>
          </p:cNvPr>
          <p:cNvSpPr txBox="1"/>
          <p:nvPr/>
        </p:nvSpPr>
        <p:spPr>
          <a:xfrm>
            <a:off x="4026504" y="5815251"/>
            <a:ext cx="533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/>
              <a:t>email: </a:t>
            </a:r>
            <a:r>
              <a:rPr lang="en-IE" b="1" i="1" dirty="0">
                <a:hlinkClick r:id="rId2"/>
              </a:rPr>
              <a:t>megan.odriscoll@hug.ch</a:t>
            </a:r>
            <a:r>
              <a:rPr lang="en-IE" b="1" i="1" dirty="0"/>
              <a:t> </a:t>
            </a:r>
            <a:endParaRPr lang="LID4096" b="1" i="1" dirty="0"/>
          </a:p>
        </p:txBody>
      </p:sp>
    </p:spTree>
    <p:extLst>
      <p:ext uri="{BB962C8B-B14F-4D97-AF65-F5344CB8AC3E}">
        <p14:creationId xmlns:p14="http://schemas.microsoft.com/office/powerpoint/2010/main" val="1701199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Tutorial/Lab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478741" y="1800727"/>
            <a:ext cx="96186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Calculate age-specific seroprevalence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Investigate the transmission dynamics of two pathogens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Fit a catalytic model to estimate FOI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F70F0E-618B-9564-F15E-F50DB46D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63" y="2228611"/>
            <a:ext cx="5326084" cy="387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5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Population transmission dynamics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FA29-D40A-B156-7E4A-F08329B10896}"/>
              </a:ext>
            </a:extLst>
          </p:cNvPr>
          <p:cNvSpPr txBox="1"/>
          <p:nvPr/>
        </p:nvSpPr>
        <p:spPr>
          <a:xfrm>
            <a:off x="3388725" y="1289865"/>
            <a:ext cx="661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How has the pathogen spread in a given population? </a:t>
            </a:r>
          </a:p>
        </p:txBody>
      </p:sp>
    </p:spTree>
    <p:extLst>
      <p:ext uri="{BB962C8B-B14F-4D97-AF65-F5344CB8AC3E}">
        <p14:creationId xmlns:p14="http://schemas.microsoft.com/office/powerpoint/2010/main" val="59525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Population transmission dynamics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FA29-D40A-B156-7E4A-F08329B10896}"/>
              </a:ext>
            </a:extLst>
          </p:cNvPr>
          <p:cNvSpPr txBox="1"/>
          <p:nvPr/>
        </p:nvSpPr>
        <p:spPr>
          <a:xfrm>
            <a:off x="3396816" y="1279325"/>
            <a:ext cx="661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How has the pathogen spread in a given population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F418A-F3BF-CE61-B9C6-277DD2E13390}"/>
              </a:ext>
            </a:extLst>
          </p:cNvPr>
          <p:cNvSpPr txBox="1"/>
          <p:nvPr/>
        </p:nvSpPr>
        <p:spPr>
          <a:xfrm>
            <a:off x="7193169" y="2883164"/>
            <a:ext cx="4133266" cy="13849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200" b="1" u="sng" dirty="0">
                <a:solidFill>
                  <a:schemeClr val="accent6"/>
                </a:solidFill>
              </a:rPr>
              <a:t>Non-Endemic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Sporadic outbreaks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Transmission is not continuous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LID4096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6F583-487F-4113-99E3-84D552F8F05D}"/>
              </a:ext>
            </a:extLst>
          </p:cNvPr>
          <p:cNvSpPr txBox="1"/>
          <p:nvPr/>
        </p:nvSpPr>
        <p:spPr>
          <a:xfrm>
            <a:off x="784645" y="2883165"/>
            <a:ext cx="4506956" cy="13849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200" b="1" u="sng" dirty="0">
                <a:solidFill>
                  <a:schemeClr val="accent6"/>
                </a:solidFill>
              </a:rPr>
              <a:t>Endemic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Sustained/persistent transmission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Can have epidemic or seasonal cycles  </a:t>
            </a:r>
            <a:endParaRPr lang="LID4096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LID4096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6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Population transmission dynamics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6F583-487F-4113-99E3-84D552F8F05D}"/>
              </a:ext>
            </a:extLst>
          </p:cNvPr>
          <p:cNvSpPr txBox="1"/>
          <p:nvPr/>
        </p:nvSpPr>
        <p:spPr>
          <a:xfrm>
            <a:off x="478741" y="1860743"/>
            <a:ext cx="4506956" cy="14157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200" b="1" u="sng" dirty="0">
                <a:solidFill>
                  <a:schemeClr val="accent6"/>
                </a:solidFill>
              </a:rPr>
              <a:t>Endemic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Sustained/persistent transmission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Can have epidemic or seasonal cycles  </a:t>
            </a:r>
          </a:p>
          <a:p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2A9F92-EC8C-F520-BB6F-7815203BA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707" y="2399352"/>
            <a:ext cx="6612172" cy="39226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E8B4CF-251D-7246-0B70-83A54FEB8F98}"/>
              </a:ext>
            </a:extLst>
          </p:cNvPr>
          <p:cNvSpPr txBox="1"/>
          <p:nvPr/>
        </p:nvSpPr>
        <p:spPr>
          <a:xfrm>
            <a:off x="7576923" y="2399352"/>
            <a:ext cx="450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Reported dengue cases in Brazil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63570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Population transmission dynamics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8B4CF-251D-7246-0B70-83A54FEB8F98}"/>
              </a:ext>
            </a:extLst>
          </p:cNvPr>
          <p:cNvSpPr txBox="1"/>
          <p:nvPr/>
        </p:nvSpPr>
        <p:spPr>
          <a:xfrm>
            <a:off x="5940828" y="5712977"/>
            <a:ext cx="450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Reported dengue cases in Italy</a:t>
            </a:r>
            <a:endParaRPr lang="LID4096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A0B46-8DAA-E8A8-7B21-141BD2CDB601}"/>
              </a:ext>
            </a:extLst>
          </p:cNvPr>
          <p:cNvSpPr txBox="1"/>
          <p:nvPr/>
        </p:nvSpPr>
        <p:spPr>
          <a:xfrm>
            <a:off x="753525" y="1672139"/>
            <a:ext cx="4133266" cy="13849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200" b="1" u="sng" dirty="0">
                <a:solidFill>
                  <a:schemeClr val="accent6"/>
                </a:solidFill>
              </a:rPr>
              <a:t>Non-Endemic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Sporadic outbreaks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Transmission is not continuous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LID4096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0F08C-1A2C-6285-85DE-C3133F8F6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094" y="3057134"/>
            <a:ext cx="9398234" cy="26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5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Why is this useful?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ECE6-7A60-2AFC-C663-7E9EFEB19FDB}"/>
              </a:ext>
            </a:extLst>
          </p:cNvPr>
          <p:cNvSpPr txBox="1"/>
          <p:nvPr/>
        </p:nvSpPr>
        <p:spPr>
          <a:xfrm>
            <a:off x="638175" y="1581150"/>
            <a:ext cx="9363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Many infections can be missed by disease surveillance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Asymptomatic and mild infections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To understand when in the past these infections occurred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Quantifying annual risks of infection or average outbreak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Valuable for planning control &amp; prevention efforts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551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Age = time spent at risk of infection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ECE6-7A60-2AFC-C663-7E9EFEB19FDB}"/>
              </a:ext>
            </a:extLst>
          </p:cNvPr>
          <p:cNvSpPr txBox="1"/>
          <p:nvPr/>
        </p:nvSpPr>
        <p:spPr>
          <a:xfrm>
            <a:off x="981075" y="1759308"/>
            <a:ext cx="9363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As we get older, we are more likely to have encountered more pathogens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Age = time spent at risk of infection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Age is therefore a proxy for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r>
              <a:rPr lang="en-IE" dirty="0"/>
              <a:t>Age-specific seroprevalence can help tell us what has happened in the past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538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When is this applicable?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ECE6-7A60-2AFC-C663-7E9EFEB19FDB}"/>
              </a:ext>
            </a:extLst>
          </p:cNvPr>
          <p:cNvSpPr txBox="1"/>
          <p:nvPr/>
        </p:nvSpPr>
        <p:spPr>
          <a:xfrm>
            <a:off x="1219200" y="2235558"/>
            <a:ext cx="93630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Pathogen: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Must be a pathogen that induces long-term antibody response</a:t>
            </a:r>
          </a:p>
          <a:p>
            <a:endParaRPr lang="en-IE" b="1" dirty="0"/>
          </a:p>
          <a:p>
            <a:endParaRPr lang="en-IE" b="1" dirty="0"/>
          </a:p>
          <a:p>
            <a:r>
              <a:rPr lang="en-IE" b="1" dirty="0"/>
              <a:t>Antibody isotype: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IgG (longest-lived isotype)</a:t>
            </a:r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r>
              <a:rPr lang="en-IE" b="1" dirty="0"/>
              <a:t>Study type: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Cross-sectional seroprevalence studies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One time-point, single sample per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Sometimes, data from cohort or other studies can be used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E.g. the first sample from each participant (if taken around the same timeframe)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AAC43-F1F6-4F6F-2410-0AAC3B501074}"/>
              </a:ext>
            </a:extLst>
          </p:cNvPr>
          <p:cNvSpPr txBox="1"/>
          <p:nvPr/>
        </p:nvSpPr>
        <p:spPr>
          <a:xfrm>
            <a:off x="3419475" y="1607676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>
                <a:solidFill>
                  <a:srgbClr val="C00000"/>
                </a:solidFill>
              </a:rPr>
              <a:t>When seroprevalence ≈ ever infected</a:t>
            </a:r>
            <a:endParaRPr lang="LID4096" sz="20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C461D-3BE0-6152-D2EE-94C0BEA31104}"/>
              </a:ext>
            </a:extLst>
          </p:cNvPr>
          <p:cNvSpPr txBox="1"/>
          <p:nvPr/>
        </p:nvSpPr>
        <p:spPr>
          <a:xfrm>
            <a:off x="2085975" y="930268"/>
            <a:ext cx="55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4">
                    <a:lumMod val="50000"/>
                  </a:schemeClr>
                </a:solidFill>
              </a:rPr>
              <a:t>i.e. when can age tell us about past transmission</a:t>
            </a:r>
            <a:endParaRPr lang="LID4096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40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1038</Words>
  <Application>Microsoft Macintosh PowerPoint</Application>
  <PresentationFormat>Widescreen</PresentationFormat>
  <Paragraphs>199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Lecture 6 Inferring transmission dynamics from seroprevalence data</vt:lpstr>
      <vt:lpstr>Lecture Outline</vt:lpstr>
      <vt:lpstr>Population transmission dynamics</vt:lpstr>
      <vt:lpstr>Population transmission dynamics</vt:lpstr>
      <vt:lpstr>Population transmission dynamics</vt:lpstr>
      <vt:lpstr>Population transmission dynamics</vt:lpstr>
      <vt:lpstr>Why is this useful?</vt:lpstr>
      <vt:lpstr>Age = time spent at risk of infection</vt:lpstr>
      <vt:lpstr>When is this applicable?</vt:lpstr>
      <vt:lpstr>Example</vt:lpstr>
      <vt:lpstr>Example</vt:lpstr>
      <vt:lpstr>Example</vt:lpstr>
      <vt:lpstr>Non-endemic transmission</vt:lpstr>
      <vt:lpstr>Non-endemic transmission</vt:lpstr>
      <vt:lpstr>Endemic transmission</vt:lpstr>
      <vt:lpstr>Endemic transmission: FOI</vt:lpstr>
      <vt:lpstr>Catalytic model</vt:lpstr>
      <vt:lpstr>Catalytic model</vt:lpstr>
      <vt:lpstr>Value of FOI</vt:lpstr>
      <vt:lpstr>?</vt:lpstr>
      <vt:lpstr>Recently established endemic transmission</vt:lpstr>
      <vt:lpstr>RSero: R package </vt:lpstr>
      <vt:lpstr>Additional resources</vt:lpstr>
      <vt:lpstr>Conclusions</vt:lpstr>
      <vt:lpstr>Tutorial/Lab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Tara Hegde</dc:creator>
  <cp:lastModifiedBy>Sonia Tara Hegde</cp:lastModifiedBy>
  <cp:revision>30</cp:revision>
  <dcterms:created xsi:type="dcterms:W3CDTF">2025-04-09T16:28:51Z</dcterms:created>
  <dcterms:modified xsi:type="dcterms:W3CDTF">2025-07-30T09:42:36Z</dcterms:modified>
</cp:coreProperties>
</file>