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2A_7E95F8AB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8"/>
  </p:notesMasterIdLst>
  <p:sldIdLst>
    <p:sldId id="256" r:id="rId2"/>
    <p:sldId id="257" r:id="rId3"/>
    <p:sldId id="281" r:id="rId4"/>
    <p:sldId id="268" r:id="rId5"/>
    <p:sldId id="266" r:id="rId6"/>
    <p:sldId id="284" r:id="rId7"/>
    <p:sldId id="262" r:id="rId8"/>
    <p:sldId id="269" r:id="rId9"/>
    <p:sldId id="296" r:id="rId10"/>
    <p:sldId id="288" r:id="rId11"/>
    <p:sldId id="299" r:id="rId12"/>
    <p:sldId id="289" r:id="rId13"/>
    <p:sldId id="277" r:id="rId14"/>
    <p:sldId id="298" r:id="rId15"/>
    <p:sldId id="278" r:id="rId16"/>
    <p:sldId id="290" r:id="rId17"/>
    <p:sldId id="259" r:id="rId18"/>
    <p:sldId id="263" r:id="rId19"/>
    <p:sldId id="264" r:id="rId20"/>
    <p:sldId id="273" r:id="rId21"/>
    <p:sldId id="272" r:id="rId22"/>
    <p:sldId id="291" r:id="rId23"/>
    <p:sldId id="276" r:id="rId24"/>
    <p:sldId id="279" r:id="rId25"/>
    <p:sldId id="292" r:id="rId26"/>
    <p:sldId id="297" r:id="rId27"/>
    <p:sldId id="300" r:id="rId28"/>
    <p:sldId id="295" r:id="rId29"/>
    <p:sldId id="260" r:id="rId30"/>
    <p:sldId id="301" r:id="rId31"/>
    <p:sldId id="294" r:id="rId32"/>
    <p:sldId id="274" r:id="rId33"/>
    <p:sldId id="287" r:id="rId34"/>
    <p:sldId id="275" r:id="rId35"/>
    <p:sldId id="270" r:id="rId36"/>
    <p:sldId id="271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E0FB90-2441-19E3-AE87-5EC9058FFAEA}" name="Sarah Lapidus" initials="" userId="S::slapidu1@jh.edu::c89f8e94-d9ee-4a70-8f0d-d05c80a5c9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9032"/>
    <p:restoredTop sz="72917"/>
  </p:normalViewPr>
  <p:slideViewPr>
    <p:cSldViewPr snapToGrid="0">
      <p:cViewPr>
        <p:scale>
          <a:sx n="80" d="100"/>
          <a:sy n="80" d="100"/>
        </p:scale>
        <p:origin x="15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modernComment_12A_7E95F8A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6B56820-46B9-0A45-A834-52C5E0908F04}" authorId="{1CE0FB90-2441-19E3-AE87-5EC9058FFAEA}" created="2025-04-22T15:50:55.46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3757739" sldId="298"/>
      <ac:picMk id="3" creationId="{A2604888-092B-5AFA-ABCC-1423B19CB950}"/>
    </ac:deMkLst>
    <p188:txBody>
      <a:bodyPr/>
      <a:lstStyle/>
      <a:p>
        <a:r>
          <a:rPr lang="en-US"/>
          <a:t>This is screenshot of comsa data, so may want to change this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C281D-2BC5-744A-B907-5860DFA7E8B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04DA-2D28-894E-A05F-DC17DE612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5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04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6F896-763B-85B2-9203-996C34D0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F9AD78-12ED-605D-88D0-B5CDBBC49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0BD3F2-FA30-D93C-4E67-79FC3E7227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C8A11-F314-0E38-68E2-2CA74796A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3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57683-5074-C150-9DC1-C6AEF09B6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08F86B-FEC9-3443-53B7-F27E0CB2B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A78849-A8D3-1553-30B8-E73C181A4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54D58-E951-8CEC-1738-2510A98786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62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Seems like similar values based on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16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5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8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AAFC7-7366-1436-CF6E-720C431F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2609C-5137-9D2B-3918-A2999E2AE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3D18B7-359C-360F-EDD3-A235EB48B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23775-BD23-66C6-5541-2E4B8D051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47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06AD7-F8B8-F931-1548-462C86211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7968CC-9472-1417-4D97-C1B2333E9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A386D4-AC1F-6B01-07BC-D5EF54B4F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E3765-F9A3-2195-C0E3-6153A9A3E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77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B1B0F-24AB-CF9D-BC6D-6364A5A45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14ADD7-E438-DC63-C478-6E7A97DB0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F013CE-260E-8631-B4F3-C54D600EF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6AC91-7E78-EAE5-BA93-4717D76BB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4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ABCDF-06BA-EDCD-BD18-AD30CF1FB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0E7EB5-2327-9D2E-7B67-A178903847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19359C-0645-5DD7-2860-8EA50877D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136A2-1A83-953C-4B5F-2173B9C72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1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A2194-7320-D911-8B51-D020D9B3A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6A27D9-A1AB-2F99-DA02-B33E7CFA3C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4E19FE-24B3-51E4-15A8-7E9F810C4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243D4-8947-DF8B-4408-62633819B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17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A9D1C-08F1-EC02-1F58-9CACD7DA5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C17E92-D9C9-444D-524A-CC342B7D71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0B004B-C094-F2E4-B63F-4F9487DC0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B63FB-0A62-80EF-7398-369C612C6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5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04DA-2D28-894E-A05F-DC17DE61242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6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ome">
            <a:extLst>
              <a:ext uri="{FF2B5EF4-FFF2-40B4-BE49-F238E27FC236}">
                <a16:creationId xmlns:a16="http://schemas.microsoft.com/office/drawing/2014/main" id="{0AC141F3-5CF9-09AF-7275-B782E074C9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826-4679-C9A3-E40A-1F0991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803E-49D7-635D-E900-AD33507067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61385" y="6429987"/>
            <a:ext cx="936062" cy="3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E41D1-D74A-E81D-B562-DA1F0D6350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77750" y="6458419"/>
            <a:ext cx="1621762" cy="330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CF5B46-4FF1-B1B3-A086-74B86DDCE433}"/>
              </a:ext>
            </a:extLst>
          </p:cNvPr>
          <p:cNvSpPr/>
          <p:nvPr userDrawn="1"/>
        </p:nvSpPr>
        <p:spPr>
          <a:xfrm>
            <a:off x="-10274" y="6369111"/>
            <a:ext cx="12202274" cy="501650"/>
          </a:xfrm>
          <a:prstGeom prst="rect">
            <a:avLst/>
          </a:prstGeom>
          <a:solidFill>
            <a:srgbClr val="66ABE5">
              <a:alpha val="26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70565-CB32-C2F4-3F29-296E86D727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0930" y="6462093"/>
            <a:ext cx="1621762" cy="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2A_7E95F8AB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0703-2282-157B-9E09-881EED295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2 </a:t>
            </a:r>
            <a:br>
              <a:rPr lang="en-US" sz="4000" dirty="0"/>
            </a:br>
            <a:r>
              <a:rPr lang="en-US" sz="4000" dirty="0"/>
              <a:t>Pre-processing serological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E00F9-934A-BB4F-2830-445B20683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21, 2025</a:t>
            </a:r>
          </a:p>
          <a:p>
            <a:r>
              <a:rPr lang="en-US" dirty="0" err="1"/>
              <a:t>Seroanalytics</a:t>
            </a:r>
            <a:r>
              <a:rPr lang="en-US" dirty="0"/>
              <a:t> Training</a:t>
            </a:r>
            <a:br>
              <a:rPr lang="en-US" dirty="0"/>
            </a:br>
            <a:r>
              <a:rPr lang="en-US" dirty="0"/>
              <a:t>Blantyre, Malawi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5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B2A45-5257-E9C2-A381-95790DCC2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FDC5-4CCD-E431-BE3D-B8511683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6C6BA-170E-3D12-C06B-A11511E30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D5C7A6-11F4-5645-B7BA-D8BA2004C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A2E1E-B690-42E2-3972-5ADC2BFF22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6522" y="3192651"/>
            <a:ext cx="6452461" cy="3031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C60B71-8F96-ACB5-9A4F-2C28E4D4BC46}"/>
              </a:ext>
            </a:extLst>
          </p:cNvPr>
          <p:cNvSpPr txBox="1"/>
          <p:nvPr/>
        </p:nvSpPr>
        <p:spPr>
          <a:xfrm>
            <a:off x="1063722" y="2754641"/>
            <a:ext cx="249555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We’ve already completed this step this morning</a:t>
            </a:r>
          </a:p>
        </p:txBody>
      </p:sp>
    </p:spTree>
    <p:extLst>
      <p:ext uri="{BB962C8B-B14F-4D97-AF65-F5344CB8AC3E}">
        <p14:creationId xmlns:p14="http://schemas.microsoft.com/office/powerpoint/2010/main" val="313482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16D81-DA0E-DE30-1877-8B96699C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in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7DD555-39FE-6C62-66F8-0AF7FC856FA5}"/>
              </a:ext>
            </a:extLst>
          </p:cNvPr>
          <p:cNvSpPr txBox="1"/>
          <p:nvPr/>
        </p:nvSpPr>
        <p:spPr>
          <a:xfrm>
            <a:off x="1307690" y="2359741"/>
            <a:ext cx="6063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Show r code quickly reading in data (</a:t>
            </a:r>
            <a:r>
              <a:rPr lang="en-US" dirty="0" err="1">
                <a:highlight>
                  <a:srgbClr val="FFFF00"/>
                </a:highlight>
              </a:rPr>
              <a:t>read.csv</a:t>
            </a:r>
            <a:r>
              <a:rPr lang="en-US" dirty="0">
                <a:highlight>
                  <a:srgbClr val="FFFF00"/>
                </a:highlight>
              </a:rPr>
              <a:t> and head(</a:t>
            </a:r>
            <a:r>
              <a:rPr lang="en-US" dirty="0" err="1">
                <a:highlight>
                  <a:srgbClr val="FFFF00"/>
                </a:highlight>
              </a:rPr>
              <a:t>dat</a:t>
            </a:r>
            <a:r>
              <a:rPr lang="en-US" dirty="0">
                <a:highlight>
                  <a:srgbClr val="FFFF00"/>
                </a:highlight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203309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391E0-15BE-A330-44C0-FF9E09ABB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0331-D54F-2DB9-4433-1144C61E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EC1C9-90CB-8AA7-FD63-9E1D23E7D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B03029-07D5-44A6-7785-FCE573DA8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78FD59-84F5-F2D8-7472-A7B6DE5D1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999" y="3745523"/>
            <a:ext cx="6620983" cy="24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65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7A02-BD99-92F7-CB11-F0549399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low bead counts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3E0318-787F-785F-C1BE-FAC18350626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important to have raw data that includes bead count, since low bead count indicates low quality data</a:t>
            </a:r>
          </a:p>
          <a:p>
            <a:r>
              <a:rPr lang="en-US" dirty="0"/>
              <a:t>Filter out samples that have a low bead count (low quality data)</a:t>
            </a:r>
          </a:p>
          <a:p>
            <a:r>
              <a:rPr lang="en-US" dirty="0"/>
              <a:t>Set a threshold for minimum bead count (</a:t>
            </a:r>
            <a:r>
              <a:rPr lang="en-US" dirty="0" err="1"/>
              <a:t>eg</a:t>
            </a:r>
            <a:r>
              <a:rPr lang="en-US" dirty="0"/>
              <a:t> 30 or 50 beads / antigen/ well)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772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F1E2-9C7D-C8E8-D72C-0BF56CAA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data should have bead counts specific to each antigen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604888-092B-5AFA-ABCC-1423B19CB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123" y="2869317"/>
            <a:ext cx="7772400" cy="210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7577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6C35B-BCDE-8F62-67A4-F2238CB6B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605C-C7E3-344A-1C50-7C8D6B95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low bead counts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E3CDC7-91CD-B795-DCED-4EF7A7AA0DA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Filter out samples that have a low bead count (low quality data)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Show R code to filter (bread bead count function)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56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0D59D-4840-3073-7763-FE974F2A9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8BA6-985F-2BAE-55D5-FD6F81729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80ED7A-3BBF-268D-73CC-8B94D2565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D176E1-E84B-C709-D868-C564CF991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82C276-407B-3925-9D5E-24A473FAE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4465" y="4309782"/>
            <a:ext cx="7017488" cy="19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20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DDEE-43C1-97A9-F892-904B87FE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background correction?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E298-30B6-AC80-73A0-CBF84EAC239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741FA1-CD52-53D4-CCB8-D80D00AAABD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Background is the non-specific signal that present in all wells. </a:t>
            </a:r>
          </a:p>
          <a:p>
            <a:r>
              <a:rPr lang="en-US" dirty="0"/>
              <a:t>Background correction removes this signal so that measurements reflect true antibody–antigen binding</a:t>
            </a:r>
          </a:p>
          <a:p>
            <a:r>
              <a:rPr lang="en-US" dirty="0"/>
              <a:t>Potential sources of background could be: plate effects, nonspecific binding, bead autofluorescence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40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CC71E-3D76-8613-749A-22916E6ED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4491F-D921-126C-091D-A5759C58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2E41-1B7F-3CBB-1357-266B76CEA1B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8EFFBC-05A5-4BD7-FCA6-4C393ABFDB2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Techniques to correct for background signals: </a:t>
            </a:r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Blank subtraction</a:t>
            </a:r>
            <a:r>
              <a:rPr lang="en-US" dirty="0"/>
              <a:t>: </a:t>
            </a:r>
            <a:r>
              <a:rPr lang="en-US" dirty="0" err="1"/>
              <a:t>MFI_sample</a:t>
            </a:r>
            <a:r>
              <a:rPr lang="en-US" dirty="0"/>
              <a:t> - </a:t>
            </a:r>
            <a:r>
              <a:rPr lang="en-US" dirty="0" err="1"/>
              <a:t>MFI_blank</a:t>
            </a:r>
            <a:endParaRPr lang="en-US" dirty="0"/>
          </a:p>
          <a:p>
            <a:pPr>
              <a:buNone/>
            </a:pPr>
            <a:r>
              <a:rPr lang="en-US" dirty="0"/>
              <a:t>• </a:t>
            </a:r>
            <a:r>
              <a:rPr lang="en-US" b="1" dirty="0"/>
              <a:t>Background division</a:t>
            </a:r>
            <a:r>
              <a:rPr lang="en-US" dirty="0"/>
              <a:t>: </a:t>
            </a:r>
            <a:r>
              <a:rPr lang="en-US" dirty="0" err="1"/>
              <a:t>MFI_sample</a:t>
            </a:r>
            <a:r>
              <a:rPr lang="en-US" dirty="0"/>
              <a:t> / </a:t>
            </a:r>
            <a:r>
              <a:rPr lang="en-US" dirty="0" err="1"/>
              <a:t>MFI_blank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5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30506-0ADD-5C6E-9D9B-AFE943559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2CABD-4CAC-78D5-2CF9-7AEE9220E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642DA-86D0-1E88-42B5-0E4F4BFEFEE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FFFF00"/>
                </a:highlight>
              </a:rPr>
              <a:t>Example in R, walk through code showing adjusting for background with subtraction or division, and show comparison of results</a:t>
            </a:r>
          </a:p>
        </p:txBody>
      </p:sp>
    </p:spTree>
    <p:extLst>
      <p:ext uri="{BB962C8B-B14F-4D97-AF65-F5344CB8AC3E}">
        <p14:creationId xmlns:p14="http://schemas.microsoft.com/office/powerpoint/2010/main" val="48668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5787C-0999-27A7-3A5E-71A8EA60B90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is pre-processing?</a:t>
            </a:r>
          </a:p>
          <a:p>
            <a:r>
              <a:rPr lang="en-US" dirty="0"/>
              <a:t>Why is pre-processing important?</a:t>
            </a:r>
          </a:p>
          <a:p>
            <a:r>
              <a:rPr lang="en-US" dirty="0"/>
              <a:t>When is pre-processing sufficient?</a:t>
            </a:r>
          </a:p>
          <a:p>
            <a:r>
              <a:rPr lang="en-US" dirty="0"/>
              <a:t>Pipeline for pre-processing data</a:t>
            </a:r>
          </a:p>
          <a:p>
            <a:pPr lvl="1"/>
            <a:r>
              <a:rPr lang="en-US" dirty="0"/>
              <a:t>Filter for quality (bead count)</a:t>
            </a:r>
          </a:p>
          <a:p>
            <a:pPr lvl="1"/>
            <a:r>
              <a:rPr lang="en-US" dirty="0"/>
              <a:t>Background correction</a:t>
            </a:r>
          </a:p>
          <a:p>
            <a:pPr lvl="1"/>
            <a:r>
              <a:rPr lang="en-US" dirty="0"/>
              <a:t>Transformation</a:t>
            </a:r>
          </a:p>
          <a:p>
            <a:pPr lvl="1"/>
            <a:r>
              <a:rPr lang="en-US" dirty="0"/>
              <a:t>Standardization</a:t>
            </a:r>
          </a:p>
          <a:p>
            <a:pPr lvl="1"/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667854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8D00F-D578-D4F6-948C-17C0473E3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7F17-E947-E768-93C8-CD2B0D614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results of background correction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1DA182-F5A2-7F24-9C90-4F0D03E64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076" y="1886124"/>
            <a:ext cx="4374764" cy="3504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2EC56B-BEA1-C740-D1B4-BC36A3D17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060" y="2975715"/>
            <a:ext cx="2194346" cy="1325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0D1636-8434-2A0E-3D44-9F16E09D7D50}"/>
              </a:ext>
            </a:extLst>
          </p:cNvPr>
          <p:cNvSpPr txBox="1"/>
          <p:nvPr/>
        </p:nvSpPr>
        <p:spPr>
          <a:xfrm>
            <a:off x="3733357" y="5523942"/>
            <a:ext cx="3886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MBA for malaria study (6 x 384 well plates, 19 P. falciparum antigens)</a:t>
            </a:r>
          </a:p>
        </p:txBody>
      </p:sp>
    </p:spTree>
    <p:extLst>
      <p:ext uri="{BB962C8B-B14F-4D97-AF65-F5344CB8AC3E}">
        <p14:creationId xmlns:p14="http://schemas.microsoft.com/office/powerpoint/2010/main" val="3424942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D7F-D488-CF04-A4EC-5312B56E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Optimal method for background correction may depend on the assay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0A158-D5FA-C51E-B1A1-1647D24B3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076" y="2198926"/>
            <a:ext cx="3886200" cy="31133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0C7656-44FE-4B0F-3CC2-62E163AE3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401" y="1943417"/>
            <a:ext cx="4079999" cy="33688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941B6D-8C10-01B7-65AE-D083DDD3D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8400" y="2965062"/>
            <a:ext cx="2194346" cy="13255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17382B-C321-5DC3-6B1D-75C42DA7DC62}"/>
              </a:ext>
            </a:extLst>
          </p:cNvPr>
          <p:cNvSpPr txBox="1"/>
          <p:nvPr/>
        </p:nvSpPr>
        <p:spPr>
          <a:xfrm>
            <a:off x="1203076" y="5345151"/>
            <a:ext cx="3886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MBA for malaria study (6 x 384 well plates, 19 P. falciparum antigens)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AB0F4F-77B7-DA8A-0AAA-0723B274D9D8}"/>
              </a:ext>
            </a:extLst>
          </p:cNvPr>
          <p:cNvSpPr txBox="1"/>
          <p:nvPr/>
        </p:nvSpPr>
        <p:spPr>
          <a:xfrm>
            <a:off x="5708401" y="5565000"/>
            <a:ext cx="4036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MBA for malaria study (14 x 96 well plates, 3 SARS-CoV2 antigens)</a:t>
            </a:r>
          </a:p>
        </p:txBody>
      </p:sp>
    </p:spTree>
    <p:extLst>
      <p:ext uri="{BB962C8B-B14F-4D97-AF65-F5344CB8AC3E}">
        <p14:creationId xmlns:p14="http://schemas.microsoft.com/office/powerpoint/2010/main" val="3245028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C3007-1DF0-D8D3-988D-2C03E8B60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44A3-F5ED-5B9C-F968-0052DE6F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6C79D-2A23-355B-756B-1C23AC60B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9B9BAA-1327-D25D-E686-981FD87CF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B5D513-D3F7-286F-1C7D-2CDF25D37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4894728"/>
            <a:ext cx="5251076" cy="132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5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4445-C97E-D5AB-BA69-FBE4371D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834CA2-A62B-2FF9-45A8-2823D4EFFA8B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Depending on the distribution of your data, you may want to transform it (</a:t>
            </a:r>
            <a:r>
              <a:rPr lang="en-US" dirty="0" err="1"/>
              <a:t>eg</a:t>
            </a:r>
            <a:r>
              <a:rPr lang="en-US" dirty="0"/>
              <a:t> log or Box-cox transformation) so that it fits a normal distribution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Show histograms of data before and after log transformation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91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812C0-C69A-E5FC-16E7-941DFC11D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4014-E3C4-5025-B06E-FF4C6667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6F669E-560C-E3C2-1A08-563A28313D4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R code to do transformation, and look at histograms of data before and after log transformation showing that it becomes more normal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517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9A87F-6E10-D1B8-6CD1-688678867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2CC5-75AE-6A6A-F59D-895D87011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0F127-5C2F-4F3B-10BB-31CE01B6C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1ED0BD-B576-BE51-F44F-441E9F345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9DD412-ACD6-1F57-DD60-C91CE115C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7EF9B7-4106-F40E-64EF-02A2F6E91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A1CB01-8C7F-0DAA-2CF5-5757CE91C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F55826-4A33-F5A5-85E5-86FD8A3BA82F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5. Fit standard curves and estimate log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1468433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82A0-D26F-9B9D-6D2E-14DC6898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712BD-AC21-A764-1454-15BF842885F5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Standardization lets us go from units like MFI to units that can be compared between studies</a:t>
            </a:r>
          </a:p>
          <a:p>
            <a:r>
              <a:rPr lang="en-US" dirty="0"/>
              <a:t>We use samples that are run on each plate with known concentrations to fit a standard curve. This standard curve allows us to convert between units like MFI and other units like:</a:t>
            </a:r>
          </a:p>
          <a:p>
            <a:pPr lvl="1"/>
            <a:r>
              <a:rPr lang="en-US" b="1" dirty="0"/>
              <a:t>Relative Antibody Units (RAU)</a:t>
            </a:r>
            <a:endParaRPr lang="en-US" dirty="0"/>
          </a:p>
          <a:p>
            <a:pPr lvl="1"/>
            <a:r>
              <a:rPr lang="en-US" b="1" dirty="0"/>
              <a:t>International Units (IU):</a:t>
            </a:r>
            <a:r>
              <a:rPr lang="en-US" dirty="0"/>
              <a:t> can correspond to WHO guidelines for protective immunity</a:t>
            </a:r>
          </a:p>
        </p:txBody>
      </p:sp>
    </p:spTree>
    <p:extLst>
      <p:ext uri="{BB962C8B-B14F-4D97-AF65-F5344CB8AC3E}">
        <p14:creationId xmlns:p14="http://schemas.microsoft.com/office/powerpoint/2010/main" val="3356872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6F79-8B1E-600B-5288-C177E20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5A2B-CC68-9680-9AE4-7F373DC05A1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1720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FFFF00"/>
                </a:highlight>
              </a:rPr>
              <a:t>Show fitting standard curve to the data, show the standard curve, and show converting </a:t>
            </a:r>
            <a:r>
              <a:rPr lang="en-US" dirty="0" err="1">
                <a:highlight>
                  <a:srgbClr val="FFFF00"/>
                </a:highlight>
              </a:rPr>
              <a:t>mfis</a:t>
            </a:r>
            <a:r>
              <a:rPr lang="en-US" dirty="0">
                <a:highlight>
                  <a:srgbClr val="FFFF00"/>
                </a:highlight>
              </a:rPr>
              <a:t> to another unit</a:t>
            </a:r>
          </a:p>
        </p:txBody>
      </p:sp>
    </p:spTree>
    <p:extLst>
      <p:ext uri="{BB962C8B-B14F-4D97-AF65-F5344CB8AC3E}">
        <p14:creationId xmlns:p14="http://schemas.microsoft.com/office/powerpoint/2010/main" val="1242159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F5AF1-0D02-2985-598E-C6D58E504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C489A-96C6-5D11-5BDE-4DD2B761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447F9-3BA5-F574-D460-81DA2499B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C3B5207-4795-5AD5-C817-3A099EDEE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A4B115-6CDC-BF16-6BE2-9BD200413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220ED4-F629-320B-D717-4E35D88FF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DC0A33-6140-FEA6-79C0-923DA9FC77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748598-F26F-AA25-F577-990089203D8C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5. Fit standard curves and estimate log concentrations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E5310C-EDE3-BF23-5BE8-07652AFF4C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682" y="5730208"/>
            <a:ext cx="1027070" cy="5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50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6EF6-ED34-2590-8BA4-7B7D0061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C6740-2C1F-2EEA-B0DC-60C3FAC94EB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204052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C81616-1925-FF52-D3F8-BBC7B337BA2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Normalization </a:t>
            </a:r>
            <a:r>
              <a:rPr lang="en-US" b="1" dirty="0"/>
              <a:t>adjusts for differences between plates </a:t>
            </a:r>
            <a:r>
              <a:rPr lang="en-US" dirty="0"/>
              <a:t>so that values between plates are comparable.</a:t>
            </a:r>
          </a:p>
          <a:p>
            <a:r>
              <a:rPr lang="en-US" dirty="0"/>
              <a:t>Methods for normalization:</a:t>
            </a:r>
          </a:p>
          <a:p>
            <a:pPr lvl="1"/>
            <a:r>
              <a:rPr lang="en-US" dirty="0"/>
              <a:t>One common method is using linear regression to estimate plate effects and adjust data</a:t>
            </a:r>
          </a:p>
          <a:p>
            <a:pPr lvl="1"/>
            <a:r>
              <a:rPr lang="en-US" dirty="0"/>
              <a:t>Sometimes there is no adjustment for normalization</a:t>
            </a:r>
          </a:p>
          <a:p>
            <a:pPr lvl="1"/>
            <a:r>
              <a:rPr lang="en-US" dirty="0"/>
              <a:t>More advanced methods exist that we won’t go through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6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7CAE-89DA-56DE-CEC5-5443312B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preprocessing?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9014A-497E-CCDD-39DD-8B1AAA1308F8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Pre-processing are steps you take to go from raw assay data to data that will be comparable across samples and plates in your study</a:t>
            </a:r>
          </a:p>
        </p:txBody>
      </p:sp>
    </p:spTree>
    <p:extLst>
      <p:ext uri="{BB962C8B-B14F-4D97-AF65-F5344CB8AC3E}">
        <p14:creationId xmlns:p14="http://schemas.microsoft.com/office/powerpoint/2010/main" val="404276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DD686C-E9F5-A5B5-534D-A0700263593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ighlight>
                  <a:srgbClr val="FFFF00"/>
                </a:highlight>
              </a:rPr>
              <a:t>R code demonstrating normalization and results of code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80AB50-78F9-F795-2C48-8A94DB6A3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Normalization</a:t>
            </a:r>
          </a:p>
        </p:txBody>
      </p:sp>
    </p:spTree>
    <p:extLst>
      <p:ext uri="{BB962C8B-B14F-4D97-AF65-F5344CB8AC3E}">
        <p14:creationId xmlns:p14="http://schemas.microsoft.com/office/powerpoint/2010/main" val="2780351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597AF-857A-8457-416F-C9AB612B5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8706-C871-219C-9858-C332E485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35F417-DBDC-6F54-429F-17F611D18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F14957-2715-0C69-A7E7-879B9A639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DAEFDB-008F-029F-FF98-87D21779BECE}"/>
              </a:ext>
            </a:extLst>
          </p:cNvPr>
          <p:cNvSpPr txBox="1"/>
          <p:nvPr/>
        </p:nvSpPr>
        <p:spPr>
          <a:xfrm>
            <a:off x="8377085" y="4237704"/>
            <a:ext cx="3342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may have alternative pipelines, </a:t>
            </a:r>
            <a:r>
              <a:rPr lang="en-US" b="1" dirty="0" err="1"/>
              <a:t>eg</a:t>
            </a:r>
            <a:r>
              <a:rPr lang="en-US" b="1" dirty="0"/>
              <a:t> skipping standardization only working with MFIs</a:t>
            </a:r>
          </a:p>
        </p:txBody>
      </p:sp>
    </p:spTree>
    <p:extLst>
      <p:ext uri="{BB962C8B-B14F-4D97-AF65-F5344CB8AC3E}">
        <p14:creationId xmlns:p14="http://schemas.microsoft.com/office/powerpoint/2010/main" val="4159429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62BE-FFC6-1C84-7E76-0131164B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60FA21-D09B-EA88-6318-C6D2F2E6931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1989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Pre-processing is important because these steps can affect downstream inferences of data</a:t>
            </a:r>
          </a:p>
          <a:p>
            <a:r>
              <a:rPr lang="en-US" dirty="0"/>
              <a:t>Some of these steps may depend on the data, but pre-processing steps should be carefully considered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9590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AF4D-0EE0-B10E-8835-C912A195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156545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DB811-6810-373D-4769-68FF70877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562A-A0B1-CFF2-1E67-80CD3FC0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The right pre-processing minimizes technical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22FDB-222A-CE96-5F38-BA6B2AE111B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6CD9C-D0CE-0F0C-BE0E-003CB023D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40" y="1690688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45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5F78-116D-D6BE-F37F-BB322E43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same samples on two plates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44415-C31E-8606-AEDC-5193DA137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90688"/>
            <a:ext cx="7772400" cy="438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4014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D6ED2-08FA-5E15-8EE8-0542D0399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648921"/>
            <a:ext cx="7772400" cy="356015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184C812-0C3A-46B4-E59B-FA6412DC906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Running same samples on two plates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E8474-36F9-C616-1B65-AA8517DB9C20}"/>
              </a:ext>
            </a:extLst>
          </p:cNvPr>
          <p:cNvSpPr txBox="1"/>
          <p:nvPr/>
        </p:nvSpPr>
        <p:spPr>
          <a:xfrm>
            <a:off x="1186544" y="5415557"/>
            <a:ext cx="100475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use concordance to evaluate whether values differ between plates, because distribution of values on plate 1 should be same as distribution of values on plate 2</a:t>
            </a:r>
          </a:p>
          <a:p>
            <a:r>
              <a:rPr lang="en-US" dirty="0"/>
              <a:t>	- concordance is lower than r value</a:t>
            </a:r>
          </a:p>
        </p:txBody>
      </p:sp>
    </p:spTree>
    <p:extLst>
      <p:ext uri="{BB962C8B-B14F-4D97-AF65-F5344CB8AC3E}">
        <p14:creationId xmlns:p14="http://schemas.microsoft.com/office/powerpoint/2010/main" val="305121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1D7B9-7804-501B-3DFC-A0FE745D0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F327-A456-A0DC-109A-75694545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pre-processing important?</a:t>
            </a:r>
            <a:endParaRPr lang="en-US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A34A-F94B-B934-8BE5-B32E7602CD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284813-A07B-AC1E-16B0-D2D29AF6BB2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Pre-processing helps to adjust for sources of technical variation so that we can observe the true biological variation</a:t>
            </a:r>
          </a:p>
        </p:txBody>
      </p:sp>
    </p:spTree>
    <p:extLst>
      <p:ext uri="{BB962C8B-B14F-4D97-AF65-F5344CB8AC3E}">
        <p14:creationId xmlns:p14="http://schemas.microsoft.com/office/powerpoint/2010/main" val="75710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07466-8EA5-2EB4-A449-E3528B4C7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14CD-BA7F-9625-75D5-9318AD7E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Raw MFIs contain biological and technical variation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6AA53-DF20-B084-4BE8-7062B925D65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C1437-5D0B-859D-BFAD-DDF7958FB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876" y="1825625"/>
            <a:ext cx="3820771" cy="3022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65A73E-1D8A-83DC-502E-90C53423F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075607" cy="44801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C5354-ADB8-40F1-120E-2640DC0CB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2022" y="4170567"/>
            <a:ext cx="4230709" cy="1625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AECE720-7D7C-D4F9-499A-4C5569CC5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495" y="5492996"/>
            <a:ext cx="2526026" cy="812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CC9F0-747B-0FA3-EA19-C364DED59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02830"/>
            <a:ext cx="2962135" cy="1625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D165BC-2A69-6239-23FF-00937F667571}"/>
              </a:ext>
            </a:extLst>
          </p:cNvPr>
          <p:cNvSpPr txBox="1"/>
          <p:nvPr/>
        </p:nvSpPr>
        <p:spPr>
          <a:xfrm>
            <a:off x="7464647" y="2274432"/>
            <a:ext cx="3496159" cy="954107"/>
          </a:xfrm>
          <a:prstGeom prst="rect">
            <a:avLst/>
          </a:prstGeom>
          <a:noFill/>
          <a:ln w="60325" cmpd="sng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Other differences are </a:t>
            </a:r>
            <a:r>
              <a:rPr lang="en-US" sz="2800" b="1" dirty="0"/>
              <a:t>technical variation</a:t>
            </a:r>
          </a:p>
        </p:txBody>
      </p:sp>
    </p:spTree>
    <p:extLst>
      <p:ext uri="{BB962C8B-B14F-4D97-AF65-F5344CB8AC3E}">
        <p14:creationId xmlns:p14="http://schemas.microsoft.com/office/powerpoint/2010/main" val="129166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0F676-FB28-6855-FC93-ABA913519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8973-8195-59FD-C33F-F5F71A72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Raw MFIs contain biological and technical variation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EADE3-74F7-24DC-9AF1-134735737F9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B10CD-8299-5D1F-53E8-512706A83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876" y="1825625"/>
            <a:ext cx="3820771" cy="30228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285AE4-5AC4-33F6-8A64-86274D1E9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075607" cy="44801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A2DEBF-2A2D-6A6E-D1F6-4FCFFF2A92D6}"/>
              </a:ext>
            </a:extLst>
          </p:cNvPr>
          <p:cNvSpPr txBox="1"/>
          <p:nvPr/>
        </p:nvSpPr>
        <p:spPr>
          <a:xfrm>
            <a:off x="7464647" y="2274432"/>
            <a:ext cx="3496159" cy="954107"/>
          </a:xfrm>
          <a:prstGeom prst="rect">
            <a:avLst/>
          </a:prstGeom>
          <a:noFill/>
          <a:ln w="60325" cmpd="sng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Other differences are </a:t>
            </a:r>
            <a:r>
              <a:rPr lang="en-US" sz="2800" b="1" dirty="0"/>
              <a:t>technical variation</a:t>
            </a:r>
          </a:p>
        </p:txBody>
      </p:sp>
    </p:spTree>
    <p:extLst>
      <p:ext uri="{BB962C8B-B14F-4D97-AF65-F5344CB8AC3E}">
        <p14:creationId xmlns:p14="http://schemas.microsoft.com/office/powerpoint/2010/main" val="3451825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999F-C1CB-A107-73FF-2D10023F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pre-processing sufficient?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FD1F-6B3B-9144-8E7E-36D97B9EFF8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Compare methods that result in high concordance between plates for the same samples</a:t>
            </a:r>
          </a:p>
          <a:p>
            <a:r>
              <a:rPr lang="en-US" dirty="0"/>
              <a:t>Ideally, you will have samples that are run on every plate (like standards or controls) </a:t>
            </a:r>
          </a:p>
          <a:p>
            <a:r>
              <a:rPr lang="en-US" dirty="0"/>
              <a:t>If samples are randomly split between plates, then distribution between plates should be similar</a:t>
            </a:r>
          </a:p>
        </p:txBody>
      </p:sp>
    </p:spTree>
    <p:extLst>
      <p:ext uri="{BB962C8B-B14F-4D97-AF65-F5344CB8AC3E}">
        <p14:creationId xmlns:p14="http://schemas.microsoft.com/office/powerpoint/2010/main" val="316390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311AA-984D-0A33-DABB-3069D8369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3AA3-614F-2309-E1C4-9EFEDFBC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Raw MFIs contain biological and technical variation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29342-FA61-554A-BF3F-FFC26E8892B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1E1BB6F-945D-C4CC-6789-C0000D98F861}"/>
              </a:ext>
            </a:extLst>
          </p:cNvPr>
          <p:cNvSpPr txBox="1">
            <a:spLocks/>
          </p:cNvSpPr>
          <p:nvPr/>
        </p:nvSpPr>
        <p:spPr>
          <a:xfrm>
            <a:off x="1015181" y="5261999"/>
            <a:ext cx="10515600" cy="91496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Compare the same measurement (same sample, same antigen) across plates.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290CC6-6D9C-AAB0-196C-9A19C3E8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72" y="2212259"/>
            <a:ext cx="9945856" cy="2978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3090C3-B590-8064-9839-FD87E74D3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812" y="1761308"/>
            <a:ext cx="7772400" cy="38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6E33B-B118-E456-85DA-B8D73618F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BA71-B1F8-8CE1-0B32-03560641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7008" cy="1325563"/>
          </a:xfrm>
        </p:spPr>
        <p:txBody>
          <a:bodyPr/>
          <a:lstStyle/>
          <a:p>
            <a:pPr algn="ctr"/>
            <a:r>
              <a:rPr lang="en-US" dirty="0"/>
              <a:t>An example pipeline for pre-processing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879E68-3677-5225-D763-6BE304A5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17" y="1852170"/>
            <a:ext cx="7772400" cy="43719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D359B4-C7E6-2261-EBA8-2A9B488D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3516" y="1690688"/>
            <a:ext cx="3546937" cy="1168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B0CA7A-67C1-0516-EA23-F671B44B0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76" y="4894730"/>
            <a:ext cx="2292723" cy="1009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8C253-416C-0D64-3E2F-01710B600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4894730"/>
            <a:ext cx="3048000" cy="1329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DCD3A-A4CD-DE5B-383D-C5D98034FB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948" y="4894730"/>
            <a:ext cx="212538" cy="2948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F73290-07E5-6E0A-60D0-B8AE2C8E1365}"/>
              </a:ext>
            </a:extLst>
          </p:cNvPr>
          <p:cNvSpPr txBox="1"/>
          <p:nvPr/>
        </p:nvSpPr>
        <p:spPr>
          <a:xfrm>
            <a:off x="5232599" y="5189541"/>
            <a:ext cx="2353236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5. Fit standard curves and estimate log concentrations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7F0AAA-3CF0-6AA2-2B99-037AF30127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682" y="5730208"/>
            <a:ext cx="1027070" cy="55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3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9909</TotalTime>
  <Words>888</Words>
  <Application>Microsoft Macintosh PowerPoint</Application>
  <PresentationFormat>Widescreen</PresentationFormat>
  <Paragraphs>117</Paragraphs>
  <Slides>36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Aptos</vt:lpstr>
      <vt:lpstr>Aptos Display</vt:lpstr>
      <vt:lpstr>Arial</vt:lpstr>
      <vt:lpstr>Helvetica Neue</vt:lpstr>
      <vt:lpstr>Office Theme</vt:lpstr>
      <vt:lpstr>Lecture 2  Pre-processing serological data</vt:lpstr>
      <vt:lpstr>Lecture Outline: </vt:lpstr>
      <vt:lpstr>What is preprocessing?</vt:lpstr>
      <vt:lpstr>Why is pre-processing important?</vt:lpstr>
      <vt:lpstr>Raw MFIs contain biological and technical variation </vt:lpstr>
      <vt:lpstr>Raw MFIs contain biological and technical variation </vt:lpstr>
      <vt:lpstr>When is pre-processing sufficient?</vt:lpstr>
      <vt:lpstr>Raw MFIs contain biological and technical variation </vt:lpstr>
      <vt:lpstr>An example pipeline for pre-processing data</vt:lpstr>
      <vt:lpstr>An example pipeline for pre-processing data</vt:lpstr>
      <vt:lpstr>Reading in data</vt:lpstr>
      <vt:lpstr>An example pipeline for pre-processing data</vt:lpstr>
      <vt:lpstr>Remove low bead counts</vt:lpstr>
      <vt:lpstr>Your data should have bead counts specific to each antigen</vt:lpstr>
      <vt:lpstr>Remove low bead counts</vt:lpstr>
      <vt:lpstr>An example pipeline for pre-processing data</vt:lpstr>
      <vt:lpstr>What is background correction?</vt:lpstr>
      <vt:lpstr>Background correction</vt:lpstr>
      <vt:lpstr>Background correction</vt:lpstr>
      <vt:lpstr>Example results of background correction</vt:lpstr>
      <vt:lpstr>Optimal method for background correction may depend on the assay</vt:lpstr>
      <vt:lpstr>An example pipeline for pre-processing data</vt:lpstr>
      <vt:lpstr>Transformation</vt:lpstr>
      <vt:lpstr>Transformation</vt:lpstr>
      <vt:lpstr>An example pipeline for pre-processing data</vt:lpstr>
      <vt:lpstr>Standardization</vt:lpstr>
      <vt:lpstr>Standardization</vt:lpstr>
      <vt:lpstr>An example pipeline for pre-processing data</vt:lpstr>
      <vt:lpstr>Normalization</vt:lpstr>
      <vt:lpstr>Normalization</vt:lpstr>
      <vt:lpstr>An example pipeline for pre-processing data</vt:lpstr>
      <vt:lpstr>Conclusion</vt:lpstr>
      <vt:lpstr>Extra slides</vt:lpstr>
      <vt:lpstr>The right pre-processing minimizes technical variation</vt:lpstr>
      <vt:lpstr>Running same samples on two plates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Tara Hegde</dc:creator>
  <cp:lastModifiedBy>Sarah Lapidus</cp:lastModifiedBy>
  <cp:revision>3</cp:revision>
  <dcterms:created xsi:type="dcterms:W3CDTF">2025-04-09T16:28:51Z</dcterms:created>
  <dcterms:modified xsi:type="dcterms:W3CDTF">2025-04-22T16:48:05Z</dcterms:modified>
</cp:coreProperties>
</file>