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5"/>
  </p:notesMasterIdLst>
  <p:sldIdLst>
    <p:sldId id="256" r:id="rId2"/>
    <p:sldId id="2011251961" r:id="rId3"/>
    <p:sldId id="2011251952" r:id="rId4"/>
    <p:sldId id="263" r:id="rId5"/>
    <p:sldId id="258" r:id="rId6"/>
    <p:sldId id="336" r:id="rId7"/>
    <p:sldId id="2011251964" r:id="rId8"/>
    <p:sldId id="2011251965" r:id="rId9"/>
    <p:sldId id="2011251966" r:id="rId10"/>
    <p:sldId id="344" r:id="rId11"/>
    <p:sldId id="2011251944" r:id="rId12"/>
    <p:sldId id="260" r:id="rId13"/>
    <p:sldId id="261" r:id="rId14"/>
    <p:sldId id="262" r:id="rId15"/>
    <p:sldId id="2011251953" r:id="rId16"/>
    <p:sldId id="2011251954" r:id="rId17"/>
    <p:sldId id="2011251955" r:id="rId18"/>
    <p:sldId id="2011251956" r:id="rId19"/>
    <p:sldId id="2011251959" r:id="rId20"/>
    <p:sldId id="2011251960" r:id="rId21"/>
    <p:sldId id="2011251943" r:id="rId22"/>
    <p:sldId id="304" r:id="rId23"/>
    <p:sldId id="2011251957" r:id="rId24"/>
    <p:sldId id="302" r:id="rId25"/>
    <p:sldId id="2011251945" r:id="rId26"/>
    <p:sldId id="303" r:id="rId27"/>
    <p:sldId id="2011251946" r:id="rId28"/>
    <p:sldId id="2011251962" r:id="rId29"/>
    <p:sldId id="2011251950" r:id="rId30"/>
    <p:sldId id="2011251947" r:id="rId31"/>
    <p:sldId id="2011251958" r:id="rId32"/>
    <p:sldId id="2011251967" r:id="rId33"/>
    <p:sldId id="2011251948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D5FDE4-986C-834B-B8CB-0AE653E3B2F0}" v="3" dt="2025-07-29T16:26:40.9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8"/>
    <p:restoredTop sz="68410"/>
  </p:normalViewPr>
  <p:slideViewPr>
    <p:cSldViewPr snapToGrid="0">
      <p:cViewPr varScale="1">
        <p:scale>
          <a:sx n="83" d="100"/>
          <a:sy n="83" d="100"/>
        </p:scale>
        <p:origin x="18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ia Tara Hegde" userId="d93a2558-a889-4521-bcb4-6ed3fce9e012" providerId="ADAL" clId="{B7D9077D-9D53-B74C-824A-292B0E6ECB96}"/>
    <pc:docChg chg="undo custSel addSld delSld modSld">
      <pc:chgData name="Sonia Tara Hegde" userId="d93a2558-a889-4521-bcb4-6ed3fce9e012" providerId="ADAL" clId="{B7D9077D-9D53-B74C-824A-292B0E6ECB96}" dt="2025-05-19T16:27:34.153" v="1559"/>
      <pc:docMkLst>
        <pc:docMk/>
      </pc:docMkLst>
      <pc:sldChg chg="modSp mod">
        <pc:chgData name="Sonia Tara Hegde" userId="d93a2558-a889-4521-bcb4-6ed3fce9e012" providerId="ADAL" clId="{B7D9077D-9D53-B74C-824A-292B0E6ECB96}" dt="2025-05-19T15:26:43.287" v="9" actId="1036"/>
        <pc:sldMkLst>
          <pc:docMk/>
          <pc:sldMk cId="3931425858" sldId="258"/>
        </pc:sldMkLst>
      </pc:sldChg>
      <pc:sldChg chg="modSp mod">
        <pc:chgData name="Sonia Tara Hegde" userId="d93a2558-a889-4521-bcb4-6ed3fce9e012" providerId="ADAL" clId="{B7D9077D-9D53-B74C-824A-292B0E6ECB96}" dt="2025-05-19T16:25:46.099" v="1554" actId="692"/>
        <pc:sldMkLst>
          <pc:docMk/>
          <pc:sldMk cId="2184469665" sldId="260"/>
        </pc:sldMkLst>
      </pc:sldChg>
      <pc:sldChg chg="modSp mod">
        <pc:chgData name="Sonia Tara Hegde" userId="d93a2558-a889-4521-bcb4-6ed3fce9e012" providerId="ADAL" clId="{B7D9077D-9D53-B74C-824A-292B0E6ECB96}" dt="2025-05-19T15:37:55.682" v="158" actId="255"/>
        <pc:sldMkLst>
          <pc:docMk/>
          <pc:sldMk cId="2119195748" sldId="261"/>
        </pc:sldMkLst>
      </pc:sldChg>
      <pc:sldChg chg="modSp mod">
        <pc:chgData name="Sonia Tara Hegde" userId="d93a2558-a889-4521-bcb4-6ed3fce9e012" providerId="ADAL" clId="{B7D9077D-9D53-B74C-824A-292B0E6ECB96}" dt="2025-05-19T15:41:38.129" v="161" actId="255"/>
        <pc:sldMkLst>
          <pc:docMk/>
          <pc:sldMk cId="4014776787" sldId="262"/>
        </pc:sldMkLst>
      </pc:sldChg>
      <pc:sldChg chg="modSp mod">
        <pc:chgData name="Sonia Tara Hegde" userId="d93a2558-a889-4521-bcb4-6ed3fce9e012" providerId="ADAL" clId="{B7D9077D-9D53-B74C-824A-292B0E6ECB96}" dt="2025-05-19T15:26:11.238" v="0" actId="20577"/>
        <pc:sldMkLst>
          <pc:docMk/>
          <pc:sldMk cId="2795626251" sldId="263"/>
        </pc:sldMkLst>
      </pc:sldChg>
      <pc:sldChg chg="addSp delSp modSp add mod modAnim">
        <pc:chgData name="Sonia Tara Hegde" userId="d93a2558-a889-4521-bcb4-6ed3fce9e012" providerId="ADAL" clId="{B7D9077D-9D53-B74C-824A-292B0E6ECB96}" dt="2025-05-19T15:52:34.779" v="349"/>
        <pc:sldMkLst>
          <pc:docMk/>
          <pc:sldMk cId="551754256" sldId="336"/>
        </pc:sldMkLst>
      </pc:sldChg>
      <pc:sldChg chg="modSp mod">
        <pc:chgData name="Sonia Tara Hegde" userId="d93a2558-a889-4521-bcb4-6ed3fce9e012" providerId="ADAL" clId="{B7D9077D-9D53-B74C-824A-292B0E6ECB96}" dt="2025-05-19T15:46:21.687" v="229" actId="1038"/>
        <pc:sldMkLst>
          <pc:docMk/>
          <pc:sldMk cId="2965051394" sldId="2011251943"/>
        </pc:sldMkLst>
      </pc:sldChg>
      <pc:sldChg chg="modSp mod">
        <pc:chgData name="Sonia Tara Hegde" userId="d93a2558-a889-4521-bcb4-6ed3fce9e012" providerId="ADAL" clId="{B7D9077D-9D53-B74C-824A-292B0E6ECB96}" dt="2025-05-19T15:46:43.743" v="237" actId="1035"/>
        <pc:sldMkLst>
          <pc:docMk/>
          <pc:sldMk cId="2442236597" sldId="2011251946"/>
        </pc:sldMkLst>
      </pc:sldChg>
      <pc:sldChg chg="del">
        <pc:chgData name="Sonia Tara Hegde" userId="d93a2558-a889-4521-bcb4-6ed3fce9e012" providerId="ADAL" clId="{B7D9077D-9D53-B74C-824A-292B0E6ECB96}" dt="2025-05-19T15:47:08.452" v="239" actId="2696"/>
        <pc:sldMkLst>
          <pc:docMk/>
          <pc:sldMk cId="2441024130" sldId="2011251949"/>
        </pc:sldMkLst>
      </pc:sldChg>
      <pc:sldChg chg="modSp mod">
        <pc:chgData name="Sonia Tara Hegde" userId="d93a2558-a889-4521-bcb4-6ed3fce9e012" providerId="ADAL" clId="{B7D9077D-9D53-B74C-824A-292B0E6ECB96}" dt="2025-05-19T15:50:09.683" v="345" actId="1076"/>
        <pc:sldMkLst>
          <pc:docMk/>
          <pc:sldMk cId="2679516165" sldId="2011251950"/>
        </pc:sldMkLst>
      </pc:sldChg>
      <pc:sldChg chg="modSp mod">
        <pc:chgData name="Sonia Tara Hegde" userId="d93a2558-a889-4521-bcb4-6ed3fce9e012" providerId="ADAL" clId="{B7D9077D-9D53-B74C-824A-292B0E6ECB96}" dt="2025-05-19T15:41:47.846" v="163" actId="113"/>
        <pc:sldMkLst>
          <pc:docMk/>
          <pc:sldMk cId="356574022" sldId="2011251953"/>
        </pc:sldMkLst>
      </pc:sldChg>
      <pc:sldChg chg="modSp mod">
        <pc:chgData name="Sonia Tara Hegde" userId="d93a2558-a889-4521-bcb4-6ed3fce9e012" providerId="ADAL" clId="{B7D9077D-9D53-B74C-824A-292B0E6ECB96}" dt="2025-05-19T15:42:01.939" v="165" actId="255"/>
        <pc:sldMkLst>
          <pc:docMk/>
          <pc:sldMk cId="2679581500" sldId="2011251954"/>
        </pc:sldMkLst>
      </pc:sldChg>
      <pc:sldChg chg="modSp mod">
        <pc:chgData name="Sonia Tara Hegde" userId="d93a2558-a889-4521-bcb4-6ed3fce9e012" providerId="ADAL" clId="{B7D9077D-9D53-B74C-824A-292B0E6ECB96}" dt="2025-05-19T15:42:54.528" v="173" actId="20577"/>
        <pc:sldMkLst>
          <pc:docMk/>
          <pc:sldMk cId="114260918" sldId="2011251955"/>
        </pc:sldMkLst>
      </pc:sldChg>
      <pc:sldChg chg="modSp mod">
        <pc:chgData name="Sonia Tara Hegde" userId="d93a2558-a889-4521-bcb4-6ed3fce9e012" providerId="ADAL" clId="{B7D9077D-9D53-B74C-824A-292B0E6ECB96}" dt="2025-05-19T15:43:11.709" v="175" actId="113"/>
        <pc:sldMkLst>
          <pc:docMk/>
          <pc:sldMk cId="3158420642" sldId="2011251956"/>
        </pc:sldMkLst>
      </pc:sldChg>
      <pc:sldChg chg="modSp mod">
        <pc:chgData name="Sonia Tara Hegde" userId="d93a2558-a889-4521-bcb4-6ed3fce9e012" providerId="ADAL" clId="{B7D9077D-9D53-B74C-824A-292B0E6ECB96}" dt="2025-05-19T16:26:18.116" v="1556" actId="207"/>
        <pc:sldMkLst>
          <pc:docMk/>
          <pc:sldMk cId="925604605" sldId="2011251957"/>
        </pc:sldMkLst>
      </pc:sldChg>
      <pc:sldChg chg="addSp delSp modSp mod">
        <pc:chgData name="Sonia Tara Hegde" userId="d93a2558-a889-4521-bcb4-6ed3fce9e012" providerId="ADAL" clId="{B7D9077D-9D53-B74C-824A-292B0E6ECB96}" dt="2025-05-19T16:22:33.439" v="1470" actId="478"/>
        <pc:sldMkLst>
          <pc:docMk/>
          <pc:sldMk cId="324925659" sldId="2011251958"/>
        </pc:sldMkLst>
      </pc:sldChg>
      <pc:sldChg chg="modSp mod">
        <pc:chgData name="Sonia Tara Hegde" userId="d93a2558-a889-4521-bcb4-6ed3fce9e012" providerId="ADAL" clId="{B7D9077D-9D53-B74C-824A-292B0E6ECB96}" dt="2025-05-19T15:44:21.092" v="181" actId="113"/>
        <pc:sldMkLst>
          <pc:docMk/>
          <pc:sldMk cId="3727649303" sldId="2011251959"/>
        </pc:sldMkLst>
      </pc:sldChg>
      <pc:sldChg chg="modSp mod">
        <pc:chgData name="Sonia Tara Hegde" userId="d93a2558-a889-4521-bcb4-6ed3fce9e012" providerId="ADAL" clId="{B7D9077D-9D53-B74C-824A-292B0E6ECB96}" dt="2025-05-19T15:45:53.690" v="209" actId="255"/>
        <pc:sldMkLst>
          <pc:docMk/>
          <pc:sldMk cId="2896503447" sldId="2011251960"/>
        </pc:sldMkLst>
      </pc:sldChg>
      <pc:sldChg chg="new del">
        <pc:chgData name="Sonia Tara Hegde" userId="d93a2558-a889-4521-bcb4-6ed3fce9e012" providerId="ADAL" clId="{B7D9077D-9D53-B74C-824A-292B0E6ECB96}" dt="2025-05-19T15:31:05.008" v="12" actId="2696"/>
        <pc:sldMkLst>
          <pc:docMk/>
          <pc:sldMk cId="841217180" sldId="2011251962"/>
        </pc:sldMkLst>
      </pc:sldChg>
      <pc:sldChg chg="addSp modSp add mod">
        <pc:chgData name="Sonia Tara Hegde" userId="d93a2558-a889-4521-bcb4-6ed3fce9e012" providerId="ADAL" clId="{B7D9077D-9D53-B74C-824A-292B0E6ECB96}" dt="2025-05-19T16:26:27.789" v="1557" actId="692"/>
        <pc:sldMkLst>
          <pc:docMk/>
          <pc:sldMk cId="3693510453" sldId="2011251962"/>
        </pc:sldMkLst>
      </pc:sldChg>
      <pc:sldChg chg="addSp delSp modSp add del mod">
        <pc:chgData name="Sonia Tara Hegde" userId="d93a2558-a889-4521-bcb4-6ed3fce9e012" providerId="ADAL" clId="{B7D9077D-9D53-B74C-824A-292B0E6ECB96}" dt="2025-05-19T16:19:05.102" v="1207" actId="2696"/>
        <pc:sldMkLst>
          <pc:docMk/>
          <pc:sldMk cId="3553999775" sldId="2011251963"/>
        </pc:sldMkLst>
      </pc:sldChg>
      <pc:sldChg chg="delSp add del mod delAnim">
        <pc:chgData name="Sonia Tara Hegde" userId="d93a2558-a889-4521-bcb4-6ed3fce9e012" providerId="ADAL" clId="{B7D9077D-9D53-B74C-824A-292B0E6ECB96}" dt="2025-05-19T15:52:41.887" v="350" actId="2696"/>
        <pc:sldMkLst>
          <pc:docMk/>
          <pc:sldMk cId="2234678510" sldId="2011251964"/>
        </pc:sldMkLst>
      </pc:sldChg>
      <pc:sldChg chg="delSp add mod">
        <pc:chgData name="Sonia Tara Hegde" userId="d93a2558-a889-4521-bcb4-6ed3fce9e012" providerId="ADAL" clId="{B7D9077D-9D53-B74C-824A-292B0E6ECB96}" dt="2025-05-19T15:52:46.298" v="352" actId="478"/>
        <pc:sldMkLst>
          <pc:docMk/>
          <pc:sldMk cId="2661102096" sldId="2011251964"/>
        </pc:sldMkLst>
      </pc:sldChg>
      <pc:sldChg chg="delSp add mod">
        <pc:chgData name="Sonia Tara Hegde" userId="d93a2558-a889-4521-bcb4-6ed3fce9e012" providerId="ADAL" clId="{B7D9077D-9D53-B74C-824A-292B0E6ECB96}" dt="2025-05-19T15:52:52.218" v="355" actId="478"/>
        <pc:sldMkLst>
          <pc:docMk/>
          <pc:sldMk cId="1644611064" sldId="2011251965"/>
        </pc:sldMkLst>
      </pc:sldChg>
      <pc:sldChg chg="delSp add mod">
        <pc:chgData name="Sonia Tara Hegde" userId="d93a2558-a889-4521-bcb4-6ed3fce9e012" providerId="ADAL" clId="{B7D9077D-9D53-B74C-824A-292B0E6ECB96}" dt="2025-05-19T15:53:01.379" v="359" actId="478"/>
        <pc:sldMkLst>
          <pc:docMk/>
          <pc:sldMk cId="1684671680" sldId="2011251966"/>
        </pc:sldMkLst>
      </pc:sldChg>
      <pc:sldChg chg="addSp modSp add mod modAnim">
        <pc:chgData name="Sonia Tara Hegde" userId="d93a2558-a889-4521-bcb4-6ed3fce9e012" providerId="ADAL" clId="{B7D9077D-9D53-B74C-824A-292B0E6ECB96}" dt="2025-05-19T16:27:34.153" v="1559"/>
        <pc:sldMkLst>
          <pc:docMk/>
          <pc:sldMk cId="847550509" sldId="2011251967"/>
        </pc:sldMkLst>
      </pc:sldChg>
    </pc:docChg>
  </pc:docChgLst>
  <pc:docChgLst>
    <pc:chgData name="Sonia Tara Hegde" userId="d93a2558-a889-4521-bcb4-6ed3fce9e012" providerId="ADAL" clId="{EBD5FDE4-986C-834B-B8CB-0AE653E3B2F0}"/>
    <pc:docChg chg="custSel modSld">
      <pc:chgData name="Sonia Tara Hegde" userId="d93a2558-a889-4521-bcb4-6ed3fce9e012" providerId="ADAL" clId="{EBD5FDE4-986C-834B-B8CB-0AE653E3B2F0}" dt="2025-07-29T16:36:09.537" v="91" actId="20577"/>
      <pc:docMkLst>
        <pc:docMk/>
      </pc:docMkLst>
      <pc:sldChg chg="modSp mod">
        <pc:chgData name="Sonia Tara Hegde" userId="d93a2558-a889-4521-bcb4-6ed3fce9e012" providerId="ADAL" clId="{EBD5FDE4-986C-834B-B8CB-0AE653E3B2F0}" dt="2025-07-29T16:36:09.537" v="91" actId="20577"/>
        <pc:sldMkLst>
          <pc:docMk/>
          <pc:sldMk cId="4234954616" sldId="256"/>
        </pc:sldMkLst>
        <pc:spChg chg="mod">
          <ac:chgData name="Sonia Tara Hegde" userId="d93a2558-a889-4521-bcb4-6ed3fce9e012" providerId="ADAL" clId="{EBD5FDE4-986C-834B-B8CB-0AE653E3B2F0}" dt="2025-07-29T16:36:09.537" v="91" actId="20577"/>
          <ac:spMkLst>
            <pc:docMk/>
            <pc:sldMk cId="4234954616" sldId="256"/>
            <ac:spMk id="2" creationId="{5FC40703-2282-157B-9E09-881EED295639}"/>
          </ac:spMkLst>
        </pc:spChg>
      </pc:sldChg>
      <pc:sldChg chg="addSp delSp modSp mod">
        <pc:chgData name="Sonia Tara Hegde" userId="d93a2558-a889-4521-bcb4-6ed3fce9e012" providerId="ADAL" clId="{EBD5FDE4-986C-834B-B8CB-0AE653E3B2F0}" dt="2025-07-29T16:26:47.699" v="62" actId="113"/>
        <pc:sldMkLst>
          <pc:docMk/>
          <pc:sldMk cId="2795626251" sldId="263"/>
        </pc:sldMkLst>
        <pc:spChg chg="add mod">
          <ac:chgData name="Sonia Tara Hegde" userId="d93a2558-a889-4521-bcb4-6ed3fce9e012" providerId="ADAL" clId="{EBD5FDE4-986C-834B-B8CB-0AE653E3B2F0}" dt="2025-07-29T16:26:47.699" v="62" actId="113"/>
          <ac:spMkLst>
            <pc:docMk/>
            <pc:sldMk cId="2795626251" sldId="263"/>
            <ac:spMk id="3" creationId="{C1754779-5EB1-8CAF-825F-5E41A75E1A57}"/>
          </ac:spMkLst>
        </pc:spChg>
        <pc:spChg chg="del">
          <ac:chgData name="Sonia Tara Hegde" userId="d93a2558-a889-4521-bcb4-6ed3fce9e012" providerId="ADAL" clId="{EBD5FDE4-986C-834B-B8CB-0AE653E3B2F0}" dt="2025-07-29T16:26:40.393" v="59" actId="478"/>
          <ac:spMkLst>
            <pc:docMk/>
            <pc:sldMk cId="2795626251" sldId="263"/>
            <ac:spMk id="4" creationId="{746DD048-A0A0-4141-7FC9-9E02DE76DF70}"/>
          </ac:spMkLst>
        </pc:spChg>
      </pc:sldChg>
      <pc:sldChg chg="modSp mod">
        <pc:chgData name="Sonia Tara Hegde" userId="d93a2558-a889-4521-bcb4-6ed3fce9e012" providerId="ADAL" clId="{EBD5FDE4-986C-834B-B8CB-0AE653E3B2F0}" dt="2025-07-29T16:26:23.713" v="58" actId="255"/>
        <pc:sldMkLst>
          <pc:docMk/>
          <pc:sldMk cId="2672082177" sldId="2011251948"/>
        </pc:sldMkLst>
        <pc:spChg chg="mod">
          <ac:chgData name="Sonia Tara Hegde" userId="d93a2558-a889-4521-bcb4-6ed3fce9e012" providerId="ADAL" clId="{EBD5FDE4-986C-834B-B8CB-0AE653E3B2F0}" dt="2025-07-29T16:26:23.713" v="58" actId="255"/>
          <ac:spMkLst>
            <pc:docMk/>
            <pc:sldMk cId="2672082177" sldId="2011251948"/>
            <ac:spMk id="4" creationId="{682F4951-BE90-451A-E255-E22B79F35D2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DA294-1B42-874D-8153-BC1D11BBC479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3C268-EA26-E045-894C-C9D30066C1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12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8562-DEA2-8342-BF39-DF2AB1FC2E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688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686FD-51E3-5867-2FDA-BB4427A64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FD4668-BBA8-38D6-84D2-77BF4AA909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EFA2DD-8E25-4FD9-C1D0-EA70332C6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A06B5-0969-7A95-D117-555BDE073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3C268-EA26-E045-894C-C9D30066C1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54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A52A5-CBF2-11C7-6065-91E7397C0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F0F935-ED58-6C09-49E5-86CF393E3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0247F3-7F1D-DD97-7391-6076E900FC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AC6C9D-CD20-6A20-154B-961E8A1B0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3C268-EA26-E045-894C-C9D30066C1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2495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02904-C13F-124A-94DD-6743862C08B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6639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3D700C-48DA-B240-7339-12C2C12D5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1D89ED-8668-5F7E-0CEC-1710CE1E82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61BEE-477F-1DF5-6A8E-D976E5B292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5E443E-BE39-6663-75C9-7E33F9977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8562-DEA2-8342-BF39-DF2AB1FC2E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81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840F-1F63-D940-40EF-11ACD25E0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A4B74-CA1A-D29B-2B56-AA0E1E9647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0A5A30-9A0F-AFE5-8012-020E7DD74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B14AF-2D55-1CEE-1528-809FBEEE7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8562-DEA2-8342-BF39-DF2AB1FC2E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876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A121E-F53A-569F-2538-72B550866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8DAF55-11BE-966C-EBB4-7693262DB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634629-79D6-8539-1E62-E325E0460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6E207-ED42-EB47-7EB4-95625369AA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778562-DEA2-8342-BF39-DF2AB1FC2E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3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102904-C13F-124A-94DD-6743862C08B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200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3C268-EA26-E045-894C-C9D30066C1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79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B68D0-2FAF-5D23-B0CC-EB73B45E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82956-E79E-4711-EBA7-2A5F7B94C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416E1E-DC43-7417-308A-3BA90EB2E9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88D1F-8664-EC5F-5E84-7531F843DB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3C268-EA26-E045-894C-C9D30066C1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30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10774-857D-B9D5-0940-0364362CB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C37FB1-1640-264C-5D52-39752E965A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893EFE-577C-7682-AF5D-6EF021721D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B9905-DCF9-F079-01FE-BF2470106A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3C268-EA26-E045-894C-C9D30066C1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58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84F9D-F3AA-3107-A681-6D1C815CC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1F523-D70F-CA29-F404-DE1BFCD93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90143A-AE73-5402-DECE-483B058345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6289-55DC-83AA-CC79-457ECF874E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D3C268-EA26-E045-894C-C9D30066C1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863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9936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6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g"/><Relationship Id="rId4" Type="http://schemas.openxmlformats.org/officeDocument/2006/relationships/image" Target="../media/image5.jpeg"/><Relationship Id="rId9" Type="http://schemas.openxmlformats.org/officeDocument/2006/relationships/image" Target="../media/image10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19.png"/><Relationship Id="rId7" Type="http://schemas.microsoft.com/office/2007/relationships/hdphoto" Target="../media/hdphoto6.wdp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microsoft.com/office/2007/relationships/hdphoto" Target="../media/hdphoto5.wdp"/><Relationship Id="rId5" Type="http://schemas.openxmlformats.org/officeDocument/2006/relationships/image" Target="../media/image21.png"/><Relationship Id="rId10" Type="http://schemas.microsoft.com/office/2007/relationships/hdphoto" Target="../media/hdphoto4.wdp"/><Relationship Id="rId4" Type="http://schemas.openxmlformats.org/officeDocument/2006/relationships/image" Target="../media/image20.png"/><Relationship Id="rId9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0.png"/><Relationship Id="rId7" Type="http://schemas.microsoft.com/office/2007/relationships/hdphoto" Target="../media/hdphoto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microsoft.com/office/2007/relationships/hdphoto" Target="../media/hdphoto9.wdp"/><Relationship Id="rId5" Type="http://schemas.microsoft.com/office/2007/relationships/hdphoto" Target="../media/hdphoto8.wdp"/><Relationship Id="rId4" Type="http://schemas.openxmlformats.org/officeDocument/2006/relationships/image" Target="../media/image21.png"/><Relationship Id="rId9" Type="http://schemas.microsoft.com/office/2007/relationships/hdphoto" Target="../media/hdphoto4.wdp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hdphoto" Target="../media/hdphoto10.wdp"/><Relationship Id="rId3" Type="http://schemas.openxmlformats.org/officeDocument/2006/relationships/image" Target="../media/image20.png"/><Relationship Id="rId7" Type="http://schemas.microsoft.com/office/2007/relationships/hdphoto" Target="../media/hdphoto9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3.svg"/><Relationship Id="rId10" Type="http://schemas.microsoft.com/office/2007/relationships/hdphoto" Target="../media/hdphoto1.wdp"/><Relationship Id="rId4" Type="http://schemas.openxmlformats.org/officeDocument/2006/relationships/image" Target="../media/image22.png"/><Relationship Id="rId9" Type="http://schemas.microsoft.com/office/2007/relationships/hdphoto" Target="../media/hdphoto4.wdp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1122363"/>
            <a:ext cx="10287000" cy="23876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Lecture 1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Introduction to the </a:t>
            </a:r>
            <a:r>
              <a:rPr lang="en-US" sz="3600" dirty="0" err="1">
                <a:latin typeface="+mn-lt"/>
              </a:rPr>
              <a:t>Seroanalytics</a:t>
            </a:r>
            <a:r>
              <a:rPr lang="en-US" sz="3600">
                <a:latin typeface="+mn-lt"/>
              </a:rPr>
              <a:t> Workshop</a:t>
            </a:r>
            <a:endParaRPr lang="en-US" sz="36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21 May 2025</a:t>
            </a:r>
          </a:p>
          <a:p>
            <a:r>
              <a:rPr lang="en-US" dirty="0"/>
              <a:t>Seroanalytics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5D8F7-BA8E-A7D7-BFC5-7AA30D7BF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Use cases of serology at individual and population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EFFAE-74F9-C794-1AD8-371227F9E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At the </a:t>
            </a:r>
            <a:r>
              <a:rPr lang="en-US" b="1" dirty="0"/>
              <a:t>individual</a:t>
            </a:r>
            <a:r>
              <a:rPr lang="en-US" dirty="0"/>
              <a:t> level:</a:t>
            </a:r>
          </a:p>
          <a:p>
            <a:pPr lvl="1"/>
            <a:r>
              <a:rPr lang="en-US" dirty="0"/>
              <a:t>To indirectly diagnose recent or prior infection</a:t>
            </a:r>
          </a:p>
          <a:p>
            <a:pPr lvl="1"/>
            <a:r>
              <a:rPr lang="en-US" dirty="0"/>
              <a:t>To hypothetically ascertain who is protected</a:t>
            </a:r>
          </a:p>
          <a:p>
            <a:pPr lvl="2"/>
            <a:r>
              <a:rPr lang="en-US" b="0" dirty="0">
                <a:latin typeface="Aptos" panose="020B0004020202020204" pitchFamily="34" charset="0"/>
              </a:rPr>
              <a:t>e.g., screening health care workers for measles antibody titers</a:t>
            </a:r>
          </a:p>
          <a:p>
            <a:pPr lvl="1"/>
            <a:r>
              <a:rPr lang="en-US" dirty="0"/>
              <a:t>To measure as a surrogate outcome in vaccine trials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population</a:t>
            </a:r>
            <a:r>
              <a:rPr lang="en-US" dirty="0"/>
              <a:t> level:</a:t>
            </a:r>
          </a:p>
          <a:p>
            <a:pPr lvl="1"/>
            <a:r>
              <a:rPr lang="en-US" dirty="0"/>
              <a:t>To quantify cumulative incidence or immunity in a population </a:t>
            </a:r>
            <a:r>
              <a:rPr lang="en-US" b="1" dirty="0">
                <a:solidFill>
                  <a:schemeClr val="accent5"/>
                </a:solidFill>
              </a:rPr>
              <a:t>(Part 5)</a:t>
            </a:r>
          </a:p>
          <a:p>
            <a:pPr lvl="1"/>
            <a:r>
              <a:rPr lang="en-US" dirty="0"/>
              <a:t>To obtain biomarkers of additional metrics</a:t>
            </a:r>
          </a:p>
          <a:p>
            <a:pPr lvl="2"/>
            <a:r>
              <a:rPr lang="en-US" dirty="0"/>
              <a:t>e.g., recency or frequency of exposures (using quantitative responses)</a:t>
            </a:r>
          </a:p>
          <a:p>
            <a:pPr lvl="1"/>
            <a:r>
              <a:rPr lang="en-US" dirty="0"/>
              <a:t>To parametrize mechanistic transmission models</a:t>
            </a:r>
          </a:p>
        </p:txBody>
      </p:sp>
    </p:spTree>
    <p:extLst>
      <p:ext uri="{BB962C8B-B14F-4D97-AF65-F5344CB8AC3E}">
        <p14:creationId xmlns:p14="http://schemas.microsoft.com/office/powerpoint/2010/main" val="3420281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64079-8F11-6D80-C34D-688158DBE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774B-0FC9-E0D5-E65B-6885DD45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Serology is the gold standard to quantify infections in a population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557C9C-D37A-9506-3DE9-7AD26D069F6D}"/>
              </a:ext>
            </a:extLst>
          </p:cNvPr>
          <p:cNvSpPr txBox="1"/>
          <p:nvPr/>
        </p:nvSpPr>
        <p:spPr>
          <a:xfrm>
            <a:off x="865413" y="1690688"/>
            <a:ext cx="66021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Antibodies allow for estimation of key disease transmission parameters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Natural history</a:t>
            </a:r>
            <a:r>
              <a:rPr lang="en-US" sz="2400" dirty="0"/>
              <a:t>: case-ascertainment ratio, infection-fatality ratio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Epidemiology</a:t>
            </a:r>
            <a:r>
              <a:rPr lang="en-US" sz="2400" dirty="0"/>
              <a:t>: attack rate, R0, force of infection </a:t>
            </a:r>
            <a:r>
              <a:rPr lang="en-US" sz="2400" b="1" dirty="0">
                <a:solidFill>
                  <a:schemeClr val="accent5"/>
                </a:solidFill>
              </a:rPr>
              <a:t>(Part 6)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this requires having an </a:t>
            </a:r>
            <a:r>
              <a:rPr lang="en-US" sz="2400" b="1" dirty="0"/>
              <a:t>appropriate serological assay </a:t>
            </a:r>
            <a:r>
              <a:rPr lang="en-US" sz="2400" dirty="0"/>
              <a:t>and </a:t>
            </a:r>
            <a:r>
              <a:rPr lang="en-US" sz="2400" b="1" dirty="0"/>
              <a:t>adequate interpretation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81D1488A-A181-D87E-9F49-12D4676C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1" y="1692411"/>
            <a:ext cx="2940364" cy="2741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C05FA4-FDD2-EC60-53E7-A36DD693341B}"/>
              </a:ext>
            </a:extLst>
          </p:cNvPr>
          <p:cNvSpPr txBox="1"/>
          <p:nvPr/>
        </p:nvSpPr>
        <p:spPr>
          <a:xfrm>
            <a:off x="10723651" y="1745118"/>
            <a:ext cx="150019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Deaths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Severe cases</a:t>
            </a:r>
          </a:p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Symptomatic </a:t>
            </a:r>
          </a:p>
          <a:p>
            <a:r>
              <a:rPr lang="en-US" sz="1400" dirty="0">
                <a:solidFill>
                  <a:srgbClr val="73B5DA"/>
                </a:solidFill>
                <a:latin typeface="Helvetica" pitchFamily="2" charset="0"/>
              </a:rPr>
              <a:t>Mild cases</a:t>
            </a:r>
          </a:p>
          <a:p>
            <a:r>
              <a:rPr lang="en-US" sz="1400" dirty="0">
                <a:solidFill>
                  <a:srgbClr val="73B5DA"/>
                </a:solidFill>
                <a:latin typeface="Helvetica" pitchFamily="2" charset="0"/>
              </a:rPr>
              <a:t>Asymptomatic</a:t>
            </a:r>
          </a:p>
        </p:txBody>
      </p:sp>
    </p:spTree>
    <p:extLst>
      <p:ext uri="{BB962C8B-B14F-4D97-AF65-F5344CB8AC3E}">
        <p14:creationId xmlns:p14="http://schemas.microsoft.com/office/powerpoint/2010/main" val="416760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56EF6-ED34-2590-8BA4-7B7D006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Kinetics of the antibody response: for this course, we focus on IgG</a:t>
            </a:r>
          </a:p>
        </p:txBody>
      </p:sp>
      <p:pic>
        <p:nvPicPr>
          <p:cNvPr id="3" name="Google Shape;89;p18">
            <a:extLst>
              <a:ext uri="{FF2B5EF4-FFF2-40B4-BE49-F238E27FC236}">
                <a16:creationId xmlns:a16="http://schemas.microsoft.com/office/drawing/2014/main" id="{957E29D3-8B05-F237-18A2-4F9C5979A34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>
            <a:alphaModFix/>
          </a:blip>
          <a:srcRect t="2714"/>
          <a:stretch>
            <a:fillRect/>
          </a:stretch>
        </p:blipFill>
        <p:spPr>
          <a:xfrm>
            <a:off x="1959253" y="1556837"/>
            <a:ext cx="8273493" cy="480377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90;p18">
            <a:extLst>
              <a:ext uri="{FF2B5EF4-FFF2-40B4-BE49-F238E27FC236}">
                <a16:creationId xmlns:a16="http://schemas.microsoft.com/office/drawing/2014/main" id="{209F4E2B-CB1F-1779-9135-6D8B47D45AEC}"/>
              </a:ext>
            </a:extLst>
          </p:cNvPr>
          <p:cNvSpPr/>
          <p:nvPr/>
        </p:nvSpPr>
        <p:spPr>
          <a:xfrm>
            <a:off x="5663546" y="1455510"/>
            <a:ext cx="2576939" cy="4803775"/>
          </a:xfrm>
          <a:prstGeom prst="rect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46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5F5A1-9F7A-D08E-1B64-C256D83ED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are many public health use cases of sero-epidemiology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FBF99C-B1D7-A857-93BC-38C643885695}"/>
              </a:ext>
            </a:extLst>
          </p:cNvPr>
          <p:cNvSpPr txBox="1"/>
          <p:nvPr/>
        </p:nvSpPr>
        <p:spPr>
          <a:xfrm>
            <a:off x="872488" y="5987334"/>
            <a:ext cx="77070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ea typeface="Source Sans Pro" panose="020B0503030403020204" pitchFamily="34" charset="0"/>
              </a:rPr>
              <a:t>1</a:t>
            </a:r>
            <a:r>
              <a:rPr lang="en-US" baseline="30000" dirty="0">
                <a:latin typeface="Helvetica" pitchFamily="2" charset="0"/>
                <a:ea typeface="Source Sans Pro" panose="020B0503030403020204" pitchFamily="34" charset="0"/>
              </a:rPr>
              <a:t>st</a:t>
            </a:r>
            <a:r>
              <a:rPr lang="en-US" dirty="0">
                <a:latin typeface="Helvetica" pitchFamily="2" charset="0"/>
                <a:ea typeface="Source Sans Pro" panose="020B0503030403020204" pitchFamily="34" charset="0"/>
              </a:rPr>
              <a:t> Serosurveillance Summit meeting report, March 2023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40B7D8-2121-0911-18FA-E4971F67A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6861864"/>
              </p:ext>
            </p:extLst>
          </p:nvPr>
        </p:nvGraphicFramePr>
        <p:xfrm>
          <a:off x="929640" y="2030130"/>
          <a:ext cx="10424160" cy="3617762"/>
        </p:xfrm>
        <a:graphic>
          <a:graphicData uri="http://schemas.openxmlformats.org/drawingml/2006/table">
            <a:tbl>
              <a:tblPr/>
              <a:tblGrid>
                <a:gridCol w="4937760">
                  <a:extLst>
                    <a:ext uri="{9D8B030D-6E8A-4147-A177-3AD203B41FA5}">
                      <a16:colId xmlns:a16="http://schemas.microsoft.com/office/drawing/2014/main" val="1291333052"/>
                    </a:ext>
                  </a:extLst>
                </a:gridCol>
                <a:gridCol w="5486400">
                  <a:extLst>
                    <a:ext uri="{9D8B030D-6E8A-4147-A177-3AD203B41FA5}">
                      <a16:colId xmlns:a16="http://schemas.microsoft.com/office/drawing/2014/main" val="1043015732"/>
                    </a:ext>
                  </a:extLst>
                </a:gridCol>
              </a:tblGrid>
              <a:tr h="379821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effectLst/>
                          <a:latin typeface="Helvetica" pitchFamily="2" charset="0"/>
                        </a:rPr>
                        <a:t>Use Case</a:t>
                      </a:r>
                    </a:p>
                  </a:txBody>
                  <a:tcPr marL="17717" marR="17717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Helvetica" pitchFamily="2" charset="0"/>
                        </a:rPr>
                        <a:t>Example Pathogens</a:t>
                      </a:r>
                    </a:p>
                  </a:txBody>
                  <a:tcPr marL="34016" marR="34016" marT="17008" marB="170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1069442"/>
                  </a:ext>
                </a:extLst>
              </a:tr>
              <a:tr h="737827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1. Burden and distribution of infections </a:t>
                      </a:r>
                    </a:p>
                  </a:txBody>
                  <a:tcPr marL="33596" marR="33596" marT="33596" marB="335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Campylobacter, Chagas, chikungunya, cholera, Cryptosporidium, cysticercosis, Giardia, neglected tropical diseases, Plasmodium species (some), strongyloidiasis, yaws, HIV </a:t>
                      </a:r>
                    </a:p>
                  </a:txBody>
                  <a:tcPr marL="33596" marR="33596" marT="33596" marB="33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73879398"/>
                  </a:ext>
                </a:extLst>
              </a:tr>
              <a:tr h="4025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pitchFamily="2" charset="0"/>
                        </a:rPr>
                        <a:t>2. Identification of emerging and re-emerging infections </a:t>
                      </a:r>
                    </a:p>
                  </a:txBody>
                  <a:tcPr marL="33596" marR="33596" marT="33596" marB="335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Ebola, Lassa, Marburg, Mpox, SARS-CoV-2, Zika</a:t>
                      </a:r>
                    </a:p>
                  </a:txBody>
                  <a:tcPr marL="33596" marR="33596" marT="33596" marB="33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214264"/>
                  </a:ext>
                </a:extLst>
              </a:tr>
              <a:tr h="402509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pitchFamily="2" charset="0"/>
                        </a:rPr>
                        <a:t>3. Identification of vaccine program reach or gaps </a:t>
                      </a:r>
                    </a:p>
                  </a:txBody>
                  <a:tcPr marL="33596" marR="33596" marT="33596" marB="335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Measles, polio, rubella, SARS-CoV-2, yellow fever </a:t>
                      </a:r>
                    </a:p>
                  </a:txBody>
                  <a:tcPr marL="33596" marR="33596" marT="33596" marB="33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8690278"/>
                  </a:ext>
                </a:extLst>
              </a:tr>
              <a:tr h="570168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4. Assessing infection changes due to behavioral, environmental, or pharmaceutical interventions or environmental changes </a:t>
                      </a:r>
                    </a:p>
                  </a:txBody>
                  <a:tcPr marL="33596" marR="33596" marT="33596" marB="335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Chikungunya, dengue, malaria, PCV13 (must be able to distinguish between vaccine- and infection-derived immunity), Typhoid </a:t>
                      </a:r>
                    </a:p>
                  </a:txBody>
                  <a:tcPr marL="33596" marR="33596" marT="33596" marB="33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6304129"/>
                  </a:ext>
                </a:extLst>
              </a:tr>
              <a:tr h="570168"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  <a:latin typeface="Helvetica" pitchFamily="2" charset="0"/>
                        </a:rPr>
                        <a:t>5. Monitoring peri- and post-elimination surveillance settings </a:t>
                      </a:r>
                    </a:p>
                  </a:txBody>
                  <a:tcPr marL="33596" marR="33596" marT="33596" marB="335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Guinea worm, human African trypanosomiasis, Lymphatic filariasis, malaria (sub-national levels), onchocerciasis, trachoma, visceral leishmaniasis, yaws </a:t>
                      </a:r>
                    </a:p>
                  </a:txBody>
                  <a:tcPr marL="33596" marR="33596" marT="33596" marB="33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249460"/>
                  </a:ext>
                </a:extLst>
              </a:tr>
              <a:tr h="237980"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  <a:latin typeface="Helvetica" pitchFamily="2" charset="0"/>
                        </a:rPr>
                        <a:t>6. Research </a:t>
                      </a:r>
                    </a:p>
                  </a:txBody>
                  <a:tcPr marL="33596" marR="33596" marT="33596" marB="33596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Helvetica" pitchFamily="2" charset="0"/>
                        </a:rPr>
                        <a:t>Many!</a:t>
                      </a:r>
                    </a:p>
                  </a:txBody>
                  <a:tcPr marL="33596" marR="33596" marT="33596" marB="335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061589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9195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48260-B9E6-FDF4-2AAC-07EEFDF0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case 1: </a:t>
            </a:r>
            <a:r>
              <a:rPr lang="en-US" sz="3600" dirty="0"/>
              <a:t>Burden and distribution of infections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3B73B-2ECC-9CB4-14A7-8202413F6DFE}"/>
              </a:ext>
            </a:extLst>
          </p:cNvPr>
          <p:cNvSpPr txBox="1"/>
          <p:nvPr/>
        </p:nvSpPr>
        <p:spPr>
          <a:xfrm>
            <a:off x="865413" y="1690688"/>
            <a:ext cx="62865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Fills gaps in existing surveillance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Identifies population levels of susceptibility or immunity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Provides “true” number and distribution of infections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Particularly useful for diseases with asymptomatic or mild infections, poor diagnostics for acute infections, and areas where there is poor access to care</a:t>
            </a:r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A3A6BE8C-0CC7-ACC5-C612-68B8B9DEA4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" r="47481" b="4305"/>
          <a:stretch/>
        </p:blipFill>
        <p:spPr>
          <a:xfrm>
            <a:off x="7767206" y="1286932"/>
            <a:ext cx="2968562" cy="50940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AB1C1C-A003-BB46-C2B8-ECD7E3866C95}"/>
              </a:ext>
            </a:extLst>
          </p:cNvPr>
          <p:cNvSpPr txBox="1"/>
          <p:nvPr/>
        </p:nvSpPr>
        <p:spPr>
          <a:xfrm>
            <a:off x="9377987" y="5794163"/>
            <a:ext cx="2676746" cy="39491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PE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Salje, et al. </a:t>
            </a:r>
            <a:r>
              <a:rPr lang="en-US" sz="1800" i="1" dirty="0" err="1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eLife</a:t>
            </a:r>
            <a:r>
              <a:rPr lang="en-US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 (2019)</a:t>
            </a:r>
            <a:endParaRPr lang="en-US" sz="1800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04060B-AC6D-3EFD-2452-DF169029811F}"/>
              </a:ext>
            </a:extLst>
          </p:cNvPr>
          <p:cNvSpPr txBox="1"/>
          <p:nvPr/>
        </p:nvSpPr>
        <p:spPr>
          <a:xfrm>
            <a:off x="9251486" y="1391727"/>
            <a:ext cx="2676746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b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Dengue in Bangladesh</a:t>
            </a:r>
            <a:endParaRPr lang="en-US" sz="1800" b="1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477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3ACC-73DA-A838-C6E8-E83D525F8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D265-2DB1-896A-401F-A1D8B3228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case 2: </a:t>
            </a:r>
            <a:r>
              <a:rPr lang="en-US" sz="3600" dirty="0"/>
              <a:t>Identification of emerging and re-emerging infections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7BE12F-40CC-CD92-9FE9-CEEEBC8B3C82}"/>
              </a:ext>
            </a:extLst>
          </p:cNvPr>
          <p:cNvSpPr txBox="1"/>
          <p:nvPr/>
        </p:nvSpPr>
        <p:spPr>
          <a:xfrm>
            <a:off x="865413" y="1690688"/>
            <a:ext cx="62865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identification of previously undetected infections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Tracks outbreaks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Monitors changes in types or magnitude of response required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BD764-D88A-B71E-B2C0-F2E0E56B4E32}"/>
              </a:ext>
            </a:extLst>
          </p:cNvPr>
          <p:cNvSpPr txBox="1"/>
          <p:nvPr/>
        </p:nvSpPr>
        <p:spPr>
          <a:xfrm>
            <a:off x="7990114" y="5794163"/>
            <a:ext cx="4064619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PE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Basto-Abreu, et al. </a:t>
            </a:r>
            <a:r>
              <a:rPr lang="en-US" sz="1800" i="1" dirty="0">
                <a:latin typeface="Helvetica" pitchFamily="2" charset="0"/>
                <a:ea typeface="Arial" panose="020B0604020202020204" pitchFamily="34" charset="0"/>
                <a:cs typeface="Calibri"/>
              </a:rPr>
              <a:t>Nat Comm</a:t>
            </a:r>
            <a:r>
              <a:rPr lang="en-US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 (2022)</a:t>
            </a:r>
            <a:endParaRPr lang="en-US" sz="1800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E0921C28-EF7E-2F71-5BE7-1806758ABC7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843"/>
          <a:stretch/>
        </p:blipFill>
        <p:spPr bwMode="auto">
          <a:xfrm>
            <a:off x="7462879" y="1912500"/>
            <a:ext cx="3890921" cy="322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B6942968-99EF-D14A-457B-3F77E52719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82" t="33334" b="35976"/>
          <a:stretch/>
        </p:blipFill>
        <p:spPr bwMode="auto">
          <a:xfrm>
            <a:off x="10407868" y="2061898"/>
            <a:ext cx="1462252" cy="988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A91310-55E9-02E5-C05A-5AE92F84DBB0}"/>
              </a:ext>
            </a:extLst>
          </p:cNvPr>
          <p:cNvSpPr txBox="1"/>
          <p:nvPr/>
        </p:nvSpPr>
        <p:spPr>
          <a:xfrm>
            <a:off x="9251486" y="1391727"/>
            <a:ext cx="2676746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b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SARS-CoV-2 in Mexico</a:t>
            </a:r>
            <a:endParaRPr lang="en-US" sz="1800" b="1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574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314B1-0446-2D0A-B1F6-987ECAE6A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974F5-B51D-919A-4E85-2431BD16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case 3: </a:t>
            </a:r>
            <a:r>
              <a:rPr lang="en-US" sz="3600" dirty="0"/>
              <a:t>Identification of vaccine program reach or gaps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0AB9A7-E132-D781-F872-49548BF3B97B}"/>
              </a:ext>
            </a:extLst>
          </p:cNvPr>
          <p:cNvSpPr txBox="1"/>
          <p:nvPr/>
        </p:nvSpPr>
        <p:spPr>
          <a:xfrm>
            <a:off x="865413" y="1690688"/>
            <a:ext cx="538503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Geographic and demographic reach of vaccination or gaps in vaccination can be used: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determine age of first routine vaccination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estimate routine vaccination coverage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identify the need for a vaccination campaign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To evaluate the impact of a vaccination campaign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52BBD8-8FE2-B0CA-3AFC-CE996DCDF928}"/>
              </a:ext>
            </a:extLst>
          </p:cNvPr>
          <p:cNvSpPr txBox="1"/>
          <p:nvPr/>
        </p:nvSpPr>
        <p:spPr>
          <a:xfrm>
            <a:off x="7384474" y="5794163"/>
            <a:ext cx="4670260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PE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Murhekar, et al. </a:t>
            </a:r>
            <a:r>
              <a:rPr lang="es-PE" sz="1800" i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Lancet Glob Health </a:t>
            </a:r>
            <a:r>
              <a:rPr lang="en-US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(2022)</a:t>
            </a:r>
            <a:endParaRPr lang="en-US" sz="1800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A3DD3-D0CA-15AC-F559-69AC9C429BBB}"/>
              </a:ext>
            </a:extLst>
          </p:cNvPr>
          <p:cNvSpPr txBox="1"/>
          <p:nvPr/>
        </p:nvSpPr>
        <p:spPr>
          <a:xfrm>
            <a:off x="8409709" y="1698194"/>
            <a:ext cx="3518523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b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Measles and </a:t>
            </a:r>
            <a:r>
              <a:rPr lang="en-US" sz="1800" b="1" dirty="0">
                <a:latin typeface="Helvetica" pitchFamily="2" charset="0"/>
                <a:ea typeface="Arial" panose="020B0604020202020204" pitchFamily="34" charset="0"/>
                <a:cs typeface="Calibri"/>
              </a:rPr>
              <a:t>r</a:t>
            </a:r>
            <a:r>
              <a:rPr lang="en-US" sz="1800" b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ubella in </a:t>
            </a:r>
            <a:r>
              <a:rPr lang="en-US" sz="1800" b="1" dirty="0">
                <a:latin typeface="Helvetica" pitchFamily="2" charset="0"/>
                <a:ea typeface="Arial" panose="020B0604020202020204" pitchFamily="34" charset="0"/>
                <a:cs typeface="Calibri"/>
              </a:rPr>
              <a:t>India</a:t>
            </a:r>
            <a:endParaRPr lang="en-US" sz="1800" b="1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pic>
        <p:nvPicPr>
          <p:cNvPr id="4" name="Picture 2" descr="Figure thumbnail gr3">
            <a:extLst>
              <a:ext uri="{FF2B5EF4-FFF2-40B4-BE49-F238E27FC236}">
                <a16:creationId xmlns:a16="http://schemas.microsoft.com/office/drawing/2014/main" id="{65C09921-E42A-4F7B-4CC7-8F786B8190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38652" y="2421064"/>
            <a:ext cx="5385031" cy="3045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9581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B55CA-BCB5-FE99-09F8-E41906F00B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03C77-F3AB-EB90-CFCE-349B1315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case 4: </a:t>
            </a:r>
            <a:r>
              <a:rPr lang="en-US" sz="3600" dirty="0"/>
              <a:t>Assessing effectiveness of behavioral, environmental or pharmaceutical interventions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3AC95B-83B9-9992-EBA3-5E74DCBA73D8}"/>
              </a:ext>
            </a:extLst>
          </p:cNvPr>
          <p:cNvSpPr txBox="1"/>
          <p:nvPr/>
        </p:nvSpPr>
        <p:spPr>
          <a:xfrm>
            <a:off x="865413" y="1690688"/>
            <a:ext cx="5385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Evaluates the effect of interventions other than vaccination (e.g., bed nets, water, sanitation and hygiene interventions)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However, IgG may not always be the best way to measure changes for some interventions – e.g., antibiotics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A24C1B-7B78-65A7-65E0-EA05034F2F66}"/>
              </a:ext>
            </a:extLst>
          </p:cNvPr>
          <p:cNvSpPr txBox="1"/>
          <p:nvPr/>
        </p:nvSpPr>
        <p:spPr>
          <a:xfrm>
            <a:off x="7384474" y="5865603"/>
            <a:ext cx="4670260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PE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Plucinski, et al. </a:t>
            </a:r>
            <a:r>
              <a:rPr lang="es-PE" sz="1800" i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PLoS Negl Trop Dis </a:t>
            </a:r>
            <a:r>
              <a:rPr lang="en-US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(2018)</a:t>
            </a:r>
            <a:endParaRPr lang="en-US" sz="1800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57A065-C438-EC4B-AD3E-00E59E7D25E1}"/>
              </a:ext>
            </a:extLst>
          </p:cNvPr>
          <p:cNvSpPr txBox="1"/>
          <p:nvPr/>
        </p:nvSpPr>
        <p:spPr>
          <a:xfrm>
            <a:off x="8129852" y="1457025"/>
            <a:ext cx="3518523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b="1" dirty="0">
                <a:latin typeface="Helvetica" pitchFamily="2" charset="0"/>
                <a:ea typeface="Arial" panose="020B0604020202020204" pitchFamily="34" charset="0"/>
                <a:cs typeface="Calibri"/>
              </a:rPr>
              <a:t>M</a:t>
            </a:r>
            <a:r>
              <a:rPr lang="en-US" sz="1800" b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alaria in Mozambique</a:t>
            </a:r>
            <a:endParaRPr lang="en-US" sz="1800" b="1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EEB28F9-A906-DFFE-DCFB-0157FDD932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150"/>
          <a:stretch/>
        </p:blipFill>
        <p:spPr bwMode="auto">
          <a:xfrm>
            <a:off x="6927815" y="1941882"/>
            <a:ext cx="4720560" cy="396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6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5D52C-3634-368D-28AB-0F9042DF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DEA5-74CE-37DE-EF3E-D62B077A9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Use case 5: </a:t>
            </a:r>
            <a:r>
              <a:rPr lang="en-US" sz="3600" dirty="0"/>
              <a:t>Monitoring peri- and post-elimination surveillance settings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34228-515D-E04A-0B44-A8F5CCA181F1}"/>
              </a:ext>
            </a:extLst>
          </p:cNvPr>
          <p:cNvSpPr txBox="1"/>
          <p:nvPr/>
        </p:nvSpPr>
        <p:spPr>
          <a:xfrm>
            <a:off x="865413" y="1690688"/>
            <a:ext cx="538503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Diseases where elimination of transmission is the target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used for validation of elimination as well, such as for NTDs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Monitoring to ensure no re-emergence of disease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7A4B8F-36C4-1209-B78B-A46C4292BF84}"/>
              </a:ext>
            </a:extLst>
          </p:cNvPr>
          <p:cNvSpPr txBox="1"/>
          <p:nvPr/>
        </p:nvSpPr>
        <p:spPr>
          <a:xfrm>
            <a:off x="7384474" y="5794163"/>
            <a:ext cx="4670260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PE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Oguttu, et al. </a:t>
            </a:r>
            <a:r>
              <a:rPr lang="es-PE" sz="1800" i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AJTMH </a:t>
            </a:r>
            <a:r>
              <a:rPr lang="en-US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(2014)</a:t>
            </a:r>
            <a:endParaRPr lang="en-US" sz="1800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0BBE73-4168-91E2-AC22-3AEBB528AD8C}"/>
              </a:ext>
            </a:extLst>
          </p:cNvPr>
          <p:cNvSpPr txBox="1"/>
          <p:nvPr/>
        </p:nvSpPr>
        <p:spPr>
          <a:xfrm>
            <a:off x="7960342" y="1493198"/>
            <a:ext cx="3518523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n-US" sz="1800" b="1" dirty="0">
                <a:latin typeface="Helvetica" pitchFamily="2" charset="0"/>
                <a:ea typeface="Arial" panose="020B0604020202020204" pitchFamily="34" charset="0"/>
                <a:cs typeface="Calibri"/>
              </a:rPr>
              <a:t>Onchocerciasis</a:t>
            </a:r>
            <a:r>
              <a:rPr lang="en-US" sz="1800" b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 in Uganda</a:t>
            </a:r>
            <a:endParaRPr lang="en-US" sz="1800" b="1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1FCF6F-3356-7578-169F-7061DA92D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758" y="1943246"/>
            <a:ext cx="5279441" cy="3795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42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1188C-73A4-C66E-9BB8-0FDDAB547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1C2E8-567D-F98C-1026-35DFDAF81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is the promise of </a:t>
            </a:r>
            <a:r>
              <a:rPr lang="en-US" sz="3600" b="1" dirty="0"/>
              <a:t>multiplex</a:t>
            </a:r>
            <a:r>
              <a:rPr lang="en-US" sz="3600" dirty="0"/>
              <a:t> serology?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01C2E2-D1F9-D657-727E-91627B3C0370}"/>
              </a:ext>
            </a:extLst>
          </p:cNvPr>
          <p:cNvSpPr txBox="1"/>
          <p:nvPr/>
        </p:nvSpPr>
        <p:spPr>
          <a:xfrm>
            <a:off x="865413" y="1690688"/>
            <a:ext cx="1048838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Multiplex serology enables: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Simultaneous estimation of antibody prevalence for </a:t>
            </a:r>
            <a:r>
              <a:rPr lang="en-US" sz="2800" b="1" dirty="0"/>
              <a:t>multiple pathogens</a:t>
            </a:r>
            <a:r>
              <a:rPr lang="en-US" sz="2800" dirty="0"/>
              <a:t> (i.e., maximizes specimen efficiency)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Lower marginal testing cost </a:t>
            </a:r>
            <a:r>
              <a:rPr lang="en-US" sz="2800" dirty="0"/>
              <a:t>and time (i.e., easy to include pathogens not routinely surveilled)</a:t>
            </a:r>
          </a:p>
        </p:txBody>
      </p:sp>
    </p:spTree>
    <p:extLst>
      <p:ext uri="{BB962C8B-B14F-4D97-AF65-F5344CB8AC3E}">
        <p14:creationId xmlns:p14="http://schemas.microsoft.com/office/powerpoint/2010/main" val="372764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A074D-8CE7-01E4-A789-95599B51D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926542" cy="5338251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Welcome</a:t>
            </a:r>
            <a:r>
              <a:rPr lang="en-US" dirty="0"/>
              <a:t> from the instructor team!</a:t>
            </a:r>
          </a:p>
        </p:txBody>
      </p:sp>
      <p:sp>
        <p:nvSpPr>
          <p:cNvPr id="9" name="Google Shape;71;p14">
            <a:extLst>
              <a:ext uri="{FF2B5EF4-FFF2-40B4-BE49-F238E27FC236}">
                <a16:creationId xmlns:a16="http://schemas.microsoft.com/office/drawing/2014/main" id="{B6A18B09-CED1-F302-8002-04F355DE9CDD}"/>
              </a:ext>
            </a:extLst>
          </p:cNvPr>
          <p:cNvSpPr txBox="1">
            <a:spLocks noChangeAspect="1"/>
          </p:cNvSpPr>
          <p:nvPr/>
        </p:nvSpPr>
        <p:spPr>
          <a:xfrm>
            <a:off x="3890899" y="2148956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Sonia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Hegde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Helvetica Neue"/>
                <a:ea typeface="Helvetica Neue"/>
                <a:cs typeface="Helvetica Neue"/>
                <a:sym typeface="Helvetica Neue"/>
              </a:rPr>
              <a:t>(JHU)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" name="Google Shape;72;p14">
            <a:extLst>
              <a:ext uri="{FF2B5EF4-FFF2-40B4-BE49-F238E27FC236}">
                <a16:creationId xmlns:a16="http://schemas.microsoft.com/office/drawing/2014/main" id="{3846DFD7-A5A5-0F28-3D85-A6D6D54353CF}"/>
              </a:ext>
            </a:extLst>
          </p:cNvPr>
          <p:cNvSpPr txBox="1">
            <a:spLocks noChangeAspect="1"/>
          </p:cNvSpPr>
          <p:nvPr/>
        </p:nvSpPr>
        <p:spPr>
          <a:xfrm>
            <a:off x="5320178" y="2148956"/>
            <a:ext cx="1611174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Sophie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Berube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(Florida)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73;p14">
            <a:extLst>
              <a:ext uri="{FF2B5EF4-FFF2-40B4-BE49-F238E27FC236}">
                <a16:creationId xmlns:a16="http://schemas.microsoft.com/office/drawing/2014/main" id="{867BA728-98C9-C1C3-E05B-B7327EB92C5F}"/>
              </a:ext>
            </a:extLst>
          </p:cNvPr>
          <p:cNvSpPr txBox="1">
            <a:spLocks noChangeAspect="1"/>
          </p:cNvSpPr>
          <p:nvPr/>
        </p:nvSpPr>
        <p:spPr>
          <a:xfrm>
            <a:off x="6832986" y="2148956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Sarah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Lapidus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(JHU)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" name="Google Shape;74;p14">
            <a:extLst>
              <a:ext uri="{FF2B5EF4-FFF2-40B4-BE49-F238E27FC236}">
                <a16:creationId xmlns:a16="http://schemas.microsoft.com/office/drawing/2014/main" id="{54D9D1DF-2A9A-FA7E-F4C1-DE880F7E26B9}"/>
              </a:ext>
            </a:extLst>
          </p:cNvPr>
          <p:cNvSpPr txBox="1">
            <a:spLocks noChangeAspect="1"/>
          </p:cNvSpPr>
          <p:nvPr/>
        </p:nvSpPr>
        <p:spPr>
          <a:xfrm>
            <a:off x="8223904" y="2148956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Alyssa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Sbarra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(JHU)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" name="Google Shape;75;p14">
            <a:extLst>
              <a:ext uri="{FF2B5EF4-FFF2-40B4-BE49-F238E27FC236}">
                <a16:creationId xmlns:a16="http://schemas.microsoft.com/office/drawing/2014/main" id="{D989262A-2C07-BDA3-831D-DE8AABD6BC7B}"/>
              </a:ext>
            </a:extLst>
          </p:cNvPr>
          <p:cNvSpPr txBox="1">
            <a:spLocks noChangeAspect="1"/>
          </p:cNvSpPr>
          <p:nvPr/>
        </p:nvSpPr>
        <p:spPr>
          <a:xfrm>
            <a:off x="3893404" y="5062863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Megan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O’Driscoll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(Geneva)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Google Shape;75;p14">
            <a:extLst>
              <a:ext uri="{FF2B5EF4-FFF2-40B4-BE49-F238E27FC236}">
                <a16:creationId xmlns:a16="http://schemas.microsoft.com/office/drawing/2014/main" id="{00141F3D-C0E0-45BF-74CA-A9E620ED155F}"/>
              </a:ext>
            </a:extLst>
          </p:cNvPr>
          <p:cNvSpPr txBox="1">
            <a:spLocks noChangeAspect="1"/>
          </p:cNvSpPr>
          <p:nvPr/>
        </p:nvSpPr>
        <p:spPr>
          <a:xfrm>
            <a:off x="5407844" y="5062863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Mika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Malouf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(LSHTM)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Google Shape;75;p14">
            <a:extLst>
              <a:ext uri="{FF2B5EF4-FFF2-40B4-BE49-F238E27FC236}">
                <a16:creationId xmlns:a16="http://schemas.microsoft.com/office/drawing/2014/main" id="{E9FE316F-D64B-9263-16D2-9F973FA0B260}"/>
              </a:ext>
            </a:extLst>
          </p:cNvPr>
          <p:cNvSpPr txBox="1">
            <a:spLocks noChangeAspect="1"/>
          </p:cNvSpPr>
          <p:nvPr/>
        </p:nvSpPr>
        <p:spPr>
          <a:xfrm>
            <a:off x="6956076" y="5059078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Upendo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Mseka</a:t>
            </a:r>
            <a:endParaRPr lang="en-US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(MLW)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Google Shape;75;p14">
            <a:extLst>
              <a:ext uri="{FF2B5EF4-FFF2-40B4-BE49-F238E27FC236}">
                <a16:creationId xmlns:a16="http://schemas.microsoft.com/office/drawing/2014/main" id="{E5A63FD2-03DE-B0F9-CDEC-1B5F7E6BAF3F}"/>
              </a:ext>
            </a:extLst>
          </p:cNvPr>
          <p:cNvSpPr txBox="1">
            <a:spLocks noChangeAspect="1"/>
          </p:cNvSpPr>
          <p:nvPr/>
        </p:nvSpPr>
        <p:spPr>
          <a:xfrm>
            <a:off x="8393746" y="5059078"/>
            <a:ext cx="151444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Cebile</a:t>
            </a:r>
            <a:endParaRPr lang="en-US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>
                <a:latin typeface="Helvetica Neue"/>
                <a:ea typeface="Helvetica Neue"/>
                <a:cs typeface="Helvetica Neue"/>
                <a:sym typeface="Helvetica Neue"/>
              </a:rPr>
              <a:t>Lekhuleni</a:t>
            </a:r>
            <a:endParaRPr lang="en-US" b="1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Helvetica Neue"/>
                <a:ea typeface="Helvetica Neue"/>
                <a:cs typeface="Helvetica Neue"/>
                <a:sym typeface="Helvetica Neue"/>
              </a:rPr>
              <a:t>(NICD)</a:t>
            </a:r>
            <a:endParaRPr b="1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8" name="Google Shape;60;p14">
            <a:extLst>
              <a:ext uri="{FF2B5EF4-FFF2-40B4-BE49-F238E27FC236}">
                <a16:creationId xmlns:a16="http://schemas.microsoft.com/office/drawing/2014/main" id="{96F04624-A56C-2A69-5068-8EE1AE46B35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/>
          <a:srcRect t="14191" b="10689"/>
          <a:stretch>
            <a:fillRect/>
          </a:stretch>
        </p:blipFill>
        <p:spPr>
          <a:xfrm>
            <a:off x="5549277" y="696684"/>
            <a:ext cx="1152975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0;p14">
            <a:extLst>
              <a:ext uri="{FF2B5EF4-FFF2-40B4-BE49-F238E27FC236}">
                <a16:creationId xmlns:a16="http://schemas.microsoft.com/office/drawing/2014/main" id="{25F273EE-0046-DB15-6712-C68C160BABF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3"/>
          <a:srcRect t="12407" b="12473"/>
          <a:stretch>
            <a:fillRect/>
          </a:stretch>
        </p:blipFill>
        <p:spPr>
          <a:xfrm>
            <a:off x="6938696" y="696685"/>
            <a:ext cx="1303020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0;p14">
            <a:extLst>
              <a:ext uri="{FF2B5EF4-FFF2-40B4-BE49-F238E27FC236}">
                <a16:creationId xmlns:a16="http://schemas.microsoft.com/office/drawing/2014/main" id="{8D9BA722-AC2B-C538-B068-CF709C11BDD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4"/>
          <a:srcRect t="8800" b="16011"/>
          <a:stretch>
            <a:fillRect/>
          </a:stretch>
        </p:blipFill>
        <p:spPr>
          <a:xfrm>
            <a:off x="8427259" y="696685"/>
            <a:ext cx="1305091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60;p14">
            <a:extLst>
              <a:ext uri="{FF2B5EF4-FFF2-40B4-BE49-F238E27FC236}">
                <a16:creationId xmlns:a16="http://schemas.microsoft.com/office/drawing/2014/main" id="{60A9C5AE-300A-C064-754B-7BF9DD99FE4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5"/>
          <a:srcRect b="21031"/>
          <a:stretch>
            <a:fillRect/>
          </a:stretch>
        </p:blipFill>
        <p:spPr>
          <a:xfrm>
            <a:off x="3875401" y="3610593"/>
            <a:ext cx="1652662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60;p14">
            <a:extLst>
              <a:ext uri="{FF2B5EF4-FFF2-40B4-BE49-F238E27FC236}">
                <a16:creationId xmlns:a16="http://schemas.microsoft.com/office/drawing/2014/main" id="{E2EBD2E3-1154-CC30-60EB-D610D7219890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6"/>
          <a:srcRect b="24881"/>
          <a:stretch>
            <a:fillRect/>
          </a:stretch>
        </p:blipFill>
        <p:spPr>
          <a:xfrm>
            <a:off x="5545809" y="3610594"/>
            <a:ext cx="1157516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60;p14">
            <a:extLst>
              <a:ext uri="{FF2B5EF4-FFF2-40B4-BE49-F238E27FC236}">
                <a16:creationId xmlns:a16="http://schemas.microsoft.com/office/drawing/2014/main" id="{B21DE249-B711-967D-43E1-74299BD58277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6940578" y="3610596"/>
            <a:ext cx="1305091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0;p14">
            <a:extLst>
              <a:ext uri="{FF2B5EF4-FFF2-40B4-BE49-F238E27FC236}">
                <a16:creationId xmlns:a16="http://schemas.microsoft.com/office/drawing/2014/main" id="{1ED8AC3E-117A-27A2-4AF0-A43576BF4728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8482922" y="3610595"/>
            <a:ext cx="1305091" cy="13050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60;p14">
            <a:extLst>
              <a:ext uri="{FF2B5EF4-FFF2-40B4-BE49-F238E27FC236}">
                <a16:creationId xmlns:a16="http://schemas.microsoft.com/office/drawing/2014/main" id="{42FDE885-C728-C158-ACF4-8FB6A67F4D56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9"/>
          <a:srcRect l="5828" r="5828"/>
          <a:stretch/>
        </p:blipFill>
        <p:spPr>
          <a:xfrm>
            <a:off x="4159049" y="696684"/>
            <a:ext cx="1152975" cy="1305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0542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355CA-7FA3-8271-A27C-D03C61CEB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A3130-EFF6-6522-C078-8F5A9009C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are the use cases of </a:t>
            </a:r>
            <a:r>
              <a:rPr lang="en-US" sz="3600" b="1" dirty="0"/>
              <a:t>multiplex </a:t>
            </a:r>
            <a:r>
              <a:rPr lang="en-US" sz="3600" dirty="0"/>
              <a:t>serosurveillance?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E0BE6-F924-A541-762F-43068F37CE5D}"/>
              </a:ext>
            </a:extLst>
          </p:cNvPr>
          <p:cNvSpPr txBox="1"/>
          <p:nvPr/>
        </p:nvSpPr>
        <p:spPr>
          <a:xfrm>
            <a:off x="865413" y="1690688"/>
            <a:ext cx="11164662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To identify geographic areas that have </a:t>
            </a:r>
            <a:r>
              <a:rPr lang="en-US" sz="2400" b="1" dirty="0"/>
              <a:t>high exposure to multiple pathogens or low coverage to multiple vaccine preventable diseases </a:t>
            </a:r>
            <a:r>
              <a:rPr lang="en-US" sz="2400" dirty="0"/>
              <a:t>(to inform surveillance systems, programmatic decision-making, and horizontally aligned interventions like WASH, vaccines)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To identify </a:t>
            </a:r>
            <a:r>
              <a:rPr lang="en-US" sz="2400" b="1" dirty="0"/>
              <a:t>vulnerable sub-populations </a:t>
            </a:r>
            <a:r>
              <a:rPr lang="en-US" sz="2400" dirty="0"/>
              <a:t>(e.g., immunity to measles among people living with HIV)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To more </a:t>
            </a:r>
            <a:r>
              <a:rPr lang="en-US" sz="2400" b="1" dirty="0"/>
              <a:t>accurately monitor intervention effectiveness </a:t>
            </a:r>
            <a:r>
              <a:rPr lang="en-US" sz="2400" dirty="0"/>
              <a:t>by measuring serological responses to multiple antigens from a single pathogen</a:t>
            </a:r>
          </a:p>
          <a:p>
            <a:pPr marL="457200" indent="-457200"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To estimate </a:t>
            </a:r>
            <a:r>
              <a:rPr lang="en-US" sz="2400" b="1" dirty="0"/>
              <a:t>exposure history for pathogens that exhibit cross-reactivity </a:t>
            </a:r>
            <a:r>
              <a:rPr lang="en-US" sz="2400" dirty="0"/>
              <a:t>with increased specificity, by simultaneously measuring serological responses to antigens from cross-reacting pathogens</a:t>
            </a:r>
          </a:p>
        </p:txBody>
      </p:sp>
    </p:spTree>
    <p:extLst>
      <p:ext uri="{BB962C8B-B14F-4D97-AF65-F5344CB8AC3E}">
        <p14:creationId xmlns:p14="http://schemas.microsoft.com/office/powerpoint/2010/main" val="28965034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350B9-6B8B-C586-E4CF-22CBE51A1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056" y="593367"/>
            <a:ext cx="11360800" cy="763600"/>
          </a:xfrm>
        </p:spPr>
        <p:txBody>
          <a:bodyPr>
            <a:normAutofit fontScale="90000"/>
          </a:bodyPr>
          <a:lstStyle/>
          <a:p>
            <a:r>
              <a:rPr lang="en-US" dirty="0"/>
              <a:t>Study designs commonly used in seroepidemiology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FA05EE-A3FE-C835-E28B-4942175666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Cross-sectional serosurvey (single or serial)</a:t>
            </a:r>
          </a:p>
          <a:p>
            <a:pPr marL="152396" indent="0">
              <a:buNone/>
            </a:pPr>
            <a:endParaRPr lang="en-US" dirty="0"/>
          </a:p>
          <a:p>
            <a:r>
              <a:rPr lang="en-US" dirty="0"/>
              <a:t>Longitudinal cohort study</a:t>
            </a:r>
          </a:p>
        </p:txBody>
      </p:sp>
    </p:spTree>
    <p:extLst>
      <p:ext uri="{BB962C8B-B14F-4D97-AF65-F5344CB8AC3E}">
        <p14:creationId xmlns:p14="http://schemas.microsoft.com/office/powerpoint/2010/main" val="296505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354662-A744-DD33-75F5-5E15A90567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4253578"/>
            <a:ext cx="1012492" cy="164592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4CCC2-92CB-E5DB-F761-8AAB127E7C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4046" y="4283889"/>
            <a:ext cx="577983" cy="144462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2C20F-01D2-0102-85EC-76BB03C8D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71492" y="4283885"/>
            <a:ext cx="577983" cy="144462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2BB61-3D91-045F-84E7-C8D966F622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20445" y="4287859"/>
            <a:ext cx="577983" cy="144462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ECD4E-7083-E5C9-9D7E-7DA737C68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1668" y="2648601"/>
            <a:ext cx="577983" cy="144462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94CF-04B8-02D5-C318-A8D9BDA30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18071" y="2652567"/>
            <a:ext cx="577983" cy="144462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359DC-4053-4E8D-47C2-991F2F484C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93357" y="2660882"/>
            <a:ext cx="577983" cy="144462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C1F23-ED79-83FF-3C80-FDDBC986B901}"/>
              </a:ext>
            </a:extLst>
          </p:cNvPr>
          <p:cNvCxnSpPr>
            <a:cxnSpLocks/>
          </p:cNvCxnSpPr>
          <p:nvPr/>
        </p:nvCxnSpPr>
        <p:spPr>
          <a:xfrm>
            <a:off x="3292765" y="4014819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A97E95B-A22C-3688-CCCB-FBD35BF2D504}"/>
              </a:ext>
            </a:extLst>
          </p:cNvPr>
          <p:cNvSpPr>
            <a:spLocks/>
          </p:cNvSpPr>
          <p:nvPr/>
        </p:nvSpPr>
        <p:spPr>
          <a:xfrm>
            <a:off x="350159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935E5-6148-F60B-C305-52F588EBC7B7}"/>
              </a:ext>
            </a:extLst>
          </p:cNvPr>
          <p:cNvSpPr>
            <a:spLocks/>
          </p:cNvSpPr>
          <p:nvPr/>
        </p:nvSpPr>
        <p:spPr>
          <a:xfrm>
            <a:off x="599271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C8E166-83F1-41E6-6F41-E368741A3316}"/>
              </a:ext>
            </a:extLst>
          </p:cNvPr>
          <p:cNvSpPr>
            <a:spLocks/>
          </p:cNvSpPr>
          <p:nvPr/>
        </p:nvSpPr>
        <p:spPr>
          <a:xfrm>
            <a:off x="8316091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12F8A8-E30F-F057-DE43-9F2AE9E5AA3A}"/>
              </a:ext>
            </a:extLst>
          </p:cNvPr>
          <p:cNvCxnSpPr>
            <a:cxnSpLocks/>
          </p:cNvCxnSpPr>
          <p:nvPr/>
        </p:nvCxnSpPr>
        <p:spPr>
          <a:xfrm>
            <a:off x="3284545" y="561081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F90857C-5D49-67C5-1335-773251D3AD96}"/>
              </a:ext>
            </a:extLst>
          </p:cNvPr>
          <p:cNvSpPr>
            <a:spLocks/>
          </p:cNvSpPr>
          <p:nvPr/>
        </p:nvSpPr>
        <p:spPr>
          <a:xfrm>
            <a:off x="3462322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555355-E079-30A1-4AFE-02A73BAB357A}"/>
              </a:ext>
            </a:extLst>
          </p:cNvPr>
          <p:cNvSpPr>
            <a:spLocks/>
          </p:cNvSpPr>
          <p:nvPr/>
        </p:nvSpPr>
        <p:spPr>
          <a:xfrm>
            <a:off x="5973834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952907-2758-E67A-0B30-2029A6F0F4F5}"/>
              </a:ext>
            </a:extLst>
          </p:cNvPr>
          <p:cNvSpPr>
            <a:spLocks/>
          </p:cNvSpPr>
          <p:nvPr/>
        </p:nvSpPr>
        <p:spPr>
          <a:xfrm>
            <a:off x="8317607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BBD01D-9E48-8107-B473-895B77604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74999" y="2655982"/>
            <a:ext cx="1012492" cy="1645920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E0679A-4B79-1250-ADA9-86B1CE82C2A8}"/>
              </a:ext>
            </a:extLst>
          </p:cNvPr>
          <p:cNvCxnSpPr>
            <a:cxnSpLocks/>
          </p:cNvCxnSpPr>
          <p:nvPr/>
        </p:nvCxnSpPr>
        <p:spPr>
          <a:xfrm>
            <a:off x="8694891" y="4014819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CD307A-DEA5-4EE4-2685-ABE33AC7EA8A}"/>
              </a:ext>
            </a:extLst>
          </p:cNvPr>
          <p:cNvCxnSpPr>
            <a:cxnSpLocks/>
          </p:cNvCxnSpPr>
          <p:nvPr/>
        </p:nvCxnSpPr>
        <p:spPr>
          <a:xfrm>
            <a:off x="8713156" y="5601157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DF5F5A68-00D6-EB8A-B13E-1FE50CC322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710909" y="959455"/>
            <a:ext cx="577983" cy="1444626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D559B61-E835-8F94-BFFD-4FA5F4D1BA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37312" y="963421"/>
            <a:ext cx="577983" cy="1444626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DFF8547-E029-4133-A40E-792E9F48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212598" y="971736"/>
            <a:ext cx="577983" cy="1444626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44C932-7676-EE2F-C81F-6492B9EE76C7}"/>
              </a:ext>
            </a:extLst>
          </p:cNvPr>
          <p:cNvCxnSpPr>
            <a:cxnSpLocks/>
          </p:cNvCxnSpPr>
          <p:nvPr/>
        </p:nvCxnSpPr>
        <p:spPr>
          <a:xfrm>
            <a:off x="3312006" y="232567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EAA7108-CC20-5AFF-FE07-5673606F8D61}"/>
              </a:ext>
            </a:extLst>
          </p:cNvPr>
          <p:cNvSpPr>
            <a:spLocks/>
          </p:cNvSpPr>
          <p:nvPr/>
        </p:nvSpPr>
        <p:spPr>
          <a:xfrm>
            <a:off x="352083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E3417F-B2D8-A5CE-A719-9D4DB10DF7E3}"/>
              </a:ext>
            </a:extLst>
          </p:cNvPr>
          <p:cNvSpPr>
            <a:spLocks/>
          </p:cNvSpPr>
          <p:nvPr/>
        </p:nvSpPr>
        <p:spPr>
          <a:xfrm>
            <a:off x="601195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082854-C273-FAC0-5EB0-104E02250287}"/>
              </a:ext>
            </a:extLst>
          </p:cNvPr>
          <p:cNvSpPr>
            <a:spLocks/>
          </p:cNvSpPr>
          <p:nvPr/>
        </p:nvSpPr>
        <p:spPr>
          <a:xfrm>
            <a:off x="8335332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6295E-F13E-9357-00B9-05B65738CD63}"/>
              </a:ext>
            </a:extLst>
          </p:cNvPr>
          <p:cNvCxnSpPr>
            <a:cxnSpLocks/>
          </p:cNvCxnSpPr>
          <p:nvPr/>
        </p:nvCxnSpPr>
        <p:spPr>
          <a:xfrm>
            <a:off x="8714132" y="2325673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A253B20-EE38-CC68-1ABC-943868E304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969799"/>
            <a:ext cx="1012492" cy="1645920"/>
          </a:xfrm>
          <a:prstGeom prst="rect">
            <a:avLst/>
          </a:prstGeom>
          <a:noFill/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4DFE8C16-E447-BFB8-AF36-E377A5D027D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1681768"/>
            <a:ext cx="430887" cy="43088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E9606915-24E0-BAC4-5F1F-FF7911F30B0F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9104" y="1676154"/>
            <a:ext cx="430887" cy="43088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7FF02299-D596-05F0-7087-3C6CF5A652C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4961327"/>
            <a:ext cx="430887" cy="430887"/>
          </a:xfrm>
          <a:prstGeom prst="rect">
            <a:avLst/>
          </a:prstGeom>
        </p:spPr>
      </p:pic>
      <p:pic>
        <p:nvPicPr>
          <p:cNvPr id="112" name="Picture 111" descr="Icon&#10;&#10;Description automatically generated">
            <a:extLst>
              <a:ext uri="{FF2B5EF4-FFF2-40B4-BE49-F238E27FC236}">
                <a16:creationId xmlns:a16="http://schemas.microsoft.com/office/drawing/2014/main" id="{8CCEFAC8-848A-F1AA-EEBE-13178EEBFA9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185" y="1692786"/>
            <a:ext cx="430887" cy="43088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01F25CE0-ED6F-198F-898D-079D0CD7249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4406" y="4950151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5947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6B4CF-E7BE-73DB-213A-F9D6C878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C47122-C23B-D0A8-5B48-6C5720813B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4253578"/>
            <a:ext cx="1012492" cy="164592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CE3EB6-14BB-E40E-633F-596A37C8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4046" y="4283889"/>
            <a:ext cx="577983" cy="144462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B5910F-835D-1009-CFAD-E983093DAD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71492" y="4283885"/>
            <a:ext cx="577983" cy="144462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25F268-EA15-0590-6744-9AE8BDBF0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20445" y="4287859"/>
            <a:ext cx="577983" cy="144462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818225-F6AD-13AF-65DB-10984A551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1668" y="2648601"/>
            <a:ext cx="577983" cy="144462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DE9EAE-39A7-5999-BD8E-FABC0777F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18071" y="2652567"/>
            <a:ext cx="577983" cy="144462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56EF78-4BD9-9E81-45BE-A46F312C90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93357" y="2660882"/>
            <a:ext cx="577983" cy="144462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63649B-23EE-EB47-5964-FF8BFFE51930}"/>
              </a:ext>
            </a:extLst>
          </p:cNvPr>
          <p:cNvCxnSpPr>
            <a:cxnSpLocks/>
          </p:cNvCxnSpPr>
          <p:nvPr/>
        </p:nvCxnSpPr>
        <p:spPr>
          <a:xfrm>
            <a:off x="3292765" y="4014819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47C5A1FB-CCF5-17CA-7CEC-0BA929CD14BD}"/>
              </a:ext>
            </a:extLst>
          </p:cNvPr>
          <p:cNvSpPr>
            <a:spLocks/>
          </p:cNvSpPr>
          <p:nvPr/>
        </p:nvSpPr>
        <p:spPr>
          <a:xfrm>
            <a:off x="350159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B838CB-D8AE-E96E-4396-00EDDA28CED9}"/>
              </a:ext>
            </a:extLst>
          </p:cNvPr>
          <p:cNvSpPr>
            <a:spLocks/>
          </p:cNvSpPr>
          <p:nvPr/>
        </p:nvSpPr>
        <p:spPr>
          <a:xfrm>
            <a:off x="599271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C074CD-B3AC-317D-A498-50B09F1CA8F3}"/>
              </a:ext>
            </a:extLst>
          </p:cNvPr>
          <p:cNvSpPr>
            <a:spLocks/>
          </p:cNvSpPr>
          <p:nvPr/>
        </p:nvSpPr>
        <p:spPr>
          <a:xfrm>
            <a:off x="8316091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0E25A8-5664-8BE7-5C8B-DB3CF83822AF}"/>
              </a:ext>
            </a:extLst>
          </p:cNvPr>
          <p:cNvCxnSpPr>
            <a:cxnSpLocks/>
          </p:cNvCxnSpPr>
          <p:nvPr/>
        </p:nvCxnSpPr>
        <p:spPr>
          <a:xfrm>
            <a:off x="3284545" y="561081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44DB990-BFD6-9807-1CFC-54B5C3307A67}"/>
              </a:ext>
            </a:extLst>
          </p:cNvPr>
          <p:cNvSpPr>
            <a:spLocks/>
          </p:cNvSpPr>
          <p:nvPr/>
        </p:nvSpPr>
        <p:spPr>
          <a:xfrm>
            <a:off x="3462322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1A5BE0-9735-9BD1-8A00-ACDEFEBC5EC5}"/>
              </a:ext>
            </a:extLst>
          </p:cNvPr>
          <p:cNvSpPr>
            <a:spLocks/>
          </p:cNvSpPr>
          <p:nvPr/>
        </p:nvSpPr>
        <p:spPr>
          <a:xfrm>
            <a:off x="5973834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C78AC-A5BC-9A4B-F9FD-B21D0648DE52}"/>
              </a:ext>
            </a:extLst>
          </p:cNvPr>
          <p:cNvSpPr>
            <a:spLocks/>
          </p:cNvSpPr>
          <p:nvPr/>
        </p:nvSpPr>
        <p:spPr>
          <a:xfrm>
            <a:off x="8317607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B9C5A99-62D8-87EC-3001-6DC691BB11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74999" y="2655982"/>
            <a:ext cx="1012492" cy="1645920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9C0B63F-6F65-AD07-B984-6AB2DEAEFC70}"/>
              </a:ext>
            </a:extLst>
          </p:cNvPr>
          <p:cNvCxnSpPr>
            <a:cxnSpLocks/>
          </p:cNvCxnSpPr>
          <p:nvPr/>
        </p:nvCxnSpPr>
        <p:spPr>
          <a:xfrm>
            <a:off x="8694891" y="4014819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173EB6A-2D5E-14DF-86A3-C02685B22EBD}"/>
              </a:ext>
            </a:extLst>
          </p:cNvPr>
          <p:cNvCxnSpPr>
            <a:cxnSpLocks/>
          </p:cNvCxnSpPr>
          <p:nvPr/>
        </p:nvCxnSpPr>
        <p:spPr>
          <a:xfrm>
            <a:off x="8713156" y="5601157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F8132FAB-65AB-C5A7-7D56-015BF40F0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710909" y="959455"/>
            <a:ext cx="577983" cy="1444626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791772F-06BF-5F56-2F49-1BF6D26CF8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37312" y="963421"/>
            <a:ext cx="577983" cy="1444626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46C84C5-5A5F-9CF5-F5D3-180B6A052A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212598" y="971736"/>
            <a:ext cx="577983" cy="1444626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FE2E2E-4A83-0C05-2C67-F8FDFB72CBE4}"/>
              </a:ext>
            </a:extLst>
          </p:cNvPr>
          <p:cNvCxnSpPr>
            <a:cxnSpLocks/>
          </p:cNvCxnSpPr>
          <p:nvPr/>
        </p:nvCxnSpPr>
        <p:spPr>
          <a:xfrm>
            <a:off x="3312006" y="232567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4078E3F-9B62-2844-CC71-D3A85B8C8B39}"/>
              </a:ext>
            </a:extLst>
          </p:cNvPr>
          <p:cNvSpPr>
            <a:spLocks/>
          </p:cNvSpPr>
          <p:nvPr/>
        </p:nvSpPr>
        <p:spPr>
          <a:xfrm>
            <a:off x="352083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B6077C98-E132-3AFD-993B-60F90282EA3B}"/>
              </a:ext>
            </a:extLst>
          </p:cNvPr>
          <p:cNvSpPr>
            <a:spLocks/>
          </p:cNvSpPr>
          <p:nvPr/>
        </p:nvSpPr>
        <p:spPr>
          <a:xfrm>
            <a:off x="601195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98AFE84-ABA7-EFE9-4429-CED17905A1EA}"/>
              </a:ext>
            </a:extLst>
          </p:cNvPr>
          <p:cNvSpPr>
            <a:spLocks/>
          </p:cNvSpPr>
          <p:nvPr/>
        </p:nvSpPr>
        <p:spPr>
          <a:xfrm>
            <a:off x="8335332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9E7191A-03BD-9A35-36D8-C86D3FCD9FD7}"/>
              </a:ext>
            </a:extLst>
          </p:cNvPr>
          <p:cNvCxnSpPr>
            <a:cxnSpLocks/>
          </p:cNvCxnSpPr>
          <p:nvPr/>
        </p:nvCxnSpPr>
        <p:spPr>
          <a:xfrm>
            <a:off x="8714132" y="2325673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C4FDAD3C-E4EB-96E2-673C-9AFF50E4D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969799"/>
            <a:ext cx="1012492" cy="1645920"/>
          </a:xfrm>
          <a:prstGeom prst="rect">
            <a:avLst/>
          </a:prstGeom>
          <a:noFill/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99DAB7C0-3AFC-A421-7032-6B06B6AF997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1681768"/>
            <a:ext cx="430887" cy="43088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AE15C070-FB93-E128-FD26-660EA6718FE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9104" y="1676154"/>
            <a:ext cx="430887" cy="430887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5C5B2A0-8A2C-B4B4-7CE4-AC6B4E6577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4961327"/>
            <a:ext cx="430887" cy="43088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C1556BD-5077-E8A7-CF88-A8B08615792D}"/>
              </a:ext>
            </a:extLst>
          </p:cNvPr>
          <p:cNvSpPr/>
          <p:nvPr/>
        </p:nvSpPr>
        <p:spPr>
          <a:xfrm>
            <a:off x="2887744" y="1036059"/>
            <a:ext cx="1308367" cy="4975047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89477D-37CA-BF10-03CF-FB0F2CD9FC09}"/>
              </a:ext>
            </a:extLst>
          </p:cNvPr>
          <p:cNvSpPr txBox="1"/>
          <p:nvPr/>
        </p:nvSpPr>
        <p:spPr>
          <a:xfrm>
            <a:off x="2413252" y="472952"/>
            <a:ext cx="58673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5586A1"/>
                </a:solidFill>
                <a:latin typeface="Helvetica" pitchFamily="2" charset="0"/>
              </a:rPr>
              <a:t>Sero-prevalence: single cross-sectional study</a:t>
            </a:r>
          </a:p>
        </p:txBody>
      </p:sp>
      <p:pic>
        <p:nvPicPr>
          <p:cNvPr id="112" name="Picture 111" descr="Icon&#10;&#10;Description automatically generated">
            <a:extLst>
              <a:ext uri="{FF2B5EF4-FFF2-40B4-BE49-F238E27FC236}">
                <a16:creationId xmlns:a16="http://schemas.microsoft.com/office/drawing/2014/main" id="{92C571C4-5063-1EFC-2BD1-AE671D158F7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185" y="1692786"/>
            <a:ext cx="430887" cy="430887"/>
          </a:xfrm>
          <a:prstGeom prst="rect">
            <a:avLst/>
          </a:prstGeom>
        </p:spPr>
      </p:pic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D90B0BEF-B22E-A409-EBB9-FBCDDAB29021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4406" y="4950151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6046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354662-A744-DD33-75F5-5E15A9056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4253578"/>
            <a:ext cx="1012492" cy="164592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14CCC2-92CB-E5DB-F761-8AAB127E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4046" y="4283889"/>
            <a:ext cx="577983" cy="144462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432C20F-01D2-0102-85EC-76BB03C8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71492" y="4283885"/>
            <a:ext cx="577983" cy="144462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02BB61-3D91-045F-84E7-C8D966F622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20445" y="4287859"/>
            <a:ext cx="577983" cy="144462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55ECD4E-7083-E5C9-9D7E-7DA737C68C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1668" y="2648601"/>
            <a:ext cx="577983" cy="144462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9594CF-04B8-02D5-C318-A8D9BDA304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18071" y="2652567"/>
            <a:ext cx="577983" cy="144462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4359DC-4053-4E8D-47C2-991F2F484C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93357" y="2660882"/>
            <a:ext cx="577983" cy="144462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77C1F23-ED79-83FF-3C80-FDDBC986B901}"/>
              </a:ext>
            </a:extLst>
          </p:cNvPr>
          <p:cNvCxnSpPr>
            <a:cxnSpLocks/>
          </p:cNvCxnSpPr>
          <p:nvPr/>
        </p:nvCxnSpPr>
        <p:spPr>
          <a:xfrm>
            <a:off x="3292765" y="4014819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A97E95B-A22C-3688-CCCB-FBD35BF2D504}"/>
              </a:ext>
            </a:extLst>
          </p:cNvPr>
          <p:cNvSpPr>
            <a:spLocks/>
          </p:cNvSpPr>
          <p:nvPr/>
        </p:nvSpPr>
        <p:spPr>
          <a:xfrm>
            <a:off x="350159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935E5-6148-F60B-C305-52F588EBC7B7}"/>
              </a:ext>
            </a:extLst>
          </p:cNvPr>
          <p:cNvSpPr>
            <a:spLocks/>
          </p:cNvSpPr>
          <p:nvPr/>
        </p:nvSpPr>
        <p:spPr>
          <a:xfrm>
            <a:off x="599271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1C8E166-83F1-41E6-6F41-E368741A3316}"/>
              </a:ext>
            </a:extLst>
          </p:cNvPr>
          <p:cNvSpPr>
            <a:spLocks/>
          </p:cNvSpPr>
          <p:nvPr/>
        </p:nvSpPr>
        <p:spPr>
          <a:xfrm>
            <a:off x="8316091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312F8A8-E30F-F057-DE43-9F2AE9E5AA3A}"/>
              </a:ext>
            </a:extLst>
          </p:cNvPr>
          <p:cNvCxnSpPr>
            <a:cxnSpLocks/>
          </p:cNvCxnSpPr>
          <p:nvPr/>
        </p:nvCxnSpPr>
        <p:spPr>
          <a:xfrm>
            <a:off x="3284545" y="561081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F90857C-5D49-67C5-1335-773251D3AD96}"/>
              </a:ext>
            </a:extLst>
          </p:cNvPr>
          <p:cNvSpPr>
            <a:spLocks/>
          </p:cNvSpPr>
          <p:nvPr/>
        </p:nvSpPr>
        <p:spPr>
          <a:xfrm>
            <a:off x="3462322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555355-E079-30A1-4AFE-02A73BAB357A}"/>
              </a:ext>
            </a:extLst>
          </p:cNvPr>
          <p:cNvSpPr>
            <a:spLocks/>
          </p:cNvSpPr>
          <p:nvPr/>
        </p:nvSpPr>
        <p:spPr>
          <a:xfrm>
            <a:off x="5973834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0952907-2758-E67A-0B30-2029A6F0F4F5}"/>
              </a:ext>
            </a:extLst>
          </p:cNvPr>
          <p:cNvSpPr>
            <a:spLocks/>
          </p:cNvSpPr>
          <p:nvPr/>
        </p:nvSpPr>
        <p:spPr>
          <a:xfrm>
            <a:off x="8317607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2BBD01D-9E48-8107-B473-895B77604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74999" y="2655982"/>
            <a:ext cx="1012492" cy="1645920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E0679A-4B79-1250-ADA9-86B1CE82C2A8}"/>
              </a:ext>
            </a:extLst>
          </p:cNvPr>
          <p:cNvCxnSpPr>
            <a:cxnSpLocks/>
          </p:cNvCxnSpPr>
          <p:nvPr/>
        </p:nvCxnSpPr>
        <p:spPr>
          <a:xfrm>
            <a:off x="8694891" y="4014819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CD307A-DEA5-4EE4-2685-ABE33AC7EA8A}"/>
              </a:ext>
            </a:extLst>
          </p:cNvPr>
          <p:cNvCxnSpPr>
            <a:cxnSpLocks/>
          </p:cNvCxnSpPr>
          <p:nvPr/>
        </p:nvCxnSpPr>
        <p:spPr>
          <a:xfrm>
            <a:off x="8713156" y="5601157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DF5F5A68-00D6-EB8A-B13E-1FE50CC322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710909" y="959455"/>
            <a:ext cx="577983" cy="1444626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2D559B61-E835-8F94-BFFD-4FA5F4D1B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37312" y="963421"/>
            <a:ext cx="577983" cy="1444626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DFF8547-E029-4133-A40E-792E9F488C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212598" y="971736"/>
            <a:ext cx="577983" cy="1444626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D44C932-7676-EE2F-C81F-6492B9EE76C7}"/>
              </a:ext>
            </a:extLst>
          </p:cNvPr>
          <p:cNvCxnSpPr>
            <a:cxnSpLocks/>
          </p:cNvCxnSpPr>
          <p:nvPr/>
        </p:nvCxnSpPr>
        <p:spPr>
          <a:xfrm>
            <a:off x="3312006" y="232567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EAA7108-CC20-5AFF-FE07-5673606F8D61}"/>
              </a:ext>
            </a:extLst>
          </p:cNvPr>
          <p:cNvSpPr>
            <a:spLocks/>
          </p:cNvSpPr>
          <p:nvPr/>
        </p:nvSpPr>
        <p:spPr>
          <a:xfrm>
            <a:off x="352083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E3417F-B2D8-A5CE-A719-9D4DB10DF7E3}"/>
              </a:ext>
            </a:extLst>
          </p:cNvPr>
          <p:cNvSpPr>
            <a:spLocks/>
          </p:cNvSpPr>
          <p:nvPr/>
        </p:nvSpPr>
        <p:spPr>
          <a:xfrm>
            <a:off x="601195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082854-C273-FAC0-5EB0-104E02250287}"/>
              </a:ext>
            </a:extLst>
          </p:cNvPr>
          <p:cNvSpPr>
            <a:spLocks/>
          </p:cNvSpPr>
          <p:nvPr/>
        </p:nvSpPr>
        <p:spPr>
          <a:xfrm>
            <a:off x="8335332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06295E-F13E-9357-00B9-05B65738CD63}"/>
              </a:ext>
            </a:extLst>
          </p:cNvPr>
          <p:cNvCxnSpPr>
            <a:cxnSpLocks/>
          </p:cNvCxnSpPr>
          <p:nvPr/>
        </p:nvCxnSpPr>
        <p:spPr>
          <a:xfrm>
            <a:off x="8714132" y="2325673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7A253B20-EE38-CC68-1ABC-943868E304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969799"/>
            <a:ext cx="1012492" cy="1645920"/>
          </a:xfrm>
          <a:prstGeom prst="rect">
            <a:avLst/>
          </a:prstGeom>
          <a:noFill/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0D7B6363-926B-D0BB-6D91-E1B0592174E7}"/>
              </a:ext>
            </a:extLst>
          </p:cNvPr>
          <p:cNvSpPr txBox="1"/>
          <p:nvPr/>
        </p:nvSpPr>
        <p:spPr>
          <a:xfrm>
            <a:off x="1815081" y="485286"/>
            <a:ext cx="72971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5586A1"/>
                </a:solidFill>
                <a:latin typeface="Helvetica" pitchFamily="2" charset="0"/>
              </a:rPr>
              <a:t>Attack rate (serial cross-sectional, or longitudinal cohort)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0742071-0A75-D8F9-0BAE-87499AD74A75}"/>
              </a:ext>
            </a:extLst>
          </p:cNvPr>
          <p:cNvSpPr/>
          <p:nvPr/>
        </p:nvSpPr>
        <p:spPr>
          <a:xfrm>
            <a:off x="5418914" y="1036059"/>
            <a:ext cx="1308367" cy="4975047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 descr="Icon&#10;&#10;Description automatically generated">
            <a:extLst>
              <a:ext uri="{FF2B5EF4-FFF2-40B4-BE49-F238E27FC236}">
                <a16:creationId xmlns:a16="http://schemas.microsoft.com/office/drawing/2014/main" id="{DF390200-867A-C554-80AB-DE998BFC0F0E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1681768"/>
            <a:ext cx="430887" cy="430887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EECB679C-0C82-9BBF-B57E-BB8DBB39AECF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9104" y="1676154"/>
            <a:ext cx="430887" cy="430887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B27FEE96-C133-5286-7BD0-04D71AFF79E3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4961327"/>
            <a:ext cx="430887" cy="430887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6DA9CCB6-D504-BBF2-A512-2B69CA60F6B6}"/>
              </a:ext>
            </a:extLst>
          </p:cNvPr>
          <p:cNvSpPr/>
          <p:nvPr/>
        </p:nvSpPr>
        <p:spPr>
          <a:xfrm>
            <a:off x="2887744" y="1036059"/>
            <a:ext cx="1308367" cy="4975047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86F08F5B-D50E-6D82-3434-9DAEB87C702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185" y="1692786"/>
            <a:ext cx="430887" cy="43088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695D0821-EDBF-0CD0-C6A7-E3607828F9F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4406" y="4950151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5259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A2A7F-1555-B243-3FF5-BE4C3576D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CE626-795C-0045-1217-D4ECDD96E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4253578"/>
            <a:ext cx="1012492" cy="1645920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B9080-7EA1-B90D-9788-471A9CD8DD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4046" y="4283889"/>
            <a:ext cx="577983" cy="144462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BF2EBDF-A42B-FDFE-77B3-69873F09E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71492" y="4283885"/>
            <a:ext cx="577983" cy="144462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59E9A2-1988-A592-BBD2-8D64D45CB2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20445" y="4287859"/>
            <a:ext cx="577983" cy="1444626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4E1DBF-C579-A99F-D24E-4C5B7F02D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1668" y="2648601"/>
            <a:ext cx="577983" cy="1444626"/>
          </a:xfrm>
          <a:prstGeom prst="rect">
            <a:avLst/>
          </a:prstGeom>
          <a:noFill/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197EEE-0D6F-0C66-5A06-397023558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18071" y="2652567"/>
            <a:ext cx="577983" cy="1444626"/>
          </a:xfrm>
          <a:prstGeom prst="rect">
            <a:avLst/>
          </a:prstGeom>
          <a:noFill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482D8FE-901A-C3EE-36A5-919C9268C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93357" y="2660882"/>
            <a:ext cx="577983" cy="1444626"/>
          </a:xfrm>
          <a:prstGeom prst="rect">
            <a:avLst/>
          </a:prstGeom>
          <a:noFill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24DB2D-C202-6356-3EA4-64C7690CFCEF}"/>
              </a:ext>
            </a:extLst>
          </p:cNvPr>
          <p:cNvCxnSpPr>
            <a:cxnSpLocks/>
          </p:cNvCxnSpPr>
          <p:nvPr/>
        </p:nvCxnSpPr>
        <p:spPr>
          <a:xfrm>
            <a:off x="3292765" y="4014819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C688AB59-ADFB-FB04-3D16-1AA985AFD105}"/>
              </a:ext>
            </a:extLst>
          </p:cNvPr>
          <p:cNvSpPr>
            <a:spLocks/>
          </p:cNvSpPr>
          <p:nvPr/>
        </p:nvSpPr>
        <p:spPr>
          <a:xfrm>
            <a:off x="350159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824B09F-5966-303F-1F77-4318C935208F}"/>
              </a:ext>
            </a:extLst>
          </p:cNvPr>
          <p:cNvSpPr>
            <a:spLocks/>
          </p:cNvSpPr>
          <p:nvPr/>
        </p:nvSpPr>
        <p:spPr>
          <a:xfrm>
            <a:off x="599271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2DE4282-C632-2F1B-7E97-AFD934C4BFC4}"/>
              </a:ext>
            </a:extLst>
          </p:cNvPr>
          <p:cNvSpPr>
            <a:spLocks/>
          </p:cNvSpPr>
          <p:nvPr/>
        </p:nvSpPr>
        <p:spPr>
          <a:xfrm>
            <a:off x="8316091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168DEEC-43F3-319C-D656-D001E69A893A}"/>
              </a:ext>
            </a:extLst>
          </p:cNvPr>
          <p:cNvCxnSpPr>
            <a:cxnSpLocks/>
          </p:cNvCxnSpPr>
          <p:nvPr/>
        </p:nvCxnSpPr>
        <p:spPr>
          <a:xfrm>
            <a:off x="3284545" y="561081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C79E46-BCB1-7106-6C2B-127B38BD26BB}"/>
              </a:ext>
            </a:extLst>
          </p:cNvPr>
          <p:cNvSpPr>
            <a:spLocks/>
          </p:cNvSpPr>
          <p:nvPr/>
        </p:nvSpPr>
        <p:spPr>
          <a:xfrm>
            <a:off x="3462322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0E1D48-2DFE-0C6C-CA3A-204B741ACF11}"/>
              </a:ext>
            </a:extLst>
          </p:cNvPr>
          <p:cNvSpPr>
            <a:spLocks/>
          </p:cNvSpPr>
          <p:nvPr/>
        </p:nvSpPr>
        <p:spPr>
          <a:xfrm>
            <a:off x="5973834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F27852F-42D3-6C2E-82A6-C74BDE9D11D4}"/>
              </a:ext>
            </a:extLst>
          </p:cNvPr>
          <p:cNvSpPr>
            <a:spLocks/>
          </p:cNvSpPr>
          <p:nvPr/>
        </p:nvSpPr>
        <p:spPr>
          <a:xfrm>
            <a:off x="8317607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A1D5BA4-D101-F17C-E197-4562D497DA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74999" y="2655982"/>
            <a:ext cx="1012492" cy="1645920"/>
          </a:xfrm>
          <a:prstGeom prst="rect">
            <a:avLst/>
          </a:prstGeom>
          <a:noFill/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42F62D1-95AE-DF17-BE35-EAD9E7A49DB6}"/>
              </a:ext>
            </a:extLst>
          </p:cNvPr>
          <p:cNvCxnSpPr>
            <a:cxnSpLocks/>
          </p:cNvCxnSpPr>
          <p:nvPr/>
        </p:nvCxnSpPr>
        <p:spPr>
          <a:xfrm>
            <a:off x="8694891" y="4014819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1243DC-BC4E-EE92-A912-6F96CC274897}"/>
              </a:ext>
            </a:extLst>
          </p:cNvPr>
          <p:cNvCxnSpPr>
            <a:cxnSpLocks/>
          </p:cNvCxnSpPr>
          <p:nvPr/>
        </p:nvCxnSpPr>
        <p:spPr>
          <a:xfrm>
            <a:off x="8713156" y="5601157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Picture 50">
            <a:extLst>
              <a:ext uri="{FF2B5EF4-FFF2-40B4-BE49-F238E27FC236}">
                <a16:creationId xmlns:a16="http://schemas.microsoft.com/office/drawing/2014/main" id="{8DCBA72E-F66C-EA45-2A19-D2778B1867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710909" y="959455"/>
            <a:ext cx="577983" cy="1444626"/>
          </a:xfrm>
          <a:prstGeom prst="rect">
            <a:avLst/>
          </a:prstGeom>
          <a:noFill/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D2DD6501-4C4A-991E-B39D-AA2CF178A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37312" y="963421"/>
            <a:ext cx="577983" cy="1444626"/>
          </a:xfrm>
          <a:prstGeom prst="rect">
            <a:avLst/>
          </a:prstGeom>
          <a:noFill/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2E58798-0C59-2AF4-1480-0A6428B3F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212598" y="971736"/>
            <a:ext cx="577983" cy="1444626"/>
          </a:xfrm>
          <a:prstGeom prst="rect">
            <a:avLst/>
          </a:prstGeom>
          <a:noFill/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C94DFC1-29B2-45ED-1EC5-993C1EBA62CA}"/>
              </a:ext>
            </a:extLst>
          </p:cNvPr>
          <p:cNvCxnSpPr>
            <a:cxnSpLocks/>
          </p:cNvCxnSpPr>
          <p:nvPr/>
        </p:nvCxnSpPr>
        <p:spPr>
          <a:xfrm>
            <a:off x="3312006" y="232567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22F5C02C-B634-99C1-3981-040C87C16D38}"/>
              </a:ext>
            </a:extLst>
          </p:cNvPr>
          <p:cNvSpPr>
            <a:spLocks/>
          </p:cNvSpPr>
          <p:nvPr/>
        </p:nvSpPr>
        <p:spPr>
          <a:xfrm>
            <a:off x="352083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DF5844-D6D7-D2FC-B023-1A5C22DAEE2A}"/>
              </a:ext>
            </a:extLst>
          </p:cNvPr>
          <p:cNvSpPr>
            <a:spLocks/>
          </p:cNvSpPr>
          <p:nvPr/>
        </p:nvSpPr>
        <p:spPr>
          <a:xfrm>
            <a:off x="601195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B573506-B86B-E5B0-9E14-B886A22C2411}"/>
              </a:ext>
            </a:extLst>
          </p:cNvPr>
          <p:cNvSpPr>
            <a:spLocks/>
          </p:cNvSpPr>
          <p:nvPr/>
        </p:nvSpPr>
        <p:spPr>
          <a:xfrm>
            <a:off x="8335332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E22776-B421-410F-C244-26BC3B4AFE10}"/>
              </a:ext>
            </a:extLst>
          </p:cNvPr>
          <p:cNvCxnSpPr>
            <a:cxnSpLocks/>
          </p:cNvCxnSpPr>
          <p:nvPr/>
        </p:nvCxnSpPr>
        <p:spPr>
          <a:xfrm>
            <a:off x="8714132" y="2325673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0BC762FF-6DBB-F742-2303-A21FC673B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969799"/>
            <a:ext cx="1012492" cy="1645920"/>
          </a:xfrm>
          <a:prstGeom prst="rect">
            <a:avLst/>
          </a:prstGeom>
          <a:noFill/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8025C19D-A74A-0DD0-947A-2EF07E9BC993}"/>
              </a:ext>
            </a:extLst>
          </p:cNvPr>
          <p:cNvSpPr/>
          <p:nvPr/>
        </p:nvSpPr>
        <p:spPr>
          <a:xfrm>
            <a:off x="3070598" y="4432332"/>
            <a:ext cx="6454402" cy="1578773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E246A51-D975-080D-ABC0-201E2EDA468C}"/>
              </a:ext>
            </a:extLst>
          </p:cNvPr>
          <p:cNvSpPr txBox="1"/>
          <p:nvPr/>
        </p:nvSpPr>
        <p:spPr>
          <a:xfrm>
            <a:off x="2998307" y="506897"/>
            <a:ext cx="41248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5586A1"/>
                </a:solidFill>
                <a:latin typeface="Helvetica" pitchFamily="2" charset="0"/>
              </a:rPr>
              <a:t>Longitudinal antibody dynamics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95B2882E-2796-DD0E-F353-84E45BF1E5FA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1681768"/>
            <a:ext cx="430887" cy="430887"/>
          </a:xfrm>
          <a:prstGeom prst="rect">
            <a:avLst/>
          </a:prstGeom>
        </p:spPr>
      </p:pic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E6A335DD-2D61-897D-A42B-A213A5AB3B5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9104" y="1676154"/>
            <a:ext cx="430887" cy="430887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599F3D0-C5D3-9912-890D-F0F5FF878DC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4961327"/>
            <a:ext cx="430887" cy="43088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F2DB6CE-1318-230C-44AF-A73B7D1E0CF4}"/>
              </a:ext>
            </a:extLst>
          </p:cNvPr>
          <p:cNvSpPr/>
          <p:nvPr/>
        </p:nvSpPr>
        <p:spPr>
          <a:xfrm>
            <a:off x="3070598" y="1036060"/>
            <a:ext cx="6454402" cy="1544637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380F58D-67CF-C86A-7A1C-F611BF7F5CBF}"/>
              </a:ext>
            </a:extLst>
          </p:cNvPr>
          <p:cNvSpPr/>
          <p:nvPr/>
        </p:nvSpPr>
        <p:spPr>
          <a:xfrm>
            <a:off x="3061691" y="2816902"/>
            <a:ext cx="6454402" cy="1444627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BE9D54CC-3F6F-2565-C670-1C96ED8BA3A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185" y="1692786"/>
            <a:ext cx="430887" cy="430887"/>
          </a:xfrm>
          <a:prstGeom prst="rect">
            <a:avLst/>
          </a:prstGeom>
        </p:spPr>
      </p:pic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9CE9B4D1-4DC7-086E-AC19-8999764D4CE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4406" y="4950151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14B29075-4C00-8EDF-519A-F06A179B0910}"/>
              </a:ext>
            </a:extLst>
          </p:cNvPr>
          <p:cNvSpPr txBox="1"/>
          <p:nvPr/>
        </p:nvSpPr>
        <p:spPr>
          <a:xfrm>
            <a:off x="2998307" y="506897"/>
            <a:ext cx="54441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rgbClr val="5586A1"/>
                </a:solidFill>
                <a:latin typeface="Helvetica" pitchFamily="2" charset="0"/>
              </a:rPr>
              <a:t>Pre- and post-infection antibody dynamics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7C4942-90AF-E5C1-F5AF-21C7915B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4253578"/>
            <a:ext cx="1012492" cy="1645920"/>
          </a:xfrm>
          <a:prstGeom prst="rect">
            <a:avLst/>
          </a:prstGeom>
          <a:noFill/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28B66ED3-7963-B240-7644-46792D0389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4046" y="4283889"/>
            <a:ext cx="577983" cy="1444626"/>
          </a:xfrm>
          <a:prstGeom prst="rect">
            <a:avLst/>
          </a:prstGeom>
          <a:noFill/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10AD7D9-DDAE-68D6-E8E7-8F76278C7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71492" y="4283885"/>
            <a:ext cx="577983" cy="1444626"/>
          </a:xfrm>
          <a:prstGeom prst="rect">
            <a:avLst/>
          </a:prstGeom>
          <a:noFill/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3A920B-EBE4-D75A-2589-65B6D38774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20445" y="4287859"/>
            <a:ext cx="577983" cy="1444626"/>
          </a:xfrm>
          <a:prstGeom prst="rect">
            <a:avLst/>
          </a:prstGeom>
          <a:noFill/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35B9FF9-B4CF-55A8-9C14-97D43F198D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691668" y="2648601"/>
            <a:ext cx="577983" cy="1444626"/>
          </a:xfrm>
          <a:prstGeom prst="rect">
            <a:avLst/>
          </a:prstGeom>
          <a:noFill/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D7A7DD2-D9F0-C09B-586E-315C1EBD72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18071" y="2652567"/>
            <a:ext cx="577983" cy="1444626"/>
          </a:xfrm>
          <a:prstGeom prst="rect">
            <a:avLst/>
          </a:prstGeom>
          <a:noFill/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6DE93B0-D73B-5FC6-2765-3264D52C6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193357" y="2660882"/>
            <a:ext cx="577983" cy="1444626"/>
          </a:xfrm>
          <a:prstGeom prst="rect">
            <a:avLst/>
          </a:prstGeom>
          <a:noFill/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2C0D031-1DBE-D52B-06C1-6EF6E54E523E}"/>
              </a:ext>
            </a:extLst>
          </p:cNvPr>
          <p:cNvCxnSpPr>
            <a:cxnSpLocks/>
          </p:cNvCxnSpPr>
          <p:nvPr/>
        </p:nvCxnSpPr>
        <p:spPr>
          <a:xfrm>
            <a:off x="3292765" y="4014819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BE9B6044-AD3C-9C1E-237D-2969037D2276}"/>
              </a:ext>
            </a:extLst>
          </p:cNvPr>
          <p:cNvSpPr>
            <a:spLocks/>
          </p:cNvSpPr>
          <p:nvPr/>
        </p:nvSpPr>
        <p:spPr>
          <a:xfrm>
            <a:off x="350159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96F682-6D82-8657-BB49-0FD0D7755D17}"/>
              </a:ext>
            </a:extLst>
          </p:cNvPr>
          <p:cNvSpPr>
            <a:spLocks/>
          </p:cNvSpPr>
          <p:nvPr/>
        </p:nvSpPr>
        <p:spPr>
          <a:xfrm>
            <a:off x="5992710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B8B10CF-F8B9-0BBC-27B7-FF9EBDBCB0C2}"/>
              </a:ext>
            </a:extLst>
          </p:cNvPr>
          <p:cNvSpPr>
            <a:spLocks/>
          </p:cNvSpPr>
          <p:nvPr/>
        </p:nvSpPr>
        <p:spPr>
          <a:xfrm>
            <a:off x="8316091" y="3931441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1416AB-33A4-4E02-51E3-735E8E6AA778}"/>
              </a:ext>
            </a:extLst>
          </p:cNvPr>
          <p:cNvCxnSpPr>
            <a:cxnSpLocks/>
          </p:cNvCxnSpPr>
          <p:nvPr/>
        </p:nvCxnSpPr>
        <p:spPr>
          <a:xfrm>
            <a:off x="3284545" y="561081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35D275B9-B591-6792-8E8D-4508E65ADAC7}"/>
              </a:ext>
            </a:extLst>
          </p:cNvPr>
          <p:cNvSpPr>
            <a:spLocks/>
          </p:cNvSpPr>
          <p:nvPr/>
        </p:nvSpPr>
        <p:spPr>
          <a:xfrm>
            <a:off x="3462322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A67A15F-BD3E-175A-2F73-F3C0BFBE7CC8}"/>
              </a:ext>
            </a:extLst>
          </p:cNvPr>
          <p:cNvSpPr>
            <a:spLocks/>
          </p:cNvSpPr>
          <p:nvPr/>
        </p:nvSpPr>
        <p:spPr>
          <a:xfrm>
            <a:off x="5973834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4732899-9B1D-68CC-AC82-539E8BA6B8B6}"/>
              </a:ext>
            </a:extLst>
          </p:cNvPr>
          <p:cNvSpPr>
            <a:spLocks/>
          </p:cNvSpPr>
          <p:nvPr/>
        </p:nvSpPr>
        <p:spPr>
          <a:xfrm>
            <a:off x="8317607" y="5527427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BDAE71C0-51B5-5EF0-5F46-6C4F8FDF3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74999" y="2655982"/>
            <a:ext cx="1012492" cy="1645920"/>
          </a:xfrm>
          <a:prstGeom prst="rect">
            <a:avLst/>
          </a:prstGeom>
          <a:noFill/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18C978-0894-3158-00C3-E436AD11049B}"/>
              </a:ext>
            </a:extLst>
          </p:cNvPr>
          <p:cNvCxnSpPr>
            <a:cxnSpLocks/>
          </p:cNvCxnSpPr>
          <p:nvPr/>
        </p:nvCxnSpPr>
        <p:spPr>
          <a:xfrm>
            <a:off x="8694891" y="4014819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7AFEB97-069F-6803-5E43-41D0844CA043}"/>
              </a:ext>
            </a:extLst>
          </p:cNvPr>
          <p:cNvCxnSpPr>
            <a:cxnSpLocks/>
          </p:cNvCxnSpPr>
          <p:nvPr/>
        </p:nvCxnSpPr>
        <p:spPr>
          <a:xfrm>
            <a:off x="8713156" y="5601157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A1605679-B617-5E0E-A898-2C5322BC8B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5710909" y="959455"/>
            <a:ext cx="577983" cy="1444626"/>
          </a:xfrm>
          <a:prstGeom prst="rect">
            <a:avLst/>
          </a:prstGeom>
          <a:noFill/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9502ECC3-69E9-684E-4080-CAF0A087B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8037312" y="963421"/>
            <a:ext cx="577983" cy="1444626"/>
          </a:xfrm>
          <a:prstGeom prst="rect">
            <a:avLst/>
          </a:prstGeom>
          <a:noFill/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42AFD070-CF26-342F-B151-6C09A5C4A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95" r="29995"/>
          <a:stretch/>
        </p:blipFill>
        <p:spPr>
          <a:xfrm>
            <a:off x="3212598" y="971736"/>
            <a:ext cx="577983" cy="1444626"/>
          </a:xfrm>
          <a:prstGeom prst="rect">
            <a:avLst/>
          </a:prstGeom>
          <a:noFill/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FE88CBB-D0EC-71C9-72EB-287803BD6AFC}"/>
              </a:ext>
            </a:extLst>
          </p:cNvPr>
          <p:cNvCxnSpPr>
            <a:cxnSpLocks/>
          </p:cNvCxnSpPr>
          <p:nvPr/>
        </p:nvCxnSpPr>
        <p:spPr>
          <a:xfrm>
            <a:off x="3312006" y="2325673"/>
            <a:ext cx="53190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FE45DDD5-1B53-021E-5C84-9017B550F060}"/>
              </a:ext>
            </a:extLst>
          </p:cNvPr>
          <p:cNvSpPr>
            <a:spLocks/>
          </p:cNvSpPr>
          <p:nvPr/>
        </p:nvSpPr>
        <p:spPr>
          <a:xfrm>
            <a:off x="352083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8CD26A9-B95E-4B63-0AF8-52289CFE00F6}"/>
              </a:ext>
            </a:extLst>
          </p:cNvPr>
          <p:cNvSpPr>
            <a:spLocks/>
          </p:cNvSpPr>
          <p:nvPr/>
        </p:nvSpPr>
        <p:spPr>
          <a:xfrm>
            <a:off x="6011951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57B0E87C-E610-0FEB-4861-4EFAADBD15A7}"/>
              </a:ext>
            </a:extLst>
          </p:cNvPr>
          <p:cNvSpPr>
            <a:spLocks/>
          </p:cNvSpPr>
          <p:nvPr/>
        </p:nvSpPr>
        <p:spPr>
          <a:xfrm>
            <a:off x="8335332" y="2242295"/>
            <a:ext cx="182881" cy="182881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9E235EA-7E54-EB19-E1DB-2E93938B8571}"/>
              </a:ext>
            </a:extLst>
          </p:cNvPr>
          <p:cNvCxnSpPr>
            <a:cxnSpLocks/>
          </p:cNvCxnSpPr>
          <p:nvPr/>
        </p:nvCxnSpPr>
        <p:spPr>
          <a:xfrm>
            <a:off x="8714132" y="2325673"/>
            <a:ext cx="664878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0FDFA153-0EB6-E9AD-3ABD-7039D81D1A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42" r="19242"/>
          <a:stretch/>
        </p:blipFill>
        <p:spPr>
          <a:xfrm>
            <a:off x="1964973" y="969799"/>
            <a:ext cx="1012492" cy="1645920"/>
          </a:xfrm>
          <a:prstGeom prst="rect">
            <a:avLst/>
          </a:prstGeom>
          <a:noFill/>
        </p:spPr>
      </p:pic>
      <p:sp>
        <p:nvSpPr>
          <p:cNvPr id="65" name="Rectangle 64">
            <a:extLst>
              <a:ext uri="{FF2B5EF4-FFF2-40B4-BE49-F238E27FC236}">
                <a16:creationId xmlns:a16="http://schemas.microsoft.com/office/drawing/2014/main" id="{6DC3B542-7481-141A-5C73-849C6D2562DD}"/>
              </a:ext>
            </a:extLst>
          </p:cNvPr>
          <p:cNvSpPr/>
          <p:nvPr/>
        </p:nvSpPr>
        <p:spPr>
          <a:xfrm>
            <a:off x="1828800" y="4402298"/>
            <a:ext cx="7739270" cy="1907511"/>
          </a:xfrm>
          <a:prstGeom prst="rect">
            <a:avLst/>
          </a:prstGeom>
          <a:noFill/>
          <a:ln w="57150">
            <a:solidFill>
              <a:srgbClr val="5586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1CCDECC-EA97-A868-4249-C802DFD9FC42}"/>
              </a:ext>
            </a:extLst>
          </p:cNvPr>
          <p:cNvSpPr txBox="1"/>
          <p:nvPr/>
        </p:nvSpPr>
        <p:spPr>
          <a:xfrm>
            <a:off x="3236105" y="5871010"/>
            <a:ext cx="60139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Helvetica" pitchFamily="2" charset="0"/>
              </a:rPr>
              <a:t>Pre	        Day 0	       Post t</a:t>
            </a:r>
            <a:r>
              <a:rPr lang="en-US" sz="2200" baseline="-25000" dirty="0">
                <a:latin typeface="Helvetica" pitchFamily="2" charset="0"/>
              </a:rPr>
              <a:t>1</a:t>
            </a:r>
            <a:r>
              <a:rPr lang="en-US" sz="2200" dirty="0">
                <a:latin typeface="Helvetica" pitchFamily="2" charset="0"/>
              </a:rPr>
              <a:t>	                   Post t</a:t>
            </a:r>
            <a:r>
              <a:rPr lang="en-US" sz="2200" baseline="-25000" dirty="0">
                <a:latin typeface="Helvetica" pitchFamily="2" charset="0"/>
              </a:rPr>
              <a:t>2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4165053-C2C5-8579-79D3-00D5F5039743}"/>
              </a:ext>
            </a:extLst>
          </p:cNvPr>
          <p:cNvSpPr/>
          <p:nvPr/>
        </p:nvSpPr>
        <p:spPr>
          <a:xfrm>
            <a:off x="4727420" y="5521756"/>
            <a:ext cx="182880" cy="1828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Graphic 70" descr="Thermometer">
            <a:extLst>
              <a:ext uri="{FF2B5EF4-FFF2-40B4-BE49-F238E27FC236}">
                <a16:creationId xmlns:a16="http://schemas.microsoft.com/office/drawing/2014/main" id="{3F23F829-7368-CAA9-0C6E-4F7DDADAD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34900" y="4605793"/>
            <a:ext cx="866367" cy="866372"/>
          </a:xfrm>
          <a:prstGeom prst="rect">
            <a:avLst/>
          </a:prstGeom>
        </p:spPr>
      </p:pic>
      <p:sp>
        <p:nvSpPr>
          <p:cNvPr id="72" name="Freeform: Shape 32">
            <a:extLst>
              <a:ext uri="{FF2B5EF4-FFF2-40B4-BE49-F238E27FC236}">
                <a16:creationId xmlns:a16="http://schemas.microsoft.com/office/drawing/2014/main" id="{4D0B0FCE-80CA-5950-DA95-49F652F94B8D}"/>
              </a:ext>
            </a:extLst>
          </p:cNvPr>
          <p:cNvSpPr/>
          <p:nvPr/>
        </p:nvSpPr>
        <p:spPr>
          <a:xfrm>
            <a:off x="4815645" y="4897242"/>
            <a:ext cx="525019" cy="525020"/>
          </a:xfrm>
          <a:custGeom>
            <a:avLst/>
            <a:gdLst>
              <a:gd name="connsiteX0" fmla="*/ 56469 w 451749"/>
              <a:gd name="connsiteY0" fmla="*/ 254109 h 451749"/>
              <a:gd name="connsiteX1" fmla="*/ 87526 w 451749"/>
              <a:gd name="connsiteY1" fmla="*/ 254109 h 451749"/>
              <a:gd name="connsiteX2" fmla="*/ 108194 w 451749"/>
              <a:gd name="connsiteY2" fmla="*/ 303604 h 451749"/>
              <a:gd name="connsiteX3" fmla="*/ 86115 w 451749"/>
              <a:gd name="connsiteY3" fmla="*/ 325711 h 451749"/>
              <a:gd name="connsiteX4" fmla="*/ 66153 w 451749"/>
              <a:gd name="connsiteY4" fmla="*/ 305749 h 451749"/>
              <a:gd name="connsiteX5" fmla="*/ 26201 w 451749"/>
              <a:gd name="connsiteY5" fmla="*/ 345673 h 451749"/>
              <a:gd name="connsiteX6" fmla="*/ 106048 w 451749"/>
              <a:gd name="connsiteY6" fmla="*/ 425548 h 451749"/>
              <a:gd name="connsiteX7" fmla="*/ 146000 w 451749"/>
              <a:gd name="connsiteY7" fmla="*/ 385596 h 451749"/>
              <a:gd name="connsiteX8" fmla="*/ 126038 w 451749"/>
              <a:gd name="connsiteY8" fmla="*/ 365634 h 451749"/>
              <a:gd name="connsiteX9" fmla="*/ 148117 w 451749"/>
              <a:gd name="connsiteY9" fmla="*/ 343527 h 451749"/>
              <a:gd name="connsiteX10" fmla="*/ 197640 w 451749"/>
              <a:gd name="connsiteY10" fmla="*/ 364223 h 451749"/>
              <a:gd name="connsiteX11" fmla="*/ 197640 w 451749"/>
              <a:gd name="connsiteY11" fmla="*/ 395280 h 451749"/>
              <a:gd name="connsiteX12" fmla="*/ 169406 w 451749"/>
              <a:gd name="connsiteY12" fmla="*/ 395280 h 451749"/>
              <a:gd name="connsiteX13" fmla="*/ 169406 w 451749"/>
              <a:gd name="connsiteY13" fmla="*/ 451749 h 451749"/>
              <a:gd name="connsiteX14" fmla="*/ 282343 w 451749"/>
              <a:gd name="connsiteY14" fmla="*/ 451749 h 451749"/>
              <a:gd name="connsiteX15" fmla="*/ 282343 w 451749"/>
              <a:gd name="connsiteY15" fmla="*/ 395280 h 451749"/>
              <a:gd name="connsiteX16" fmla="*/ 254109 w 451749"/>
              <a:gd name="connsiteY16" fmla="*/ 395280 h 451749"/>
              <a:gd name="connsiteX17" fmla="*/ 254109 w 451749"/>
              <a:gd name="connsiteY17" fmla="*/ 364223 h 451749"/>
              <a:gd name="connsiteX18" fmla="*/ 303604 w 451749"/>
              <a:gd name="connsiteY18" fmla="*/ 343555 h 451749"/>
              <a:gd name="connsiteX19" fmla="*/ 325711 w 451749"/>
              <a:gd name="connsiteY19" fmla="*/ 365663 h 451749"/>
              <a:gd name="connsiteX20" fmla="*/ 305749 w 451749"/>
              <a:gd name="connsiteY20" fmla="*/ 385624 h 451749"/>
              <a:gd name="connsiteX21" fmla="*/ 345701 w 451749"/>
              <a:gd name="connsiteY21" fmla="*/ 425576 h 451749"/>
              <a:gd name="connsiteX22" fmla="*/ 425548 w 451749"/>
              <a:gd name="connsiteY22" fmla="*/ 345701 h 451749"/>
              <a:gd name="connsiteX23" fmla="*/ 385596 w 451749"/>
              <a:gd name="connsiteY23" fmla="*/ 305778 h 451749"/>
              <a:gd name="connsiteX24" fmla="*/ 365634 w 451749"/>
              <a:gd name="connsiteY24" fmla="*/ 325739 h 451749"/>
              <a:gd name="connsiteX25" fmla="*/ 343555 w 451749"/>
              <a:gd name="connsiteY25" fmla="*/ 303632 h 451749"/>
              <a:gd name="connsiteX26" fmla="*/ 364223 w 451749"/>
              <a:gd name="connsiteY26" fmla="*/ 254109 h 451749"/>
              <a:gd name="connsiteX27" fmla="*/ 395280 w 451749"/>
              <a:gd name="connsiteY27" fmla="*/ 254109 h 451749"/>
              <a:gd name="connsiteX28" fmla="*/ 395280 w 451749"/>
              <a:gd name="connsiteY28" fmla="*/ 282343 h 451749"/>
              <a:gd name="connsiteX29" fmla="*/ 451749 w 451749"/>
              <a:gd name="connsiteY29" fmla="*/ 282343 h 451749"/>
              <a:gd name="connsiteX30" fmla="*/ 451749 w 451749"/>
              <a:gd name="connsiteY30" fmla="*/ 169406 h 451749"/>
              <a:gd name="connsiteX31" fmla="*/ 395280 w 451749"/>
              <a:gd name="connsiteY31" fmla="*/ 169406 h 451749"/>
              <a:gd name="connsiteX32" fmla="*/ 395280 w 451749"/>
              <a:gd name="connsiteY32" fmla="*/ 197640 h 451749"/>
              <a:gd name="connsiteX33" fmla="*/ 364223 w 451749"/>
              <a:gd name="connsiteY33" fmla="*/ 197640 h 451749"/>
              <a:gd name="connsiteX34" fmla="*/ 343583 w 451749"/>
              <a:gd name="connsiteY34" fmla="*/ 148145 h 451749"/>
              <a:gd name="connsiteX35" fmla="*/ 365663 w 451749"/>
              <a:gd name="connsiteY35" fmla="*/ 126038 h 451749"/>
              <a:gd name="connsiteX36" fmla="*/ 385624 w 451749"/>
              <a:gd name="connsiteY36" fmla="*/ 146000 h 451749"/>
              <a:gd name="connsiteX37" fmla="*/ 425491 w 451749"/>
              <a:gd name="connsiteY37" fmla="*/ 106076 h 451749"/>
              <a:gd name="connsiteX38" fmla="*/ 345644 w 451749"/>
              <a:gd name="connsiteY38" fmla="*/ 26201 h 451749"/>
              <a:gd name="connsiteX39" fmla="*/ 305693 w 451749"/>
              <a:gd name="connsiteY39" fmla="*/ 66153 h 451749"/>
              <a:gd name="connsiteX40" fmla="*/ 325655 w 451749"/>
              <a:gd name="connsiteY40" fmla="*/ 86115 h 451749"/>
              <a:gd name="connsiteX41" fmla="*/ 303547 w 451749"/>
              <a:gd name="connsiteY41" fmla="*/ 108222 h 451749"/>
              <a:gd name="connsiteX42" fmla="*/ 254109 w 451749"/>
              <a:gd name="connsiteY42" fmla="*/ 87526 h 451749"/>
              <a:gd name="connsiteX43" fmla="*/ 254109 w 451749"/>
              <a:gd name="connsiteY43" fmla="*/ 56469 h 451749"/>
              <a:gd name="connsiteX44" fmla="*/ 282343 w 451749"/>
              <a:gd name="connsiteY44" fmla="*/ 56469 h 451749"/>
              <a:gd name="connsiteX45" fmla="*/ 282343 w 451749"/>
              <a:gd name="connsiteY45" fmla="*/ 0 h 451749"/>
              <a:gd name="connsiteX46" fmla="*/ 169406 w 451749"/>
              <a:gd name="connsiteY46" fmla="*/ 0 h 451749"/>
              <a:gd name="connsiteX47" fmla="*/ 169406 w 451749"/>
              <a:gd name="connsiteY47" fmla="*/ 56469 h 451749"/>
              <a:gd name="connsiteX48" fmla="*/ 197640 w 451749"/>
              <a:gd name="connsiteY48" fmla="*/ 56469 h 451749"/>
              <a:gd name="connsiteX49" fmla="*/ 197640 w 451749"/>
              <a:gd name="connsiteY49" fmla="*/ 87526 h 451749"/>
              <a:gd name="connsiteX50" fmla="*/ 148145 w 451749"/>
              <a:gd name="connsiteY50" fmla="*/ 108194 h 451749"/>
              <a:gd name="connsiteX51" fmla="*/ 126066 w 451749"/>
              <a:gd name="connsiteY51" fmla="*/ 86086 h 451749"/>
              <a:gd name="connsiteX52" fmla="*/ 146028 w 451749"/>
              <a:gd name="connsiteY52" fmla="*/ 66125 h 451749"/>
              <a:gd name="connsiteX53" fmla="*/ 106048 w 451749"/>
              <a:gd name="connsiteY53" fmla="*/ 26201 h 451749"/>
              <a:gd name="connsiteX54" fmla="*/ 26201 w 451749"/>
              <a:gd name="connsiteY54" fmla="*/ 106076 h 451749"/>
              <a:gd name="connsiteX55" fmla="*/ 66153 w 451749"/>
              <a:gd name="connsiteY55" fmla="*/ 146000 h 451749"/>
              <a:gd name="connsiteX56" fmla="*/ 86115 w 451749"/>
              <a:gd name="connsiteY56" fmla="*/ 126038 h 451749"/>
              <a:gd name="connsiteX57" fmla="*/ 108194 w 451749"/>
              <a:gd name="connsiteY57" fmla="*/ 148145 h 451749"/>
              <a:gd name="connsiteX58" fmla="*/ 87526 w 451749"/>
              <a:gd name="connsiteY58" fmla="*/ 197640 h 451749"/>
              <a:gd name="connsiteX59" fmla="*/ 56469 w 451749"/>
              <a:gd name="connsiteY59" fmla="*/ 197640 h 451749"/>
              <a:gd name="connsiteX60" fmla="*/ 56469 w 451749"/>
              <a:gd name="connsiteY60" fmla="*/ 169406 h 451749"/>
              <a:gd name="connsiteX61" fmla="*/ 0 w 451749"/>
              <a:gd name="connsiteY61" fmla="*/ 169406 h 451749"/>
              <a:gd name="connsiteX62" fmla="*/ 0 w 451749"/>
              <a:gd name="connsiteY62" fmla="*/ 282343 h 451749"/>
              <a:gd name="connsiteX63" fmla="*/ 56469 w 451749"/>
              <a:gd name="connsiteY63" fmla="*/ 282343 h 451749"/>
              <a:gd name="connsiteX64" fmla="*/ 197640 w 451749"/>
              <a:gd name="connsiteY64" fmla="*/ 197640 h 451749"/>
              <a:gd name="connsiteX65" fmla="*/ 254109 w 451749"/>
              <a:gd name="connsiteY65" fmla="*/ 197640 h 451749"/>
              <a:gd name="connsiteX66" fmla="*/ 254109 w 451749"/>
              <a:gd name="connsiteY66" fmla="*/ 254109 h 451749"/>
              <a:gd name="connsiteX67" fmla="*/ 197640 w 451749"/>
              <a:gd name="connsiteY67" fmla="*/ 254109 h 4517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451749" h="451749">
                <a:moveTo>
                  <a:pt x="56469" y="254109"/>
                </a:moveTo>
                <a:lnTo>
                  <a:pt x="87526" y="254109"/>
                </a:lnTo>
                <a:cubicBezTo>
                  <a:pt x="91163" y="271784"/>
                  <a:pt x="98182" y="288591"/>
                  <a:pt x="108194" y="303604"/>
                </a:cubicBezTo>
                <a:lnTo>
                  <a:pt x="86115" y="325711"/>
                </a:lnTo>
                <a:lnTo>
                  <a:pt x="66153" y="305749"/>
                </a:lnTo>
                <a:lnTo>
                  <a:pt x="26201" y="345673"/>
                </a:lnTo>
                <a:lnTo>
                  <a:pt x="106048" y="425548"/>
                </a:lnTo>
                <a:lnTo>
                  <a:pt x="146000" y="385596"/>
                </a:lnTo>
                <a:lnTo>
                  <a:pt x="126038" y="365634"/>
                </a:lnTo>
                <a:lnTo>
                  <a:pt x="148117" y="343527"/>
                </a:lnTo>
                <a:cubicBezTo>
                  <a:pt x="163138" y="353547"/>
                  <a:pt x="179954" y="360575"/>
                  <a:pt x="197640" y="364223"/>
                </a:cubicBezTo>
                <a:lnTo>
                  <a:pt x="197640" y="395280"/>
                </a:lnTo>
                <a:lnTo>
                  <a:pt x="169406" y="395280"/>
                </a:lnTo>
                <a:lnTo>
                  <a:pt x="169406" y="451749"/>
                </a:lnTo>
                <a:lnTo>
                  <a:pt x="282343" y="451749"/>
                </a:lnTo>
                <a:lnTo>
                  <a:pt x="282343" y="395280"/>
                </a:lnTo>
                <a:lnTo>
                  <a:pt x="254109" y="395280"/>
                </a:lnTo>
                <a:lnTo>
                  <a:pt x="254109" y="364223"/>
                </a:lnTo>
                <a:cubicBezTo>
                  <a:pt x="271783" y="360586"/>
                  <a:pt x="288591" y="353567"/>
                  <a:pt x="303604" y="343555"/>
                </a:cubicBezTo>
                <a:lnTo>
                  <a:pt x="325711" y="365663"/>
                </a:lnTo>
                <a:lnTo>
                  <a:pt x="305749" y="385624"/>
                </a:lnTo>
                <a:lnTo>
                  <a:pt x="345701" y="425576"/>
                </a:lnTo>
                <a:lnTo>
                  <a:pt x="425548" y="345701"/>
                </a:lnTo>
                <a:lnTo>
                  <a:pt x="385596" y="305778"/>
                </a:lnTo>
                <a:lnTo>
                  <a:pt x="365634" y="325739"/>
                </a:lnTo>
                <a:lnTo>
                  <a:pt x="343555" y="303632"/>
                </a:lnTo>
                <a:cubicBezTo>
                  <a:pt x="353553" y="288600"/>
                  <a:pt x="360569" y="271789"/>
                  <a:pt x="364223" y="254109"/>
                </a:cubicBezTo>
                <a:lnTo>
                  <a:pt x="395280" y="254109"/>
                </a:lnTo>
                <a:lnTo>
                  <a:pt x="395280" y="282343"/>
                </a:lnTo>
                <a:lnTo>
                  <a:pt x="451749" y="282343"/>
                </a:lnTo>
                <a:lnTo>
                  <a:pt x="451749" y="169406"/>
                </a:lnTo>
                <a:lnTo>
                  <a:pt x="395280" y="169406"/>
                </a:lnTo>
                <a:lnTo>
                  <a:pt x="395280" y="197640"/>
                </a:lnTo>
                <a:lnTo>
                  <a:pt x="364223" y="197640"/>
                </a:lnTo>
                <a:cubicBezTo>
                  <a:pt x="360578" y="179972"/>
                  <a:pt x="353570" y="163169"/>
                  <a:pt x="343583" y="148145"/>
                </a:cubicBezTo>
                <a:lnTo>
                  <a:pt x="365663" y="126038"/>
                </a:lnTo>
                <a:lnTo>
                  <a:pt x="385624" y="146000"/>
                </a:lnTo>
                <a:lnTo>
                  <a:pt x="425491" y="106076"/>
                </a:lnTo>
                <a:lnTo>
                  <a:pt x="345644" y="26201"/>
                </a:lnTo>
                <a:lnTo>
                  <a:pt x="305693" y="66153"/>
                </a:lnTo>
                <a:lnTo>
                  <a:pt x="325655" y="86115"/>
                </a:lnTo>
                <a:lnTo>
                  <a:pt x="303547" y="108222"/>
                </a:lnTo>
                <a:cubicBezTo>
                  <a:pt x="288555" y="98206"/>
                  <a:pt x="271767" y="91178"/>
                  <a:pt x="254109" y="87526"/>
                </a:cubicBezTo>
                <a:lnTo>
                  <a:pt x="254109" y="56469"/>
                </a:lnTo>
                <a:lnTo>
                  <a:pt x="282343" y="56469"/>
                </a:lnTo>
                <a:lnTo>
                  <a:pt x="282343" y="0"/>
                </a:lnTo>
                <a:lnTo>
                  <a:pt x="169406" y="0"/>
                </a:lnTo>
                <a:lnTo>
                  <a:pt x="169406" y="56469"/>
                </a:lnTo>
                <a:lnTo>
                  <a:pt x="197640" y="56469"/>
                </a:lnTo>
                <a:lnTo>
                  <a:pt x="197640" y="87526"/>
                </a:lnTo>
                <a:cubicBezTo>
                  <a:pt x="179966" y="91168"/>
                  <a:pt x="163160" y="98186"/>
                  <a:pt x="148145" y="108194"/>
                </a:cubicBezTo>
                <a:lnTo>
                  <a:pt x="126066" y="86086"/>
                </a:lnTo>
                <a:lnTo>
                  <a:pt x="146028" y="66125"/>
                </a:lnTo>
                <a:lnTo>
                  <a:pt x="106048" y="26201"/>
                </a:lnTo>
                <a:lnTo>
                  <a:pt x="26201" y="106076"/>
                </a:lnTo>
                <a:lnTo>
                  <a:pt x="66153" y="146000"/>
                </a:lnTo>
                <a:lnTo>
                  <a:pt x="86115" y="126038"/>
                </a:lnTo>
                <a:lnTo>
                  <a:pt x="108194" y="148145"/>
                </a:lnTo>
                <a:cubicBezTo>
                  <a:pt x="98176" y="163156"/>
                  <a:pt x="91157" y="179963"/>
                  <a:pt x="87526" y="197640"/>
                </a:cubicBezTo>
                <a:lnTo>
                  <a:pt x="56469" y="197640"/>
                </a:lnTo>
                <a:lnTo>
                  <a:pt x="56469" y="169406"/>
                </a:lnTo>
                <a:lnTo>
                  <a:pt x="0" y="169406"/>
                </a:lnTo>
                <a:lnTo>
                  <a:pt x="0" y="282343"/>
                </a:lnTo>
                <a:lnTo>
                  <a:pt x="56469" y="282343"/>
                </a:lnTo>
                <a:close/>
                <a:moveTo>
                  <a:pt x="197640" y="197640"/>
                </a:moveTo>
                <a:lnTo>
                  <a:pt x="254109" y="197640"/>
                </a:lnTo>
                <a:lnTo>
                  <a:pt x="254109" y="254109"/>
                </a:lnTo>
                <a:lnTo>
                  <a:pt x="197640" y="254109"/>
                </a:lnTo>
                <a:close/>
              </a:path>
            </a:pathLst>
          </a:custGeom>
          <a:solidFill>
            <a:srgbClr val="BE4C27"/>
          </a:solidFill>
          <a:ln w="28129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1D690A8D-F649-FBEA-9268-3DB972281C42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1681768"/>
            <a:ext cx="430887" cy="430887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30C72FF3-CA95-EA66-F59C-E17383EEB0E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49104" y="1676154"/>
            <a:ext cx="430887" cy="430887"/>
          </a:xfrm>
          <a:prstGeom prst="rect">
            <a:avLst/>
          </a:prstGeom>
        </p:spPr>
      </p:pic>
      <p:pic>
        <p:nvPicPr>
          <p:cNvPr id="75" name="Picture 74" descr="Icon&#10;&#10;Description automatically generated">
            <a:extLst>
              <a:ext uri="{FF2B5EF4-FFF2-40B4-BE49-F238E27FC236}">
                <a16:creationId xmlns:a16="http://schemas.microsoft.com/office/drawing/2014/main" id="{8C7BB6FF-627E-8A66-B9CF-3A7BB3336F1C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3502" y="4961327"/>
            <a:ext cx="430887" cy="430887"/>
          </a:xfrm>
          <a:prstGeom prst="rect">
            <a:avLst/>
          </a:prstGeom>
        </p:spPr>
      </p:pic>
      <p:pic>
        <p:nvPicPr>
          <p:cNvPr id="77" name="Picture 76" descr="Icon&#10;&#10;Description automatically generated">
            <a:extLst>
              <a:ext uri="{FF2B5EF4-FFF2-40B4-BE49-F238E27FC236}">
                <a16:creationId xmlns:a16="http://schemas.microsoft.com/office/drawing/2014/main" id="{03D1D416-1CFA-893A-B174-FF3A7725ADDE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22185" y="1692786"/>
            <a:ext cx="430887" cy="430887"/>
          </a:xfrm>
          <a:prstGeom prst="rect">
            <a:avLst/>
          </a:prstGeom>
        </p:spPr>
      </p:pic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8177732D-F097-FBC2-AA37-2FA30D7F3158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Photocopy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74406" y="4950151"/>
            <a:ext cx="430887" cy="430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71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5339D-1F3F-00D5-2790-929D4CB86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8632-27D8-3152-67A3-D1D013161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642997"/>
            <a:ext cx="11360800" cy="763600"/>
          </a:xfrm>
        </p:spPr>
        <p:txBody>
          <a:bodyPr>
            <a:normAutofit/>
          </a:bodyPr>
          <a:lstStyle/>
          <a:p>
            <a:r>
              <a:rPr lang="en-US" sz="3600" dirty="0"/>
              <a:t>Laboratory assays commonly used in seroepidemiology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16845E-A8CB-0FDC-3D04-08A4E5EA0671}"/>
              </a:ext>
            </a:extLst>
          </p:cNvPr>
          <p:cNvSpPr txBox="1"/>
          <p:nvPr/>
        </p:nvSpPr>
        <p:spPr>
          <a:xfrm>
            <a:off x="865412" y="1604960"/>
            <a:ext cx="1051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Serological assays commonly used for </a:t>
            </a:r>
            <a:r>
              <a:rPr lang="en-US" sz="2400" b="1" u="sng" dirty="0"/>
              <a:t>serosurveillance</a:t>
            </a:r>
            <a:r>
              <a:rPr lang="en-US" sz="2400" u="sng" dirty="0"/>
              <a:t> and for </a:t>
            </a:r>
            <a:r>
              <a:rPr lang="en-US" sz="2400" b="1" u="sng" dirty="0"/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Enzyme immunoassays (EIA, ELISA)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Multiplex bead assays (MBA; e.g., Luminex)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Electrochemiluminescence assays (ECL; e.g., MSD)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(Hem)agglutination (inhibition) assays (HI/HAI)**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Neutralization assays** (e.g., </a:t>
            </a:r>
            <a:r>
              <a:rPr lang="en-US" sz="2400" dirty="0" err="1"/>
              <a:t>vibriocidal</a:t>
            </a:r>
            <a:r>
              <a:rPr lang="en-US" sz="2400" dirty="0"/>
              <a:t> for cholera)</a:t>
            </a:r>
          </a:p>
          <a:p>
            <a:r>
              <a:rPr lang="en-US" sz="2400" i="1" dirty="0"/>
              <a:t>**Functional assays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Serological assays used for </a:t>
            </a:r>
            <a:r>
              <a:rPr lang="en-US" sz="2400" b="1" u="sng" dirty="0"/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Protein microarrays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Phage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4422365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40F37-B130-1948-5AA2-4DFBC5FA4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0E578-678D-2FA9-E77C-FDEF185C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00" y="642997"/>
            <a:ext cx="11360800" cy="763600"/>
          </a:xfrm>
        </p:spPr>
        <p:txBody>
          <a:bodyPr>
            <a:normAutofit/>
          </a:bodyPr>
          <a:lstStyle/>
          <a:p>
            <a:r>
              <a:rPr lang="en-US" sz="3600" dirty="0"/>
              <a:t>Laboratory assays commonly used in seroepidemiology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6E8CF0-F750-AC37-1087-38EE322F15D4}"/>
              </a:ext>
            </a:extLst>
          </p:cNvPr>
          <p:cNvSpPr txBox="1"/>
          <p:nvPr/>
        </p:nvSpPr>
        <p:spPr>
          <a:xfrm>
            <a:off x="865412" y="1604960"/>
            <a:ext cx="105156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Serological assays commonly used for </a:t>
            </a:r>
            <a:r>
              <a:rPr lang="en-US" sz="2400" b="1" u="sng" dirty="0"/>
              <a:t>serosurveillance</a:t>
            </a:r>
            <a:r>
              <a:rPr lang="en-US" sz="2400" u="sng" dirty="0"/>
              <a:t> and for </a:t>
            </a:r>
            <a:r>
              <a:rPr lang="en-US" sz="2400" b="1" u="sng" dirty="0"/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Enzyme immunoassays (EIA, ELISA)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Multiplex bead assays (MBA; e.g., Luminex)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Electrochemiluminescence assays (ECL; e.g., MSD)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(Hem)agglutination (inhibition) assays (HI/HAI)**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Neutralization assays** (e.g., </a:t>
            </a:r>
            <a:r>
              <a:rPr lang="en-US" sz="2400" dirty="0" err="1"/>
              <a:t>vibriocidal</a:t>
            </a:r>
            <a:r>
              <a:rPr lang="en-US" sz="2400" dirty="0"/>
              <a:t> for cholera)</a:t>
            </a:r>
          </a:p>
          <a:p>
            <a:r>
              <a:rPr lang="en-US" sz="2400" i="1" dirty="0"/>
              <a:t>**Functional assays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Serological assays used for </a:t>
            </a:r>
            <a:r>
              <a:rPr lang="en-US" sz="2400" b="1" u="sng" dirty="0"/>
              <a:t>research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Protein microarrays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Phage display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...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576A8E-27D1-072C-FCAC-61EF0F48155F}"/>
              </a:ext>
            </a:extLst>
          </p:cNvPr>
          <p:cNvSpPr/>
          <p:nvPr/>
        </p:nvSpPr>
        <p:spPr>
          <a:xfrm>
            <a:off x="831200" y="2343150"/>
            <a:ext cx="6598300" cy="428625"/>
          </a:xfrm>
          <a:prstGeom prst="rect">
            <a:avLst/>
          </a:prstGeom>
          <a:noFill/>
          <a:ln w="539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5104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88029-3AD5-6CC7-7609-04AA9030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468" y="475685"/>
            <a:ext cx="11628763" cy="763600"/>
          </a:xfrm>
        </p:spPr>
        <p:txBody>
          <a:bodyPr>
            <a:noAutofit/>
          </a:bodyPr>
          <a:lstStyle/>
          <a:p>
            <a:r>
              <a:rPr lang="en-US" sz="3600" dirty="0"/>
              <a:t>Multiplex bead assays (MBAs) produce median fluorescence intensity (MFI) values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7EE84-5255-17A0-F2CB-BC00E0D28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MFI is a morphological measurement</a:t>
            </a:r>
          </a:p>
          <a:p>
            <a:r>
              <a:rPr lang="en-US" sz="2400" dirty="0"/>
              <a:t>Raw MFIs contain biological and technical variation</a:t>
            </a:r>
          </a:p>
        </p:txBody>
      </p:sp>
      <p:pic>
        <p:nvPicPr>
          <p:cNvPr id="9" name="Google Shape;203;p42" descr="luminex_assays_process_combined.jpg">
            <a:extLst>
              <a:ext uri="{FF2B5EF4-FFF2-40B4-BE49-F238E27FC236}">
                <a16:creationId xmlns:a16="http://schemas.microsoft.com/office/drawing/2014/main" id="{6BFC8EB1-1E95-549E-0D74-7C7C9A95A0E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51650" t="4509" r="1265" b="4509"/>
          <a:stretch/>
        </p:blipFill>
        <p:spPr>
          <a:xfrm>
            <a:off x="4534167" y="2943935"/>
            <a:ext cx="2689662" cy="212754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204;p42">
            <a:extLst>
              <a:ext uri="{FF2B5EF4-FFF2-40B4-BE49-F238E27FC236}">
                <a16:creationId xmlns:a16="http://schemas.microsoft.com/office/drawing/2014/main" id="{188783AF-09EE-D5CF-3444-47702D979FBD}"/>
              </a:ext>
            </a:extLst>
          </p:cNvPr>
          <p:cNvSpPr txBox="1"/>
          <p:nvPr/>
        </p:nvSpPr>
        <p:spPr>
          <a:xfrm>
            <a:off x="2605436" y="4605427"/>
            <a:ext cx="1830000" cy="1300800"/>
          </a:xfrm>
          <a:prstGeom prst="rect">
            <a:avLst/>
          </a:prstGeom>
          <a:noFill/>
          <a:ln w="19050" cap="flat" cmpd="sng">
            <a:solidFill>
              <a:srgbClr val="B41600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200" b="0" i="0" u="sng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Laboratory variability:</a:t>
            </a:r>
            <a:endParaRPr sz="500"/>
          </a:p>
          <a:p>
            <a:pPr marL="152400" marR="0" lvl="0" indent="-146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</a:pPr>
            <a:r>
              <a:rPr lang="en"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Sample and reagent storage</a:t>
            </a:r>
            <a:endParaRPr sz="12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2400" marR="0" lvl="0" indent="-1270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Time since last machine calibration, maintenance, cleaning 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52400" marR="0" lvl="0" indent="-1270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Font typeface="Helvetica Neue"/>
              <a:buChar char="•"/>
            </a:pPr>
            <a:r>
              <a:rPr lang="en" sz="1200">
                <a:latin typeface="Helvetica Neue"/>
                <a:ea typeface="Helvetica Neue"/>
                <a:cs typeface="Helvetica Neue"/>
                <a:sym typeface="Helvetica Neue"/>
              </a:rPr>
              <a:t>Pipetting precision</a:t>
            </a:r>
            <a:endParaRPr sz="12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" name="Google Shape;205;p42">
            <a:extLst>
              <a:ext uri="{FF2B5EF4-FFF2-40B4-BE49-F238E27FC236}">
                <a16:creationId xmlns:a16="http://schemas.microsoft.com/office/drawing/2014/main" id="{BCC79975-20AC-2B4D-B1EA-2D63092CE79A}"/>
              </a:ext>
            </a:extLst>
          </p:cNvPr>
          <p:cNvSpPr txBox="1"/>
          <p:nvPr/>
        </p:nvSpPr>
        <p:spPr>
          <a:xfrm>
            <a:off x="7506785" y="4228462"/>
            <a:ext cx="2407800" cy="1073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19050" tIns="19050" rIns="19050" bIns="1905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Helvetica Neue"/>
              <a:buNone/>
            </a:pPr>
            <a:r>
              <a:rPr lang="en" sz="1300" u="sng" dirty="0">
                <a:latin typeface="Helvetica Neue"/>
                <a:ea typeface="Helvetica Neue"/>
                <a:cs typeface="Helvetica Neue"/>
                <a:sym typeface="Helvetica Neue"/>
              </a:rPr>
              <a:t>‘Chemical’ </a:t>
            </a:r>
            <a:r>
              <a:rPr lang="en" sz="1300" b="0" i="0" u="sng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variability:</a:t>
            </a:r>
            <a:endParaRPr sz="500" dirty="0"/>
          </a:p>
          <a:p>
            <a:pPr marL="165100" marR="0" lvl="0" indent="-165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Cross-reactivity or chemical interference with binding</a:t>
            </a:r>
            <a:endParaRPr sz="13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65100" marR="0" lvl="0" indent="-1651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Char char="•"/>
            </a:pPr>
            <a:r>
              <a:rPr lang="en" sz="1300" dirty="0">
                <a:latin typeface="Helvetica Neue"/>
                <a:ea typeface="Helvetica Neue"/>
                <a:cs typeface="Helvetica Neue"/>
                <a:sym typeface="Helvetica Neue"/>
              </a:rPr>
              <a:t>Presence of tags (e.g. GST) interfering with binding </a:t>
            </a:r>
            <a:endParaRPr sz="500" dirty="0"/>
          </a:p>
        </p:txBody>
      </p:sp>
      <p:sp>
        <p:nvSpPr>
          <p:cNvPr id="12" name="Google Shape;206;p42">
            <a:extLst>
              <a:ext uri="{FF2B5EF4-FFF2-40B4-BE49-F238E27FC236}">
                <a16:creationId xmlns:a16="http://schemas.microsoft.com/office/drawing/2014/main" id="{CA6739BB-1DF9-5890-DAE4-6A4C0E78DD87}"/>
              </a:ext>
            </a:extLst>
          </p:cNvPr>
          <p:cNvSpPr txBox="1"/>
          <p:nvPr/>
        </p:nvSpPr>
        <p:spPr>
          <a:xfrm>
            <a:off x="2421216" y="2410463"/>
            <a:ext cx="1830000" cy="1233158"/>
          </a:xfrm>
          <a:prstGeom prst="rect">
            <a:avLst/>
          </a:prstGeom>
          <a:noFill/>
          <a:ln w="19050" cap="flat" cmpd="sng">
            <a:solidFill>
              <a:srgbClr val="016D0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Helvetica Neue"/>
              <a:buNone/>
            </a:pPr>
            <a:r>
              <a:rPr lang="en" sz="1200" b="0" i="0" u="sng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Biological variability:</a:t>
            </a:r>
            <a:endParaRPr sz="500" dirty="0"/>
          </a:p>
          <a:p>
            <a:pPr marL="152400" marR="0" lvl="0" indent="-146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 across samples (natural person-to-person variability)</a:t>
            </a:r>
            <a:endParaRPr sz="500" dirty="0"/>
          </a:p>
          <a:p>
            <a:pPr marL="152400" marR="0" lvl="0" indent="-14605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Helvetica Neue"/>
              <a:buChar char="•"/>
            </a:pPr>
            <a:r>
              <a:rPr lang="en" sz="1200" b="0" i="0" u="none" strike="noStrike" cap="none" dirty="0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Differences across disease condition </a:t>
            </a:r>
            <a:endParaRPr sz="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EE187-5EE9-671D-3E49-1100E3A02A8C}"/>
              </a:ext>
            </a:extLst>
          </p:cNvPr>
          <p:cNvSpPr txBox="1"/>
          <p:nvPr/>
        </p:nvSpPr>
        <p:spPr>
          <a:xfrm>
            <a:off x="6930171" y="5675394"/>
            <a:ext cx="50500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We will discuss this in </a:t>
            </a:r>
            <a:r>
              <a:rPr lang="en-US" sz="2400" b="1" dirty="0">
                <a:solidFill>
                  <a:schemeClr val="accent5"/>
                </a:solidFill>
              </a:rPr>
              <a:t>Part 3</a:t>
            </a:r>
          </a:p>
        </p:txBody>
      </p:sp>
    </p:spTree>
    <p:extLst>
      <p:ext uri="{BB962C8B-B14F-4D97-AF65-F5344CB8AC3E}">
        <p14:creationId xmlns:p14="http://schemas.microsoft.com/office/powerpoint/2010/main" val="267951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6B9D8-719A-2409-B56A-738F6499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the course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C37AE4-D507-375D-A1E1-41C0D254929D}"/>
              </a:ext>
            </a:extLst>
          </p:cNvPr>
          <p:cNvSpPr txBox="1"/>
          <p:nvPr/>
        </p:nvSpPr>
        <p:spPr>
          <a:xfrm>
            <a:off x="865412" y="1690688"/>
            <a:ext cx="105156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learn the </a:t>
            </a:r>
            <a:r>
              <a:rPr lang="en-US" sz="2400" b="1" dirty="0"/>
              <a:t>core concepts </a:t>
            </a:r>
            <a:r>
              <a:rPr lang="en-US" sz="2400" dirty="0"/>
              <a:t>to pre-process, visualize, analyze, and interpret serological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learn the </a:t>
            </a:r>
            <a:r>
              <a:rPr lang="en-US" sz="2400" b="1" dirty="0"/>
              <a:t>applied techniques </a:t>
            </a:r>
            <a:r>
              <a:rPr lang="en-US" sz="2400" dirty="0"/>
              <a:t>to conduct the above steps using 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apply learnings to participants’ own </a:t>
            </a:r>
            <a:r>
              <a:rPr lang="en-US" sz="2400" b="1" dirty="0"/>
              <a:t>research questions </a:t>
            </a:r>
            <a:r>
              <a:rPr lang="en-US" sz="2400" dirty="0"/>
              <a:t>and </a:t>
            </a:r>
            <a:r>
              <a:rPr lang="en-US" sz="2400" b="1" dirty="0"/>
              <a:t>data sets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build a </a:t>
            </a:r>
            <a:r>
              <a:rPr lang="en-US" sz="2400" b="1" dirty="0"/>
              <a:t>network with other participants </a:t>
            </a:r>
            <a:r>
              <a:rPr lang="en-US" sz="2400" dirty="0"/>
              <a:t>from around the world who are also conducting serological data analyses.</a:t>
            </a:r>
          </a:p>
        </p:txBody>
      </p:sp>
    </p:spTree>
    <p:extLst>
      <p:ext uri="{BB962C8B-B14F-4D97-AF65-F5344CB8AC3E}">
        <p14:creationId xmlns:p14="http://schemas.microsoft.com/office/powerpoint/2010/main" val="25863141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0178-CAFC-FDDF-D673-DCD9591B9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blood vials to seroepidemiological data</a:t>
            </a: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70BF69F-202A-A2CC-8AA5-0016EE815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05" y="1634750"/>
            <a:ext cx="11085000" cy="4139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F05F8-B5FA-B114-D34D-B6A9E7BB88AB}"/>
              </a:ext>
            </a:extLst>
          </p:cNvPr>
          <p:cNvSpPr txBox="1"/>
          <p:nvPr/>
        </p:nvSpPr>
        <p:spPr>
          <a:xfrm>
            <a:off x="7256524" y="5869653"/>
            <a:ext cx="4935476" cy="39498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</a:pPr>
            <a:r>
              <a:rPr lang="es-PE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Hay, Routledge, Takahashi. </a:t>
            </a:r>
            <a:r>
              <a:rPr lang="en-US" sz="1800" i="1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Epidemics</a:t>
            </a:r>
            <a:r>
              <a:rPr lang="en-US" sz="1800" dirty="0">
                <a:effectLst/>
                <a:latin typeface="Helvetica" pitchFamily="2" charset="0"/>
                <a:ea typeface="Arial" panose="020B0604020202020204" pitchFamily="34" charset="0"/>
                <a:cs typeface="Calibri"/>
              </a:rPr>
              <a:t> (2024)</a:t>
            </a:r>
            <a:endParaRPr lang="en-US" sz="1800" dirty="0">
              <a:effectLst/>
              <a:latin typeface="Helvetica" pitchFamily="2" charset="0"/>
              <a:ea typeface="Arial" panose="020B0604020202020204" pitchFamily="34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05992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589DC-8D82-B314-4D70-11898E973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38E1-D622-E462-4C6E-DA8C3CC9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we’ll cover in this course</a:t>
            </a: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AD400A0D-815F-3969-4C36-371FCDBBE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49039"/>
            <a:ext cx="7269902" cy="27145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EBB2747-5430-AF23-D231-BADCDCE13132}"/>
              </a:ext>
            </a:extLst>
          </p:cNvPr>
          <p:cNvCxnSpPr/>
          <p:nvPr/>
        </p:nvCxnSpPr>
        <p:spPr>
          <a:xfrm>
            <a:off x="7395314" y="2286000"/>
            <a:ext cx="342900" cy="0"/>
          </a:xfrm>
          <a:prstGeom prst="straightConnector1">
            <a:avLst/>
          </a:prstGeom>
          <a:ln w="1524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B20A2BF-8206-1488-4418-1B01DCB9723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 t="10040"/>
          <a:stretch>
            <a:fillRect/>
          </a:stretch>
        </p:blipFill>
        <p:spPr>
          <a:xfrm>
            <a:off x="9225043" y="1826574"/>
            <a:ext cx="912738" cy="1097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7BCEAF-B9FE-73C7-69CB-73CBD5615387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rcRect l="3365" r="12173" b="12868"/>
          <a:stretch>
            <a:fillRect/>
          </a:stretch>
        </p:blipFill>
        <p:spPr>
          <a:xfrm>
            <a:off x="7780489" y="1820678"/>
            <a:ext cx="1020612" cy="101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D07A83-7B82-69DD-01AC-122556CA7AD8}"/>
              </a:ext>
            </a:extLst>
          </p:cNvPr>
          <p:cNvSpPr txBox="1"/>
          <p:nvPr/>
        </p:nvSpPr>
        <p:spPr>
          <a:xfrm>
            <a:off x="7681856" y="1551591"/>
            <a:ext cx="1406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/>
              <a:t>Epidemiologic inference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3EF1B4C-13E8-D528-BBB5-C243669D0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25234"/>
              </p:ext>
            </p:extLst>
          </p:nvPr>
        </p:nvGraphicFramePr>
        <p:xfrm>
          <a:off x="7759393" y="2924261"/>
          <a:ext cx="2184369" cy="11440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4369">
                  <a:extLst>
                    <a:ext uri="{9D8B030D-6E8A-4147-A177-3AD203B41FA5}">
                      <a16:colId xmlns:a16="http://schemas.microsoft.com/office/drawing/2014/main" val="2734132393"/>
                    </a:ext>
                  </a:extLst>
                </a:gridCol>
              </a:tblGrid>
              <a:tr h="237256">
                <a:tc>
                  <a:txBody>
                    <a:bodyPr/>
                    <a:lstStyle/>
                    <a:p>
                      <a:r>
                        <a:rPr lang="en-US" sz="950" dirty="0"/>
                        <a:t>Estimating relevant parameters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4250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Estimating population seroprevalence (or </a:t>
                      </a:r>
                      <a:r>
                        <a:rPr lang="en-US" sz="950" dirty="0" err="1"/>
                        <a:t>seroincidence</a:t>
                      </a:r>
                      <a:r>
                        <a:rPr lang="en-US" sz="950" dirty="0"/>
                        <a:t>) and associated uncertainty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152249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Inferring transmission dynamics (force of infection)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59034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D4ACA0-D9B7-7BC8-3A5B-2D4789D06B22}"/>
              </a:ext>
            </a:extLst>
          </p:cNvPr>
          <p:cNvCxnSpPr/>
          <p:nvPr/>
        </p:nvCxnSpPr>
        <p:spPr>
          <a:xfrm>
            <a:off x="8851578" y="2285999"/>
            <a:ext cx="342900" cy="0"/>
          </a:xfrm>
          <a:prstGeom prst="straightConnector1">
            <a:avLst/>
          </a:prstGeom>
          <a:ln w="1524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418B2D-B760-B186-5694-F4F239BAD70D}"/>
              </a:ext>
            </a:extLst>
          </p:cNvPr>
          <p:cNvSpPr txBox="1"/>
          <p:nvPr/>
        </p:nvSpPr>
        <p:spPr>
          <a:xfrm>
            <a:off x="9088261" y="1551591"/>
            <a:ext cx="1406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/>
              <a:t>Transmission dynamics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9B511D-61AB-2A40-3DAB-789B079D37F0}"/>
              </a:ext>
            </a:extLst>
          </p:cNvPr>
          <p:cNvCxnSpPr/>
          <p:nvPr/>
        </p:nvCxnSpPr>
        <p:spPr>
          <a:xfrm>
            <a:off x="10151766" y="2285999"/>
            <a:ext cx="342900" cy="0"/>
          </a:xfrm>
          <a:prstGeom prst="straightConnector1">
            <a:avLst/>
          </a:prstGeom>
          <a:ln w="1524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9D43DF3E-1AE6-7CBD-7831-A739A07AD5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8651" y="1936312"/>
            <a:ext cx="1350078" cy="7275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A65BDEBB-07B4-0BD3-0E66-E29E1AD5A01D}"/>
              </a:ext>
            </a:extLst>
          </p:cNvPr>
          <p:cNvSpPr txBox="1"/>
          <p:nvPr/>
        </p:nvSpPr>
        <p:spPr>
          <a:xfrm>
            <a:off x="10480487" y="1557503"/>
            <a:ext cx="1406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/>
              <a:t>Data visualization &amp; interpretation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83EA4F8-81DB-52C2-C735-8E8C7992C7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69091"/>
              </p:ext>
            </p:extLst>
          </p:nvPr>
        </p:nvGraphicFramePr>
        <p:xfrm>
          <a:off x="10168346" y="2924261"/>
          <a:ext cx="1873818" cy="999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3818">
                  <a:extLst>
                    <a:ext uri="{9D8B030D-6E8A-4147-A177-3AD203B41FA5}">
                      <a16:colId xmlns:a16="http://schemas.microsoft.com/office/drawing/2014/main" val="2734132393"/>
                    </a:ext>
                  </a:extLst>
                </a:gridCol>
              </a:tblGrid>
              <a:tr h="237256">
                <a:tc>
                  <a:txBody>
                    <a:bodyPr/>
                    <a:lstStyle/>
                    <a:p>
                      <a:r>
                        <a:rPr lang="en-US" sz="950" dirty="0"/>
                        <a:t>Data sharing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4250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Visualize data to better inform  inference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152249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Present and interpret results for policy-relevant decision making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590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92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F4BD3-1B33-ECC9-3455-ADB936359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4C19A-46A4-BD7A-A9C3-0CA39943F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we’ll cover in this course</a:t>
            </a:r>
          </a:p>
        </p:txBody>
      </p:sp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C38D2FA9-0848-95D9-2E4D-7070DECB05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" y="1649039"/>
            <a:ext cx="7269902" cy="271451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081ECD-4377-A54C-05C5-582AF4329E7D}"/>
              </a:ext>
            </a:extLst>
          </p:cNvPr>
          <p:cNvCxnSpPr/>
          <p:nvPr/>
        </p:nvCxnSpPr>
        <p:spPr>
          <a:xfrm>
            <a:off x="7395314" y="2286000"/>
            <a:ext cx="342900" cy="0"/>
          </a:xfrm>
          <a:prstGeom prst="straightConnector1">
            <a:avLst/>
          </a:prstGeom>
          <a:ln w="1524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C6B3533-0D14-DA4B-993D-BE6EFBEAFBE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rcRect t="10040"/>
          <a:stretch>
            <a:fillRect/>
          </a:stretch>
        </p:blipFill>
        <p:spPr>
          <a:xfrm>
            <a:off x="9225043" y="1826574"/>
            <a:ext cx="912738" cy="10976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D2AA678-ABBF-48B8-7B69-9D8F4D2C872C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rcRect l="3365" r="12173" b="12868"/>
          <a:stretch>
            <a:fillRect/>
          </a:stretch>
        </p:blipFill>
        <p:spPr>
          <a:xfrm>
            <a:off x="7780489" y="1820678"/>
            <a:ext cx="1020612" cy="101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11E12B-E905-46D4-0782-0A017E64C5BD}"/>
              </a:ext>
            </a:extLst>
          </p:cNvPr>
          <p:cNvSpPr txBox="1"/>
          <p:nvPr/>
        </p:nvSpPr>
        <p:spPr>
          <a:xfrm>
            <a:off x="7681856" y="1551591"/>
            <a:ext cx="1406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/>
              <a:t>Epidemiologic inference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FD40B12-86FF-B681-064B-F6C1F39E42A4}"/>
              </a:ext>
            </a:extLst>
          </p:cNvPr>
          <p:cNvGraphicFramePr>
            <a:graphicFrameLocks noGrp="1"/>
          </p:cNvGraphicFramePr>
          <p:nvPr/>
        </p:nvGraphicFramePr>
        <p:xfrm>
          <a:off x="7759393" y="2924261"/>
          <a:ext cx="2184369" cy="114403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184369">
                  <a:extLst>
                    <a:ext uri="{9D8B030D-6E8A-4147-A177-3AD203B41FA5}">
                      <a16:colId xmlns:a16="http://schemas.microsoft.com/office/drawing/2014/main" val="2734132393"/>
                    </a:ext>
                  </a:extLst>
                </a:gridCol>
              </a:tblGrid>
              <a:tr h="237256">
                <a:tc>
                  <a:txBody>
                    <a:bodyPr/>
                    <a:lstStyle/>
                    <a:p>
                      <a:r>
                        <a:rPr lang="en-US" sz="950" dirty="0"/>
                        <a:t>Estimating relevant parameters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4250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Estimating population seroprevalence (or </a:t>
                      </a:r>
                      <a:r>
                        <a:rPr lang="en-US" sz="950" dirty="0" err="1"/>
                        <a:t>seroincidence</a:t>
                      </a:r>
                      <a:r>
                        <a:rPr lang="en-US" sz="950" dirty="0"/>
                        <a:t>) and associated uncertainty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152249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Inferring transmission dynamics (force of infection)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590340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FAF58F8-14E4-D819-2A92-6D09336728A6}"/>
              </a:ext>
            </a:extLst>
          </p:cNvPr>
          <p:cNvCxnSpPr/>
          <p:nvPr/>
        </p:nvCxnSpPr>
        <p:spPr>
          <a:xfrm>
            <a:off x="8851578" y="2285999"/>
            <a:ext cx="342900" cy="0"/>
          </a:xfrm>
          <a:prstGeom prst="straightConnector1">
            <a:avLst/>
          </a:prstGeom>
          <a:ln w="1524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64CB622-8AC2-2B2A-8C4C-653D987BD8E3}"/>
              </a:ext>
            </a:extLst>
          </p:cNvPr>
          <p:cNvSpPr txBox="1"/>
          <p:nvPr/>
        </p:nvSpPr>
        <p:spPr>
          <a:xfrm>
            <a:off x="9088261" y="1551591"/>
            <a:ext cx="1406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/>
              <a:t>Transmission dynamics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0F9A029-FE12-4971-31C5-A4666991D304}"/>
              </a:ext>
            </a:extLst>
          </p:cNvPr>
          <p:cNvCxnSpPr/>
          <p:nvPr/>
        </p:nvCxnSpPr>
        <p:spPr>
          <a:xfrm>
            <a:off x="10151766" y="2285999"/>
            <a:ext cx="342900" cy="0"/>
          </a:xfrm>
          <a:prstGeom prst="straightConnector1">
            <a:avLst/>
          </a:prstGeom>
          <a:ln w="15240"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39733985-731F-C01E-DB50-2D5941D01A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8651" y="1936312"/>
            <a:ext cx="1350078" cy="72758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9707E5D-56FB-2FE1-51BE-B00C3907C46F}"/>
              </a:ext>
            </a:extLst>
          </p:cNvPr>
          <p:cNvSpPr txBox="1"/>
          <p:nvPr/>
        </p:nvSpPr>
        <p:spPr>
          <a:xfrm>
            <a:off x="10480487" y="1557503"/>
            <a:ext cx="1406405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50" b="1" dirty="0"/>
              <a:t>Data visualization &amp; interpretation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4C8ECD-94F4-F706-4B2D-03087151903D}"/>
              </a:ext>
            </a:extLst>
          </p:cNvPr>
          <p:cNvSpPr txBox="1"/>
          <p:nvPr/>
        </p:nvSpPr>
        <p:spPr>
          <a:xfrm>
            <a:off x="1840212" y="5217660"/>
            <a:ext cx="85115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We will </a:t>
            </a:r>
            <a:r>
              <a:rPr lang="en-US" sz="1800" b="1" dirty="0">
                <a:solidFill>
                  <a:srgbClr val="0070C0"/>
                </a:solidFill>
                <a:sym typeface="Wingdings" pitchFamily="2" charset="2"/>
              </a:rPr>
              <a:t>not</a:t>
            </a:r>
            <a:r>
              <a:rPr lang="en-US" sz="1800" dirty="0">
                <a:solidFill>
                  <a:srgbClr val="0070C0"/>
                </a:solidFill>
                <a:sym typeface="Wingdings" pitchFamily="2" charset="2"/>
              </a:rPr>
              <a:t> be covering study design in the lectures (e.g., sample size calculation)</a:t>
            </a:r>
            <a:endParaRPr lang="en-US" sz="1800" dirty="0">
              <a:solidFill>
                <a:srgbClr val="0070C0"/>
              </a:solidFill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43E699A-7345-86A4-B565-DA945CB1A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767747"/>
              </p:ext>
            </p:extLst>
          </p:nvPr>
        </p:nvGraphicFramePr>
        <p:xfrm>
          <a:off x="10168346" y="2924261"/>
          <a:ext cx="1873818" cy="999256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873818">
                  <a:extLst>
                    <a:ext uri="{9D8B030D-6E8A-4147-A177-3AD203B41FA5}">
                      <a16:colId xmlns:a16="http://schemas.microsoft.com/office/drawing/2014/main" val="2734132393"/>
                    </a:ext>
                  </a:extLst>
                </a:gridCol>
              </a:tblGrid>
              <a:tr h="237256">
                <a:tc>
                  <a:txBody>
                    <a:bodyPr/>
                    <a:lstStyle/>
                    <a:p>
                      <a:r>
                        <a:rPr lang="en-US" sz="950" dirty="0"/>
                        <a:t>Communicating data</a:t>
                      </a:r>
                    </a:p>
                  </a:txBody>
                  <a:tcPr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4144250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Visualize data to better inform  inference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5152249"/>
                  </a:ext>
                </a:extLst>
              </a:tr>
              <a:tr h="319824">
                <a:tc>
                  <a:txBody>
                    <a:bodyPr/>
                    <a:lstStyle/>
                    <a:p>
                      <a:r>
                        <a:rPr lang="en-US" sz="950" dirty="0"/>
                        <a:t>Present and interpret results for policy-relevant decision making</a:t>
                      </a:r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259034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14D89486-E218-B449-D97C-86300C09FA98}"/>
              </a:ext>
            </a:extLst>
          </p:cNvPr>
          <p:cNvSpPr/>
          <p:nvPr/>
        </p:nvSpPr>
        <p:spPr>
          <a:xfrm>
            <a:off x="3733800" y="1447800"/>
            <a:ext cx="8308364" cy="1476461"/>
          </a:xfrm>
          <a:prstGeom prst="rect">
            <a:avLst/>
          </a:prstGeom>
          <a:noFill/>
          <a:ln w="539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05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B45F3-1992-D417-B98E-8A45FE967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0E8516-7CCE-B4F7-BA65-C0E78DA54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F4951-BE90-451A-E255-E22B79F35D2D}"/>
              </a:ext>
            </a:extLst>
          </p:cNvPr>
          <p:cNvSpPr txBox="1"/>
          <p:nvPr/>
        </p:nvSpPr>
        <p:spPr>
          <a:xfrm>
            <a:off x="838200" y="1494746"/>
            <a:ext cx="105156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Part 1: Introduction to the Seroanalytics Workshop</a:t>
            </a:r>
          </a:p>
          <a:p>
            <a:endParaRPr lang="en-US" sz="2200" dirty="0"/>
          </a:p>
          <a:p>
            <a:r>
              <a:rPr lang="en-US" sz="2200" dirty="0"/>
              <a:t>Part 2: Introduction to serological data analyses in R</a:t>
            </a:r>
          </a:p>
          <a:p>
            <a:endParaRPr lang="en-US" sz="2200" dirty="0"/>
          </a:p>
          <a:p>
            <a:r>
              <a:rPr lang="en-US" sz="2200" dirty="0"/>
              <a:t>Part 3: Pre-processing serological data</a:t>
            </a:r>
          </a:p>
          <a:p>
            <a:endParaRPr lang="en-US" sz="2200" dirty="0"/>
          </a:p>
          <a:p>
            <a:r>
              <a:rPr lang="en-US" sz="2200" dirty="0"/>
              <a:t>Part 4: Visualizing and standardizing serological data</a:t>
            </a:r>
          </a:p>
          <a:p>
            <a:endParaRPr lang="en-US" sz="2200" dirty="0"/>
          </a:p>
          <a:p>
            <a:r>
              <a:rPr lang="en-US" sz="2200" dirty="0"/>
              <a:t>Part 5: Determining serostatus and estimating seroprevalence</a:t>
            </a:r>
          </a:p>
          <a:p>
            <a:endParaRPr lang="en-US" sz="2200" dirty="0"/>
          </a:p>
          <a:p>
            <a:r>
              <a:rPr lang="en-US" sz="2200" dirty="0"/>
              <a:t>Part 6:  Inferring transmission dynamics from seroprevalence data</a:t>
            </a:r>
          </a:p>
          <a:p>
            <a:endParaRPr lang="en-US" sz="2200" dirty="0"/>
          </a:p>
          <a:p>
            <a:r>
              <a:rPr lang="en-US" sz="2200" dirty="0"/>
              <a:t>+ Time to work on </a:t>
            </a:r>
            <a:r>
              <a:rPr lang="en-US" sz="2200" b="1" dirty="0"/>
              <a:t>individual projects</a:t>
            </a:r>
          </a:p>
          <a:p>
            <a:r>
              <a:rPr lang="en-US" sz="2200" dirty="0"/>
              <a:t>+ </a:t>
            </a:r>
            <a:r>
              <a:rPr lang="en-US" sz="2200" b="1" dirty="0"/>
              <a:t>Extra lectures</a:t>
            </a:r>
            <a:r>
              <a:rPr lang="en-US" sz="2200" dirty="0"/>
              <a:t> on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672082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1D347-4658-0BA0-0CE3-EB913DB08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54779-5EB1-8CAF-825F-5E41A75E1A57}"/>
              </a:ext>
            </a:extLst>
          </p:cNvPr>
          <p:cNvSpPr txBox="1"/>
          <p:nvPr/>
        </p:nvSpPr>
        <p:spPr>
          <a:xfrm>
            <a:off x="838200" y="1494746"/>
            <a:ext cx="10515601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Part 1: Introduction to the </a:t>
            </a:r>
            <a:r>
              <a:rPr lang="en-US" sz="2200" dirty="0" err="1"/>
              <a:t>Seroanalytics</a:t>
            </a:r>
            <a:r>
              <a:rPr lang="en-US" sz="2200" dirty="0"/>
              <a:t> Workshop</a:t>
            </a:r>
          </a:p>
          <a:p>
            <a:endParaRPr lang="en-US" sz="2200" dirty="0"/>
          </a:p>
          <a:p>
            <a:r>
              <a:rPr lang="en-US" sz="2200" dirty="0"/>
              <a:t>Part 2: Introduction to serological data analyses in R</a:t>
            </a:r>
          </a:p>
          <a:p>
            <a:endParaRPr lang="en-US" sz="2200" dirty="0"/>
          </a:p>
          <a:p>
            <a:r>
              <a:rPr lang="en-US" sz="2200" dirty="0"/>
              <a:t>Part 3: Pre-processing serological data</a:t>
            </a:r>
          </a:p>
          <a:p>
            <a:endParaRPr lang="en-US" sz="2200" dirty="0"/>
          </a:p>
          <a:p>
            <a:r>
              <a:rPr lang="en-US" sz="2200" dirty="0"/>
              <a:t>Part 4: Visualizing and standardizing serological data</a:t>
            </a:r>
          </a:p>
          <a:p>
            <a:endParaRPr lang="en-US" sz="2200" dirty="0"/>
          </a:p>
          <a:p>
            <a:r>
              <a:rPr lang="en-US" sz="2200" dirty="0"/>
              <a:t>Part 5: Determining serostatus and estimating seroprevalence</a:t>
            </a:r>
          </a:p>
          <a:p>
            <a:endParaRPr lang="en-US" sz="2200" dirty="0"/>
          </a:p>
          <a:p>
            <a:r>
              <a:rPr lang="en-US" sz="2200" dirty="0"/>
              <a:t>Part 6:  Inferring transmission dynamics from seroprevalence data</a:t>
            </a:r>
          </a:p>
          <a:p>
            <a:endParaRPr lang="en-US" sz="2200" dirty="0"/>
          </a:p>
          <a:p>
            <a:r>
              <a:rPr lang="en-US" sz="2200" dirty="0"/>
              <a:t>+ Time to work on </a:t>
            </a:r>
            <a:r>
              <a:rPr lang="en-US" sz="2200" b="1" dirty="0"/>
              <a:t>individual projects</a:t>
            </a:r>
          </a:p>
          <a:p>
            <a:r>
              <a:rPr lang="en-US" sz="2200" dirty="0"/>
              <a:t>+ </a:t>
            </a:r>
            <a:r>
              <a:rPr lang="en-US" sz="2200" b="1" dirty="0"/>
              <a:t>Extra lectures</a:t>
            </a:r>
            <a:r>
              <a:rPr lang="en-US" sz="2200" dirty="0"/>
              <a:t> on advanced topics</a:t>
            </a:r>
          </a:p>
        </p:txBody>
      </p:sp>
    </p:spTree>
    <p:extLst>
      <p:ext uri="{BB962C8B-B14F-4D97-AF65-F5344CB8AC3E}">
        <p14:creationId xmlns:p14="http://schemas.microsoft.com/office/powerpoint/2010/main" val="279562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745F8-7A2B-BB6A-CEF3-20463BA86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Traditional surveillance data may provide an incomplete picture of transmission and disease burden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1668F-07BD-566B-FB61-1BE78813E1A0}"/>
              </a:ext>
            </a:extLst>
          </p:cNvPr>
          <p:cNvSpPr txBox="1"/>
          <p:nvPr/>
        </p:nvSpPr>
        <p:spPr>
          <a:xfrm>
            <a:off x="865412" y="1819280"/>
            <a:ext cx="105156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Existence of </a:t>
            </a:r>
            <a:r>
              <a:rPr lang="en-US" sz="2400" b="1" dirty="0"/>
              <a:t>asymptomatic</a:t>
            </a:r>
            <a:r>
              <a:rPr lang="en-US" sz="2400" dirty="0"/>
              <a:t> or </a:t>
            </a:r>
            <a:r>
              <a:rPr lang="en-US" sz="2400" b="1" dirty="0"/>
              <a:t>sub-clinical</a:t>
            </a:r>
            <a:r>
              <a:rPr lang="en-US" sz="2400" dirty="0"/>
              <a:t> infections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Incomplete understanding </a:t>
            </a:r>
            <a:r>
              <a:rPr lang="en-US" sz="2400" dirty="0"/>
              <a:t>of factors leading to symptomatic disease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Differences in </a:t>
            </a:r>
            <a:r>
              <a:rPr lang="en-US" sz="2400" b="1" dirty="0"/>
              <a:t>testing and reporting practices </a:t>
            </a:r>
            <a:r>
              <a:rPr lang="en-US" sz="2400" dirty="0"/>
              <a:t>between and within locations, and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These may be complicated by </a:t>
            </a:r>
            <a:r>
              <a:rPr lang="en-US" sz="2400" b="1" dirty="0"/>
              <a:t>immunity</a:t>
            </a:r>
          </a:p>
        </p:txBody>
      </p:sp>
    </p:spTree>
    <p:extLst>
      <p:ext uri="{BB962C8B-B14F-4D97-AF65-F5344CB8AC3E}">
        <p14:creationId xmlns:p14="http://schemas.microsoft.com/office/powerpoint/2010/main" val="393142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72CA8-A769-B34C-B9EB-F66BF2255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11" y="468579"/>
            <a:ext cx="10510456" cy="13249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Disease burden estimation largely relies on clinical surveillance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64BE09-2F97-9924-E484-460EF26B8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7" y="2106906"/>
            <a:ext cx="11626411" cy="3160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98ED4D-3C60-54CF-3F07-F03CE442A5CE}"/>
              </a:ext>
            </a:extLst>
          </p:cNvPr>
          <p:cNvSpPr txBox="1"/>
          <p:nvPr/>
        </p:nvSpPr>
        <p:spPr>
          <a:xfrm>
            <a:off x="357187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3DB92D-69B9-0B52-016B-5BE5D97C15FD}"/>
              </a:ext>
            </a:extLst>
          </p:cNvPr>
          <p:cNvSpPr txBox="1"/>
          <p:nvPr/>
        </p:nvSpPr>
        <p:spPr>
          <a:xfrm>
            <a:off x="3262822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Symptomatic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C0F12-507B-C36D-86CE-240C67F91A45}"/>
              </a:ext>
            </a:extLst>
          </p:cNvPr>
          <p:cNvSpPr txBox="1"/>
          <p:nvPr/>
        </p:nvSpPr>
        <p:spPr>
          <a:xfrm>
            <a:off x="6135973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Seek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390E9E-FBD5-1F9C-C474-943D6CB8D414}"/>
              </a:ext>
            </a:extLst>
          </p:cNvPr>
          <p:cNvSpPr txBox="1"/>
          <p:nvPr/>
        </p:nvSpPr>
        <p:spPr>
          <a:xfrm>
            <a:off x="8925180" y="2247241"/>
            <a:ext cx="2984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and reported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66B510-44B6-1F7A-3B73-CF092DFCC916}"/>
              </a:ext>
            </a:extLst>
          </p:cNvPr>
          <p:cNvSpPr/>
          <p:nvPr/>
        </p:nvSpPr>
        <p:spPr>
          <a:xfrm>
            <a:off x="3262823" y="1793494"/>
            <a:ext cx="2793206" cy="380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C9CE89-D9AD-5A28-A932-4D4D99D72C65}"/>
              </a:ext>
            </a:extLst>
          </p:cNvPr>
          <p:cNvSpPr/>
          <p:nvPr/>
        </p:nvSpPr>
        <p:spPr>
          <a:xfrm>
            <a:off x="6052029" y="1793494"/>
            <a:ext cx="2793206" cy="380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2D1E13-2317-AAE3-BBA0-D07686D02963}"/>
              </a:ext>
            </a:extLst>
          </p:cNvPr>
          <p:cNvSpPr/>
          <p:nvPr/>
        </p:nvSpPr>
        <p:spPr>
          <a:xfrm>
            <a:off x="8925175" y="1793494"/>
            <a:ext cx="2793206" cy="380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4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339BE-BF22-BBB8-B9F0-B49392C7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0E79-68FA-7318-AE42-63051B633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11" y="468579"/>
            <a:ext cx="10510456" cy="13249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Disease burden estimation largely relies on clinical surveillance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883EE2-5B50-74B8-F927-F80A1342E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7" y="2106906"/>
            <a:ext cx="11626411" cy="3160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6D6F8D-D7E8-56EE-1FE7-89DF9C942B72}"/>
              </a:ext>
            </a:extLst>
          </p:cNvPr>
          <p:cNvSpPr txBox="1"/>
          <p:nvPr/>
        </p:nvSpPr>
        <p:spPr>
          <a:xfrm>
            <a:off x="357187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C0354-4860-C847-3DE4-3746D2DE08F2}"/>
              </a:ext>
            </a:extLst>
          </p:cNvPr>
          <p:cNvSpPr txBox="1"/>
          <p:nvPr/>
        </p:nvSpPr>
        <p:spPr>
          <a:xfrm>
            <a:off x="3262822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Symptomatic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E9FC2E-5F17-A013-8C45-297F134B8261}"/>
              </a:ext>
            </a:extLst>
          </p:cNvPr>
          <p:cNvSpPr txBox="1"/>
          <p:nvPr/>
        </p:nvSpPr>
        <p:spPr>
          <a:xfrm>
            <a:off x="6135973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Seek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F4CF1F-9F62-D4BB-FF77-0505AEEFFBA1}"/>
              </a:ext>
            </a:extLst>
          </p:cNvPr>
          <p:cNvSpPr txBox="1"/>
          <p:nvPr/>
        </p:nvSpPr>
        <p:spPr>
          <a:xfrm>
            <a:off x="8925180" y="2247241"/>
            <a:ext cx="2984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and reported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93BBA5-84F9-C946-687B-76B7E876B01A}"/>
              </a:ext>
            </a:extLst>
          </p:cNvPr>
          <p:cNvSpPr/>
          <p:nvPr/>
        </p:nvSpPr>
        <p:spPr>
          <a:xfrm>
            <a:off x="6052029" y="1793494"/>
            <a:ext cx="2793206" cy="380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3D3BAF-17D2-353C-A7F1-1399EC9626DC}"/>
              </a:ext>
            </a:extLst>
          </p:cNvPr>
          <p:cNvSpPr/>
          <p:nvPr/>
        </p:nvSpPr>
        <p:spPr>
          <a:xfrm>
            <a:off x="8925175" y="1793494"/>
            <a:ext cx="2793206" cy="380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102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14F9A3-67A7-AF06-11F1-4974FFD5B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B4DCE-84B1-3274-6CDC-089B2322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11" y="468579"/>
            <a:ext cx="10510456" cy="13249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Disease burden estimation largely relies on clinical surveillance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05326D-590F-8FC6-DD91-B359411B0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7" y="2106906"/>
            <a:ext cx="11626411" cy="3160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2CD620-EDE7-E42A-3CA7-CA3B8BAB0A84}"/>
              </a:ext>
            </a:extLst>
          </p:cNvPr>
          <p:cNvSpPr txBox="1"/>
          <p:nvPr/>
        </p:nvSpPr>
        <p:spPr>
          <a:xfrm>
            <a:off x="357187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65098C-27C4-7731-C3C3-E50BE03277EB}"/>
              </a:ext>
            </a:extLst>
          </p:cNvPr>
          <p:cNvSpPr txBox="1"/>
          <p:nvPr/>
        </p:nvSpPr>
        <p:spPr>
          <a:xfrm>
            <a:off x="3262822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Symptomatic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EB77B1-3390-4B43-4D4F-1996ACACD770}"/>
              </a:ext>
            </a:extLst>
          </p:cNvPr>
          <p:cNvSpPr txBox="1"/>
          <p:nvPr/>
        </p:nvSpPr>
        <p:spPr>
          <a:xfrm>
            <a:off x="6135973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Seek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461E1F-A779-A3D1-089E-76819BFCC216}"/>
              </a:ext>
            </a:extLst>
          </p:cNvPr>
          <p:cNvSpPr txBox="1"/>
          <p:nvPr/>
        </p:nvSpPr>
        <p:spPr>
          <a:xfrm>
            <a:off x="8925180" y="2247241"/>
            <a:ext cx="2984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and reported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7A30E-4F90-24CD-0B33-BC25B67D355E}"/>
              </a:ext>
            </a:extLst>
          </p:cNvPr>
          <p:cNvSpPr/>
          <p:nvPr/>
        </p:nvSpPr>
        <p:spPr>
          <a:xfrm>
            <a:off x="8925175" y="1793494"/>
            <a:ext cx="2793206" cy="38072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11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71CEE-B600-2D85-618F-6B3A53023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4DF0F-66F5-6036-2277-9CC8D284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811" y="468579"/>
            <a:ext cx="10510456" cy="1324915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Disease burden estimation largely relies on clinical surveillance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CB28D4-16DC-73D0-F3E1-54142BBEC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797" y="2106906"/>
            <a:ext cx="11626411" cy="31608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530FB18-89C5-32A4-6CE0-E9573BE08D09}"/>
              </a:ext>
            </a:extLst>
          </p:cNvPr>
          <p:cNvSpPr txBox="1"/>
          <p:nvPr/>
        </p:nvSpPr>
        <p:spPr>
          <a:xfrm>
            <a:off x="357187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Infections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CFAB4-736E-73E5-408A-88CBB2703D82}"/>
              </a:ext>
            </a:extLst>
          </p:cNvPr>
          <p:cNvSpPr txBox="1"/>
          <p:nvPr/>
        </p:nvSpPr>
        <p:spPr>
          <a:xfrm>
            <a:off x="3262822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Symptomatic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8010EB-1345-A36E-9975-3E2FC72E111A}"/>
              </a:ext>
            </a:extLst>
          </p:cNvPr>
          <p:cNvSpPr txBox="1"/>
          <p:nvPr/>
        </p:nvSpPr>
        <p:spPr>
          <a:xfrm>
            <a:off x="6135973" y="2247241"/>
            <a:ext cx="187166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Seek care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39B839-C0A3-B867-2016-9A58789F6483}"/>
              </a:ext>
            </a:extLst>
          </p:cNvPr>
          <p:cNvSpPr txBox="1"/>
          <p:nvPr/>
        </p:nvSpPr>
        <p:spPr>
          <a:xfrm>
            <a:off x="8925180" y="2247241"/>
            <a:ext cx="298402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Identified and reported</a:t>
            </a:r>
          </a:p>
        </p:txBody>
      </p:sp>
    </p:spTree>
    <p:extLst>
      <p:ext uri="{BB962C8B-B14F-4D97-AF65-F5344CB8AC3E}">
        <p14:creationId xmlns:p14="http://schemas.microsoft.com/office/powerpoint/2010/main" val="1684671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</TotalTime>
  <Words>1608</Words>
  <Application>Microsoft Macintosh PowerPoint</Application>
  <PresentationFormat>Widescreen</PresentationFormat>
  <Paragraphs>263</Paragraphs>
  <Slides>33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Helvetica</vt:lpstr>
      <vt:lpstr>Helvetica Neue</vt:lpstr>
      <vt:lpstr>Wingdings</vt:lpstr>
      <vt:lpstr>Office Theme</vt:lpstr>
      <vt:lpstr>Lecture 1 Introduction to the Seroanalytics Workshop</vt:lpstr>
      <vt:lpstr>Welcome from the instructor team!</vt:lpstr>
      <vt:lpstr>Goals of the course</vt:lpstr>
      <vt:lpstr>Course Overview</vt:lpstr>
      <vt:lpstr>Traditional surveillance data may provide an incomplete picture of transmission and disease burden</vt:lpstr>
      <vt:lpstr>Disease burden estimation largely relies on clinical surveillance</vt:lpstr>
      <vt:lpstr>Disease burden estimation largely relies on clinical surveillance</vt:lpstr>
      <vt:lpstr>Disease burden estimation largely relies on clinical surveillance</vt:lpstr>
      <vt:lpstr>Disease burden estimation largely relies on clinical surveillance</vt:lpstr>
      <vt:lpstr>Use cases of serology at individual and population levels</vt:lpstr>
      <vt:lpstr>Serology is the gold standard to quantify infections in a population</vt:lpstr>
      <vt:lpstr>Kinetics of the antibody response: for this course, we focus on IgG</vt:lpstr>
      <vt:lpstr>There are many public health use cases of sero-epidemiology</vt:lpstr>
      <vt:lpstr>Use case 1: Burden and distribution of infections </vt:lpstr>
      <vt:lpstr>Use case 2: Identification of emerging and re-emerging infections</vt:lpstr>
      <vt:lpstr>Use case 3: Identification of vaccine program reach or gaps</vt:lpstr>
      <vt:lpstr>Use case 4: Assessing effectiveness of behavioral, environmental or pharmaceutical interventions</vt:lpstr>
      <vt:lpstr>Use case 5: Monitoring peri- and post-elimination surveillance settings</vt:lpstr>
      <vt:lpstr>What is the promise of multiplex serology?</vt:lpstr>
      <vt:lpstr>What are the use cases of multiplex serosurveillance?</vt:lpstr>
      <vt:lpstr>Study designs commonly used in seroepidemiology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Laboratory assays commonly used in seroepidemiology</vt:lpstr>
      <vt:lpstr>Laboratory assays commonly used in seroepidemiology</vt:lpstr>
      <vt:lpstr>Multiplex bead assays (MBAs) produce median fluorescence intensity (MFI) values</vt:lpstr>
      <vt:lpstr>From blood vials to seroepidemiological data</vt:lpstr>
      <vt:lpstr>What we’ll cover in this course</vt:lpstr>
      <vt:lpstr>What we’ll cover in this course</vt:lpstr>
      <vt:lpstr>Course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Saki Takahashi</cp:lastModifiedBy>
  <cp:revision>113</cp:revision>
  <dcterms:created xsi:type="dcterms:W3CDTF">2025-04-09T16:28:51Z</dcterms:created>
  <dcterms:modified xsi:type="dcterms:W3CDTF">2025-07-30T19:22:30Z</dcterms:modified>
</cp:coreProperties>
</file>