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81" r:id="rId4"/>
    <p:sldId id="284" r:id="rId5"/>
    <p:sldId id="268" r:id="rId6"/>
    <p:sldId id="302" r:id="rId7"/>
    <p:sldId id="270" r:id="rId8"/>
    <p:sldId id="271" r:id="rId9"/>
    <p:sldId id="303" r:id="rId10"/>
    <p:sldId id="296" r:id="rId11"/>
    <p:sldId id="288" r:id="rId12"/>
    <p:sldId id="289" r:id="rId13"/>
    <p:sldId id="277" r:id="rId14"/>
    <p:sldId id="304" r:id="rId15"/>
    <p:sldId id="290" r:id="rId16"/>
    <p:sldId id="259" r:id="rId17"/>
    <p:sldId id="263" r:id="rId18"/>
    <p:sldId id="273" r:id="rId19"/>
    <p:sldId id="292" r:id="rId20"/>
    <p:sldId id="297" r:id="rId21"/>
    <p:sldId id="305" r:id="rId22"/>
    <p:sldId id="306" r:id="rId23"/>
    <p:sldId id="295" r:id="rId24"/>
    <p:sldId id="260" r:id="rId25"/>
    <p:sldId id="307" r:id="rId26"/>
    <p:sldId id="308" r:id="rId27"/>
    <p:sldId id="309" r:id="rId28"/>
    <p:sldId id="27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CE0FB90-2441-19E3-AE87-5EC9058FFAEA}" name="Sarah Lapidus" initials="" userId="S::slapidu1@jh.edu::c89f8e94-d9ee-4a70-8f0d-d05c80a5c9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5"/>
    <p:restoredTop sz="86402"/>
  </p:normalViewPr>
  <p:slideViewPr>
    <p:cSldViewPr snapToGrid="0">
      <p:cViewPr varScale="1">
        <p:scale>
          <a:sx n="107" d="100"/>
          <a:sy n="107" d="100"/>
        </p:scale>
        <p:origin x="904" y="160"/>
      </p:cViewPr>
      <p:guideLst/>
    </p:cSldViewPr>
  </p:slideViewPr>
  <p:outlineViewPr>
    <p:cViewPr>
      <p:scale>
        <a:sx n="33" d="100"/>
        <a:sy n="33" d="100"/>
      </p:scale>
      <p:origin x="0" y="-9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7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ube, Sophie" userId="42056e48-058a-47b6-8100-9fca35c7e183" providerId="ADAL" clId="{5830A0AC-DF3B-2344-BCB2-A3AF3F918D03}"/>
    <pc:docChg chg="undo custSel addSld delSld modSld sldOrd">
      <pc:chgData name="Berube, Sophie" userId="42056e48-058a-47b6-8100-9fca35c7e183" providerId="ADAL" clId="{5830A0AC-DF3B-2344-BCB2-A3AF3F918D03}" dt="2025-05-20T11:34:51.895" v="9452" actId="113"/>
      <pc:docMkLst>
        <pc:docMk/>
      </pc:docMkLst>
      <pc:sldChg chg="modSp mod">
        <pc:chgData name="Berube, Sophie" userId="42056e48-058a-47b6-8100-9fca35c7e183" providerId="ADAL" clId="{5830A0AC-DF3B-2344-BCB2-A3AF3F918D03}" dt="2025-05-20T08:36:06.329" v="78" actId="20577"/>
        <pc:sldMkLst>
          <pc:docMk/>
          <pc:sldMk cId="667854191" sldId="257"/>
        </pc:sldMkLst>
      </pc:sldChg>
      <pc:sldChg chg="modSp mod modAnim">
        <pc:chgData name="Berube, Sophie" userId="42056e48-058a-47b6-8100-9fca35c7e183" providerId="ADAL" clId="{5830A0AC-DF3B-2344-BCB2-A3AF3F918D03}" dt="2025-05-20T10:56:50.265" v="5380" actId="20577"/>
        <pc:sldMkLst>
          <pc:docMk/>
          <pc:sldMk cId="2871403817" sldId="259"/>
        </pc:sldMkLst>
      </pc:sldChg>
      <pc:sldChg chg="modSp modAnim">
        <pc:chgData name="Berube, Sophie" userId="42056e48-058a-47b6-8100-9fca35c7e183" providerId="ADAL" clId="{5830A0AC-DF3B-2344-BCB2-A3AF3F918D03}" dt="2025-05-20T11:27:04.978" v="8633" actId="113"/>
        <pc:sldMkLst>
          <pc:docMk/>
          <pc:sldMk cId="2184469665" sldId="260"/>
        </pc:sldMkLst>
      </pc:sldChg>
      <pc:sldChg chg="del">
        <pc:chgData name="Berube, Sophie" userId="42056e48-058a-47b6-8100-9fca35c7e183" providerId="ADAL" clId="{5830A0AC-DF3B-2344-BCB2-A3AF3F918D03}" dt="2025-05-20T08:46:22.075" v="85" actId="2696"/>
        <pc:sldMkLst>
          <pc:docMk/>
          <pc:sldMk cId="3163905962" sldId="262"/>
        </pc:sldMkLst>
      </pc:sldChg>
      <pc:sldChg chg="modSp mod">
        <pc:chgData name="Berube, Sophie" userId="42056e48-058a-47b6-8100-9fca35c7e183" providerId="ADAL" clId="{5830A0AC-DF3B-2344-BCB2-A3AF3F918D03}" dt="2025-05-20T11:01:54.671" v="5963" actId="113"/>
        <pc:sldMkLst>
          <pc:docMk/>
          <pc:sldMk cId="4240855445" sldId="263"/>
        </pc:sldMkLst>
      </pc:sldChg>
      <pc:sldChg chg="del">
        <pc:chgData name="Berube, Sophie" userId="42056e48-058a-47b6-8100-9fca35c7e183" providerId="ADAL" clId="{5830A0AC-DF3B-2344-BCB2-A3AF3F918D03}" dt="2025-05-20T10:59:46.133" v="5766" actId="2696"/>
        <pc:sldMkLst>
          <pc:docMk/>
          <pc:sldMk cId="486681149" sldId="264"/>
        </pc:sldMkLst>
      </pc:sldChg>
      <pc:sldChg chg="delSp del mod ord delAnim">
        <pc:chgData name="Berube, Sophie" userId="42056e48-058a-47b6-8100-9fca35c7e183" providerId="ADAL" clId="{5830A0AC-DF3B-2344-BCB2-A3AF3F918D03}" dt="2025-05-20T08:41:12.413" v="82" actId="2696"/>
        <pc:sldMkLst>
          <pc:docMk/>
          <pc:sldMk cId="1291662585" sldId="266"/>
        </pc:sldMkLst>
      </pc:sldChg>
      <pc:sldChg chg="modSp modAnim">
        <pc:chgData name="Berube, Sophie" userId="42056e48-058a-47b6-8100-9fca35c7e183" providerId="ADAL" clId="{5830A0AC-DF3B-2344-BCB2-A3AF3F918D03}" dt="2025-05-20T09:08:57.138" v="1320" actId="113"/>
        <pc:sldMkLst>
          <pc:docMk/>
          <pc:sldMk cId="757108401" sldId="268"/>
        </pc:sldMkLst>
      </pc:sldChg>
      <pc:sldChg chg="modSp del mod">
        <pc:chgData name="Berube, Sophie" userId="42056e48-058a-47b6-8100-9fca35c7e183" providerId="ADAL" clId="{5830A0AC-DF3B-2344-BCB2-A3AF3F918D03}" dt="2025-05-20T09:16:30.587" v="1978" actId="2696"/>
        <pc:sldMkLst>
          <pc:docMk/>
          <pc:sldMk cId="2823926916" sldId="269"/>
        </pc:sldMkLst>
      </pc:sldChg>
      <pc:sldChg chg="addSp delSp modSp mod ord">
        <pc:chgData name="Berube, Sophie" userId="42056e48-058a-47b6-8100-9fca35c7e183" providerId="ADAL" clId="{5830A0AC-DF3B-2344-BCB2-A3AF3F918D03}" dt="2025-05-20T09:17:52.191" v="2155" actId="20577"/>
        <pc:sldMkLst>
          <pc:docMk/>
          <pc:sldMk cId="3264401481" sldId="270"/>
        </pc:sldMkLst>
      </pc:sldChg>
      <pc:sldChg chg="addSp delSp modSp mod ord">
        <pc:chgData name="Berube, Sophie" userId="42056e48-058a-47b6-8100-9fca35c7e183" providerId="ADAL" clId="{5830A0AC-DF3B-2344-BCB2-A3AF3F918D03}" dt="2025-05-20T09:18:24.001" v="2315" actId="20577"/>
        <pc:sldMkLst>
          <pc:docMk/>
          <pc:sldMk cId="305121693" sldId="271"/>
        </pc:sldMkLst>
      </pc:sldChg>
      <pc:sldChg chg="del">
        <pc:chgData name="Berube, Sophie" userId="42056e48-058a-47b6-8100-9fca35c7e183" providerId="ADAL" clId="{5830A0AC-DF3B-2344-BCB2-A3AF3F918D03}" dt="2025-05-20T10:59:59.712" v="5767" actId="2696"/>
        <pc:sldMkLst>
          <pc:docMk/>
          <pc:sldMk cId="3245028178" sldId="272"/>
        </pc:sldMkLst>
      </pc:sldChg>
      <pc:sldChg chg="modSp mod">
        <pc:chgData name="Berube, Sophie" userId="42056e48-058a-47b6-8100-9fca35c7e183" providerId="ADAL" clId="{5830A0AC-DF3B-2344-BCB2-A3AF3F918D03}" dt="2025-05-20T11:34:51.895" v="9452" actId="113"/>
        <pc:sldMkLst>
          <pc:docMk/>
          <pc:sldMk cId="1213959057" sldId="274"/>
        </pc:sldMkLst>
      </pc:sldChg>
      <pc:sldChg chg="del">
        <pc:chgData name="Berube, Sophie" userId="42056e48-058a-47b6-8100-9fca35c7e183" providerId="ADAL" clId="{5830A0AC-DF3B-2344-BCB2-A3AF3F918D03}" dt="2025-05-20T11:19:37.172" v="7374" actId="2696"/>
        <pc:sldMkLst>
          <pc:docMk/>
          <pc:sldMk cId="3333645280" sldId="275"/>
        </pc:sldMkLst>
      </pc:sldChg>
      <pc:sldChg chg="del">
        <pc:chgData name="Berube, Sophie" userId="42056e48-058a-47b6-8100-9fca35c7e183" providerId="ADAL" clId="{5830A0AC-DF3B-2344-BCB2-A3AF3F918D03}" dt="2025-05-20T11:01:26.476" v="5960" actId="2696"/>
        <pc:sldMkLst>
          <pc:docMk/>
          <pc:sldMk cId="3657291636" sldId="276"/>
        </pc:sldMkLst>
      </pc:sldChg>
      <pc:sldChg chg="addSp delSp modSp mod">
        <pc:chgData name="Berube, Sophie" userId="42056e48-058a-47b6-8100-9fca35c7e183" providerId="ADAL" clId="{5830A0AC-DF3B-2344-BCB2-A3AF3F918D03}" dt="2025-05-20T09:37:58.623" v="4062" actId="1076"/>
        <pc:sldMkLst>
          <pc:docMk/>
          <pc:sldMk cId="515772747" sldId="277"/>
        </pc:sldMkLst>
      </pc:sldChg>
      <pc:sldChg chg="del">
        <pc:chgData name="Berube, Sophie" userId="42056e48-058a-47b6-8100-9fca35c7e183" providerId="ADAL" clId="{5830A0AC-DF3B-2344-BCB2-A3AF3F918D03}" dt="2025-05-20T09:33:15.138" v="3473" actId="2696"/>
        <pc:sldMkLst>
          <pc:docMk/>
          <pc:sldMk cId="1799569148" sldId="278"/>
        </pc:sldMkLst>
      </pc:sldChg>
      <pc:sldChg chg="del">
        <pc:chgData name="Berube, Sophie" userId="42056e48-058a-47b6-8100-9fca35c7e183" providerId="ADAL" clId="{5830A0AC-DF3B-2344-BCB2-A3AF3F918D03}" dt="2025-05-20T11:01:28.575" v="5961" actId="2696"/>
        <pc:sldMkLst>
          <pc:docMk/>
          <pc:sldMk cId="2097517397" sldId="279"/>
        </pc:sldMkLst>
      </pc:sldChg>
      <pc:sldChg chg="modSp modAnim">
        <pc:chgData name="Berube, Sophie" userId="42056e48-058a-47b6-8100-9fca35c7e183" providerId="ADAL" clId="{5830A0AC-DF3B-2344-BCB2-A3AF3F918D03}" dt="2025-05-20T09:01:49.017" v="709" actId="113"/>
        <pc:sldMkLst>
          <pc:docMk/>
          <pc:sldMk cId="4042767112" sldId="281"/>
        </pc:sldMkLst>
      </pc:sldChg>
      <pc:sldChg chg="delSp mod ord">
        <pc:chgData name="Berube, Sophie" userId="42056e48-058a-47b6-8100-9fca35c7e183" providerId="ADAL" clId="{5830A0AC-DF3B-2344-BCB2-A3AF3F918D03}" dt="2025-05-20T09:01:53.899" v="710" actId="20578"/>
        <pc:sldMkLst>
          <pc:docMk/>
          <pc:sldMk cId="3451825023" sldId="284"/>
        </pc:sldMkLst>
      </pc:sldChg>
      <pc:sldChg chg="del">
        <pc:chgData name="Berube, Sophie" userId="42056e48-058a-47b6-8100-9fca35c7e183" providerId="ADAL" clId="{5830A0AC-DF3B-2344-BCB2-A3AF3F918D03}" dt="2025-05-20T11:19:36.334" v="7373" actId="2696"/>
        <pc:sldMkLst>
          <pc:docMk/>
          <pc:sldMk cId="2156545998" sldId="287"/>
        </pc:sldMkLst>
      </pc:sldChg>
      <pc:sldChg chg="modSp mod">
        <pc:chgData name="Berube, Sophie" userId="42056e48-058a-47b6-8100-9fca35c7e183" providerId="ADAL" clId="{5830A0AC-DF3B-2344-BCB2-A3AF3F918D03}" dt="2025-05-20T09:30:10.423" v="3093" actId="20577"/>
        <pc:sldMkLst>
          <pc:docMk/>
          <pc:sldMk cId="3134828397" sldId="288"/>
        </pc:sldMkLst>
      </pc:sldChg>
      <pc:sldChg chg="del">
        <pc:chgData name="Berube, Sophie" userId="42056e48-058a-47b6-8100-9fca35c7e183" providerId="ADAL" clId="{5830A0AC-DF3B-2344-BCB2-A3AF3F918D03}" dt="2025-05-20T11:08:10.708" v="6476" actId="2696"/>
        <pc:sldMkLst>
          <pc:docMk/>
          <pc:sldMk cId="94785822" sldId="291"/>
        </pc:sldMkLst>
      </pc:sldChg>
      <pc:sldChg chg="modSp del mod">
        <pc:chgData name="Berube, Sophie" userId="42056e48-058a-47b6-8100-9fca35c7e183" providerId="ADAL" clId="{5830A0AC-DF3B-2344-BCB2-A3AF3F918D03}" dt="2025-05-20T11:23:37.827" v="8063" actId="2696"/>
        <pc:sldMkLst>
          <pc:docMk/>
          <pc:sldMk cId="4159429507" sldId="294"/>
        </pc:sldMkLst>
      </pc:sldChg>
      <pc:sldChg chg="modSp mod">
        <pc:chgData name="Berube, Sophie" userId="42056e48-058a-47b6-8100-9fca35c7e183" providerId="ADAL" clId="{5830A0AC-DF3B-2344-BCB2-A3AF3F918D03}" dt="2025-05-20T11:09:07.298" v="6478" actId="113"/>
        <pc:sldMkLst>
          <pc:docMk/>
          <pc:sldMk cId="3356872884" sldId="297"/>
        </pc:sldMkLst>
      </pc:sldChg>
      <pc:sldChg chg="del">
        <pc:chgData name="Berube, Sophie" userId="42056e48-058a-47b6-8100-9fca35c7e183" providerId="ADAL" clId="{5830A0AC-DF3B-2344-BCB2-A3AF3F918D03}" dt="2025-05-20T09:33:24.488" v="3474" actId="2696"/>
        <pc:sldMkLst>
          <pc:docMk/>
          <pc:sldMk cId="2123757739" sldId="298"/>
        </pc:sldMkLst>
      </pc:sldChg>
      <pc:sldChg chg="del">
        <pc:chgData name="Berube, Sophie" userId="42056e48-058a-47b6-8100-9fca35c7e183" providerId="ADAL" clId="{5830A0AC-DF3B-2344-BCB2-A3AF3F918D03}" dt="2025-05-20T09:29:47.193" v="2997" actId="2696"/>
        <pc:sldMkLst>
          <pc:docMk/>
          <pc:sldMk cId="2203309509" sldId="299"/>
        </pc:sldMkLst>
      </pc:sldChg>
      <pc:sldChg chg="del">
        <pc:chgData name="Berube, Sophie" userId="42056e48-058a-47b6-8100-9fca35c7e183" providerId="ADAL" clId="{5830A0AC-DF3B-2344-BCB2-A3AF3F918D03}" dt="2025-05-20T11:04:52.027" v="5964" actId="2696"/>
        <pc:sldMkLst>
          <pc:docMk/>
          <pc:sldMk cId="1242159954" sldId="300"/>
        </pc:sldMkLst>
      </pc:sldChg>
      <pc:sldChg chg="del">
        <pc:chgData name="Berube, Sophie" userId="42056e48-058a-47b6-8100-9fca35c7e183" providerId="ADAL" clId="{5830A0AC-DF3B-2344-BCB2-A3AF3F918D03}" dt="2025-05-20T11:19:07.899" v="7285" actId="2696"/>
        <pc:sldMkLst>
          <pc:docMk/>
          <pc:sldMk cId="2780351816" sldId="301"/>
        </pc:sldMkLst>
      </pc:sldChg>
      <pc:sldChg chg="addSp delSp modSp new mod modAnim">
        <pc:chgData name="Berube, Sophie" userId="42056e48-058a-47b6-8100-9fca35c7e183" providerId="ADAL" clId="{5830A0AC-DF3B-2344-BCB2-A3AF3F918D03}" dt="2025-05-20T09:15:05.703" v="1901" actId="113"/>
        <pc:sldMkLst>
          <pc:docMk/>
          <pc:sldMk cId="3207982445" sldId="302"/>
        </pc:sldMkLst>
      </pc:sldChg>
      <pc:sldChg chg="addSp modSp new mod modAnim">
        <pc:chgData name="Berube, Sophie" userId="42056e48-058a-47b6-8100-9fca35c7e183" providerId="ADAL" clId="{5830A0AC-DF3B-2344-BCB2-A3AF3F918D03}" dt="2025-05-20T09:29:35.896" v="2996" actId="113"/>
        <pc:sldMkLst>
          <pc:docMk/>
          <pc:sldMk cId="3557661880" sldId="303"/>
        </pc:sldMkLst>
      </pc:sldChg>
      <pc:sldChg chg="addSp modSp add mod">
        <pc:chgData name="Berube, Sophie" userId="42056e48-058a-47b6-8100-9fca35c7e183" providerId="ADAL" clId="{5830A0AC-DF3B-2344-BCB2-A3AF3F918D03}" dt="2025-05-20T10:51:55.223" v="4759" actId="20577"/>
        <pc:sldMkLst>
          <pc:docMk/>
          <pc:sldMk cId="51658158" sldId="304"/>
        </pc:sldMkLst>
      </pc:sldChg>
      <pc:sldChg chg="addSp delSp modSp new mod">
        <pc:chgData name="Berube, Sophie" userId="42056e48-058a-47b6-8100-9fca35c7e183" providerId="ADAL" clId="{5830A0AC-DF3B-2344-BCB2-A3AF3F918D03}" dt="2025-05-20T11:18:11.624" v="7277" actId="113"/>
        <pc:sldMkLst>
          <pc:docMk/>
          <pc:sldMk cId="2910115325" sldId="305"/>
        </pc:sldMkLst>
      </pc:sldChg>
      <pc:sldChg chg="modSp add mod">
        <pc:chgData name="Berube, Sophie" userId="42056e48-058a-47b6-8100-9fca35c7e183" providerId="ADAL" clId="{5830A0AC-DF3B-2344-BCB2-A3AF3F918D03}" dt="2025-05-20T11:18:44.901" v="7284" actId="113"/>
        <pc:sldMkLst>
          <pc:docMk/>
          <pc:sldMk cId="3422489802" sldId="306"/>
        </pc:sldMkLst>
      </pc:sldChg>
      <pc:sldChg chg="addSp delSp modSp new mod">
        <pc:chgData name="Berube, Sophie" userId="42056e48-058a-47b6-8100-9fca35c7e183" providerId="ADAL" clId="{5830A0AC-DF3B-2344-BCB2-A3AF3F918D03}" dt="2025-05-20T11:33:45.134" v="9428" actId="1076"/>
        <pc:sldMkLst>
          <pc:docMk/>
          <pc:sldMk cId="4026474141" sldId="307"/>
        </pc:sldMkLst>
      </pc:sldChg>
      <pc:sldChg chg="add">
        <pc:chgData name="Berube, Sophie" userId="42056e48-058a-47b6-8100-9fca35c7e183" providerId="ADAL" clId="{5830A0AC-DF3B-2344-BCB2-A3AF3F918D03}" dt="2025-05-20T11:28:18.331" v="8822"/>
        <pc:sldMkLst>
          <pc:docMk/>
          <pc:sldMk cId="1581935325" sldId="308"/>
        </pc:sldMkLst>
      </pc:sldChg>
      <pc:sldChg chg="addSp modSp new mod">
        <pc:chgData name="Berube, Sophie" userId="42056e48-058a-47b6-8100-9fca35c7e183" providerId="ADAL" clId="{5830A0AC-DF3B-2344-BCB2-A3AF3F918D03}" dt="2025-05-20T11:30:28.852" v="8921" actId="14100"/>
        <pc:sldMkLst>
          <pc:docMk/>
          <pc:sldMk cId="2819016719" sldId="309"/>
        </pc:sldMkLst>
      </pc:sldChg>
    </pc:docChg>
  </pc:docChgLst>
  <pc:docChgLst>
    <pc:chgData name="Sonia Tara Hegde" userId="d93a2558-a889-4521-bcb4-6ed3fce9e012" providerId="ADAL" clId="{8CE86438-A20A-F241-9975-BE88EBD50750}"/>
    <pc:docChg chg="modSld">
      <pc:chgData name="Sonia Tara Hegde" userId="d93a2558-a889-4521-bcb4-6ed3fce9e012" providerId="ADAL" clId="{8CE86438-A20A-F241-9975-BE88EBD50750}" dt="2025-07-29T16:33:29.859" v="1" actId="20577"/>
      <pc:docMkLst>
        <pc:docMk/>
      </pc:docMkLst>
      <pc:sldChg chg="modSp mod">
        <pc:chgData name="Sonia Tara Hegde" userId="d93a2558-a889-4521-bcb4-6ed3fce9e012" providerId="ADAL" clId="{8CE86438-A20A-F241-9975-BE88EBD50750}" dt="2025-07-29T16:33:29.859" v="1" actId="20577"/>
        <pc:sldMkLst>
          <pc:docMk/>
          <pc:sldMk cId="4234954616" sldId="256"/>
        </pc:sldMkLst>
        <pc:spChg chg="mod">
          <ac:chgData name="Sonia Tara Hegde" userId="d93a2558-a889-4521-bcb4-6ed3fce9e012" providerId="ADAL" clId="{8CE86438-A20A-F241-9975-BE88EBD50750}" dt="2025-07-29T16:33:29.859" v="1" actId="20577"/>
          <ac:spMkLst>
            <pc:docMk/>
            <pc:sldMk cId="4234954616" sldId="256"/>
            <ac:spMk id="2" creationId="{5FC40703-2282-157B-9E09-881EED2956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C281D-2BC5-744A-B907-5860DFA7E8B3}" type="datetimeFigureOut">
              <a:rPr lang="en-US" smtClean="0"/>
              <a:t>7/31/25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04DA-2D28-894E-A05F-DC17DE612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04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AAFC7-7366-1436-CF6E-720C431F9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02609C-5137-9D2B-3918-A2999E2AE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3D18B7-359C-360F-EDD3-A235EB48B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3775-BD23-66C6-5541-2E4B8D051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47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06AD7-F8B8-F931-1548-462C86211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7968CC-9472-1417-4D97-C1B2333E9D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A386D4-AC1F-6B01-07BC-D5EF54B4F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E3765-F9A3-2195-C0E3-6153A9A3E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77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B1B0F-24AB-CF9D-BC6D-6364A5A45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14ADD7-E438-DC63-C478-6E7A97DB0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F013CE-260E-8631-B4F3-C54D600EF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6AC91-7E78-EAE5-BA93-4717D76BB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4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ABCDF-06BA-EDCD-BD18-AD30CF1FB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0E7EB5-2327-9D2E-7B67-A178903847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19359C-0645-5DD7-2860-8EA50877D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136A2-1A83-953C-4B5F-2173B9C72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11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A9D1C-08F1-EC02-1F58-9CACD7DA5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C17E92-D9C9-444D-524A-CC342B7D71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0B004B-C094-F2E4-B63F-4F9487DC0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B63FB-0A62-80EF-7398-369C612C6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5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69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6F896-763B-85B2-9203-996C34D0B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F9AD78-12ED-605D-88D0-B5CDBBC49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0BD3F2-FA30-D93C-4E67-79FC3E722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C8A11-F314-0E38-68E2-2CA74796A0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3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00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3A482-9EB7-BE8C-F0E3-51C53F34B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C8A511-C43B-F490-0279-A399D78361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6F743E-20B4-9379-4F90-DDCD99431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30C04-26DD-50BB-0D15-2511AC8626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4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18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61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4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16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15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6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Home">
            <a:extLst>
              <a:ext uri="{FF2B5EF4-FFF2-40B4-BE49-F238E27FC236}">
                <a16:creationId xmlns:a16="http://schemas.microsoft.com/office/drawing/2014/main" id="{0AC141F3-5CF9-09AF-7275-B782E074C90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9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1826-4679-C9A3-E40A-1F09916D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2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38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50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F803E-49D7-635D-E900-AD335070677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61385" y="6429987"/>
            <a:ext cx="936062" cy="379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3E41D1-D74A-E81D-B562-DA1F0D63509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77750" y="6458419"/>
            <a:ext cx="1621762" cy="3305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CF5B46-4FF1-B1B3-A086-74B86DDCE433}"/>
              </a:ext>
            </a:extLst>
          </p:cNvPr>
          <p:cNvSpPr/>
          <p:nvPr userDrawn="1"/>
        </p:nvSpPr>
        <p:spPr>
          <a:xfrm>
            <a:off x="-10274" y="6369111"/>
            <a:ext cx="12202274" cy="501650"/>
          </a:xfrm>
          <a:prstGeom prst="rect">
            <a:avLst/>
          </a:prstGeom>
          <a:solidFill>
            <a:srgbClr val="66ABE5">
              <a:alpha val="26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270565-CB32-C2F4-3F29-296E86D7278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80930" y="6462093"/>
            <a:ext cx="1621762" cy="3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0703-2282-157B-9E09-881EED295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Lecture 3 </a:t>
            </a:r>
            <a:br>
              <a:rPr lang="en-US" sz="4000" dirty="0">
                <a:latin typeface="+mn-lt"/>
              </a:rPr>
            </a:br>
            <a:r>
              <a:rPr lang="en-US" sz="4000" dirty="0">
                <a:latin typeface="+mn-lt"/>
              </a:rPr>
              <a:t>Pre-processing serological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E00F9-934A-BB4F-2830-445B20683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21, 2025</a:t>
            </a:r>
          </a:p>
          <a:p>
            <a:r>
              <a:rPr lang="en-US" dirty="0" err="1"/>
              <a:t>Seroanalytics</a:t>
            </a:r>
            <a:r>
              <a:rPr lang="en-US" dirty="0"/>
              <a:t> Training</a:t>
            </a:r>
            <a:br>
              <a:rPr lang="en-US" dirty="0"/>
            </a:br>
            <a:r>
              <a:rPr lang="en-US" dirty="0"/>
              <a:t>Blantyre, Malawi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5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6E33B-B118-E456-85DA-B8D73618F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BA71-B1F8-8CE1-0B32-03560641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96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879E68-3677-5225-D763-6BE304A5F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D359B4-C7E6-2261-EBA8-2A9B488D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B0CA7A-67C1-0516-EA23-F671B44B0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776" y="4894730"/>
            <a:ext cx="2292723" cy="1009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8C253-416C-0D64-3E2F-01710B600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894730"/>
            <a:ext cx="3048000" cy="132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2DCD3A-A4CD-DE5B-383D-C5D98034F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948" y="4894730"/>
            <a:ext cx="212538" cy="294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F73290-07E5-6E0A-60D0-B8AE2C8E1365}"/>
              </a:ext>
            </a:extLst>
          </p:cNvPr>
          <p:cNvSpPr txBox="1"/>
          <p:nvPr/>
        </p:nvSpPr>
        <p:spPr>
          <a:xfrm>
            <a:off x="5232599" y="5189541"/>
            <a:ext cx="23532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5. Fit standard curves and estimate log concentrations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F0AAA-3CF0-6AA2-2B99-037AF30127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682" y="5730208"/>
            <a:ext cx="1027070" cy="5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37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B2A45-5257-E9C2-A381-95790DCC2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FDC5-4CCD-E431-BE3D-B8511683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96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A6C6BA-170E-3D12-C06B-A11511E3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D5C7A6-11F4-5645-B7BA-D8BA2004C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AA2E1E-B690-42E2-3972-5ADC2BFF2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522" y="3192651"/>
            <a:ext cx="6452461" cy="3031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60B71-8F96-ACB5-9A4F-2C28E4D4BC46}"/>
              </a:ext>
            </a:extLst>
          </p:cNvPr>
          <p:cNvSpPr txBox="1"/>
          <p:nvPr/>
        </p:nvSpPr>
        <p:spPr>
          <a:xfrm>
            <a:off x="1063722" y="2754641"/>
            <a:ext cx="249555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This step can also ensure data are in ‘tidy’ format. </a:t>
            </a:r>
          </a:p>
        </p:txBody>
      </p:sp>
    </p:spTree>
    <p:extLst>
      <p:ext uri="{BB962C8B-B14F-4D97-AF65-F5344CB8AC3E}">
        <p14:creationId xmlns:p14="http://schemas.microsoft.com/office/powerpoint/2010/main" val="313482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391E0-15BE-A330-44C0-FF9E09ABB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0331-D54F-2DB9-4433-1144C61E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BEC1C9-90CB-8AA7-FD63-9E1D23E7D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B03029-07D5-44A6-7785-FCE573DA8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8FD59-84F5-F2D8-7472-A7B6DE5D1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99" y="3745523"/>
            <a:ext cx="6620983" cy="247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6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7A02-BD99-92F7-CB11-F0549399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Bead counts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3E0318-787F-785F-C1BE-FAC183506262}"/>
              </a:ext>
            </a:extLst>
          </p:cNvPr>
          <p:cNvSpPr txBox="1">
            <a:spLocks/>
          </p:cNvSpPr>
          <p:nvPr/>
        </p:nvSpPr>
        <p:spPr>
          <a:xfrm>
            <a:off x="446590" y="1690688"/>
            <a:ext cx="105156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bead-based assays, </a:t>
            </a:r>
            <a:r>
              <a:rPr lang="en-US" b="1" dirty="0"/>
              <a:t>antigens </a:t>
            </a:r>
            <a:r>
              <a:rPr lang="en-US" dirty="0"/>
              <a:t>of interest are </a:t>
            </a:r>
            <a:r>
              <a:rPr lang="en-US" b="1" dirty="0"/>
              <a:t>bound to beads </a:t>
            </a:r>
            <a:r>
              <a:rPr lang="en-US" dirty="0"/>
              <a:t>that have a </a:t>
            </a:r>
            <a:r>
              <a:rPr lang="en-US" b="1" dirty="0"/>
              <a:t>specific identification. </a:t>
            </a:r>
          </a:p>
          <a:p>
            <a:r>
              <a:rPr lang="en-US" dirty="0"/>
              <a:t>Since these are multiplexed assays, we may be interested in measuring antibody responses to </a:t>
            </a:r>
            <a:r>
              <a:rPr lang="en-US" b="1" dirty="0"/>
              <a:t>more than one type of antigen</a:t>
            </a:r>
            <a:r>
              <a:rPr lang="en-US" dirty="0"/>
              <a:t>. </a:t>
            </a:r>
          </a:p>
          <a:p>
            <a:r>
              <a:rPr lang="en-US" dirty="0"/>
              <a:t>Each </a:t>
            </a:r>
            <a:r>
              <a:rPr lang="en-US" b="1" dirty="0"/>
              <a:t>type of antigen </a:t>
            </a:r>
            <a:r>
              <a:rPr lang="en-US" dirty="0"/>
              <a:t>is bound to a </a:t>
            </a:r>
            <a:r>
              <a:rPr lang="en-US" b="1" dirty="0"/>
              <a:t>set of beads </a:t>
            </a:r>
            <a:r>
              <a:rPr lang="en-US" dirty="0"/>
              <a:t>with </a:t>
            </a:r>
            <a:r>
              <a:rPr lang="en-US" b="1" dirty="0"/>
              <a:t>a unique identifier. </a:t>
            </a:r>
          </a:p>
          <a:p>
            <a:r>
              <a:rPr lang="en-US" dirty="0"/>
              <a:t>This way, the </a:t>
            </a:r>
            <a:r>
              <a:rPr lang="en-US" b="1" dirty="0"/>
              <a:t>number of beads </a:t>
            </a:r>
            <a:r>
              <a:rPr lang="en-US" dirty="0"/>
              <a:t>read for </a:t>
            </a:r>
            <a:r>
              <a:rPr lang="en-US" b="1" dirty="0"/>
              <a:t>each antigen </a:t>
            </a:r>
            <a:r>
              <a:rPr lang="en-US" dirty="0"/>
              <a:t>can be computed, and the </a:t>
            </a:r>
            <a:r>
              <a:rPr lang="en-US" b="1" dirty="0"/>
              <a:t>fluorescence for each antigen </a:t>
            </a:r>
            <a:r>
              <a:rPr lang="en-US" dirty="0"/>
              <a:t>is taken as the </a:t>
            </a:r>
            <a:r>
              <a:rPr lang="en-US" b="1" dirty="0"/>
              <a:t>median </a:t>
            </a:r>
            <a:r>
              <a:rPr lang="en-US" dirty="0"/>
              <a:t>of the measured fluorescence </a:t>
            </a:r>
            <a:r>
              <a:rPr lang="en-US" b="1" dirty="0"/>
              <a:t>for all beads with the identifier</a:t>
            </a:r>
            <a:r>
              <a:rPr lang="en-US" dirty="0"/>
              <a:t> corresponding to that specific antigen. </a:t>
            </a:r>
          </a:p>
        </p:txBody>
      </p:sp>
    </p:spTree>
    <p:extLst>
      <p:ext uri="{BB962C8B-B14F-4D97-AF65-F5344CB8AC3E}">
        <p14:creationId xmlns:p14="http://schemas.microsoft.com/office/powerpoint/2010/main" val="51577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0C865-EE96-478B-263C-77B01C935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8E79-D5D2-3619-88D3-EF23FBDF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Bead counts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6B8E6A-91A9-25F3-BE4A-262CF22D52FB}"/>
              </a:ext>
            </a:extLst>
          </p:cNvPr>
          <p:cNvSpPr txBox="1">
            <a:spLocks/>
          </p:cNvSpPr>
          <p:nvPr/>
        </p:nvSpPr>
        <p:spPr>
          <a:xfrm>
            <a:off x="446590" y="1690688"/>
            <a:ext cx="105156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011E0-5F83-BFC6-0278-50F221A4F0C3}"/>
              </a:ext>
            </a:extLst>
          </p:cNvPr>
          <p:cNvSpPr txBox="1">
            <a:spLocks/>
          </p:cNvSpPr>
          <p:nvPr/>
        </p:nvSpPr>
        <p:spPr>
          <a:xfrm>
            <a:off x="598990" y="1843088"/>
            <a:ext cx="109082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a </a:t>
            </a:r>
            <a:r>
              <a:rPr lang="en-US" b="1" dirty="0"/>
              <a:t>very small number </a:t>
            </a:r>
            <a:r>
              <a:rPr lang="en-US" dirty="0"/>
              <a:t>of beads for a particular antigen (one bead ID) are read by the machine, this is </a:t>
            </a:r>
            <a:r>
              <a:rPr lang="en-US" b="1" dirty="0"/>
              <a:t>usually an issue</a:t>
            </a:r>
            <a:r>
              <a:rPr lang="en-US" dirty="0"/>
              <a:t>.</a:t>
            </a:r>
          </a:p>
          <a:p>
            <a:r>
              <a:rPr lang="en-US" dirty="0"/>
              <a:t>It can be the result of </a:t>
            </a:r>
            <a:r>
              <a:rPr lang="en-US" b="1" dirty="0"/>
              <a:t>technical difficulties </a:t>
            </a:r>
            <a:r>
              <a:rPr lang="en-US" dirty="0"/>
              <a:t>with the assay or the fluidics of the reading or scanning machine.</a:t>
            </a:r>
          </a:p>
          <a:p>
            <a:r>
              <a:rPr lang="en-US" dirty="0"/>
              <a:t>In these cases, the </a:t>
            </a:r>
            <a:r>
              <a:rPr lang="en-US" b="1" dirty="0"/>
              <a:t>median fluorescence </a:t>
            </a:r>
            <a:r>
              <a:rPr lang="en-US" dirty="0"/>
              <a:t>measurement for this particular antigen </a:t>
            </a:r>
            <a:r>
              <a:rPr lang="en-US" b="1" dirty="0"/>
              <a:t>can be unreliable</a:t>
            </a:r>
            <a:r>
              <a:rPr lang="en-US" dirty="0"/>
              <a:t>. </a:t>
            </a:r>
          </a:p>
          <a:p>
            <a:r>
              <a:rPr lang="en-US" dirty="0"/>
              <a:t>Therefore, it is common to set a threshold for a </a:t>
            </a:r>
            <a:r>
              <a:rPr lang="en-US" b="1" dirty="0"/>
              <a:t>minimum number of beads</a:t>
            </a:r>
            <a:r>
              <a:rPr lang="en-US" dirty="0"/>
              <a:t> required to proceed with analysis for a particular antigen in a specific sample (e.g., 30 or 50 beads are common thresholds). </a:t>
            </a:r>
          </a:p>
        </p:txBody>
      </p:sp>
    </p:spTree>
    <p:extLst>
      <p:ext uri="{BB962C8B-B14F-4D97-AF65-F5344CB8AC3E}">
        <p14:creationId xmlns:p14="http://schemas.microsoft.com/office/powerpoint/2010/main" val="5165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0D59D-4840-3073-7763-FE974F2A9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8BA6-985F-2BAE-55D5-FD6F8172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96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80ED7A-3BBF-268D-73CC-8B94D2565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D176E1-E84B-C709-D868-C564CF991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82C276-407B-3925-9D5E-24A473FAE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465" y="4309782"/>
            <a:ext cx="7017488" cy="19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2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DDEE-43C1-97A9-F892-904B87FE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background?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E298-30B6-AC80-73A0-CBF84EAC239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741FA1-CD52-53D4-CCB8-D80D00AAABD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Background is signal that is not the result of a specific binding event between an antigen and an antibody. </a:t>
            </a:r>
          </a:p>
          <a:p>
            <a:r>
              <a:rPr lang="en-US" dirty="0"/>
              <a:t>It is often the result of autofluorescence, that is fluorescence resulting from the reagents used for the assay. </a:t>
            </a:r>
          </a:p>
          <a:p>
            <a:r>
              <a:rPr lang="en-US" dirty="0"/>
              <a:t>Therefore, background is typically measured with ‘blank’ wells, that is wells that contain all reagents for the assay but no sample.</a:t>
            </a:r>
          </a:p>
          <a:p>
            <a:r>
              <a:rPr lang="en-US" dirty="0"/>
              <a:t>These are usually placed at least once on every plate, but can be present more than once.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0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CC71E-3D76-8613-749A-22916E6ED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491F-D921-126C-091D-A5759C58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2E41-1B7F-3CBB-1357-266B76CEA1B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8EFFBC-05A5-4BD7-FCA6-4C393ABFDB2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Techniques to remove background include: </a:t>
            </a:r>
          </a:p>
          <a:p>
            <a:pPr lvl="1"/>
            <a:r>
              <a:rPr lang="en-US" b="1" dirty="0"/>
              <a:t>Subtraction</a:t>
            </a:r>
            <a:r>
              <a:rPr lang="en-US" dirty="0"/>
              <a:t>: MFI of sample – MFI blank</a:t>
            </a:r>
          </a:p>
          <a:p>
            <a:pPr lvl="1"/>
            <a:r>
              <a:rPr lang="en-US" b="1" dirty="0"/>
              <a:t>Division</a:t>
            </a:r>
            <a:r>
              <a:rPr lang="en-US" dirty="0"/>
              <a:t>: MFI of sample / MFI blank</a:t>
            </a:r>
          </a:p>
          <a:p>
            <a:r>
              <a:rPr lang="en-US" dirty="0"/>
              <a:t>This is typically done on a plate-by-plate basis; therefore, if there is more than one blank well per plate, “MFI blank” could be the median or mean of all blank wells on that plate. </a:t>
            </a:r>
          </a:p>
          <a:p>
            <a:r>
              <a:rPr lang="en-US" dirty="0"/>
              <a:t>An important factor to consider is that </a:t>
            </a:r>
            <a:r>
              <a:rPr lang="en-US" b="1" dirty="0"/>
              <a:t>if the MFI of a sample is lower or equal to the MFI of blank well(s), </a:t>
            </a:r>
            <a:r>
              <a:rPr lang="en-US" dirty="0"/>
              <a:t>the subtraction may produce a </a:t>
            </a:r>
            <a:r>
              <a:rPr lang="en-US" b="1" dirty="0"/>
              <a:t>value less than or equal to 0</a:t>
            </a:r>
            <a:r>
              <a:rPr lang="en-US" dirty="0"/>
              <a:t>.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5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8D00F-D578-D4F6-948C-17C0473E3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7F17-E947-E768-93C8-CD2B0D61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results of background correction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DA182-F5A2-7F24-9C90-4F0D03E64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76" y="1886124"/>
            <a:ext cx="4374764" cy="3504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2EC56B-BEA1-C740-D1B4-BC36A3D1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060" y="2975715"/>
            <a:ext cx="2194346" cy="1325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D1636-8434-2A0E-3D44-9F16E09D7D50}"/>
              </a:ext>
            </a:extLst>
          </p:cNvPr>
          <p:cNvSpPr txBox="1"/>
          <p:nvPr/>
        </p:nvSpPr>
        <p:spPr>
          <a:xfrm>
            <a:off x="3733357" y="5523942"/>
            <a:ext cx="3886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MBA for malaria study (6 x 384 well plates, 19 P. falciparum antigens)</a:t>
            </a:r>
          </a:p>
        </p:txBody>
      </p:sp>
    </p:spTree>
    <p:extLst>
      <p:ext uri="{BB962C8B-B14F-4D97-AF65-F5344CB8AC3E}">
        <p14:creationId xmlns:p14="http://schemas.microsoft.com/office/powerpoint/2010/main" val="3424942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9A87F-6E10-D1B8-6CD1-688678867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2CC5-75AE-6A6A-F59D-895D8701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96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0F127-5C2F-4F3B-10BB-31CE01B6C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1ED0BD-B576-BE51-F44F-441E9F345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9DD412-ACD6-1F57-DD60-C91CE115C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776" y="4894730"/>
            <a:ext cx="2292723" cy="1009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7EF9B7-4106-F40E-64EF-02A2F6E91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894730"/>
            <a:ext cx="3048000" cy="132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1CB01-8C7F-0DAA-2CF5-5757CE91C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948" y="4894730"/>
            <a:ext cx="212538" cy="294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F55826-4A33-F5A5-85E5-86FD8A3BA82F}"/>
              </a:ext>
            </a:extLst>
          </p:cNvPr>
          <p:cNvSpPr txBox="1"/>
          <p:nvPr/>
        </p:nvSpPr>
        <p:spPr>
          <a:xfrm>
            <a:off x="5232599" y="5189541"/>
            <a:ext cx="23532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5. Fit standard curves and estimate log concentrations</a:t>
            </a:r>
          </a:p>
        </p:txBody>
      </p:sp>
    </p:spTree>
    <p:extLst>
      <p:ext uri="{BB962C8B-B14F-4D97-AF65-F5344CB8AC3E}">
        <p14:creationId xmlns:p14="http://schemas.microsoft.com/office/powerpoint/2010/main" val="146843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5787C-0999-27A7-3A5E-71A8EA60B90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pre-processing and why is it important? </a:t>
            </a:r>
          </a:p>
          <a:p>
            <a:r>
              <a:rPr lang="en-US" dirty="0"/>
              <a:t>Can we measure whether pre-processing is effective?</a:t>
            </a:r>
          </a:p>
          <a:p>
            <a:r>
              <a:rPr lang="en-US" dirty="0"/>
              <a:t>Pipeline for pre-processing data</a:t>
            </a:r>
          </a:p>
          <a:p>
            <a:pPr lvl="1"/>
            <a:r>
              <a:rPr lang="en-US" dirty="0"/>
              <a:t>Filter for quality (bead count)</a:t>
            </a:r>
          </a:p>
          <a:p>
            <a:pPr lvl="1"/>
            <a:r>
              <a:rPr lang="en-US" dirty="0"/>
              <a:t>Background correction</a:t>
            </a:r>
          </a:p>
          <a:p>
            <a:pPr lvl="1"/>
            <a:r>
              <a:rPr lang="en-US" dirty="0"/>
              <a:t>Transformation</a:t>
            </a:r>
          </a:p>
          <a:p>
            <a:pPr lvl="1"/>
            <a:r>
              <a:rPr lang="en-US" dirty="0"/>
              <a:t>Standardization</a:t>
            </a:r>
          </a:p>
          <a:p>
            <a:pPr lvl="1"/>
            <a:r>
              <a:rPr lang="en-US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667854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82A0-D26F-9B9D-6D2E-14DC6898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712BD-AC21-A764-1454-15BF842885F5}"/>
              </a:ext>
            </a:extLst>
          </p:cNvPr>
          <p:cNvSpPr txBox="1">
            <a:spLocks/>
          </p:cNvSpPr>
          <p:nvPr/>
        </p:nvSpPr>
        <p:spPr>
          <a:xfrm>
            <a:off x="508660" y="1799895"/>
            <a:ext cx="11174679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Standardization changes MFI measurements to other units of concentration that can be useful for certain antigens.</a:t>
            </a:r>
          </a:p>
          <a:p>
            <a:r>
              <a:rPr lang="en-US" dirty="0"/>
              <a:t>Examples of concentration units include:</a:t>
            </a:r>
          </a:p>
          <a:p>
            <a:pPr lvl="1"/>
            <a:r>
              <a:rPr lang="en-US" b="1" dirty="0"/>
              <a:t>Relative Antibody Units (RAU)</a:t>
            </a:r>
            <a:endParaRPr lang="en-US" dirty="0"/>
          </a:p>
          <a:p>
            <a:pPr lvl="1"/>
            <a:r>
              <a:rPr lang="en-US" b="1" dirty="0"/>
              <a:t>International Units (IU):</a:t>
            </a:r>
            <a:r>
              <a:rPr lang="en-US" dirty="0"/>
              <a:t> can correspond to WHO guidelines for protective immunity </a:t>
            </a:r>
            <a:r>
              <a:rPr lang="en-US" b="1" dirty="0">
                <a:solidFill>
                  <a:srgbClr val="C00000"/>
                </a:solidFill>
              </a:rPr>
              <a:t>(see Part 4 for VPD example)</a:t>
            </a:r>
          </a:p>
          <a:p>
            <a:r>
              <a:rPr lang="en-US" dirty="0"/>
              <a:t>This process is accomplished by having </a:t>
            </a:r>
            <a:r>
              <a:rPr lang="en-US" b="1" dirty="0"/>
              <a:t>serial dilutions of a sample </a:t>
            </a:r>
            <a:r>
              <a:rPr lang="en-US" dirty="0"/>
              <a:t>with </a:t>
            </a:r>
            <a:r>
              <a:rPr lang="en-US" b="1" dirty="0"/>
              <a:t>known concentrations </a:t>
            </a:r>
            <a:r>
              <a:rPr lang="en-US" dirty="0"/>
              <a:t>(measured as a dilution factor, RAU, IU, </a:t>
            </a:r>
            <a:r>
              <a:rPr lang="en-US" dirty="0" err="1"/>
              <a:t>etc</a:t>
            </a:r>
            <a:r>
              <a:rPr lang="en-US" dirty="0"/>
              <a:t>). This serial dilution is then run on one or more plates and a relationship between concentration and MFI is established. </a:t>
            </a:r>
          </a:p>
        </p:txBody>
      </p:sp>
    </p:spTree>
    <p:extLst>
      <p:ext uri="{BB962C8B-B14F-4D97-AF65-F5344CB8AC3E}">
        <p14:creationId xmlns:p14="http://schemas.microsoft.com/office/powerpoint/2010/main" val="3356872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16EA-BFFA-024C-042E-961186B9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1" y="0"/>
            <a:ext cx="10515600" cy="1325563"/>
          </a:xfrm>
        </p:spPr>
        <p:txBody>
          <a:bodyPr/>
          <a:lstStyle/>
          <a:p>
            <a:r>
              <a:rPr lang="en-US" dirty="0"/>
              <a:t>Example of a standard curve: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FD485-FFE9-1181-A042-523E64A0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569"/>
          <a:stretch>
            <a:fillRect/>
          </a:stretch>
        </p:blipFill>
        <p:spPr>
          <a:xfrm>
            <a:off x="274577" y="964966"/>
            <a:ext cx="8365282" cy="53854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23E63A-01FC-36CA-184E-B60BBD8E72F7}"/>
              </a:ext>
            </a:extLst>
          </p:cNvPr>
          <p:cNvSpPr txBox="1"/>
          <p:nvPr/>
        </p:nvSpPr>
        <p:spPr>
          <a:xfrm>
            <a:off x="8766858" y="1838325"/>
            <a:ext cx="34251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“S” shaped curve is the ideal shape between log MFI and log concentration (in this case, measured as a dilution factor).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called a </a:t>
            </a:r>
            <a:r>
              <a:rPr lang="en-US" b="1" dirty="0"/>
              <a:t>logistic curve </a:t>
            </a:r>
            <a:r>
              <a:rPr lang="en-US" dirty="0"/>
              <a:t>and typically only exists when you observe both </a:t>
            </a:r>
            <a:r>
              <a:rPr lang="en-US" b="1" dirty="0"/>
              <a:t>MFI and concentration </a:t>
            </a:r>
            <a:r>
              <a:rPr lang="en-US" dirty="0"/>
              <a:t>on the </a:t>
            </a:r>
            <a:r>
              <a:rPr lang="en-US" b="1" dirty="0"/>
              <a:t>log </a:t>
            </a:r>
            <a:r>
              <a:rPr lang="en-US" dirty="0"/>
              <a:t>scales. </a:t>
            </a:r>
          </a:p>
        </p:txBody>
      </p:sp>
    </p:spTree>
    <p:extLst>
      <p:ext uri="{BB962C8B-B14F-4D97-AF65-F5344CB8AC3E}">
        <p14:creationId xmlns:p14="http://schemas.microsoft.com/office/powerpoint/2010/main" val="2910115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E1A08-7E24-868F-3C1E-946CA2CE0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4069-9EE6-F2BC-BEE7-A21226BE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1" y="0"/>
            <a:ext cx="10515600" cy="1325563"/>
          </a:xfrm>
        </p:spPr>
        <p:txBody>
          <a:bodyPr/>
          <a:lstStyle/>
          <a:p>
            <a:r>
              <a:rPr lang="en-US" dirty="0"/>
              <a:t>Example of a standard curve: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052A-7057-39BD-DEBC-36FE455C9F1F}"/>
              </a:ext>
            </a:extLst>
          </p:cNvPr>
          <p:cNvSpPr txBox="1"/>
          <p:nvPr/>
        </p:nvSpPr>
        <p:spPr>
          <a:xfrm>
            <a:off x="8766858" y="1325563"/>
            <a:ext cx="34251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estimate the </a:t>
            </a:r>
            <a:r>
              <a:rPr lang="en-US" b="1" dirty="0"/>
              <a:t>equation</a:t>
            </a:r>
            <a:r>
              <a:rPr lang="en-US" dirty="0"/>
              <a:t> that describes each logistic curve.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Then, using that equation, we can </a:t>
            </a:r>
            <a:r>
              <a:rPr lang="en-US" b="1" dirty="0"/>
              <a:t>transform </a:t>
            </a:r>
            <a:r>
              <a:rPr lang="en-US" dirty="0"/>
              <a:t>a specific sample’s </a:t>
            </a:r>
            <a:r>
              <a:rPr lang="en-US" b="1" dirty="0"/>
              <a:t>MFI</a:t>
            </a:r>
            <a:r>
              <a:rPr lang="en-US" dirty="0"/>
              <a:t>  into an estimate of </a:t>
            </a:r>
            <a:r>
              <a:rPr lang="en-US" b="1" dirty="0"/>
              <a:t>concentration (e.g., RAU or IU)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can be done on a </a:t>
            </a:r>
            <a:r>
              <a:rPr lang="en-US" b="1" dirty="0"/>
              <a:t>plate-by-plate basis</a:t>
            </a:r>
            <a:r>
              <a:rPr lang="en-US" dirty="0"/>
              <a:t> if standard curves are available on all plates.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Or, it can be done </a:t>
            </a:r>
            <a:r>
              <a:rPr lang="en-US" b="1" dirty="0"/>
              <a:t>once for an entire study</a:t>
            </a:r>
            <a:r>
              <a:rPr lang="en-US" dirty="0"/>
              <a:t> if there is only one standard curve available.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F9D3A-90EB-5A43-E13C-76BF87B0EC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569"/>
          <a:stretch>
            <a:fillRect/>
          </a:stretch>
        </p:blipFill>
        <p:spPr>
          <a:xfrm>
            <a:off x="274577" y="964966"/>
            <a:ext cx="8365282" cy="538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89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F5AF1-0D02-2985-598E-C6D58E504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489A-96C6-5D11-5BDE-4DD2B761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96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447F9-3BA5-F574-D460-81DA2499B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3B5207-4795-5AD5-C817-3A099EDEE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A4B115-6CDC-BF16-6BE2-9BD200413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776" y="4894730"/>
            <a:ext cx="2292723" cy="1009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220ED4-F629-320B-D717-4E35D88FF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894730"/>
            <a:ext cx="3048000" cy="132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DC0A33-6140-FEA6-79C0-923DA9FC7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948" y="4894730"/>
            <a:ext cx="212538" cy="294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748598-F26F-AA25-F577-990089203D8C}"/>
              </a:ext>
            </a:extLst>
          </p:cNvPr>
          <p:cNvSpPr txBox="1"/>
          <p:nvPr/>
        </p:nvSpPr>
        <p:spPr>
          <a:xfrm>
            <a:off x="5232599" y="5189541"/>
            <a:ext cx="23532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5. Fit standard curves and estimate log concentrations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5310C-EDE3-BF23-5BE8-07652AFF4C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682" y="5730208"/>
            <a:ext cx="1027070" cy="5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50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6EF6-ED34-2590-8BA4-7B7D0061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740-2C1F-2EEA-B0DC-60C3FAC94EB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0405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C81616-1925-FF52-D3F8-BBC7B337BA2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198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Oftentimes, when we run an experiment in the lab it is not possible to run all the samples from a study all at once. </a:t>
            </a:r>
          </a:p>
          <a:p>
            <a:r>
              <a:rPr lang="en-US" dirty="0"/>
              <a:t>They are often broken down into </a:t>
            </a:r>
            <a:r>
              <a:rPr lang="en-US" b="1" dirty="0"/>
              <a:t>smaller units </a:t>
            </a:r>
            <a:r>
              <a:rPr lang="en-US" dirty="0"/>
              <a:t>(e.g., plates) and then even these </a:t>
            </a:r>
            <a:r>
              <a:rPr lang="en-US" b="1" dirty="0"/>
              <a:t>units can be run at different times</a:t>
            </a:r>
            <a:r>
              <a:rPr lang="en-US" dirty="0"/>
              <a:t> (e.g., in different batches).</a:t>
            </a:r>
          </a:p>
          <a:p>
            <a:r>
              <a:rPr lang="en-US" dirty="0"/>
              <a:t>Normalization </a:t>
            </a:r>
            <a:r>
              <a:rPr lang="en-US" b="1" dirty="0"/>
              <a:t>seeks to remove differences between units or batches</a:t>
            </a:r>
            <a:r>
              <a:rPr lang="en-US" dirty="0"/>
              <a:t>. </a:t>
            </a:r>
          </a:p>
          <a:p>
            <a:r>
              <a:rPr lang="en-US" dirty="0"/>
              <a:t>We will work with a simple method (there are many!) </a:t>
            </a:r>
          </a:p>
          <a:p>
            <a:r>
              <a:rPr lang="en-US" dirty="0"/>
              <a:t>We will use technical replicates that are measured repeatedly in each batch to normalize. </a:t>
            </a:r>
          </a:p>
        </p:txBody>
      </p:sp>
    </p:spTree>
    <p:extLst>
      <p:ext uri="{BB962C8B-B14F-4D97-AF65-F5344CB8AC3E}">
        <p14:creationId xmlns:p14="http://schemas.microsoft.com/office/powerpoint/2010/main" val="2184469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EF14-C493-606D-C93C-4469651C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3504C-ADCE-9027-051D-91E398864EA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198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E2C67B-7CF2-25A9-6B1B-A671757A9031}"/>
              </a:ext>
            </a:extLst>
          </p:cNvPr>
          <p:cNvSpPr txBox="1">
            <a:spLocks/>
          </p:cNvSpPr>
          <p:nvPr/>
        </p:nvSpPr>
        <p:spPr>
          <a:xfrm>
            <a:off x="558139" y="1550988"/>
            <a:ext cx="10996551" cy="4198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will work on the assumption that </a:t>
            </a:r>
            <a:r>
              <a:rPr lang="en-US" b="1" dirty="0"/>
              <a:t>differences across these technical replicates</a:t>
            </a:r>
            <a:r>
              <a:rPr lang="en-US" dirty="0"/>
              <a:t> are strictly due to </a:t>
            </a:r>
            <a:r>
              <a:rPr lang="en-US" b="1" dirty="0"/>
              <a:t>technical variation</a:t>
            </a:r>
            <a:r>
              <a:rPr lang="en-US" dirty="0"/>
              <a:t>. </a:t>
            </a:r>
          </a:p>
          <a:p>
            <a:r>
              <a:rPr lang="en-US" dirty="0"/>
              <a:t>Therefore, we want to </a:t>
            </a:r>
            <a:r>
              <a:rPr lang="en-US" b="1" dirty="0"/>
              <a:t>remove these differences</a:t>
            </a:r>
            <a:r>
              <a:rPr lang="en-US" dirty="0"/>
              <a:t>. </a:t>
            </a:r>
          </a:p>
          <a:p>
            <a:r>
              <a:rPr lang="en-US" dirty="0"/>
              <a:t>We will estimate the </a:t>
            </a:r>
            <a:r>
              <a:rPr lang="en-US" b="1" dirty="0"/>
              <a:t>mean difference</a:t>
            </a:r>
            <a:r>
              <a:rPr lang="en-US" dirty="0"/>
              <a:t> due to technical variation between each plate by fitting a </a:t>
            </a:r>
            <a:r>
              <a:rPr lang="en-US" b="1" dirty="0"/>
              <a:t>linear model to the technical replicate data</a:t>
            </a:r>
            <a:r>
              <a:rPr lang="en-US" dirty="0"/>
              <a:t> which is on the log concentration scale (recall, we just fit our standard curve!). </a:t>
            </a:r>
          </a:p>
          <a:p>
            <a:r>
              <a:rPr lang="en-US" dirty="0"/>
              <a:t>Then we will </a:t>
            </a:r>
            <a:r>
              <a:rPr lang="en-US" b="1" dirty="0"/>
              <a:t>subtract this estimated mean difference </a:t>
            </a:r>
            <a:r>
              <a:rPr lang="en-US" dirty="0"/>
              <a:t>from all log concentrations, that is </a:t>
            </a:r>
            <a:r>
              <a:rPr lang="en-US" b="1" dirty="0"/>
              <a:t>cohort samples</a:t>
            </a:r>
            <a:r>
              <a:rPr lang="en-US" dirty="0"/>
              <a:t>. </a:t>
            </a:r>
          </a:p>
          <a:p>
            <a:r>
              <a:rPr lang="en-US" dirty="0"/>
              <a:t>These normalized values will then be used for downstream analysis. </a:t>
            </a:r>
          </a:p>
        </p:txBody>
      </p:sp>
    </p:spTree>
    <p:extLst>
      <p:ext uri="{BB962C8B-B14F-4D97-AF65-F5344CB8AC3E}">
        <p14:creationId xmlns:p14="http://schemas.microsoft.com/office/powerpoint/2010/main" val="4026474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4FA9F-B3C5-35A3-FF3A-A2C5F1894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894E-0DF6-26EC-AB69-1C2011A3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96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91E800-226A-1EA0-7E96-EE957DF1F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2CC18D-C22A-96D0-1886-589D7DE9A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35D0BF-CDB4-D1FF-2A98-169927EA0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776" y="4894730"/>
            <a:ext cx="2292723" cy="1009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B70AD2-D450-CD8E-A1EE-63481B34C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894730"/>
            <a:ext cx="3048000" cy="132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D12F4-90CD-FA72-28A8-61EE9DE34C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948" y="4894730"/>
            <a:ext cx="212538" cy="294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45621D-1C3F-CF33-092F-B63D51FEDE94}"/>
              </a:ext>
            </a:extLst>
          </p:cNvPr>
          <p:cNvSpPr txBox="1"/>
          <p:nvPr/>
        </p:nvSpPr>
        <p:spPr>
          <a:xfrm>
            <a:off x="5232599" y="5189541"/>
            <a:ext cx="23532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5. Fit standard curves and estimate log concentrations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AF824B-373F-F609-D7D8-920CC90916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682" y="5730208"/>
            <a:ext cx="1027070" cy="5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35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D3C6-2C3B-B0AD-AACB-7CC2336D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5255" cy="1325563"/>
          </a:xfrm>
        </p:spPr>
        <p:txBody>
          <a:bodyPr/>
          <a:lstStyle/>
          <a:p>
            <a:r>
              <a:rPr lang="en-US" dirty="0"/>
              <a:t>A quick example of the impact of pre-processing.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53DCA2-0DF4-D811-A6CA-B8C229487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1560063"/>
            <a:ext cx="6134100" cy="47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16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62BE-FFC6-1C84-7E76-0131164B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60FA21-D09B-EA88-6318-C6D2F2E6931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198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Pre-processing can directly </a:t>
            </a:r>
            <a:r>
              <a:rPr lang="en-US" b="1" dirty="0"/>
              <a:t>remove</a:t>
            </a:r>
            <a:r>
              <a:rPr lang="en-US" dirty="0"/>
              <a:t> some </a:t>
            </a:r>
            <a:r>
              <a:rPr lang="en-US" b="1" dirty="0"/>
              <a:t>technical variation </a:t>
            </a:r>
            <a:r>
              <a:rPr lang="en-US" dirty="0"/>
              <a:t>and ensure our data are “in shape” to perform our </a:t>
            </a:r>
            <a:r>
              <a:rPr lang="en-US" b="1" dirty="0"/>
              <a:t>analysis</a:t>
            </a:r>
            <a:r>
              <a:rPr lang="en-US" dirty="0"/>
              <a:t> and </a:t>
            </a:r>
            <a:r>
              <a:rPr lang="en-US" b="1" dirty="0"/>
              <a:t>get accurate inference</a:t>
            </a:r>
            <a:r>
              <a:rPr lang="en-US" dirty="0"/>
              <a:t>. </a:t>
            </a:r>
          </a:p>
          <a:p>
            <a:r>
              <a:rPr lang="en-US" dirty="0"/>
              <a:t>The ”best” combination of pre-processing steps can be evaluated by </a:t>
            </a:r>
            <a:r>
              <a:rPr lang="en-US" b="1" dirty="0"/>
              <a:t>measuring concordance across technical replicates </a:t>
            </a:r>
            <a:r>
              <a:rPr lang="en-US" dirty="0"/>
              <a:t>and may vary across data.</a:t>
            </a:r>
          </a:p>
          <a:p>
            <a:pPr lvl="1"/>
            <a:r>
              <a:rPr lang="en-US" dirty="0"/>
              <a:t>This means that </a:t>
            </a:r>
            <a:r>
              <a:rPr lang="en-US" b="1" dirty="0"/>
              <a:t>technical replicates are important </a:t>
            </a:r>
            <a:r>
              <a:rPr lang="en-US" dirty="0"/>
              <a:t>when you are considering assay design!</a:t>
            </a:r>
          </a:p>
          <a:p>
            <a:r>
              <a:rPr lang="en-US" dirty="0"/>
              <a:t>Pre-processing </a:t>
            </a:r>
            <a:r>
              <a:rPr lang="en-US" b="1" dirty="0"/>
              <a:t>makes a difference </a:t>
            </a:r>
            <a:r>
              <a:rPr lang="en-US" dirty="0"/>
              <a:t>in downstream inference.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5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7CAE-89DA-56DE-CEC5-5443312B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preprocessing?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014A-497E-CCDD-39DD-8B1AAA1308F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Pre-processing</a:t>
            </a:r>
            <a:r>
              <a:rPr lang="en-US" dirty="0"/>
              <a:t> is a serries of steps taken to </a:t>
            </a:r>
            <a:r>
              <a:rPr lang="en-US" b="1" dirty="0"/>
              <a:t>transform data before formal analysis </a:t>
            </a:r>
            <a:r>
              <a:rPr lang="en-US" dirty="0"/>
              <a:t>and inference (e.g., hypothesis testing) is undertaken. </a:t>
            </a:r>
          </a:p>
          <a:p>
            <a:r>
              <a:rPr lang="en-US" dirty="0"/>
              <a:t>Usually, the goals of pre-processing are to </a:t>
            </a:r>
            <a:r>
              <a:rPr lang="en-US" b="1" dirty="0"/>
              <a:t>get the data “in shape” </a:t>
            </a:r>
            <a:r>
              <a:rPr lang="en-US" dirty="0"/>
              <a:t>to apply a particular statistical or mathematical test or model. </a:t>
            </a:r>
          </a:p>
          <a:p>
            <a:r>
              <a:rPr lang="en-US" dirty="0"/>
              <a:t> Getting data in shape can include several goals: </a:t>
            </a:r>
          </a:p>
          <a:p>
            <a:pPr lvl="1"/>
            <a:r>
              <a:rPr lang="en-US" dirty="0"/>
              <a:t>checking distributional assumptions for parametric tests</a:t>
            </a:r>
          </a:p>
          <a:p>
            <a:pPr lvl="1"/>
            <a:r>
              <a:rPr lang="en-US" dirty="0"/>
              <a:t>log transformation for visualization</a:t>
            </a:r>
          </a:p>
          <a:p>
            <a:pPr lvl="1"/>
            <a:r>
              <a:rPr lang="en-US" b="1" dirty="0"/>
              <a:t>reducing technical variation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6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0F676-FB28-6855-FC93-ABA913519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8973-8195-59FD-C33F-F5F71A72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Raw MFIs contain biological and technical variation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EADE3-74F7-24DC-9AF1-134735737F9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B10CD-8299-5D1F-53E8-512706A83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876" y="1825625"/>
            <a:ext cx="3820771" cy="3022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285AE4-5AC4-33F6-8A64-86274D1E9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10075607" cy="448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1D7B9-7804-501B-3DFC-A0FE745D0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F327-A456-A0DC-109A-75694545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pre-processing important?</a:t>
            </a:r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A34A-F94B-B934-8BE5-B32E7602CD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284813-A07B-AC1E-16B0-D2D29AF6BB2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might happen if we don’t perform any pre-processing whatsoever? </a:t>
            </a:r>
          </a:p>
          <a:p>
            <a:r>
              <a:rPr lang="en-US" dirty="0"/>
              <a:t>We may </a:t>
            </a:r>
            <a:r>
              <a:rPr lang="en-US" b="1" dirty="0"/>
              <a:t>apply a parametric statistical test</a:t>
            </a:r>
            <a:r>
              <a:rPr lang="en-US" dirty="0"/>
              <a:t> (a statistical test that makes distributional assumptions about data) that is </a:t>
            </a:r>
            <a:r>
              <a:rPr lang="en-US" b="1" dirty="0"/>
              <a:t>inappropriate</a:t>
            </a:r>
            <a:r>
              <a:rPr lang="en-US" dirty="0"/>
              <a:t>. </a:t>
            </a:r>
          </a:p>
          <a:p>
            <a:r>
              <a:rPr lang="en-US" dirty="0"/>
              <a:t>If we leave a substantial amount of technical variation in our data, we may </a:t>
            </a:r>
            <a:r>
              <a:rPr lang="en-US" b="1" dirty="0"/>
              <a:t>attribute</a:t>
            </a:r>
            <a:r>
              <a:rPr lang="en-US" dirty="0"/>
              <a:t> observed differences to </a:t>
            </a:r>
            <a:r>
              <a:rPr lang="en-US" b="1" dirty="0"/>
              <a:t>biological mechanisms </a:t>
            </a:r>
            <a:r>
              <a:rPr lang="en-US" dirty="0"/>
              <a:t>when they are in fact the result of </a:t>
            </a:r>
            <a:r>
              <a:rPr lang="en-US" b="1" dirty="0"/>
              <a:t>technical differences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710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D006-C742-A907-0FF9-B8D47EB0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assess whether pre-processing is effective?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094451-0B8C-1BB8-7150-4D8C50CE418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will focus on the goal of </a:t>
            </a:r>
            <a:r>
              <a:rPr lang="en-US" b="1" dirty="0"/>
              <a:t>removing technical variation. </a:t>
            </a:r>
          </a:p>
          <a:p>
            <a:r>
              <a:rPr lang="en-US" dirty="0"/>
              <a:t>We will use </a:t>
            </a:r>
            <a:r>
              <a:rPr lang="en-US" b="1" dirty="0"/>
              <a:t>technical replicates </a:t>
            </a:r>
            <a:r>
              <a:rPr lang="en-US" dirty="0"/>
              <a:t>to accomplish this goal, that is, </a:t>
            </a:r>
            <a:r>
              <a:rPr lang="en-US" b="1" dirty="0"/>
              <a:t>samples that we re-measure </a:t>
            </a:r>
            <a:r>
              <a:rPr lang="en-US" dirty="0"/>
              <a:t>at various points during the assay. </a:t>
            </a:r>
          </a:p>
          <a:p>
            <a:r>
              <a:rPr lang="en-US" dirty="0"/>
              <a:t>The assumption we rely on is that any differences we measure across these samples </a:t>
            </a:r>
            <a:r>
              <a:rPr lang="en-US" b="1" dirty="0"/>
              <a:t>cannot be biological </a:t>
            </a:r>
            <a:r>
              <a:rPr lang="en-US" dirty="0"/>
              <a:t>in nature, and therefore </a:t>
            </a:r>
            <a:r>
              <a:rPr lang="en-US" b="1" dirty="0"/>
              <a:t>must be </a:t>
            </a:r>
            <a:r>
              <a:rPr lang="en-US" dirty="0"/>
              <a:t>the result of </a:t>
            </a:r>
            <a:r>
              <a:rPr lang="en-US" b="1" dirty="0"/>
              <a:t>technical variation. </a:t>
            </a:r>
          </a:p>
        </p:txBody>
      </p:sp>
    </p:spTree>
    <p:extLst>
      <p:ext uri="{BB962C8B-B14F-4D97-AF65-F5344CB8AC3E}">
        <p14:creationId xmlns:p14="http://schemas.microsoft.com/office/powerpoint/2010/main" val="320798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5F78-116D-D6BE-F37F-BB322E43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same samples on two plates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44415-C31E-8606-AEDC-5193DA137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855" y="1480187"/>
            <a:ext cx="7290288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0C92FD-84C4-37B7-17BF-0710AB391097}"/>
              </a:ext>
            </a:extLst>
          </p:cNvPr>
          <p:cNvSpPr txBox="1"/>
          <p:nvPr/>
        </p:nvSpPr>
        <p:spPr>
          <a:xfrm>
            <a:off x="1613220" y="5594987"/>
            <a:ext cx="8965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happens if we just measure </a:t>
            </a:r>
            <a:r>
              <a:rPr lang="en-US" b="1" dirty="0"/>
              <a:t>correlation</a:t>
            </a:r>
            <a:r>
              <a:rPr lang="en-US" dirty="0"/>
              <a:t>? </a:t>
            </a:r>
          </a:p>
          <a:p>
            <a:r>
              <a:rPr lang="en-US" dirty="0"/>
              <a:t>What would you conclude about </a:t>
            </a:r>
            <a:r>
              <a:rPr lang="en-US" b="1" dirty="0"/>
              <a:t>technical differences </a:t>
            </a:r>
            <a:r>
              <a:rPr lang="en-US" dirty="0"/>
              <a:t>between these two plates? </a:t>
            </a:r>
          </a:p>
        </p:txBody>
      </p:sp>
    </p:spTree>
    <p:extLst>
      <p:ext uri="{BB962C8B-B14F-4D97-AF65-F5344CB8AC3E}">
        <p14:creationId xmlns:p14="http://schemas.microsoft.com/office/powerpoint/2010/main" val="326440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2D6ED2-08FA-5E15-8EE8-0542D0399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48921"/>
            <a:ext cx="7772400" cy="356015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184C812-0C3A-46B4-E59B-FA6412DC906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Running same samples on two plates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9A5DAE-4840-2E18-745A-F8762E5A24D1}"/>
              </a:ext>
            </a:extLst>
          </p:cNvPr>
          <p:cNvSpPr txBox="1"/>
          <p:nvPr/>
        </p:nvSpPr>
        <p:spPr>
          <a:xfrm>
            <a:off x="1765621" y="5585347"/>
            <a:ext cx="8965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what happens if we measure </a:t>
            </a:r>
            <a:r>
              <a:rPr lang="en-US" b="1" dirty="0"/>
              <a:t>correlation specifically around the line y=x</a:t>
            </a:r>
            <a:r>
              <a:rPr lang="en-US" dirty="0"/>
              <a:t>?</a:t>
            </a:r>
          </a:p>
          <a:p>
            <a:r>
              <a:rPr lang="en-US" dirty="0"/>
              <a:t>What might we conclude about these two plates? </a:t>
            </a:r>
          </a:p>
        </p:txBody>
      </p:sp>
    </p:spTree>
    <p:extLst>
      <p:ext uri="{BB962C8B-B14F-4D97-AF65-F5344CB8AC3E}">
        <p14:creationId xmlns:p14="http://schemas.microsoft.com/office/powerpoint/2010/main" val="30512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DC6D-5ACB-325F-DEE9-4B6EB94C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whether pre-processing was effective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A4AA-E8A0-165A-B0CE-2FBBDF35631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 measuring </a:t>
            </a:r>
            <a:r>
              <a:rPr lang="en-US" b="1" dirty="0"/>
              <a:t>concordance</a:t>
            </a:r>
            <a:r>
              <a:rPr lang="en-US" dirty="0"/>
              <a:t> across </a:t>
            </a:r>
            <a:r>
              <a:rPr lang="en-US" b="1" dirty="0"/>
              <a:t>technical replicates </a:t>
            </a:r>
            <a:r>
              <a:rPr lang="en-US" dirty="0"/>
              <a:t>throughout an assay (e.g., between plates, batches, or other assay units), we can assess the level of </a:t>
            </a:r>
            <a:r>
              <a:rPr lang="en-US" b="1" dirty="0"/>
              <a:t>technical variation</a:t>
            </a:r>
            <a:r>
              <a:rPr lang="en-US" dirty="0"/>
              <a:t>. </a:t>
            </a:r>
          </a:p>
          <a:p>
            <a:r>
              <a:rPr lang="en-US" dirty="0"/>
              <a:t>The goal of removing technical variation is often </a:t>
            </a:r>
            <a:r>
              <a:rPr lang="en-US" b="1" dirty="0"/>
              <a:t>not accomplished </a:t>
            </a:r>
            <a:r>
              <a:rPr lang="en-US" dirty="0"/>
              <a:t>with </a:t>
            </a:r>
            <a:r>
              <a:rPr lang="en-US" b="1" dirty="0"/>
              <a:t>one single transformation </a:t>
            </a:r>
            <a:r>
              <a:rPr lang="en-US" dirty="0"/>
              <a:t>or step; </a:t>
            </a:r>
            <a:r>
              <a:rPr lang="en-US" b="1" dirty="0"/>
              <a:t>multiple steps</a:t>
            </a:r>
            <a:r>
              <a:rPr lang="en-US" dirty="0"/>
              <a:t> may be necessary. </a:t>
            </a:r>
          </a:p>
          <a:p>
            <a:r>
              <a:rPr lang="en-US" dirty="0"/>
              <a:t>The </a:t>
            </a:r>
            <a:r>
              <a:rPr lang="en-US" b="1" dirty="0"/>
              <a:t>ordering</a:t>
            </a:r>
            <a:r>
              <a:rPr lang="en-US" dirty="0"/>
              <a:t> of these steps is also important.  </a:t>
            </a:r>
          </a:p>
          <a:p>
            <a:r>
              <a:rPr lang="en-US" dirty="0"/>
              <a:t>A particular </a:t>
            </a:r>
            <a:r>
              <a:rPr lang="en-US" b="1" dirty="0"/>
              <a:t>series and ordering</a:t>
            </a:r>
            <a:r>
              <a:rPr lang="en-US" dirty="0"/>
              <a:t> of steps that pre-process data is referred to as a </a:t>
            </a:r>
            <a:r>
              <a:rPr lang="en-US" b="1" dirty="0"/>
              <a:t>pre-processing pipeline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5766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10334</TotalTime>
  <Words>1469</Words>
  <Application>Microsoft Macintosh PowerPoint</Application>
  <PresentationFormat>Widescreen</PresentationFormat>
  <Paragraphs>125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Aptos Display</vt:lpstr>
      <vt:lpstr>Arial</vt:lpstr>
      <vt:lpstr>Helvetica</vt:lpstr>
      <vt:lpstr>Helvetica Neue</vt:lpstr>
      <vt:lpstr>Office Theme</vt:lpstr>
      <vt:lpstr>Lecture 3  Pre-processing serological data</vt:lpstr>
      <vt:lpstr>Lecture outline </vt:lpstr>
      <vt:lpstr>What is preprocessing?</vt:lpstr>
      <vt:lpstr>Raw MFIs contain biological and technical variation </vt:lpstr>
      <vt:lpstr>Why is pre-processing important?</vt:lpstr>
      <vt:lpstr>How can we assess whether pre-processing is effective? </vt:lpstr>
      <vt:lpstr>Running same samples on two plates</vt:lpstr>
      <vt:lpstr>PowerPoint Presentation</vt:lpstr>
      <vt:lpstr>Evaluating whether pre-processing was effective</vt:lpstr>
      <vt:lpstr>An example pipeline for pre-processing data</vt:lpstr>
      <vt:lpstr>An example pipeline for pre-processing data</vt:lpstr>
      <vt:lpstr>An example pipeline for pre-processing data</vt:lpstr>
      <vt:lpstr>Bead counts</vt:lpstr>
      <vt:lpstr>Bead counts</vt:lpstr>
      <vt:lpstr>An example pipeline for pre-processing data</vt:lpstr>
      <vt:lpstr>What is background?</vt:lpstr>
      <vt:lpstr>Background correction</vt:lpstr>
      <vt:lpstr>Example results of background correction</vt:lpstr>
      <vt:lpstr>An example pipeline for pre-processing data</vt:lpstr>
      <vt:lpstr>Standardization</vt:lpstr>
      <vt:lpstr>Example of a standard curve: </vt:lpstr>
      <vt:lpstr>Example of a standard curve: </vt:lpstr>
      <vt:lpstr>An example pipeline for pre-processing data</vt:lpstr>
      <vt:lpstr>Normalization</vt:lpstr>
      <vt:lpstr>Normalization method</vt:lpstr>
      <vt:lpstr>An example pipeline for pre-processing data</vt:lpstr>
      <vt:lpstr>A quick example of the impact of pre-processing.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Tara Hegde</dc:creator>
  <cp:lastModifiedBy>Saki Takahashi</cp:lastModifiedBy>
  <cp:revision>36</cp:revision>
  <dcterms:created xsi:type="dcterms:W3CDTF">2025-04-09T16:28:51Z</dcterms:created>
  <dcterms:modified xsi:type="dcterms:W3CDTF">2025-07-31T12:15:11Z</dcterms:modified>
</cp:coreProperties>
</file>