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62" r:id="rId2"/>
    <p:sldId id="274" r:id="rId3"/>
    <p:sldId id="275" r:id="rId4"/>
    <p:sldId id="299" r:id="rId5"/>
    <p:sldId id="277" r:id="rId6"/>
    <p:sldId id="278" r:id="rId7"/>
    <p:sldId id="279" r:id="rId8"/>
    <p:sldId id="280" r:id="rId9"/>
    <p:sldId id="281" r:id="rId10"/>
    <p:sldId id="282" r:id="rId11"/>
    <p:sldId id="283" r:id="rId12"/>
    <p:sldId id="301" r:id="rId13"/>
    <p:sldId id="264" r:id="rId14"/>
    <p:sldId id="306" r:id="rId15"/>
    <p:sldId id="309" r:id="rId16"/>
    <p:sldId id="310" r:id="rId17"/>
    <p:sldId id="285" r:id="rId18"/>
    <p:sldId id="265" r:id="rId19"/>
    <p:sldId id="305" r:id="rId20"/>
    <p:sldId id="267" r:id="rId21"/>
    <p:sldId id="308" r:id="rId22"/>
    <p:sldId id="268" r:id="rId23"/>
    <p:sldId id="289" r:id="rId24"/>
    <p:sldId id="269" r:id="rId25"/>
    <p:sldId id="291" r:id="rId26"/>
    <p:sldId id="295" r:id="rId27"/>
    <p:sldId id="296" r:id="rId28"/>
    <p:sldId id="30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6B2B12B-44E8-E941-B5E2-B7599FDF89B5}">
          <p14:sldIdLst>
            <p14:sldId id="262"/>
          </p14:sldIdLst>
        </p14:section>
        <p14:section name="Checking data / visualizations" id="{CEDE273D-DB61-B64E-BADC-5C707F37E40A}">
          <p14:sldIdLst>
            <p14:sldId id="274"/>
            <p14:sldId id="275"/>
            <p14:sldId id="299"/>
            <p14:sldId id="277"/>
            <p14:sldId id="278"/>
            <p14:sldId id="279"/>
          </p14:sldIdLst>
        </p14:section>
        <p14:section name="Importance of binarizing data" id="{C228374D-F560-2546-8235-E1ED03FB732F}">
          <p14:sldIdLst>
            <p14:sldId id="280"/>
            <p14:sldId id="281"/>
            <p14:sldId id="282"/>
          </p14:sldIdLst>
        </p14:section>
        <p14:section name="UI &lt;-&gt; MFI" id="{7948F724-9741-9B45-9B8E-7F12EFD36728}">
          <p14:sldIdLst>
            <p14:sldId id="283"/>
            <p14:sldId id="301"/>
            <p14:sldId id="264"/>
            <p14:sldId id="306"/>
            <p14:sldId id="309"/>
            <p14:sldId id="310"/>
            <p14:sldId id="285"/>
            <p14:sldId id="265"/>
            <p14:sldId id="305"/>
          </p14:sldIdLst>
        </p14:section>
        <p14:section name="Controls" id="{AC9110CC-3156-DD4F-B79C-B6FF10282188}">
          <p14:sldIdLst>
            <p14:sldId id="267"/>
            <p14:sldId id="308"/>
            <p14:sldId id="268"/>
            <p14:sldId id="289"/>
            <p14:sldId id="269"/>
            <p14:sldId id="291"/>
            <p14:sldId id="295"/>
            <p14:sldId id="296"/>
            <p14:sldId id="30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E0FB90-2441-19E3-AE87-5EC9058FFAEA}" name="Sarah Lapidus" initials="" userId="S::slapidu1@jh.edu::c89f8e94-d9ee-4a70-8f0d-d05c80a5c9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9"/>
    <p:restoredTop sz="88851"/>
  </p:normalViewPr>
  <p:slideViewPr>
    <p:cSldViewPr snapToGrid="0">
      <p:cViewPr>
        <p:scale>
          <a:sx n="134" d="100"/>
          <a:sy n="134" d="100"/>
        </p:scale>
        <p:origin x="96" y="144"/>
      </p:cViewPr>
      <p:guideLst/>
    </p:cSldViewPr>
  </p:slideViewPr>
  <p:outlineViewPr>
    <p:cViewPr>
      <p:scale>
        <a:sx n="33" d="100"/>
        <a:sy n="33" d="100"/>
      </p:scale>
      <p:origin x="0" y="-135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8/10/relationships/authors" Targe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D1EB4-F37D-7F4F-B96E-519D8F231415}"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4D4A-3C6D-3543-B453-E3C017326446}" type="slidenum">
              <a:rPr lang="en-US" smtClean="0"/>
              <a:t>‹#›</a:t>
            </a:fld>
            <a:endParaRPr lang="en-US"/>
          </a:p>
        </p:txBody>
      </p:sp>
    </p:spTree>
    <p:extLst>
      <p:ext uri="{BB962C8B-B14F-4D97-AF65-F5344CB8AC3E}">
        <p14:creationId xmlns:p14="http://schemas.microsoft.com/office/powerpoint/2010/main" val="42516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completed the pre-processing step of the data, we will focus today on starting to draw inferences from our data, namely in ways to find seroprevalence. </a:t>
            </a:r>
          </a:p>
          <a:p>
            <a:r>
              <a:rPr lang="en-US" dirty="0"/>
              <a:t>Before that, let’s first look at our sample data.</a:t>
            </a:r>
          </a:p>
          <a:p>
            <a:r>
              <a:rPr lang="en-US" dirty="0"/>
              <a:t>Its important to visually inspect your data to determine if there is anything unusual before you get started applying equations</a:t>
            </a:r>
          </a:p>
        </p:txBody>
      </p:sp>
      <p:sp>
        <p:nvSpPr>
          <p:cNvPr id="4" name="Slide Number Placeholder 3"/>
          <p:cNvSpPr>
            <a:spLocks noGrp="1"/>
          </p:cNvSpPr>
          <p:nvPr>
            <p:ph type="sldNum" sz="quarter" idx="5"/>
          </p:nvPr>
        </p:nvSpPr>
        <p:spPr/>
        <p:txBody>
          <a:bodyPr/>
          <a:lstStyle/>
          <a:p>
            <a:fld id="{996BBC3D-3E8B-F74A-BA84-000B911EA6F4}" type="slidenum">
              <a:rPr lang="en-US" smtClean="0"/>
              <a:t>2</a:t>
            </a:fld>
            <a:endParaRPr lang="en-US"/>
          </a:p>
        </p:txBody>
      </p:sp>
    </p:spTree>
    <p:extLst>
      <p:ext uri="{BB962C8B-B14F-4D97-AF65-F5344CB8AC3E}">
        <p14:creationId xmlns:p14="http://schemas.microsoft.com/office/powerpoint/2010/main" val="211916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11</a:t>
            </a:fld>
            <a:endParaRPr lang="en-US"/>
          </a:p>
        </p:txBody>
      </p:sp>
    </p:spTree>
    <p:extLst>
      <p:ext uri="{BB962C8B-B14F-4D97-AF65-F5344CB8AC3E}">
        <p14:creationId xmlns:p14="http://schemas.microsoft.com/office/powerpoint/2010/main" val="77749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D180-BF76-05A6-9225-17488FD8E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D89E4-FFCC-2F44-DD79-5894CDFB26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5FE1C-84A9-8DBF-292D-A519D14E15B8}"/>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96B1FBD0-53F3-3702-A861-3EE40DA2930F}"/>
              </a:ext>
            </a:extLst>
          </p:cNvPr>
          <p:cNvSpPr>
            <a:spLocks noGrp="1"/>
          </p:cNvSpPr>
          <p:nvPr>
            <p:ph type="sldNum" sz="quarter" idx="5"/>
          </p:nvPr>
        </p:nvSpPr>
        <p:spPr/>
        <p:txBody>
          <a:bodyPr/>
          <a:lstStyle/>
          <a:p>
            <a:fld id="{996BBC3D-3E8B-F74A-BA84-000B911EA6F4}" type="slidenum">
              <a:rPr lang="en-US" smtClean="0"/>
              <a:t>12</a:t>
            </a:fld>
            <a:endParaRPr lang="en-US"/>
          </a:p>
        </p:txBody>
      </p:sp>
    </p:spTree>
    <p:extLst>
      <p:ext uri="{BB962C8B-B14F-4D97-AF65-F5344CB8AC3E}">
        <p14:creationId xmlns:p14="http://schemas.microsoft.com/office/powerpoint/2010/main" val="49912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9E9A2-8431-27BA-8F64-7CCF78922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D408D-C409-A802-73A2-64CC84893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63E65-97E5-576E-32D9-AE68FCC205AA}"/>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a:extLst>
              <a:ext uri="{FF2B5EF4-FFF2-40B4-BE49-F238E27FC236}">
                <a16:creationId xmlns:a16="http://schemas.microsoft.com/office/drawing/2014/main" id="{519810C6-0AC7-126F-13CE-53B9A5C7D9D5}"/>
              </a:ext>
            </a:extLst>
          </p:cNvPr>
          <p:cNvSpPr>
            <a:spLocks noGrp="1"/>
          </p:cNvSpPr>
          <p:nvPr>
            <p:ph type="sldNum" sz="quarter" idx="5"/>
          </p:nvPr>
        </p:nvSpPr>
        <p:spPr/>
        <p:txBody>
          <a:bodyPr/>
          <a:lstStyle/>
          <a:p>
            <a:fld id="{996BBC3D-3E8B-F74A-BA84-000B911EA6F4}" type="slidenum">
              <a:rPr lang="en-US" smtClean="0"/>
              <a:t>17</a:t>
            </a:fld>
            <a:endParaRPr lang="en-US"/>
          </a:p>
        </p:txBody>
      </p:sp>
    </p:spTree>
    <p:extLst>
      <p:ext uri="{BB962C8B-B14F-4D97-AF65-F5344CB8AC3E}">
        <p14:creationId xmlns:p14="http://schemas.microsoft.com/office/powerpoint/2010/main" val="3142946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18</a:t>
            </a:fld>
            <a:endParaRPr lang="en-US"/>
          </a:p>
        </p:txBody>
      </p:sp>
    </p:spTree>
    <p:extLst>
      <p:ext uri="{BB962C8B-B14F-4D97-AF65-F5344CB8AC3E}">
        <p14:creationId xmlns:p14="http://schemas.microsoft.com/office/powerpoint/2010/main" val="147493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Controls necessary for many cutoff methods (15 min)</a:t>
            </a:r>
          </a:p>
          <a:p>
            <a:pPr marL="742950" marR="0" lvl="1" indent="-285750">
              <a:lnSpc>
                <a:spcPct val="115000"/>
              </a:lnSpc>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For most diseases, we don’t have a correlate of protection</a:t>
            </a:r>
          </a:p>
          <a:p>
            <a:pPr marL="742950" marR="0" lvl="1" indent="-285750">
              <a:lnSpc>
                <a:spcPct val="115000"/>
              </a:lnSpc>
              <a:spcAft>
                <a:spcPts val="800"/>
              </a:spcAft>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Seropositivity using different cutoffs may have different interpretations. Consider how to interpret seropositivity for the cutoff methods you apply.</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20</a:t>
            </a:fld>
            <a:endParaRPr lang="en-US"/>
          </a:p>
        </p:txBody>
      </p:sp>
    </p:spTree>
    <p:extLst>
      <p:ext uri="{BB962C8B-B14F-4D97-AF65-F5344CB8AC3E}">
        <p14:creationId xmlns:p14="http://schemas.microsoft.com/office/powerpoint/2010/main" val="3587419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22</a:t>
            </a:fld>
            <a:endParaRPr lang="en-US"/>
          </a:p>
        </p:txBody>
      </p:sp>
    </p:spTree>
    <p:extLst>
      <p:ext uri="{BB962C8B-B14F-4D97-AF65-F5344CB8AC3E}">
        <p14:creationId xmlns:p14="http://schemas.microsoft.com/office/powerpoint/2010/main" val="300955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Ask trainees: What populations might be best to get negative controls from?</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Discusses pros/cons of each of these. Idea that controls should be most similar to counterfactual exposed population that is otherwise exactly the same</a:t>
            </a:r>
          </a:p>
          <a:p>
            <a:pPr marL="1143000" marR="0" lvl="2" indent="-228600">
              <a:lnSpc>
                <a:spcPct val="115000"/>
              </a:lnSpc>
              <a:spcAft>
                <a:spcPts val="800"/>
              </a:spcAft>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practice, you may not have ideal controls and will make do with what you have</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26</a:t>
            </a:fld>
            <a:endParaRPr lang="en-US"/>
          </a:p>
        </p:txBody>
      </p:sp>
    </p:spTree>
    <p:extLst>
      <p:ext uri="{BB962C8B-B14F-4D97-AF65-F5344CB8AC3E}">
        <p14:creationId xmlns:p14="http://schemas.microsoft.com/office/powerpoint/2010/main" val="267220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3</a:t>
            </a:fld>
            <a:endParaRPr lang="en-US"/>
          </a:p>
        </p:txBody>
      </p:sp>
    </p:spTree>
    <p:extLst>
      <p:ext uri="{BB962C8B-B14F-4D97-AF65-F5344CB8AC3E}">
        <p14:creationId xmlns:p14="http://schemas.microsoft.com/office/powerpoint/2010/main" val="342002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2D3"/>
                </a:solidFill>
                <a:effectLst/>
                <a:latin typeface="Slack-Lato"/>
              </a:rPr>
              <a:t>wruv</a:t>
            </a:r>
            <a:r>
              <a:rPr lang="en-US" b="0" i="0" dirty="0">
                <a:solidFill>
                  <a:srgbClr val="D1D2D3"/>
                </a:solidFill>
                <a:effectLst/>
                <a:latin typeface="Slack-Lato"/>
              </a:rPr>
              <a:t> (rubella) </a:t>
            </a:r>
            <a:endParaRPr lang="en-US" dirty="0"/>
          </a:p>
          <a:p>
            <a:r>
              <a:rPr lang="en-US" dirty="0" err="1"/>
              <a:t>Wmev</a:t>
            </a:r>
            <a:r>
              <a:rPr lang="en-US" dirty="0"/>
              <a:t> = measles</a:t>
            </a:r>
          </a:p>
          <a:p>
            <a:r>
              <a:rPr lang="en-US" dirty="0" err="1"/>
              <a:t>Wruv</a:t>
            </a:r>
            <a:r>
              <a:rPr lang="en-US" dirty="0"/>
              <a:t> – 8 pt standard curve for lecture</a:t>
            </a:r>
          </a:p>
          <a:p>
            <a:r>
              <a:rPr lang="en-US" dirty="0" err="1"/>
              <a:t>Wmev</a:t>
            </a:r>
            <a:r>
              <a:rPr lang="en-US" dirty="0"/>
              <a:t> – 11 pt curve for lab</a:t>
            </a:r>
          </a:p>
          <a:p>
            <a:endParaRPr lang="en-US" dirty="0"/>
          </a:p>
          <a:p>
            <a:r>
              <a:rPr lang="en-US" dirty="0"/>
              <a:t>Neg controls for: CSP, GLURPR2, JE3, AMA1, MSP119, WNV, YF, ZIKA</a:t>
            </a:r>
          </a:p>
          <a:p>
            <a:r>
              <a:rPr lang="en-US" dirty="0"/>
              <a:t>Missing controls for: CHIKV, DENV</a:t>
            </a:r>
          </a:p>
          <a:p>
            <a:r>
              <a:rPr lang="en-US" dirty="0"/>
              <a:t>St curves but no controls for: WRUV and WMEV</a:t>
            </a:r>
          </a:p>
          <a:p>
            <a:r>
              <a:rPr lang="en-US" dirty="0"/>
              <a:t>Control antigen SNAP</a:t>
            </a:r>
          </a:p>
          <a:p>
            <a:endParaRPr lang="en-US" dirty="0"/>
          </a:p>
          <a:p>
            <a:r>
              <a:rPr lang="en-US" dirty="0"/>
              <a:t>For lecture-  remove antigens from plots: WMEV, JE3, CSP</a:t>
            </a:r>
          </a:p>
          <a:p>
            <a:r>
              <a:rPr lang="en-US" dirty="0"/>
              <a:t>Use these in lab: WMEV, JE3, CSP</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4</a:t>
            </a:fld>
            <a:endParaRPr lang="en-US"/>
          </a:p>
        </p:txBody>
      </p:sp>
    </p:spTree>
    <p:extLst>
      <p:ext uri="{BB962C8B-B14F-4D97-AF65-F5344CB8AC3E}">
        <p14:creationId xmlns:p14="http://schemas.microsoft.com/office/powerpoint/2010/main" val="105586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Useful to look at overall distribution, see if there are patterns. Is there one peak or multiple peaks? Narrow or wide distribution? </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Also do common sense checks – strange outliers</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5</a:t>
            </a:fld>
            <a:endParaRPr lang="en-US"/>
          </a:p>
        </p:txBody>
      </p:sp>
    </p:spTree>
    <p:extLst>
      <p:ext uri="{BB962C8B-B14F-4D97-AF65-F5344CB8AC3E}">
        <p14:creationId xmlns:p14="http://schemas.microsoft.com/office/powerpoint/2010/main" val="62079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61B23-1ABF-F67E-6677-04A63BB53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5854B-80F5-3F50-A736-D7D89B37E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ACF03-448A-6998-C94C-D82B8BC312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F0D93-E125-8F91-855B-1684891DB30F}"/>
              </a:ext>
            </a:extLst>
          </p:cNvPr>
          <p:cNvSpPr>
            <a:spLocks noGrp="1"/>
          </p:cNvSpPr>
          <p:nvPr>
            <p:ph type="sldNum" sz="quarter" idx="5"/>
          </p:nvPr>
        </p:nvSpPr>
        <p:spPr/>
        <p:txBody>
          <a:bodyPr/>
          <a:lstStyle/>
          <a:p>
            <a:fld id="{996BBC3D-3E8B-F74A-BA84-000B911EA6F4}" type="slidenum">
              <a:rPr lang="en-US" smtClean="0"/>
              <a:t>6</a:t>
            </a:fld>
            <a:endParaRPr lang="en-US"/>
          </a:p>
        </p:txBody>
      </p:sp>
    </p:spTree>
    <p:extLst>
      <p:ext uri="{BB962C8B-B14F-4D97-AF65-F5344CB8AC3E}">
        <p14:creationId xmlns:p14="http://schemas.microsoft.com/office/powerpoint/2010/main" val="118322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1DA9-2EA9-253A-E5EC-6083E17CF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38E58-0384-D84C-9F84-30A3860EB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07097-7CB1-4FD4-6CBC-5D3E312D6D65}"/>
              </a:ext>
            </a:extLst>
          </p:cNvPr>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What exposure patterns could lead to what distributions?</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a bimodal distribution if there is a mix of exposed and unexposed in population</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unimodal distribution if most people get exposed but have waning antibodies, or if exposure without symptomatic infection could lead to smaller immune response. Does vaccine vs. natural infection elicit different responses?</a:t>
            </a:r>
          </a:p>
          <a:p>
            <a:pPr marL="1143000" marR="0" lvl="2" indent="-228600">
              <a:lnSpc>
                <a:spcPct val="115000"/>
              </a:lnSpc>
              <a:buFont typeface="Wingdings" pitchFamily="2"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DCBE825-4C86-AE65-1485-9682A917BF99}"/>
              </a:ext>
            </a:extLst>
          </p:cNvPr>
          <p:cNvSpPr>
            <a:spLocks noGrp="1"/>
          </p:cNvSpPr>
          <p:nvPr>
            <p:ph type="sldNum" sz="quarter" idx="5"/>
          </p:nvPr>
        </p:nvSpPr>
        <p:spPr/>
        <p:txBody>
          <a:bodyPr/>
          <a:lstStyle/>
          <a:p>
            <a:fld id="{996BBC3D-3E8B-F74A-BA84-000B911EA6F4}" type="slidenum">
              <a:rPr lang="en-US" smtClean="0"/>
              <a:t>7</a:t>
            </a:fld>
            <a:endParaRPr lang="en-US"/>
          </a:p>
        </p:txBody>
      </p:sp>
    </p:spTree>
    <p:extLst>
      <p:ext uri="{BB962C8B-B14F-4D97-AF65-F5344CB8AC3E}">
        <p14:creationId xmlns:p14="http://schemas.microsoft.com/office/powerpoint/2010/main" val="384576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D1D2D3"/>
                </a:solidFill>
                <a:effectLst/>
                <a:latin typeface="Slack-Lato"/>
              </a:rPr>
              <a:t>wruv</a:t>
            </a:r>
            <a:r>
              <a:rPr lang="en-US" sz="1800" b="0" i="0" dirty="0">
                <a:solidFill>
                  <a:srgbClr val="D1D2D3"/>
                </a:solidFill>
                <a:effectLst/>
                <a:latin typeface="Slack-Lato"/>
              </a:rPr>
              <a:t> (rubella) </a:t>
            </a:r>
            <a:endParaRPr lang="en-US" sz="1800" dirty="0"/>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8</a:t>
            </a:fld>
            <a:endParaRPr lang="en-US"/>
          </a:p>
        </p:txBody>
      </p:sp>
    </p:spTree>
    <p:extLst>
      <p:ext uri="{BB962C8B-B14F-4D97-AF65-F5344CB8AC3E}">
        <p14:creationId xmlns:p14="http://schemas.microsoft.com/office/powerpoint/2010/main" val="133413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0F8B2-9295-9DE0-93C1-916BDD5A0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DBE03-4DA7-1EF9-C2DB-0BACB911D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9379E-A6D4-2A3E-20B8-D1961D08A9BF}"/>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Seroprevalence = proportion of people protected from infection</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4BB13CBC-D6AB-A73B-E441-46E08F0CC209}"/>
              </a:ext>
            </a:extLst>
          </p:cNvPr>
          <p:cNvSpPr>
            <a:spLocks noGrp="1"/>
          </p:cNvSpPr>
          <p:nvPr>
            <p:ph type="sldNum" sz="quarter" idx="5"/>
          </p:nvPr>
        </p:nvSpPr>
        <p:spPr/>
        <p:txBody>
          <a:bodyPr/>
          <a:lstStyle/>
          <a:p>
            <a:fld id="{996BBC3D-3E8B-F74A-BA84-000B911EA6F4}" type="slidenum">
              <a:rPr lang="en-US" smtClean="0"/>
              <a:t>9</a:t>
            </a:fld>
            <a:endParaRPr lang="en-US"/>
          </a:p>
        </p:txBody>
      </p:sp>
    </p:spTree>
    <p:extLst>
      <p:ext uri="{BB962C8B-B14F-4D97-AF65-F5344CB8AC3E}">
        <p14:creationId xmlns:p14="http://schemas.microsoft.com/office/powerpoint/2010/main" val="330345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B2F0-D0D8-2AE1-1010-D16B8961D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10372-9051-1B69-3040-332406BBC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5C0EBC-F105-B746-CCAF-650F36617502}"/>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F32D9FE9-C5F5-2079-EBE3-37C61888C645}"/>
              </a:ext>
            </a:extLst>
          </p:cNvPr>
          <p:cNvSpPr>
            <a:spLocks noGrp="1"/>
          </p:cNvSpPr>
          <p:nvPr>
            <p:ph type="sldNum" sz="quarter" idx="5"/>
          </p:nvPr>
        </p:nvSpPr>
        <p:spPr/>
        <p:txBody>
          <a:bodyPr/>
          <a:lstStyle/>
          <a:p>
            <a:fld id="{996BBC3D-3E8B-F74A-BA84-000B911EA6F4}" type="slidenum">
              <a:rPr lang="en-US" smtClean="0"/>
              <a:t>10</a:t>
            </a:fld>
            <a:endParaRPr lang="en-US"/>
          </a:p>
        </p:txBody>
      </p:sp>
    </p:spTree>
    <p:extLst>
      <p:ext uri="{BB962C8B-B14F-4D97-AF65-F5344CB8AC3E}">
        <p14:creationId xmlns:p14="http://schemas.microsoft.com/office/powerpoint/2010/main" val="397262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B4F9-4BDF-F268-DBC5-3B6F7FEEC048}"/>
              </a:ext>
            </a:extLst>
          </p:cNvPr>
          <p:cNvSpPr>
            <a:spLocks noGrp="1"/>
          </p:cNvSpPr>
          <p:nvPr>
            <p:ph type="ctrTitle"/>
          </p:nvPr>
        </p:nvSpPr>
        <p:spPr/>
        <p:txBody>
          <a:bodyPr>
            <a:normAutofit/>
          </a:bodyPr>
          <a:lstStyle/>
          <a:p>
            <a:r>
              <a:rPr lang="en-US" sz="4000" dirty="0"/>
              <a:t>Lecture 3</a:t>
            </a:r>
            <a:br>
              <a:rPr lang="en-US" sz="4000" dirty="0"/>
            </a:br>
            <a:r>
              <a:rPr lang="en-US" sz="4000" dirty="0"/>
              <a:t>Considerations for choosing cutoffs for seropositivity</a:t>
            </a:r>
          </a:p>
        </p:txBody>
      </p:sp>
      <p:sp>
        <p:nvSpPr>
          <p:cNvPr id="3" name="Subtitle 2">
            <a:extLst>
              <a:ext uri="{FF2B5EF4-FFF2-40B4-BE49-F238E27FC236}">
                <a16:creationId xmlns:a16="http://schemas.microsoft.com/office/drawing/2014/main" id="{B94E7688-D4CA-8D00-FB7A-34971FFB01CB}"/>
              </a:ext>
            </a:extLst>
          </p:cNvPr>
          <p:cNvSpPr>
            <a:spLocks noGrp="1"/>
          </p:cNvSpPr>
          <p:nvPr>
            <p:ph type="subTitle" idx="1"/>
          </p:nvPr>
        </p:nvSpPr>
        <p:spPr/>
        <p:txBody>
          <a:bodyPr/>
          <a:lstStyle/>
          <a:p>
            <a:r>
              <a:rPr lang="en-US" dirty="0"/>
              <a:t>May 22, 2025</a:t>
            </a:r>
          </a:p>
          <a:p>
            <a:r>
              <a:rPr lang="en-US" dirty="0" err="1"/>
              <a:t>Seroanalytics</a:t>
            </a:r>
            <a:r>
              <a:rPr lang="en-US" dirty="0"/>
              <a:t> Training</a:t>
            </a:r>
            <a:br>
              <a:rPr lang="en-US" dirty="0"/>
            </a:br>
            <a:r>
              <a:rPr lang="en-US" dirty="0"/>
              <a:t>Blantyre, Malawi</a:t>
            </a:r>
          </a:p>
        </p:txBody>
      </p:sp>
    </p:spTree>
    <p:extLst>
      <p:ext uri="{BB962C8B-B14F-4D97-AF65-F5344CB8AC3E}">
        <p14:creationId xmlns:p14="http://schemas.microsoft.com/office/powerpoint/2010/main" val="591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5A-4C9D-1F11-FE3D-148ABAB91A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D6C98-84B7-58CC-7C7F-4F6A6E64DED3}"/>
              </a:ext>
            </a:extLst>
          </p:cNvPr>
          <p:cNvSpPr>
            <a:spLocks noGrp="1"/>
          </p:cNvSpPr>
          <p:nvPr>
            <p:ph idx="1"/>
          </p:nvPr>
        </p:nvSpPr>
        <p:spPr>
          <a:xfrm>
            <a:off x="990600" y="4306648"/>
            <a:ext cx="10515600" cy="2423161"/>
          </a:xfrm>
        </p:spPr>
        <p:txBody>
          <a:bodyPr>
            <a:normAutofit/>
          </a:bodyPr>
          <a:lstStyle/>
          <a:p>
            <a:r>
              <a:rPr lang="en-US" sz="2400" dirty="0"/>
              <a:t>Rubella correlate of protection is 9.36 IU/ml (International Units per milliliter)</a:t>
            </a:r>
          </a:p>
          <a:p>
            <a:r>
              <a:rPr lang="en-US" sz="2400" dirty="0"/>
              <a:t>However, the multiplex assay gives us units in MFI (median fluorescence intensity)</a:t>
            </a:r>
          </a:p>
          <a:p>
            <a:r>
              <a:rPr lang="en-US" sz="2400" b="1" dirty="0"/>
              <a:t>We can convert between IU/ml and MFI using a standard curve, to calculate a correlate of protection in MFI</a:t>
            </a:r>
          </a:p>
        </p:txBody>
      </p:sp>
      <p:sp>
        <p:nvSpPr>
          <p:cNvPr id="6" name="Title 1">
            <a:extLst>
              <a:ext uri="{FF2B5EF4-FFF2-40B4-BE49-F238E27FC236}">
                <a16:creationId xmlns:a16="http://schemas.microsoft.com/office/drawing/2014/main" id="{39D8C95B-6E24-438E-E8F3-5AEF9778B48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Rubella (wruv) histogram</a:t>
            </a:r>
            <a:endParaRPr lang="en-US" dirty="0"/>
          </a:p>
        </p:txBody>
      </p:sp>
      <p:pic>
        <p:nvPicPr>
          <p:cNvPr id="7" name="Picture 6" descr="A graph of samples in a row&#10;&#10;AI-generated content may be incorrect.">
            <a:extLst>
              <a:ext uri="{FF2B5EF4-FFF2-40B4-BE49-F238E27FC236}">
                <a16:creationId xmlns:a16="http://schemas.microsoft.com/office/drawing/2014/main" id="{38E377A5-4CBD-9C6C-1338-ED3017EC3B8D}"/>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8" name="Picture 7" descr="A graph of a number of samples&#10;&#10;AI-generated content may be incorrect.">
            <a:extLst>
              <a:ext uri="{FF2B5EF4-FFF2-40B4-BE49-F238E27FC236}">
                <a16:creationId xmlns:a16="http://schemas.microsoft.com/office/drawing/2014/main" id="{E2661FBA-548D-1425-B2CE-59D5420E962F}"/>
              </a:ext>
            </a:extLst>
          </p:cNvPr>
          <p:cNvPicPr>
            <a:picLocks noChangeAspect="1"/>
          </p:cNvPicPr>
          <p:nvPr/>
        </p:nvPicPr>
        <p:blipFill>
          <a:blip r:embed="rId4"/>
          <a:stretch>
            <a:fillRect/>
          </a:stretch>
        </p:blipFill>
        <p:spPr>
          <a:xfrm>
            <a:off x="6703640" y="1433267"/>
            <a:ext cx="2747964" cy="2747964"/>
          </a:xfrm>
          <a:prstGeom prst="rect">
            <a:avLst/>
          </a:prstGeom>
        </p:spPr>
      </p:pic>
      <p:sp>
        <p:nvSpPr>
          <p:cNvPr id="9" name="TextBox 8">
            <a:extLst>
              <a:ext uri="{FF2B5EF4-FFF2-40B4-BE49-F238E27FC236}">
                <a16:creationId xmlns:a16="http://schemas.microsoft.com/office/drawing/2014/main" id="{422CD9A3-38D2-6F90-6D18-D3BDE0645E6D}"/>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1383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0DB5-C0FA-F28A-1C0F-9AC9D73AEFDE}"/>
              </a:ext>
            </a:extLst>
          </p:cNvPr>
          <p:cNvSpPr>
            <a:spLocks noGrp="1"/>
          </p:cNvSpPr>
          <p:nvPr>
            <p:ph type="title"/>
          </p:nvPr>
        </p:nvSpPr>
        <p:spPr/>
        <p:txBody>
          <a:bodyPr/>
          <a:lstStyle/>
          <a:p>
            <a:r>
              <a:rPr lang="en-US" dirty="0"/>
              <a:t>Getting MFI values from standard curves </a:t>
            </a:r>
          </a:p>
        </p:txBody>
      </p:sp>
      <p:sp>
        <p:nvSpPr>
          <p:cNvPr id="7" name="Content Placeholder 2">
            <a:extLst>
              <a:ext uri="{FF2B5EF4-FFF2-40B4-BE49-F238E27FC236}">
                <a16:creationId xmlns:a16="http://schemas.microsoft.com/office/drawing/2014/main" id="{10555E7F-0486-1C4F-8DB3-414982A540E0}"/>
              </a:ext>
            </a:extLst>
          </p:cNvPr>
          <p:cNvSpPr txBox="1">
            <a:spLocks/>
          </p:cNvSpPr>
          <p:nvPr/>
        </p:nvSpPr>
        <p:spPr>
          <a:xfrm>
            <a:off x="1097692" y="1863488"/>
            <a:ext cx="10515600" cy="27479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known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Yesterday we used standard curved to compare variation in results between plates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MFI values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known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IU/mL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dirty="0"/>
              <a:t>Then we can use this model to convert the 9.36 IU/ml correlate of protection to an equivalent MFI (or can convert MFI to values in IU/ml) </a:t>
            </a:r>
          </a:p>
        </p:txBody>
      </p:sp>
    </p:spTree>
    <p:extLst>
      <p:ext uri="{BB962C8B-B14F-4D97-AF65-F5344CB8AC3E}">
        <p14:creationId xmlns:p14="http://schemas.microsoft.com/office/powerpoint/2010/main" val="252180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ACF7B-0ABE-3F56-8F64-B58D38CA0E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23BE54B-FC8F-B195-B4F6-DC0CA563D3BC}"/>
              </a:ext>
            </a:extLst>
          </p:cNvPr>
          <p:cNvSpPr txBox="1"/>
          <p:nvPr/>
        </p:nvSpPr>
        <p:spPr>
          <a:xfrm>
            <a:off x="1001932" y="1920789"/>
            <a:ext cx="398154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rubella (WRUV), we know the cutoff (based on correlate of protection) of 9.36 IU/mL is equivalent to 501.1 MFI based on the standard curve </a:t>
            </a:r>
          </a:p>
        </p:txBody>
      </p:sp>
      <p:grpSp>
        <p:nvGrpSpPr>
          <p:cNvPr id="11" name="Group 10">
            <a:extLst>
              <a:ext uri="{FF2B5EF4-FFF2-40B4-BE49-F238E27FC236}">
                <a16:creationId xmlns:a16="http://schemas.microsoft.com/office/drawing/2014/main" id="{DB33CC2F-9F33-E694-D27E-1609F321687A}"/>
              </a:ext>
            </a:extLst>
          </p:cNvPr>
          <p:cNvGrpSpPr/>
          <p:nvPr/>
        </p:nvGrpSpPr>
        <p:grpSpPr>
          <a:xfrm>
            <a:off x="5703668" y="1651869"/>
            <a:ext cx="5486400" cy="4114800"/>
            <a:chOff x="5867400" y="1653817"/>
            <a:chExt cx="5486400" cy="4114800"/>
          </a:xfrm>
        </p:grpSpPr>
        <p:pic>
          <p:nvPicPr>
            <p:cNvPr id="10" name="Picture 9" descr="A graph of a standard curve&#10;&#10;AI-generated content may be incorrect.">
              <a:extLst>
                <a:ext uri="{FF2B5EF4-FFF2-40B4-BE49-F238E27FC236}">
                  <a16:creationId xmlns:a16="http://schemas.microsoft.com/office/drawing/2014/main" id="{619C312E-E836-27F6-18DE-EB7356F07FFF}"/>
                </a:ext>
              </a:extLst>
            </p:cNvPr>
            <p:cNvPicPr>
              <a:picLocks noChangeAspect="1"/>
            </p:cNvPicPr>
            <p:nvPr/>
          </p:nvPicPr>
          <p:blipFill>
            <a:blip r:embed="rId3"/>
            <a:stretch>
              <a:fillRect/>
            </a:stretch>
          </p:blipFill>
          <p:spPr>
            <a:xfrm>
              <a:off x="5867400" y="1653817"/>
              <a:ext cx="5486400" cy="4114800"/>
            </a:xfrm>
            <a:prstGeom prst="rect">
              <a:avLst/>
            </a:prstGeom>
            <a:ln>
              <a:solidFill>
                <a:schemeClr val="tx1"/>
              </a:solidFill>
            </a:ln>
          </p:spPr>
        </p:pic>
        <p:sp>
          <p:nvSpPr>
            <p:cNvPr id="7" name="TextBox 6">
              <a:extLst>
                <a:ext uri="{FF2B5EF4-FFF2-40B4-BE49-F238E27FC236}">
                  <a16:creationId xmlns:a16="http://schemas.microsoft.com/office/drawing/2014/main" id="{6B089835-C829-2B39-C187-4384787CE400}"/>
                </a:ext>
              </a:extLst>
            </p:cNvPr>
            <p:cNvSpPr txBox="1"/>
            <p:nvPr/>
          </p:nvSpPr>
          <p:spPr>
            <a:xfrm>
              <a:off x="6783152" y="2666574"/>
              <a:ext cx="1588770" cy="369332"/>
            </a:xfrm>
            <a:prstGeom prst="rect">
              <a:avLst/>
            </a:prstGeom>
            <a:noFill/>
          </p:spPr>
          <p:txBody>
            <a:bodyPr wrap="square" rtlCol="0">
              <a:spAutoFit/>
            </a:bodyPr>
            <a:lstStyle/>
            <a:p>
              <a:r>
                <a:rPr lang="en-US" b="1" dirty="0"/>
                <a:t>501.1 MFI</a:t>
              </a:r>
            </a:p>
          </p:txBody>
        </p:sp>
        <p:sp>
          <p:nvSpPr>
            <p:cNvPr id="8" name="TextBox 7">
              <a:extLst>
                <a:ext uri="{FF2B5EF4-FFF2-40B4-BE49-F238E27FC236}">
                  <a16:creationId xmlns:a16="http://schemas.microsoft.com/office/drawing/2014/main" id="{D484C5D3-FB5C-1CCE-98FE-DA85FBE67526}"/>
                </a:ext>
              </a:extLst>
            </p:cNvPr>
            <p:cNvSpPr txBox="1"/>
            <p:nvPr/>
          </p:nvSpPr>
          <p:spPr>
            <a:xfrm>
              <a:off x="9305802" y="4834851"/>
              <a:ext cx="1588770" cy="369332"/>
            </a:xfrm>
            <a:prstGeom prst="rect">
              <a:avLst/>
            </a:prstGeom>
            <a:noFill/>
          </p:spPr>
          <p:txBody>
            <a:bodyPr wrap="square" rtlCol="0">
              <a:spAutoFit/>
            </a:bodyPr>
            <a:lstStyle/>
            <a:p>
              <a:r>
                <a:rPr lang="en-US" b="1" dirty="0"/>
                <a:t>9.36  IU/mL</a:t>
              </a:r>
            </a:p>
          </p:txBody>
        </p:sp>
      </p:grpSp>
      <p:sp>
        <p:nvSpPr>
          <p:cNvPr id="14" name="Title 1">
            <a:extLst>
              <a:ext uri="{FF2B5EF4-FFF2-40B4-BE49-F238E27FC236}">
                <a16:creationId xmlns:a16="http://schemas.microsoft.com/office/drawing/2014/main" id="{4EE32124-E0DE-C3F9-7423-39EC011C162C}"/>
              </a:ext>
            </a:extLst>
          </p:cNvPr>
          <p:cNvSpPr txBox="1">
            <a:spLocks/>
          </p:cNvSpPr>
          <p:nvPr/>
        </p:nvSpPr>
        <p:spPr>
          <a:xfrm>
            <a:off x="838200" y="4113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Getting MFI values from standard curves </a:t>
            </a:r>
          </a:p>
        </p:txBody>
      </p:sp>
    </p:spTree>
    <p:extLst>
      <p:ext uri="{BB962C8B-B14F-4D97-AF65-F5344CB8AC3E}">
        <p14:creationId xmlns:p14="http://schemas.microsoft.com/office/powerpoint/2010/main" val="334894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AC8-E7DD-EB23-93B1-A20EAB8317A8}"/>
              </a:ext>
            </a:extLst>
          </p:cNvPr>
          <p:cNvSpPr>
            <a:spLocks noGrp="1"/>
          </p:cNvSpPr>
          <p:nvPr>
            <p:ph type="title"/>
          </p:nvPr>
        </p:nvSpPr>
        <p:spPr/>
        <p:txBody>
          <a:bodyPr/>
          <a:lstStyle/>
          <a:p>
            <a:r>
              <a:rPr lang="en-US" dirty="0"/>
              <a:t>Finding serostatus from cutoff</a:t>
            </a:r>
          </a:p>
        </p:txBody>
      </p:sp>
      <p:sp>
        <p:nvSpPr>
          <p:cNvPr id="3" name="Content Placeholder 2">
            <a:extLst>
              <a:ext uri="{FF2B5EF4-FFF2-40B4-BE49-F238E27FC236}">
                <a16:creationId xmlns:a16="http://schemas.microsoft.com/office/drawing/2014/main" id="{D5846FC3-F3D5-A4FE-AB63-D33F95B247C0}"/>
              </a:ext>
            </a:extLst>
          </p:cNvPr>
          <p:cNvSpPr>
            <a:spLocks noGrp="1"/>
          </p:cNvSpPr>
          <p:nvPr>
            <p:ph idx="1"/>
          </p:nvPr>
        </p:nvSpPr>
        <p:spPr>
          <a:xfrm>
            <a:off x="958970" y="2572498"/>
            <a:ext cx="3619500" cy="4351338"/>
          </a:xfrm>
        </p:spPr>
        <p:txBody>
          <a:bodyPr/>
          <a:lstStyle/>
          <a:p>
            <a:pPr marL="0" indent="0" algn="ctr">
              <a:buNone/>
            </a:pPr>
            <a:r>
              <a:rPr lang="en-US" dirty="0"/>
              <a:t>For each sample in the dataset, we identify each as seropositive (1) or seronegative (0)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F152F44-FCA8-3046-6232-F575BD3B2FD2}"/>
              </a:ext>
            </a:extLst>
          </p:cNvPr>
          <p:cNvPicPr>
            <a:picLocks noChangeAspect="1"/>
          </p:cNvPicPr>
          <p:nvPr/>
        </p:nvPicPr>
        <p:blipFill>
          <a:blip r:embed="rId2"/>
          <a:stretch>
            <a:fillRect/>
          </a:stretch>
        </p:blipFill>
        <p:spPr>
          <a:xfrm>
            <a:off x="4965162" y="1825625"/>
            <a:ext cx="5926645" cy="3896653"/>
          </a:xfrm>
          <a:prstGeom prst="rect">
            <a:avLst/>
          </a:prstGeom>
        </p:spPr>
      </p:pic>
    </p:spTree>
    <p:extLst>
      <p:ext uri="{BB962C8B-B14F-4D97-AF65-F5344CB8AC3E}">
        <p14:creationId xmlns:p14="http://schemas.microsoft.com/office/powerpoint/2010/main" val="2118512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8A9D5-A111-AB75-00E7-05FB9A479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23FDA-62CD-2A96-E96F-69DEC5FF6A47}"/>
              </a:ext>
            </a:extLst>
          </p:cNvPr>
          <p:cNvSpPr>
            <a:spLocks noGrp="1"/>
          </p:cNvSpPr>
          <p:nvPr>
            <p:ph type="title"/>
          </p:nvPr>
        </p:nvSpPr>
        <p:spPr/>
        <p:txBody>
          <a:bodyPr/>
          <a:lstStyle/>
          <a:p>
            <a:r>
              <a:rPr lang="en-US" dirty="0"/>
              <a:t>Calculating seropositivity</a:t>
            </a:r>
          </a:p>
        </p:txBody>
      </p:sp>
      <p:sp>
        <p:nvSpPr>
          <p:cNvPr id="3" name="Content Placeholder 2">
            <a:extLst>
              <a:ext uri="{FF2B5EF4-FFF2-40B4-BE49-F238E27FC236}">
                <a16:creationId xmlns:a16="http://schemas.microsoft.com/office/drawing/2014/main" id="{C71AF8A4-7AF0-167B-EE69-96D9FB658787}"/>
              </a:ext>
            </a:extLst>
          </p:cNvPr>
          <p:cNvSpPr>
            <a:spLocks noGrp="1"/>
          </p:cNvSpPr>
          <p:nvPr>
            <p:ph idx="1"/>
          </p:nvPr>
        </p:nvSpPr>
        <p:spPr>
          <a:xfrm>
            <a:off x="838200" y="1865373"/>
            <a:ext cx="8478328" cy="1325563"/>
          </a:xfrm>
        </p:spPr>
        <p:txBody>
          <a:bodyPr>
            <a:normAutofit lnSpcReduction="10000"/>
          </a:bodyPr>
          <a:lstStyle/>
          <a:p>
            <a:pPr marL="0" indent="0">
              <a:buNone/>
            </a:pPr>
            <a:r>
              <a:rPr lang="en-US" dirty="0"/>
              <a:t>For WRUV with a cutoff of 501.1, we have:</a:t>
            </a:r>
          </a:p>
          <a:p>
            <a:pPr lvl="1"/>
            <a:r>
              <a:rPr lang="en-US" sz="2800" dirty="0"/>
              <a:t>767 seropositive samples</a:t>
            </a:r>
          </a:p>
          <a:p>
            <a:pPr lvl="1"/>
            <a:r>
              <a:rPr lang="en-US" sz="2800" dirty="0"/>
              <a:t>233 seronegative samples</a:t>
            </a:r>
          </a:p>
          <a:p>
            <a:pPr lvl="1"/>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8D98703-41DC-B653-CE19-D446FCE182BA}"/>
                  </a:ext>
                </a:extLst>
              </p:cNvPr>
              <p:cNvSpPr txBox="1"/>
              <p:nvPr/>
            </p:nvSpPr>
            <p:spPr>
              <a:xfrm>
                <a:off x="685800" y="3568822"/>
                <a:ext cx="10668000" cy="1001556"/>
              </a:xfrm>
              <a:prstGeom prst="rect">
                <a:avLst/>
              </a:prstGeom>
              <a:noFill/>
            </p:spPr>
            <p:txBody>
              <a:bodyPr wrap="square">
                <a:spAutoFit/>
              </a:bodyPr>
              <a:lstStyle/>
              <a:p>
                <a:pPr marL="0" indent="0">
                  <a:lnSpc>
                    <a:spcPct val="115000"/>
                  </a:lnSpc>
                  <a:spcAft>
                    <a:spcPts val="80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𝑆𝑒𝑟𝑜𝑝𝑜𝑠𝑖𝑡𝑖𝑣𝑖𝑡𝑦</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d>
                        <m:dPr>
                          <m:ctrlPr>
                            <a:rPr lang="en-US" sz="2400" b="0" i="1" kern="100" smtClean="0">
                              <a:latin typeface="Cambria Math" panose="02040503050406030204" pitchFamily="18" charset="0"/>
                              <a:ea typeface="Aptos" panose="020B0004020202020204" pitchFamily="34" charset="0"/>
                              <a:cs typeface="Times New Roman" panose="02020603050405020304" pitchFamily="18" charset="0"/>
                            </a:rPr>
                          </m:ctrlPr>
                        </m:dPr>
                        <m:e>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𝑆𝑒𝑟𝑜𝑝𝑜𝑠𝑖𝑡𝑖𝑣𝑒</m:t>
                          </m:r>
                        </m:e>
                      </m:d>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𝑁𝑢𝑚𝑏𝑒𝑟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𝑠𝑒𝑟𝑜𝑝𝑜𝑠𝑖𝑡𝑖𝑣𝑒</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𝑇𝑜𝑡𝑎𝑙</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𝑛𝑢𝑚𝑏𝑒𝑟</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 </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1000</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oMath>
                  </m:oMathPara>
                </a14:m>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98D98703-41DC-B653-CE19-D446FCE182BA}"/>
                  </a:ext>
                </a:extLst>
              </p:cNvPr>
              <p:cNvSpPr txBox="1">
                <a:spLocks noRot="1" noChangeAspect="1" noMove="1" noResize="1" noEditPoints="1" noAdjustHandles="1" noChangeArrowheads="1" noChangeShapeType="1" noTextEdit="1"/>
              </p:cNvSpPr>
              <p:nvPr/>
            </p:nvSpPr>
            <p:spPr>
              <a:xfrm>
                <a:off x="685800" y="3568822"/>
                <a:ext cx="10668000" cy="1001556"/>
              </a:xfrm>
              <a:prstGeom prst="rect">
                <a:avLst/>
              </a:prstGeom>
              <a:blipFill>
                <a:blip r:embed="rId2"/>
                <a:stretch>
                  <a:fillRect b="-7500"/>
                </a:stretch>
              </a:blipFill>
            </p:spPr>
            <p:txBody>
              <a:bodyPr/>
              <a:lstStyle/>
              <a:p>
                <a:r>
                  <a:rPr lang="en-US">
                    <a:noFill/>
                  </a:rPr>
                  <a:t> </a:t>
                </a:r>
              </a:p>
            </p:txBody>
          </p:sp>
        </mc:Fallback>
      </mc:AlternateContent>
    </p:spTree>
    <p:extLst>
      <p:ext uri="{BB962C8B-B14F-4D97-AF65-F5344CB8AC3E}">
        <p14:creationId xmlns:p14="http://schemas.microsoft.com/office/powerpoint/2010/main" val="23080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34EA-3998-CF35-65B3-87AD2E3C73D6}"/>
              </a:ext>
            </a:extLst>
          </p:cNvPr>
          <p:cNvSpPr>
            <a:spLocks noGrp="1"/>
          </p:cNvSpPr>
          <p:nvPr>
            <p:ph type="title"/>
          </p:nvPr>
        </p:nvSpPr>
        <p:spPr/>
        <p:txBody>
          <a:bodyPr/>
          <a:lstStyle/>
          <a:p>
            <a:r>
              <a:rPr lang="en-US" dirty="0"/>
              <a:t>Calculating seropositivity – confidence intervals</a:t>
            </a:r>
          </a:p>
        </p:txBody>
      </p:sp>
      <p:sp>
        <p:nvSpPr>
          <p:cNvPr id="3" name="Content Placeholder 2">
            <a:extLst>
              <a:ext uri="{FF2B5EF4-FFF2-40B4-BE49-F238E27FC236}">
                <a16:creationId xmlns:a16="http://schemas.microsoft.com/office/drawing/2014/main" id="{BDC9B94E-699B-165F-04D9-613EE637E3F0}"/>
              </a:ext>
            </a:extLst>
          </p:cNvPr>
          <p:cNvSpPr>
            <a:spLocks noGrp="1"/>
          </p:cNvSpPr>
          <p:nvPr>
            <p:ph idx="1"/>
          </p:nvPr>
        </p:nvSpPr>
        <p:spPr/>
        <p:txBody>
          <a:bodyPr>
            <a:normAutofit/>
          </a:bodyPr>
          <a:lstStyle/>
          <a:p>
            <a:r>
              <a:rPr lang="en-US" dirty="0"/>
              <a:t>A confidence interval of 95% accounts for number of people sampled to make a seropositivity range that we are 95% confident will include the true population level seroprevalence</a:t>
            </a:r>
          </a:p>
          <a:p>
            <a:r>
              <a:rPr lang="en-US" dirty="0"/>
              <a:t>This method is based on a binomial distribution, and though the equation is complicated, but we can use R to easily compute it.</a:t>
            </a:r>
          </a:p>
          <a:p>
            <a:endParaRPr lang="en-US" dirty="0"/>
          </a:p>
          <a:p>
            <a:endParaRPr lang="en-US" dirty="0"/>
          </a:p>
          <a:p>
            <a:pPr marL="0" indent="0">
              <a:buNone/>
            </a:pPr>
            <a:r>
              <a:rPr lang="en-US" dirty="0"/>
              <a:t>With 767 positives and 1000 total, lower 95% CI is: 74.0% and upper 95% CI is: 79.3%</a:t>
            </a:r>
          </a:p>
        </p:txBody>
      </p:sp>
      <p:pic>
        <p:nvPicPr>
          <p:cNvPr id="6" name="Picture 5">
            <a:extLst>
              <a:ext uri="{FF2B5EF4-FFF2-40B4-BE49-F238E27FC236}">
                <a16:creationId xmlns:a16="http://schemas.microsoft.com/office/drawing/2014/main" id="{7BAF375D-9085-B808-5846-BFA1DBE11679}"/>
              </a:ext>
            </a:extLst>
          </p:cNvPr>
          <p:cNvPicPr>
            <a:picLocks noChangeAspect="1"/>
          </p:cNvPicPr>
          <p:nvPr/>
        </p:nvPicPr>
        <p:blipFill>
          <a:blip r:embed="rId2"/>
          <a:stretch>
            <a:fillRect/>
          </a:stretch>
        </p:blipFill>
        <p:spPr>
          <a:xfrm>
            <a:off x="4067174" y="4067969"/>
            <a:ext cx="4219575" cy="932628"/>
          </a:xfrm>
          <a:prstGeom prst="rect">
            <a:avLst/>
          </a:prstGeom>
        </p:spPr>
      </p:pic>
    </p:spTree>
    <p:extLst>
      <p:ext uri="{BB962C8B-B14F-4D97-AF65-F5344CB8AC3E}">
        <p14:creationId xmlns:p14="http://schemas.microsoft.com/office/powerpoint/2010/main" val="98066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8B7F4-855F-2416-0C93-80AC06EDB470}"/>
              </a:ext>
            </a:extLst>
          </p:cNvPr>
          <p:cNvSpPr>
            <a:spLocks noGrp="1"/>
          </p:cNvSpPr>
          <p:nvPr>
            <p:ph idx="1"/>
          </p:nvPr>
        </p:nvSpPr>
        <p:spPr/>
        <p:txBody>
          <a:bodyPr/>
          <a:lstStyle/>
          <a:p>
            <a:pPr marL="0" indent="0">
              <a:buNone/>
            </a:pPr>
            <a:r>
              <a:rPr lang="en-US" dirty="0"/>
              <a:t>With 767 positives and 1000 total samples:</a:t>
            </a:r>
          </a:p>
          <a:p>
            <a:pPr marL="0" indent="0" algn="ctr">
              <a:buNone/>
            </a:pPr>
            <a:r>
              <a:rPr lang="en-US" dirty="0"/>
              <a:t>Seroprevalence = 76.7% (95% CI: 74.0%, 79.3%) </a:t>
            </a:r>
          </a:p>
          <a:p>
            <a:endParaRPr lang="en-US" dirty="0"/>
          </a:p>
        </p:txBody>
      </p:sp>
      <p:sp>
        <p:nvSpPr>
          <p:cNvPr id="4" name="Title 1">
            <a:extLst>
              <a:ext uri="{FF2B5EF4-FFF2-40B4-BE49-F238E27FC236}">
                <a16:creationId xmlns:a16="http://schemas.microsoft.com/office/drawing/2014/main" id="{38E04507-A52D-8561-9DE6-226EE3169C0F}"/>
              </a:ext>
            </a:extLst>
          </p:cNvPr>
          <p:cNvSpPr>
            <a:spLocks noGrp="1"/>
          </p:cNvSpPr>
          <p:nvPr>
            <p:ph type="title"/>
          </p:nvPr>
        </p:nvSpPr>
        <p:spPr>
          <a:xfrm>
            <a:off x="838200" y="365125"/>
            <a:ext cx="10515600" cy="1325563"/>
          </a:xfrm>
        </p:spPr>
        <p:txBody>
          <a:bodyPr/>
          <a:lstStyle/>
          <a:p>
            <a:r>
              <a:rPr lang="en-US" dirty="0"/>
              <a:t>Calculating seropositivity – confidence intervals</a:t>
            </a:r>
          </a:p>
        </p:txBody>
      </p:sp>
    </p:spTree>
    <p:extLst>
      <p:ext uri="{BB962C8B-B14F-4D97-AF65-F5344CB8AC3E}">
        <p14:creationId xmlns:p14="http://schemas.microsoft.com/office/powerpoint/2010/main" val="2963041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03CF4-9E3D-BF4F-BFD9-6FA405B2786B}"/>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EF4ED65-CD66-D584-3C23-55A9D3F5CC9E}"/>
              </a:ext>
            </a:extLst>
          </p:cNvPr>
          <p:cNvSpPr txBox="1">
            <a:spLocks/>
          </p:cNvSpPr>
          <p:nvPr/>
        </p:nvSpPr>
        <p:spPr>
          <a:xfrm>
            <a:off x="747889" y="1888448"/>
            <a:ext cx="10515600" cy="431109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15000"/>
              </a:lnSpc>
              <a:buNone/>
            </a:pPr>
            <a:r>
              <a:rPr lang="en-US" sz="3300" b="1" kern="100" dirty="0">
                <a:latin typeface="Aptos" panose="020B0004020202020204" pitchFamily="34" charset="0"/>
                <a:ea typeface="Aptos" panose="020B0004020202020204" pitchFamily="34" charset="0"/>
                <a:cs typeface="Times New Roman" panose="02020603050405020304" pitchFamily="18" charset="0"/>
              </a:rPr>
              <a:t>Interpretation strongly depends on how seroprevalence is determined, including controls used and selected cutoff. </a:t>
            </a:r>
          </a:p>
          <a:p>
            <a:pPr marL="457200" lvl="1" indent="0">
              <a:lnSpc>
                <a:spcPct val="115000"/>
              </a:lnSpc>
              <a:buNone/>
            </a:pPr>
            <a:r>
              <a:rPr lang="en-US" sz="3300" kern="100" dirty="0">
                <a:latin typeface="Aptos" panose="020B0004020202020204" pitchFamily="34" charset="0"/>
                <a:ea typeface="Aptos" panose="020B0004020202020204" pitchFamily="34" charset="0"/>
                <a:cs typeface="Times New Roman" panose="02020603050405020304" pitchFamily="18" charset="0"/>
              </a:rPr>
              <a:t>For the seroprevalence of rubella (WRUV): </a:t>
            </a:r>
          </a:p>
          <a:p>
            <a:pPr marL="742950" lvl="1" indent="-285750">
              <a:lnSpc>
                <a:spcPct val="115000"/>
              </a:lnSpc>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lvl="1" indent="-285750">
              <a:lnSpc>
                <a:spcPct val="115000"/>
              </a:lnSpc>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If we know there’s little vaccination, we may assume seroprevalence is due to natural infection, or vice versa. </a:t>
            </a:r>
          </a:p>
          <a:p>
            <a:pPr marL="742950" lvl="1" indent="-285750">
              <a:lnSpc>
                <a:spcPct val="115000"/>
              </a:lnSpc>
              <a:spcAft>
                <a:spcPts val="800"/>
              </a:spcAft>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Since cutoff is a correlate as protection, seroprevalence so could also show which individuals are susceptible to future infection, and whether there could be outbreaks in region</a:t>
            </a:r>
          </a:p>
          <a:p>
            <a:endParaRPr lang="en-US" dirty="0"/>
          </a:p>
        </p:txBody>
      </p:sp>
      <p:sp>
        <p:nvSpPr>
          <p:cNvPr id="7" name="Title 1">
            <a:extLst>
              <a:ext uri="{FF2B5EF4-FFF2-40B4-BE49-F238E27FC236}">
                <a16:creationId xmlns:a16="http://schemas.microsoft.com/office/drawing/2014/main" id="{87D4C872-B497-C805-6B66-E976F7A83F9F}"/>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41488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F65-ACC8-02E9-BAAA-410AD7362898}"/>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
        <p:nvSpPr>
          <p:cNvPr id="3" name="Content Placeholder 2">
            <a:extLst>
              <a:ext uri="{FF2B5EF4-FFF2-40B4-BE49-F238E27FC236}">
                <a16:creationId xmlns:a16="http://schemas.microsoft.com/office/drawing/2014/main" id="{A3CA31CA-9D02-A267-EC10-A2016E0E86EE}"/>
              </a:ext>
            </a:extLst>
          </p:cNvPr>
          <p:cNvSpPr>
            <a:spLocks noGrp="1"/>
          </p:cNvSpPr>
          <p:nvPr>
            <p:ph idx="1"/>
          </p:nvPr>
        </p:nvSpPr>
        <p:spPr/>
        <p:txBody>
          <a:bodyPr/>
          <a:lstStyle/>
          <a:p>
            <a:r>
              <a:rPr lang="en-US" b="1" dirty="0"/>
              <a:t>How would we interpret seroprevalence if there is NOT a correlate of protection?</a:t>
            </a:r>
          </a:p>
        </p:txBody>
      </p:sp>
    </p:spTree>
    <p:extLst>
      <p:ext uri="{BB962C8B-B14F-4D97-AF65-F5344CB8AC3E}">
        <p14:creationId xmlns:p14="http://schemas.microsoft.com/office/powerpoint/2010/main" val="135435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29247-2DEE-A52D-0A72-6D811C48EBB6}"/>
              </a:ext>
            </a:extLst>
          </p:cNvPr>
          <p:cNvSpPr>
            <a:spLocks noGrp="1"/>
          </p:cNvSpPr>
          <p:nvPr>
            <p:ph idx="1"/>
          </p:nvPr>
        </p:nvSpPr>
        <p:spPr/>
        <p:txBody>
          <a:bodyPr/>
          <a:lstStyle/>
          <a:p>
            <a:r>
              <a:rPr lang="en-US" b="1" dirty="0"/>
              <a:t>How would we interpret seroprevalence if there is NOT a correlate of protection?</a:t>
            </a:r>
          </a:p>
          <a:p>
            <a:r>
              <a:rPr lang="en-US" dirty="0"/>
              <a:t>For antigens in general, seroprevalence could indicate:</a:t>
            </a:r>
          </a:p>
          <a:p>
            <a:pPr lvl="1"/>
            <a:r>
              <a:rPr lang="en-US" dirty="0"/>
              <a:t>Population ever exposed to pathogen or vaccine</a:t>
            </a:r>
          </a:p>
          <a:p>
            <a:pPr lvl="1"/>
            <a:r>
              <a:rPr lang="en-US" dirty="0"/>
              <a:t>Population with recent infection</a:t>
            </a:r>
          </a:p>
          <a:p>
            <a:pPr lvl="1"/>
            <a:r>
              <a:rPr lang="en-US" dirty="0"/>
              <a:t>Population with symptomatic infection</a:t>
            </a:r>
          </a:p>
          <a:p>
            <a:pPr lvl="1"/>
            <a:r>
              <a:rPr lang="en-US" dirty="0"/>
              <a:t>Cross-reactive antibody responses</a:t>
            </a:r>
          </a:p>
        </p:txBody>
      </p:sp>
      <p:sp>
        <p:nvSpPr>
          <p:cNvPr id="4" name="Title 1">
            <a:extLst>
              <a:ext uri="{FF2B5EF4-FFF2-40B4-BE49-F238E27FC236}">
                <a16:creationId xmlns:a16="http://schemas.microsoft.com/office/drawing/2014/main" id="{061B93DF-0EF6-666C-28EA-BF0ECBB27CE5}"/>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24203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4F15-62EA-517A-97D7-3C917C7F4C50}"/>
              </a:ext>
            </a:extLst>
          </p:cNvPr>
          <p:cNvSpPr>
            <a:spLocks noGrp="1"/>
          </p:cNvSpPr>
          <p:nvPr>
            <p:ph type="title"/>
          </p:nvPr>
        </p:nvSpPr>
        <p:spPr/>
        <p:txBody>
          <a:bodyPr/>
          <a:lstStyle/>
          <a:p>
            <a:r>
              <a:rPr lang="en-US" dirty="0"/>
              <a:t>Lecture outline: </a:t>
            </a:r>
          </a:p>
        </p:txBody>
      </p:sp>
      <p:sp>
        <p:nvSpPr>
          <p:cNvPr id="3" name="Content Placeholder 2">
            <a:extLst>
              <a:ext uri="{FF2B5EF4-FFF2-40B4-BE49-F238E27FC236}">
                <a16:creationId xmlns:a16="http://schemas.microsoft.com/office/drawing/2014/main" id="{26B03998-8D19-413F-D557-FDE476559A1C}"/>
              </a:ext>
            </a:extLst>
          </p:cNvPr>
          <p:cNvSpPr>
            <a:spLocks noGrp="1"/>
          </p:cNvSpPr>
          <p:nvPr>
            <p:ph idx="1"/>
          </p:nvPr>
        </p:nvSpPr>
        <p:spPr>
          <a:xfrm>
            <a:off x="1135380" y="1814195"/>
            <a:ext cx="7597140" cy="4351338"/>
          </a:xfrm>
        </p:spPr>
        <p:txBody>
          <a:bodyPr/>
          <a:lstStyle/>
          <a:p>
            <a:r>
              <a:rPr lang="en-US" dirty="0"/>
              <a:t>Data visualization</a:t>
            </a:r>
          </a:p>
          <a:p>
            <a:r>
              <a:rPr lang="en-US" dirty="0"/>
              <a:t>Why binarize data? </a:t>
            </a:r>
          </a:p>
          <a:p>
            <a:r>
              <a:rPr lang="en-US" dirty="0"/>
              <a:t>Calculating seroprevalence from a cutoff</a:t>
            </a:r>
          </a:p>
          <a:p>
            <a:r>
              <a:rPr lang="en-US" dirty="0"/>
              <a:t>Selecting controls</a:t>
            </a:r>
          </a:p>
        </p:txBody>
      </p:sp>
    </p:spTree>
    <p:extLst>
      <p:ext uri="{BB962C8B-B14F-4D97-AF65-F5344CB8AC3E}">
        <p14:creationId xmlns:p14="http://schemas.microsoft.com/office/powerpoint/2010/main" val="8681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67F2-F3E5-A50F-A7C5-2EF0A34C9F21}"/>
              </a:ext>
            </a:extLst>
          </p:cNvPr>
          <p:cNvSpPr>
            <a:spLocks noGrp="1"/>
          </p:cNvSpPr>
          <p:nvPr>
            <p:ph type="title"/>
          </p:nvPr>
        </p:nvSpPr>
        <p:spPr/>
        <p:txBody>
          <a:bodyPr/>
          <a:lstStyle/>
          <a:p>
            <a:r>
              <a:rPr lang="en-US" dirty="0"/>
              <a:t>Controls </a:t>
            </a:r>
          </a:p>
        </p:txBody>
      </p:sp>
      <p:sp>
        <p:nvSpPr>
          <p:cNvPr id="3" name="Content Placeholder 2">
            <a:extLst>
              <a:ext uri="{FF2B5EF4-FFF2-40B4-BE49-F238E27FC236}">
                <a16:creationId xmlns:a16="http://schemas.microsoft.com/office/drawing/2014/main" id="{4DAE5214-2F99-3603-C4C1-121D106104AC}"/>
              </a:ext>
            </a:extLst>
          </p:cNvPr>
          <p:cNvSpPr>
            <a:spLocks noGrp="1"/>
          </p:cNvSpPr>
          <p:nvPr>
            <p:ph idx="1"/>
          </p:nvPr>
        </p:nvSpPr>
        <p:spPr/>
        <p:txBody>
          <a:bodyPr>
            <a:normAutofit/>
          </a:bodyPr>
          <a:lstStyle/>
          <a:p>
            <a:pPr marL="342900" marR="0" lvl="0" indent="-342900">
              <a:lnSpc>
                <a:spcPct val="115000"/>
              </a:lnSpc>
              <a:buFont typeface="Symbol" pitchFamily="2"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If we don’t have a correlate of protection, we can use controls to determine cutoffs for seropositivity</a:t>
            </a:r>
          </a:p>
          <a:p>
            <a:pPr marL="800100" lvl="1"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Ideally, we could have positive and negative controls. </a:t>
            </a:r>
          </a:p>
          <a:p>
            <a:pPr marL="800100" lvl="1"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Often, we only </a:t>
            </a:r>
            <a:r>
              <a:rPr lang="en-US" kern="100" dirty="0">
                <a:latin typeface="Aptos" panose="020B0004020202020204" pitchFamily="34" charset="0"/>
                <a:ea typeface="Aptos" panose="020B0004020202020204" pitchFamily="34" charset="0"/>
                <a:cs typeface="Times New Roman" panose="02020603050405020304" pitchFamily="18" charset="0"/>
              </a:rPr>
              <a:t>have negative controls, and sometimes we don’t have positive or negative controls</a:t>
            </a:r>
          </a:p>
          <a:p>
            <a:pPr marL="342900" marR="0" lvl="0" indent="-342900">
              <a:lnSpc>
                <a:spcPct val="115000"/>
              </a:lnSpc>
              <a:buFont typeface="Symbol" pitchFamily="2" charset="2"/>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controls we use to establish cutoffs can affect our interpretation of seroprevalence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020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8CD1-12C2-3907-41D4-F0A5A9A15AC7}"/>
              </a:ext>
            </a:extLst>
          </p:cNvPr>
          <p:cNvSpPr>
            <a:spLocks noGrp="1"/>
          </p:cNvSpPr>
          <p:nvPr>
            <p:ph type="title"/>
          </p:nvPr>
        </p:nvSpPr>
        <p:spPr/>
        <p:txBody>
          <a:bodyPr/>
          <a:lstStyle/>
          <a:p>
            <a:r>
              <a:rPr lang="en-US" dirty="0"/>
              <a:t>Non-target antigen controls</a:t>
            </a:r>
          </a:p>
        </p:txBody>
      </p:sp>
      <p:sp>
        <p:nvSpPr>
          <p:cNvPr id="3" name="Content Placeholder 2">
            <a:extLst>
              <a:ext uri="{FF2B5EF4-FFF2-40B4-BE49-F238E27FC236}">
                <a16:creationId xmlns:a16="http://schemas.microsoft.com/office/drawing/2014/main" id="{7991FF55-39F5-9352-E18D-29E7BB35183C}"/>
              </a:ext>
            </a:extLst>
          </p:cNvPr>
          <p:cNvSpPr>
            <a:spLocks noGrp="1"/>
          </p:cNvSpPr>
          <p:nvPr>
            <p:ph idx="1"/>
          </p:nvPr>
        </p:nvSpPr>
        <p:spPr>
          <a:xfrm>
            <a:off x="838200" y="1825625"/>
            <a:ext cx="6793089" cy="4351338"/>
          </a:xfrm>
        </p:spPr>
        <p:txBody>
          <a:bodyPr/>
          <a:lstStyle/>
          <a:p>
            <a:r>
              <a:rPr lang="en-US" dirty="0"/>
              <a:t>We also have controls with non-target antigens (SNAP in our dataset, other common ones are GST and Vero)</a:t>
            </a:r>
          </a:p>
          <a:p>
            <a:r>
              <a:rPr lang="en-US" dirty="0"/>
              <a:t>These controls can ensure that the plate ran correctly, whether values are similar between plates, and high values can indicate non-specific binding</a:t>
            </a:r>
          </a:p>
          <a:p>
            <a:r>
              <a:rPr lang="en-US" dirty="0"/>
              <a:t>The non-target antigen values should not differ between samples with high and low antigen values </a:t>
            </a:r>
          </a:p>
        </p:txBody>
      </p:sp>
      <p:pic>
        <p:nvPicPr>
          <p:cNvPr id="5" name="Picture 4">
            <a:extLst>
              <a:ext uri="{FF2B5EF4-FFF2-40B4-BE49-F238E27FC236}">
                <a16:creationId xmlns:a16="http://schemas.microsoft.com/office/drawing/2014/main" id="{21FCA42F-EE7A-708B-4F09-08A201B6CFCA}"/>
              </a:ext>
            </a:extLst>
          </p:cNvPr>
          <p:cNvPicPr>
            <a:picLocks noChangeAspect="1"/>
          </p:cNvPicPr>
          <p:nvPr/>
        </p:nvPicPr>
        <p:blipFill>
          <a:blip r:embed="rId2"/>
          <a:stretch>
            <a:fillRect/>
          </a:stretch>
        </p:blipFill>
        <p:spPr>
          <a:xfrm>
            <a:off x="7836383" y="1292949"/>
            <a:ext cx="3119851" cy="4572000"/>
          </a:xfrm>
          <a:prstGeom prst="rect">
            <a:avLst/>
          </a:prstGeom>
        </p:spPr>
      </p:pic>
    </p:spTree>
    <p:extLst>
      <p:ext uri="{BB962C8B-B14F-4D97-AF65-F5344CB8AC3E}">
        <p14:creationId xmlns:p14="http://schemas.microsoft.com/office/powerpoint/2010/main" val="2276494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8A3A-1137-C5FC-BF5F-70B892ADB326}"/>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6E4F3BB0-8E18-4F0A-7809-AAA20A88B242}"/>
              </a:ext>
            </a:extLst>
          </p:cNvPr>
          <p:cNvSpPr>
            <a:spLocks noGrp="1"/>
          </p:cNvSpPr>
          <p:nvPr>
            <p:ph idx="1"/>
          </p:nvPr>
        </p:nvSpPr>
        <p:spPr/>
        <p:txBody>
          <a:bodyPr>
            <a:noAutofit/>
          </a:bodyPr>
          <a:lstStyle/>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lvl="1">
              <a:lnSpc>
                <a:spcPct val="115000"/>
              </a:lnSpc>
              <a:buFont typeface="Symbol" pitchFamily="2" charset="2"/>
              <a:buChar char=""/>
            </a:pPr>
            <a:r>
              <a:rPr lang="en-US" sz="2600"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p:txBody>
      </p:sp>
    </p:spTree>
    <p:extLst>
      <p:ext uri="{BB962C8B-B14F-4D97-AF65-F5344CB8AC3E}">
        <p14:creationId xmlns:p14="http://schemas.microsoft.com/office/powerpoint/2010/main" val="285676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06460-6CEE-DABB-9543-757AF629BB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D7FFC-76FE-A9AF-38EF-D6697D7E6F3B}"/>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9EC8DC62-D5EC-F954-B13D-9CA32A7E8D5B}"/>
              </a:ext>
            </a:extLst>
          </p:cNvPr>
          <p:cNvSpPr>
            <a:spLocks noGrp="1"/>
          </p:cNvSpPr>
          <p:nvPr>
            <p:ph idx="1"/>
          </p:nvPr>
        </p:nvSpPr>
        <p:spPr/>
        <p:txBody>
          <a:bodyPr>
            <a:noAutofit/>
          </a:bodyPr>
          <a:lstStyle/>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lvl="1">
              <a:lnSpc>
                <a:spcPct val="115000"/>
              </a:lnSpc>
              <a:buFont typeface="Symbol" pitchFamily="2" charset="2"/>
              <a:buChar char=""/>
            </a:pPr>
            <a:r>
              <a:rPr lang="en-US" sz="2600"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 samples?</a:t>
            </a:r>
          </a:p>
          <a:p>
            <a:pPr lvl="2">
              <a:lnSpc>
                <a:spcPct val="115000"/>
              </a:lnSpc>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Vaccination vs. natural infection</a:t>
            </a:r>
          </a:p>
          <a:p>
            <a:pPr lvl="2">
              <a:lnSpc>
                <a:spcPct val="115000"/>
              </a:lnSpc>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Intensity of infection – severe, symptomatic, asymptomatic – (controls may be more likely to have clinical or severe infection)</a:t>
            </a:r>
          </a:p>
          <a:p>
            <a:pPr lvl="2">
              <a:lnSpc>
                <a:spcPct val="115000"/>
              </a:lnSpc>
              <a:spcAft>
                <a:spcPts val="800"/>
              </a:spcAft>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Timing since infection (controls likely had acute infection)</a:t>
            </a:r>
          </a:p>
        </p:txBody>
      </p:sp>
    </p:spTree>
    <p:extLst>
      <p:ext uri="{BB962C8B-B14F-4D97-AF65-F5344CB8AC3E}">
        <p14:creationId xmlns:p14="http://schemas.microsoft.com/office/powerpoint/2010/main" val="1743007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11A-21F2-D777-EB16-8AAC4B102A42}"/>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68AFC8B9-212A-6332-70B0-1D62491C6249}"/>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p:txBody>
      </p:sp>
    </p:spTree>
    <p:extLst>
      <p:ext uri="{BB962C8B-B14F-4D97-AF65-F5344CB8AC3E}">
        <p14:creationId xmlns:p14="http://schemas.microsoft.com/office/powerpoint/2010/main" val="2594302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AF7FE-3E55-EEA7-DA08-3B319CD5D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E1CBF-80F0-35D0-185C-3F4CDBD08724}"/>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B4870CA7-903B-3AEF-1795-41954B5D9CB6}"/>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Why would you choose to get or not get controls from each of these populations?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3903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30584-8985-2020-66A1-A29AC93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002B1-4207-947E-EA40-EF1347FE1089}"/>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EBD1AA80-E257-4C0D-2941-6AABC4CF024C}"/>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Why would you choose to get or not get controls from each of these populations?</a:t>
            </a:r>
          </a:p>
          <a:p>
            <a:pPr lvl="1">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Controls from non-endemic area may differ from target population in many ways (geographic, socioeconomic, disease history)</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immune systems vs. adult immune systems</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75271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8CBA-3D56-3D4D-EFC5-E6438AA4464B}"/>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7BA8AEDE-9015-DCCE-B184-19C482A99E45}"/>
              </a:ext>
            </a:extLst>
          </p:cNvPr>
          <p:cNvSpPr>
            <a:spLocks noGrp="1"/>
          </p:cNvSpPr>
          <p:nvPr>
            <p:ph idx="1"/>
          </p:nvPr>
        </p:nvSpPr>
        <p:spPr/>
        <p:txBody>
          <a:bodyPr/>
          <a:lstStyle/>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latin typeface="Aptos" panose="020B0004020202020204" pitchFamily="34" charset="0"/>
                <a:ea typeface="Aptos" panose="020B0004020202020204" pitchFamily="34" charset="0"/>
                <a:cs typeface="Times New Roman" panose="02020603050405020304" pitchFamily="18" charset="0"/>
              </a:rPr>
              <a:t>Y</a:t>
            </a:r>
            <a:r>
              <a:rPr lang="en-US" sz="3600" b="1" kern="100" dirty="0">
                <a:effectLst/>
                <a:latin typeface="Aptos" panose="020B0004020202020204" pitchFamily="34" charset="0"/>
                <a:ea typeface="Aptos" panose="020B0004020202020204" pitchFamily="34" charset="0"/>
                <a:cs typeface="Times New Roman" panose="02020603050405020304" pitchFamily="18" charset="0"/>
              </a:rPr>
              <a:t>ou may not have ideal controls. </a:t>
            </a:r>
          </a:p>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effectLst/>
                <a:latin typeface="Aptos" panose="020B0004020202020204" pitchFamily="34" charset="0"/>
                <a:ea typeface="Aptos" panose="020B0004020202020204" pitchFamily="34" charset="0"/>
                <a:cs typeface="Times New Roman" panose="02020603050405020304" pitchFamily="18" charset="0"/>
              </a:rPr>
              <a:t>You should understand the assumptions/ biases of your controls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735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10F7-6FB9-CB6D-166B-B0B1018724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9CCD9E5-F605-FC4F-6971-2ED435FBD898}"/>
              </a:ext>
            </a:extLst>
          </p:cNvPr>
          <p:cNvSpPr>
            <a:spLocks noGrp="1"/>
          </p:cNvSpPr>
          <p:nvPr>
            <p:ph idx="1"/>
          </p:nvPr>
        </p:nvSpPr>
        <p:spPr/>
        <p:txBody>
          <a:bodyPr/>
          <a:lstStyle/>
          <a:p>
            <a:r>
              <a:rPr lang="en-US" dirty="0"/>
              <a:t>You should visualize your data before conducting analysis</a:t>
            </a:r>
          </a:p>
          <a:p>
            <a:r>
              <a:rPr lang="en-US" dirty="0"/>
              <a:t>It can be useful to classify samples as seropositive and seronegative, and to calculate </a:t>
            </a:r>
            <a:r>
              <a:rPr lang="en-US" dirty="0" err="1"/>
              <a:t>seropostivity</a:t>
            </a:r>
            <a:endParaRPr lang="en-US" dirty="0"/>
          </a:p>
          <a:p>
            <a:r>
              <a:rPr lang="en-US" dirty="0"/>
              <a:t>It’s important to understand the controls you use, and how these will affect your inference</a:t>
            </a:r>
          </a:p>
          <a:p>
            <a:endParaRPr lang="en-US" dirty="0"/>
          </a:p>
          <a:p>
            <a:endParaRPr lang="en-US" dirty="0"/>
          </a:p>
        </p:txBody>
      </p:sp>
    </p:spTree>
    <p:extLst>
      <p:ext uri="{BB962C8B-B14F-4D97-AF65-F5344CB8AC3E}">
        <p14:creationId xmlns:p14="http://schemas.microsoft.com/office/powerpoint/2010/main" val="216028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AC8-4E69-1FB3-6322-77A5B275A913}"/>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EE927A07-66BF-0402-232F-0ECA96F3F70D}"/>
              </a:ext>
            </a:extLst>
          </p:cNvPr>
          <p:cNvSpPr>
            <a:spLocks noGrp="1"/>
          </p:cNvSpPr>
          <p:nvPr>
            <p:ph idx="1"/>
          </p:nvPr>
        </p:nvSpPr>
        <p:spPr>
          <a:xfrm>
            <a:off x="838200" y="5339873"/>
            <a:ext cx="10515600" cy="925341"/>
          </a:xfrm>
        </p:spPr>
        <p:txBody>
          <a:bodyPr/>
          <a:lstStyle/>
          <a:p>
            <a:pPr marL="0" indent="0" algn="ctr">
              <a:buNone/>
            </a:pPr>
            <a:r>
              <a:rPr lang="en-US" dirty="0"/>
              <a:t>How would you compare the different distributions of data (untransformed)? </a:t>
            </a:r>
          </a:p>
        </p:txBody>
      </p:sp>
      <p:pic>
        <p:nvPicPr>
          <p:cNvPr id="13" name="Picture 12" descr="A graph of a number of data&#10;&#10;AI-generated content may be incorrect.">
            <a:extLst>
              <a:ext uri="{FF2B5EF4-FFF2-40B4-BE49-F238E27FC236}">
                <a16:creationId xmlns:a16="http://schemas.microsoft.com/office/drawing/2014/main" id="{996E3241-9B6E-8A12-3FA3-9B50EBA894D4}"/>
              </a:ext>
            </a:extLst>
          </p:cNvPr>
          <p:cNvPicPr>
            <a:picLocks noChangeAspect="1"/>
          </p:cNvPicPr>
          <p:nvPr/>
        </p:nvPicPr>
        <p:blipFill>
          <a:blip r:embed="rId3"/>
          <a:stretch>
            <a:fillRect/>
          </a:stretch>
        </p:blipFill>
        <p:spPr>
          <a:xfrm>
            <a:off x="2209800" y="1352550"/>
            <a:ext cx="7772400" cy="3886200"/>
          </a:xfrm>
          <a:prstGeom prst="rect">
            <a:avLst/>
          </a:prstGeom>
        </p:spPr>
      </p:pic>
    </p:spTree>
    <p:extLst>
      <p:ext uri="{BB962C8B-B14F-4D97-AF65-F5344CB8AC3E}">
        <p14:creationId xmlns:p14="http://schemas.microsoft.com/office/powerpoint/2010/main" val="268236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498CB-8F11-0362-5429-FD50D521C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2356E-F018-086C-9F5F-6BB1173840FB}"/>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B425F88F-2478-2DCD-9A1D-DDC50C836B22}"/>
              </a:ext>
            </a:extLst>
          </p:cNvPr>
          <p:cNvSpPr>
            <a:spLocks noGrp="1"/>
          </p:cNvSpPr>
          <p:nvPr>
            <p:ph idx="1"/>
          </p:nvPr>
        </p:nvSpPr>
        <p:spPr>
          <a:xfrm>
            <a:off x="838200" y="5545410"/>
            <a:ext cx="10515600" cy="925341"/>
          </a:xfrm>
        </p:spPr>
        <p:txBody>
          <a:bodyPr/>
          <a:lstStyle/>
          <a:p>
            <a:pPr marL="0" indent="0" algn="ctr">
              <a:buNone/>
            </a:pPr>
            <a:r>
              <a:rPr lang="en-US" dirty="0"/>
              <a:t>How would you compare the different distributions of data (log transformation)? </a:t>
            </a:r>
          </a:p>
        </p:txBody>
      </p:sp>
      <p:pic>
        <p:nvPicPr>
          <p:cNvPr id="13" name="Picture 12" descr="A graph of different sizes of blue color&#10;&#10;AI-generated content may be incorrect.">
            <a:extLst>
              <a:ext uri="{FF2B5EF4-FFF2-40B4-BE49-F238E27FC236}">
                <a16:creationId xmlns:a16="http://schemas.microsoft.com/office/drawing/2014/main" id="{7C73A7D0-009E-8716-07DF-911340C52B1B}"/>
              </a:ext>
            </a:extLst>
          </p:cNvPr>
          <p:cNvPicPr>
            <a:picLocks noChangeAspect="1"/>
          </p:cNvPicPr>
          <p:nvPr/>
        </p:nvPicPr>
        <p:blipFill>
          <a:blip r:embed="rId3"/>
          <a:stretch>
            <a:fillRect/>
          </a:stretch>
        </p:blipFill>
        <p:spPr>
          <a:xfrm>
            <a:off x="2255520" y="1364954"/>
            <a:ext cx="8256182" cy="4128091"/>
          </a:xfrm>
          <a:prstGeom prst="rect">
            <a:avLst/>
          </a:prstGeom>
        </p:spPr>
      </p:pic>
    </p:spTree>
    <p:extLst>
      <p:ext uri="{BB962C8B-B14F-4D97-AF65-F5344CB8AC3E}">
        <p14:creationId xmlns:p14="http://schemas.microsoft.com/office/powerpoint/2010/main" val="1046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BB93-0EB0-4BA7-50D6-997E80884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C6BA-04A8-2A40-E76E-A0F4DF32A22B}"/>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F7976EBB-BC78-7140-7382-17E8468739BC}"/>
              </a:ext>
            </a:extLst>
          </p:cNvPr>
          <p:cNvSpPr>
            <a:spLocks noGrp="1"/>
          </p:cNvSpPr>
          <p:nvPr>
            <p:ph idx="1"/>
          </p:nvPr>
        </p:nvSpPr>
        <p:spPr>
          <a:xfrm>
            <a:off x="838200" y="4250723"/>
            <a:ext cx="10515600" cy="2242152"/>
          </a:xfrm>
        </p:spPr>
        <p:txBody>
          <a:bodyPr>
            <a:normAutofit/>
          </a:bodyPr>
          <a:lstStyle/>
          <a:p>
            <a:r>
              <a:rPr lang="en-US" dirty="0"/>
              <a:t>How would you compare the different distributions of data? </a:t>
            </a:r>
          </a:p>
          <a:p>
            <a:pPr lvl="1"/>
            <a:r>
              <a:rPr lang="en-US" dirty="0"/>
              <a:t>Skewed vs. </a:t>
            </a:r>
            <a:r>
              <a:rPr lang="en-US" dirty="0" err="1"/>
              <a:t>unskewed</a:t>
            </a:r>
            <a:r>
              <a:rPr lang="en-US" dirty="0"/>
              <a:t> distributions</a:t>
            </a:r>
          </a:p>
          <a:p>
            <a:pPr lvl="1"/>
            <a:r>
              <a:rPr lang="en-US" dirty="0"/>
              <a:t>Unimodal vs. bimodal vs. multimodal</a:t>
            </a:r>
          </a:p>
          <a:p>
            <a:pPr lvl="1"/>
            <a:r>
              <a:rPr lang="en-US" dirty="0"/>
              <a:t>Narrow or wide distribution</a:t>
            </a:r>
          </a:p>
          <a:p>
            <a:pPr lvl="1"/>
            <a:r>
              <a:rPr lang="en-US" dirty="0"/>
              <a:t>Are the outliers?</a:t>
            </a:r>
          </a:p>
          <a:p>
            <a:pPr lvl="1"/>
            <a:endParaRPr lang="en-US" dirty="0"/>
          </a:p>
        </p:txBody>
      </p:sp>
      <p:pic>
        <p:nvPicPr>
          <p:cNvPr id="5" name="Picture 4" descr="A graph of different sizes of blue color&#10;&#10;AI-generated content may be incorrect.">
            <a:extLst>
              <a:ext uri="{FF2B5EF4-FFF2-40B4-BE49-F238E27FC236}">
                <a16:creationId xmlns:a16="http://schemas.microsoft.com/office/drawing/2014/main" id="{5F70584A-653C-D0DC-EEBE-8296DB6B4337}"/>
              </a:ext>
            </a:extLst>
          </p:cNvPr>
          <p:cNvPicPr>
            <a:picLocks noChangeAspect="1"/>
          </p:cNvPicPr>
          <p:nvPr/>
        </p:nvPicPr>
        <p:blipFill>
          <a:blip r:embed="rId3"/>
          <a:stretch>
            <a:fillRect/>
          </a:stretch>
        </p:blipFill>
        <p:spPr>
          <a:xfrm>
            <a:off x="3646967" y="1428986"/>
            <a:ext cx="5539562" cy="2769781"/>
          </a:xfrm>
          <a:prstGeom prst="rect">
            <a:avLst/>
          </a:prstGeom>
        </p:spPr>
      </p:pic>
    </p:spTree>
    <p:extLst>
      <p:ext uri="{BB962C8B-B14F-4D97-AF65-F5344CB8AC3E}">
        <p14:creationId xmlns:p14="http://schemas.microsoft.com/office/powerpoint/2010/main" val="9390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A5AD-5F4C-7EA9-4DA8-4FCB17BC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00FB4-1518-1C9C-D062-F0CBF4D0211D}"/>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5333F8A2-E4F5-204E-6867-8AF537C21720}"/>
              </a:ext>
            </a:extLst>
          </p:cNvPr>
          <p:cNvSpPr>
            <a:spLocks noGrp="1"/>
          </p:cNvSpPr>
          <p:nvPr>
            <p:ph idx="1"/>
          </p:nvPr>
        </p:nvSpPr>
        <p:spPr>
          <a:xfrm>
            <a:off x="1654951" y="5184039"/>
            <a:ext cx="9259824" cy="1025068"/>
          </a:xfrm>
        </p:spPr>
        <p:txBody>
          <a:bodyPr>
            <a:normAutofit/>
          </a:bodyPr>
          <a:lstStyle/>
          <a:p>
            <a:pPr marL="0" indent="0">
              <a:buNone/>
            </a:pPr>
            <a:r>
              <a:rPr lang="en-US" dirty="0"/>
              <a:t>What underlying differences might cause the different distributions of data? </a:t>
            </a:r>
          </a:p>
        </p:txBody>
      </p:sp>
      <p:pic>
        <p:nvPicPr>
          <p:cNvPr id="5" name="Picture 4" descr="A graph of different sizes of blue color&#10;&#10;AI-generated content may be incorrect.">
            <a:extLst>
              <a:ext uri="{FF2B5EF4-FFF2-40B4-BE49-F238E27FC236}">
                <a16:creationId xmlns:a16="http://schemas.microsoft.com/office/drawing/2014/main" id="{051ED5E1-4827-3C90-5EF8-ED1379500A06}"/>
              </a:ext>
            </a:extLst>
          </p:cNvPr>
          <p:cNvPicPr>
            <a:picLocks noChangeAspect="1"/>
          </p:cNvPicPr>
          <p:nvPr/>
        </p:nvPicPr>
        <p:blipFill>
          <a:blip r:embed="rId3"/>
          <a:stretch>
            <a:fillRect/>
          </a:stretch>
        </p:blipFill>
        <p:spPr>
          <a:xfrm>
            <a:off x="2516727" y="1340652"/>
            <a:ext cx="7402033" cy="3701017"/>
          </a:xfrm>
          <a:prstGeom prst="rect">
            <a:avLst/>
          </a:prstGeom>
        </p:spPr>
      </p:pic>
    </p:spTree>
    <p:extLst>
      <p:ext uri="{BB962C8B-B14F-4D97-AF65-F5344CB8AC3E}">
        <p14:creationId xmlns:p14="http://schemas.microsoft.com/office/powerpoint/2010/main" val="38740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F60C-A460-0984-5192-AABB03FB2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5306C-8371-704D-3BA4-1607B7618618}"/>
              </a:ext>
            </a:extLst>
          </p:cNvPr>
          <p:cNvSpPr>
            <a:spLocks noGrp="1"/>
          </p:cNvSpPr>
          <p:nvPr>
            <p:ph type="title"/>
          </p:nvPr>
        </p:nvSpPr>
        <p:spPr/>
        <p:txBody>
          <a:bodyPr/>
          <a:lstStyle/>
          <a:p>
            <a:r>
              <a:rPr lang="en-US" dirty="0"/>
              <a:t>Visualizing data with histograms</a:t>
            </a:r>
          </a:p>
        </p:txBody>
      </p:sp>
      <p:sp>
        <p:nvSpPr>
          <p:cNvPr id="3" name="Content Placeholder 2">
            <a:extLst>
              <a:ext uri="{FF2B5EF4-FFF2-40B4-BE49-F238E27FC236}">
                <a16:creationId xmlns:a16="http://schemas.microsoft.com/office/drawing/2014/main" id="{B312C8A2-6018-A979-65BE-983AFB699514}"/>
              </a:ext>
            </a:extLst>
          </p:cNvPr>
          <p:cNvSpPr>
            <a:spLocks noGrp="1"/>
          </p:cNvSpPr>
          <p:nvPr>
            <p:ph idx="1"/>
          </p:nvPr>
        </p:nvSpPr>
        <p:spPr>
          <a:xfrm>
            <a:off x="838200" y="4516544"/>
            <a:ext cx="10122408" cy="1865872"/>
          </a:xfrm>
        </p:spPr>
        <p:txBody>
          <a:bodyPr>
            <a:normAutofit lnSpcReduction="10000"/>
          </a:bodyPr>
          <a:lstStyle/>
          <a:p>
            <a:pPr marL="0" indent="0">
              <a:buNone/>
            </a:pPr>
            <a:r>
              <a:rPr lang="en-US" dirty="0"/>
              <a:t>What underlying differences might cause the different distributions of data? </a:t>
            </a:r>
          </a:p>
          <a:p>
            <a:pPr lvl="1"/>
            <a:r>
              <a:rPr lang="en-US" dirty="0"/>
              <a:t>Mix of exposed and unexposed in population</a:t>
            </a:r>
          </a:p>
          <a:p>
            <a:pPr lvl="1"/>
            <a:r>
              <a:rPr lang="en-US" dirty="0"/>
              <a:t>Mix of vaccinated / unvaccinated</a:t>
            </a:r>
          </a:p>
          <a:p>
            <a:pPr lvl="1"/>
            <a:r>
              <a:rPr lang="en-US" dirty="0"/>
              <a:t>Waning antibody responses</a:t>
            </a:r>
          </a:p>
        </p:txBody>
      </p:sp>
      <p:pic>
        <p:nvPicPr>
          <p:cNvPr id="5" name="Picture 4" descr="A graph of different sizes of blue color&#10;&#10;AI-generated content may be incorrect.">
            <a:extLst>
              <a:ext uri="{FF2B5EF4-FFF2-40B4-BE49-F238E27FC236}">
                <a16:creationId xmlns:a16="http://schemas.microsoft.com/office/drawing/2014/main" id="{01F96A9D-EE7C-2325-0D53-9AC63E255809}"/>
              </a:ext>
            </a:extLst>
          </p:cNvPr>
          <p:cNvPicPr>
            <a:picLocks noChangeAspect="1"/>
          </p:cNvPicPr>
          <p:nvPr/>
        </p:nvPicPr>
        <p:blipFill>
          <a:blip r:embed="rId3"/>
          <a:stretch>
            <a:fillRect/>
          </a:stretch>
        </p:blipFill>
        <p:spPr>
          <a:xfrm>
            <a:off x="2894714" y="1315258"/>
            <a:ext cx="6402572" cy="3201286"/>
          </a:xfrm>
          <a:prstGeom prst="rect">
            <a:avLst/>
          </a:prstGeom>
        </p:spPr>
      </p:pic>
    </p:spTree>
    <p:extLst>
      <p:ext uri="{BB962C8B-B14F-4D97-AF65-F5344CB8AC3E}">
        <p14:creationId xmlns:p14="http://schemas.microsoft.com/office/powerpoint/2010/main" val="1455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884-DE48-C87D-6D1F-1FE0A7DC226B}"/>
              </a:ext>
            </a:extLst>
          </p:cNvPr>
          <p:cNvSpPr>
            <a:spLocks noGrp="1"/>
          </p:cNvSpPr>
          <p:nvPr>
            <p:ph type="title"/>
          </p:nvPr>
        </p:nvSpPr>
        <p:spPr/>
        <p:txBody>
          <a:bodyPr/>
          <a:lstStyle/>
          <a:p>
            <a:r>
              <a:rPr lang="en-US" dirty="0"/>
              <a:t>Rubella (</a:t>
            </a:r>
            <a:r>
              <a:rPr lang="en-US" dirty="0" err="1"/>
              <a:t>wruv</a:t>
            </a:r>
            <a:r>
              <a:rPr lang="en-US" dirty="0"/>
              <a:t>) histogram</a:t>
            </a:r>
          </a:p>
        </p:txBody>
      </p:sp>
      <p:sp>
        <p:nvSpPr>
          <p:cNvPr id="3" name="Content Placeholder 2">
            <a:extLst>
              <a:ext uri="{FF2B5EF4-FFF2-40B4-BE49-F238E27FC236}">
                <a16:creationId xmlns:a16="http://schemas.microsoft.com/office/drawing/2014/main" id="{1DE76279-7662-8C48-5B8D-5D8BC8EE1147}"/>
              </a:ext>
            </a:extLst>
          </p:cNvPr>
          <p:cNvSpPr>
            <a:spLocks noGrp="1"/>
          </p:cNvSpPr>
          <p:nvPr>
            <p:ph idx="1"/>
          </p:nvPr>
        </p:nvSpPr>
        <p:spPr>
          <a:xfrm>
            <a:off x="838200" y="4272056"/>
            <a:ext cx="11034932" cy="2339668"/>
          </a:xfrm>
        </p:spPr>
        <p:txBody>
          <a:bodyPr>
            <a:normAutofit fontScale="92500"/>
          </a:bodyPr>
          <a:lstStyle/>
          <a:p>
            <a:pPr marL="0" indent="0">
              <a:buNone/>
            </a:pPr>
            <a:r>
              <a:rPr lang="en-US" sz="2600" dirty="0"/>
              <a:t>How to get information from histograms like this?</a:t>
            </a:r>
          </a:p>
          <a:p>
            <a:r>
              <a:rPr lang="en-US" sz="2600" dirty="0"/>
              <a:t>How to compare the results of different histograms?</a:t>
            </a:r>
          </a:p>
          <a:p>
            <a:r>
              <a:rPr lang="en-US" sz="2600" dirty="0"/>
              <a:t>What inferences can we make about disease exposure based on a histogram? </a:t>
            </a:r>
          </a:p>
          <a:p>
            <a:r>
              <a:rPr lang="en-US" sz="2600" dirty="0"/>
              <a:t>A method of making inferences from distributions is </a:t>
            </a:r>
            <a:r>
              <a:rPr lang="en-US" sz="2600" b="1" dirty="0"/>
              <a:t>binarizing </a:t>
            </a:r>
            <a:r>
              <a:rPr lang="en-US" sz="2600" dirty="0"/>
              <a:t>data</a:t>
            </a:r>
          </a:p>
          <a:p>
            <a:pPr lvl="2"/>
            <a:r>
              <a:rPr lang="en-US" sz="2200" dirty="0"/>
              <a:t>Setting an MFI cutoff, and everything above that cutoff is positive</a:t>
            </a:r>
          </a:p>
        </p:txBody>
      </p:sp>
      <p:pic>
        <p:nvPicPr>
          <p:cNvPr id="7" name="Picture 6" descr="A graph of samples in a row&#10;&#10;AI-generated content may be incorrect.">
            <a:extLst>
              <a:ext uri="{FF2B5EF4-FFF2-40B4-BE49-F238E27FC236}">
                <a16:creationId xmlns:a16="http://schemas.microsoft.com/office/drawing/2014/main" id="{8F7261EE-96C6-DB3E-B678-4FF90F9A99E5}"/>
              </a:ext>
            </a:extLst>
          </p:cNvPr>
          <p:cNvPicPr>
            <a:picLocks noChangeAspect="1"/>
          </p:cNvPicPr>
          <p:nvPr/>
        </p:nvPicPr>
        <p:blipFill>
          <a:blip r:embed="rId3"/>
          <a:stretch>
            <a:fillRect/>
          </a:stretch>
        </p:blipFill>
        <p:spPr>
          <a:xfrm>
            <a:off x="2411006" y="1518184"/>
            <a:ext cx="2747963" cy="2747963"/>
          </a:xfrm>
          <a:prstGeom prst="rect">
            <a:avLst/>
          </a:prstGeom>
        </p:spPr>
      </p:pic>
      <p:pic>
        <p:nvPicPr>
          <p:cNvPr id="9" name="Picture 8" descr="A graph of a number of samples&#10;&#10;AI-generated content may be incorrect.">
            <a:extLst>
              <a:ext uri="{FF2B5EF4-FFF2-40B4-BE49-F238E27FC236}">
                <a16:creationId xmlns:a16="http://schemas.microsoft.com/office/drawing/2014/main" id="{22F34599-3CAB-BDC0-7E71-E17EA254E815}"/>
              </a:ext>
            </a:extLst>
          </p:cNvPr>
          <p:cNvPicPr>
            <a:picLocks noChangeAspect="1"/>
          </p:cNvPicPr>
          <p:nvPr/>
        </p:nvPicPr>
        <p:blipFill>
          <a:blip r:embed="rId4"/>
          <a:stretch>
            <a:fillRect/>
          </a:stretch>
        </p:blipFill>
        <p:spPr>
          <a:xfrm>
            <a:off x="6865928" y="1505677"/>
            <a:ext cx="2747964" cy="2747964"/>
          </a:xfrm>
          <a:prstGeom prst="rect">
            <a:avLst/>
          </a:prstGeom>
        </p:spPr>
      </p:pic>
      <p:sp>
        <p:nvSpPr>
          <p:cNvPr id="10" name="TextBox 9">
            <a:extLst>
              <a:ext uri="{FF2B5EF4-FFF2-40B4-BE49-F238E27FC236}">
                <a16:creationId xmlns:a16="http://schemas.microsoft.com/office/drawing/2014/main" id="{E04D3CEC-510B-E616-8ADB-33C808896501}"/>
              </a:ext>
            </a:extLst>
          </p:cNvPr>
          <p:cNvSpPr txBox="1"/>
          <p:nvPr/>
        </p:nvSpPr>
        <p:spPr>
          <a:xfrm>
            <a:off x="2411006" y="1339771"/>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25376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43B4-50E1-FD44-3935-031CFA0094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1735E-BECE-BB7C-7327-A5E75F5A8D55}"/>
              </a:ext>
            </a:extLst>
          </p:cNvPr>
          <p:cNvSpPr>
            <a:spLocks noGrp="1"/>
          </p:cNvSpPr>
          <p:nvPr>
            <p:ph idx="1"/>
          </p:nvPr>
        </p:nvSpPr>
        <p:spPr>
          <a:xfrm>
            <a:off x="838200" y="4410922"/>
            <a:ext cx="10515600" cy="2042888"/>
          </a:xfrm>
        </p:spPr>
        <p:txBody>
          <a:bodyPr>
            <a:normAutofit/>
          </a:bodyPr>
          <a:lstStyle/>
          <a:p>
            <a:r>
              <a:rPr lang="en-US" dirty="0"/>
              <a:t>Rubella has a </a:t>
            </a:r>
            <a:r>
              <a:rPr lang="en-US" b="1" dirty="0"/>
              <a:t>correlate of protection </a:t>
            </a:r>
          </a:p>
          <a:p>
            <a:pPr lvl="1"/>
            <a:r>
              <a:rPr lang="en-US" dirty="0"/>
              <a:t>Individuals with antibody responses above a certain cutoff are expected to be protected from rubella infection</a:t>
            </a:r>
          </a:p>
          <a:p>
            <a:pPr lvl="1"/>
            <a:r>
              <a:rPr lang="en-US" dirty="0"/>
              <a:t>By applying a cutoff equivalent to the correlate of protection, we can calculate seroprevalence</a:t>
            </a:r>
          </a:p>
        </p:txBody>
      </p:sp>
      <p:sp>
        <p:nvSpPr>
          <p:cNvPr id="7" name="Title 1">
            <a:extLst>
              <a:ext uri="{FF2B5EF4-FFF2-40B4-BE49-F238E27FC236}">
                <a16:creationId xmlns:a16="http://schemas.microsoft.com/office/drawing/2014/main" id="{D3CD4119-54A6-7A97-AF14-D29DACE2D35E}"/>
              </a:ext>
            </a:extLst>
          </p:cNvPr>
          <p:cNvSpPr txBox="1">
            <a:spLocks/>
          </p:cNvSpPr>
          <p:nvPr/>
        </p:nvSpPr>
        <p:spPr>
          <a:xfrm>
            <a:off x="948768" y="4041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Rubella (</a:t>
            </a:r>
            <a:r>
              <a:rPr lang="en-US" dirty="0" err="1"/>
              <a:t>wruv</a:t>
            </a:r>
            <a:r>
              <a:rPr lang="en-US" dirty="0"/>
              <a:t>) histogram</a:t>
            </a:r>
          </a:p>
        </p:txBody>
      </p:sp>
      <p:pic>
        <p:nvPicPr>
          <p:cNvPr id="8" name="Picture 7" descr="A graph of samples in a row&#10;&#10;AI-generated content may be incorrect.">
            <a:extLst>
              <a:ext uri="{FF2B5EF4-FFF2-40B4-BE49-F238E27FC236}">
                <a16:creationId xmlns:a16="http://schemas.microsoft.com/office/drawing/2014/main" id="{9EF4ADE3-35F3-2CFF-872A-6447C08D1D7C}"/>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9" name="Picture 8" descr="A graph of a number of samples&#10;&#10;AI-generated content may be incorrect.">
            <a:extLst>
              <a:ext uri="{FF2B5EF4-FFF2-40B4-BE49-F238E27FC236}">
                <a16:creationId xmlns:a16="http://schemas.microsoft.com/office/drawing/2014/main" id="{F4FC5DCF-70CF-F8E3-8956-FAF13E884E3E}"/>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10" name="TextBox 9">
            <a:extLst>
              <a:ext uri="{FF2B5EF4-FFF2-40B4-BE49-F238E27FC236}">
                <a16:creationId xmlns:a16="http://schemas.microsoft.com/office/drawing/2014/main" id="{21341E64-A6AA-65D4-04D1-0270481D4E6F}"/>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3414551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41752</TotalTime>
  <Words>2405</Words>
  <Application>Microsoft Macintosh PowerPoint</Application>
  <PresentationFormat>Widescreen</PresentationFormat>
  <Paragraphs>213</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Aptos</vt:lpstr>
      <vt:lpstr>Aptos Display</vt:lpstr>
      <vt:lpstr>Arial</vt:lpstr>
      <vt:lpstr>Cambria Math</vt:lpstr>
      <vt:lpstr>Courier New</vt:lpstr>
      <vt:lpstr>Slack-Lato</vt:lpstr>
      <vt:lpstr>Symbol</vt:lpstr>
      <vt:lpstr>Wingdings</vt:lpstr>
      <vt:lpstr>Office Theme</vt:lpstr>
      <vt:lpstr>Lecture 3 Considerations for choosing cutoffs for seropositivity</vt:lpstr>
      <vt:lpstr>Lecture outline: </vt:lpstr>
      <vt:lpstr>Visualizing data with histograms</vt:lpstr>
      <vt:lpstr>Visualizing data with histograms</vt:lpstr>
      <vt:lpstr>Visualizing data with histograms</vt:lpstr>
      <vt:lpstr>Visualizing data with histograms</vt:lpstr>
      <vt:lpstr>Visualizing data with histograms</vt:lpstr>
      <vt:lpstr>Rubella (wruv) histogram</vt:lpstr>
      <vt:lpstr>PowerPoint Presentation</vt:lpstr>
      <vt:lpstr>PowerPoint Presentation</vt:lpstr>
      <vt:lpstr>Getting MFI values from standard curves </vt:lpstr>
      <vt:lpstr>PowerPoint Presentation</vt:lpstr>
      <vt:lpstr>Finding serostatus from cutoff</vt:lpstr>
      <vt:lpstr>Calculating seropositivity</vt:lpstr>
      <vt:lpstr>Calculating seropositivity – confidence intervals</vt:lpstr>
      <vt:lpstr>Calculating seropositivity – confidence intervals</vt:lpstr>
      <vt:lpstr>Question: How do we interpret seroprevalence?</vt:lpstr>
      <vt:lpstr>Question: How do we interpret seroprevalence?</vt:lpstr>
      <vt:lpstr>Question: How do we interpret seroprevalence?</vt:lpstr>
      <vt:lpstr>Controls </vt:lpstr>
      <vt:lpstr>Non-target antigen controls</vt:lpstr>
      <vt:lpstr>Positive controls </vt:lpstr>
      <vt:lpstr>Positive controls </vt:lpstr>
      <vt:lpstr>Negative controls</vt:lpstr>
      <vt:lpstr>Negative controls</vt:lpstr>
      <vt:lpstr>Negative controls</vt:lpstr>
      <vt:lpstr>Controls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Sarah Lapidus</cp:lastModifiedBy>
  <cp:revision>10</cp:revision>
  <dcterms:created xsi:type="dcterms:W3CDTF">2025-04-09T16:28:51Z</dcterms:created>
  <dcterms:modified xsi:type="dcterms:W3CDTF">2025-05-16T16:25:50Z</dcterms:modified>
</cp:coreProperties>
</file>