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3145C-A13B-A342-8814-4A755A7320F9}" v="65" dt="2025-05-13T02:50:45.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p:restoredTop sz="83435"/>
  </p:normalViewPr>
  <p:slideViewPr>
    <p:cSldViewPr snapToGrid="0">
      <p:cViewPr>
        <p:scale>
          <a:sx n="80" d="100"/>
          <a:sy n="80" d="100"/>
        </p:scale>
        <p:origin x="10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5/12/25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 </a:t>
            </a:r>
          </a:p>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746"/>
                </a:solidFill>
                <a:effectLst/>
                <a:latin typeface="Google Sans"/>
              </a:rPr>
              <a:t>Some other things to be added to consider adding to the sample meta data: (genomic literature note these can be encoded as NA) host species (e.g. other non-human serology), geographical location name, </a:t>
            </a:r>
            <a:r>
              <a:rPr lang="en-US" b="0" i="0" dirty="0" err="1">
                <a:solidFill>
                  <a:srgbClr val="444746"/>
                </a:solidFill>
                <a:effectLst/>
                <a:latin typeface="Google Sans"/>
              </a:rPr>
              <a:t>lat</a:t>
            </a:r>
            <a:r>
              <a:rPr lang="en-US" b="0" i="0" dirty="0">
                <a:solidFill>
                  <a:srgbClr val="444746"/>
                </a:solidFill>
                <a:effectLst/>
                <a:latin typeface="Google Sans"/>
              </a:rPr>
              <a:t> long</a:t>
            </a:r>
            <a:endParaRPr lang="en-US" dirty="0"/>
          </a:p>
          <a:p>
            <a:endParaRPr lang="en-US" dirty="0"/>
          </a:p>
          <a:p>
            <a:r>
              <a:rPr lang="en-US" dirty="0"/>
              <a:t>Some things that can be added to experimental meta data: </a:t>
            </a:r>
            <a:r>
              <a:rPr lang="en-US" b="0" i="0" dirty="0">
                <a:solidFill>
                  <a:srgbClr val="444746"/>
                </a:solidFill>
                <a:effectLst/>
                <a:latin typeface="Google Sans"/>
              </a:rPr>
              <a:t>some other things can also be NA: bead region antigen specific info or control type e.g. GST or blank bead etc. , antigen pathogen, antigen name, </a:t>
            </a:r>
            <a:r>
              <a:rPr lang="en-US" b="0" i="0" dirty="0" err="1">
                <a:solidFill>
                  <a:srgbClr val="444746"/>
                </a:solidFill>
                <a:effectLst/>
                <a:latin typeface="Google Sans"/>
              </a:rPr>
              <a:t>antien</a:t>
            </a:r>
            <a:r>
              <a:rPr lang="en-US" b="0" i="0" dirty="0">
                <a:solidFill>
                  <a:srgbClr val="444746"/>
                </a:solidFill>
                <a:effectLst/>
                <a:latin typeface="Google Sans"/>
              </a:rPr>
              <a:t> provenance (commercial, lab that made it etc.), tags</a:t>
            </a:r>
          </a:p>
          <a:p>
            <a:endParaRPr lang="en-US" b="0" i="0" dirty="0">
              <a:solidFill>
                <a:srgbClr val="444746"/>
              </a:solidFill>
              <a:effectLst/>
              <a:latin typeface="Google Sans"/>
            </a:endParaRPr>
          </a:p>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15</a:t>
            </a:fld>
            <a:endParaRPr lang="en-US"/>
          </a:p>
        </p:txBody>
      </p:sp>
    </p:spTree>
    <p:extLst>
      <p:ext uri="{BB962C8B-B14F-4D97-AF65-F5344CB8AC3E}">
        <p14:creationId xmlns:p14="http://schemas.microsoft.com/office/powerpoint/2010/main" val="37851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p:txBody>
          <a:bodyPr/>
          <a:lstStyle/>
          <a:p>
            <a:r>
              <a:rPr lang="en-US" dirty="0"/>
              <a:t>Introduction to R</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Lecture 1</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t>R Script: runs code; R Markdown: runs and documents code.</a:t>
            </a:r>
          </a:p>
          <a:p>
            <a:r>
              <a:t>R Script: code only; R Markdown: code + formatted text.</a:t>
            </a:r>
          </a:p>
          <a:p>
            <a:r>
              <a:t>R Markdown supports knitting into readable documents with plots and tables.</a:t>
            </a:r>
          </a:p>
          <a:p>
            <a:r>
              <a:t>R Scripts are best for development; R Markdown is best for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dirty="0"/>
              <a:t>Wide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dirty="0"/>
              <a:t>Long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2356413064"/>
              </p:ext>
            </p:extLst>
          </p:nvPr>
        </p:nvGraphicFramePr>
        <p:xfrm>
          <a:off x="4969292" y="1566028"/>
          <a:ext cx="2288703" cy="3923030"/>
        </p:xfrm>
        <a:graphic>
          <a:graphicData uri="http://schemas.openxmlformats.org/drawingml/2006/table">
            <a:tbl>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Control meta-data</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1199565897"/>
                  </a:ext>
                </a:extLst>
              </a:tr>
              <a:tr h="371475">
                <a:tc>
                  <a:txBody>
                    <a:bodyPr/>
                    <a:lstStyle/>
                    <a:p>
                      <a:pPr rtl="0" fontAlgn="ctr">
                        <a:buNone/>
                      </a:pPr>
                      <a:r>
                        <a:rPr lang="en-US" sz="1400" b="1" i="0" u="none" strike="noStrike">
                          <a:solidFill>
                            <a:srgbClr val="000000"/>
                          </a:solidFill>
                          <a:effectLst/>
                          <a:latin typeface="Arial" panose="020B0604020202020204" pitchFamily="34" charset="0"/>
                        </a:rPr>
                        <a:t>Unique control ID</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69773791"/>
                  </a:ext>
                </a:extLst>
              </a:tr>
              <a:tr h="1352550">
                <a:tc>
                  <a:txBody>
                    <a:bodyPr/>
                    <a:lstStyle/>
                    <a:p>
                      <a:pPr rtl="0" fontAlgn="ctr">
                        <a:buNone/>
                      </a:pPr>
                      <a:r>
                        <a:rPr lang="en-US" sz="1400" b="0" i="0" u="none" strike="noStrike">
                          <a:solidFill>
                            <a:srgbClr val="000000"/>
                          </a:solidFill>
                          <a:effectLst/>
                          <a:latin typeface="Arial" panose="020B0604020202020204" pitchFamily="34" charset="0"/>
                        </a:rPr>
                        <a:t>Whether it’s a positive vs. negative control, and for which antigen(s) (e.g., “US non-traveler who’s never had Pf malaria”)</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976992172"/>
                  </a:ext>
                </a:extLst>
              </a:tr>
              <a:tr h="723900">
                <a:tc>
                  <a:txBody>
                    <a:bodyPr/>
                    <a:lstStyle/>
                    <a:p>
                      <a:pPr rtl="0" fontAlgn="ctr">
                        <a:buNone/>
                      </a:pPr>
                      <a:r>
                        <a:rPr lang="en-US" sz="1400" b="0" i="0" u="none" strike="noStrike">
                          <a:solidFill>
                            <a:srgbClr val="000000"/>
                          </a:solidFill>
                          <a:effectLst/>
                          <a:latin typeface="Arial" panose="020B0604020202020204" pitchFamily="34" charset="0"/>
                        </a:rPr>
                        <a:t>Dilution, if part of a standard curve (e.g., “Positive Pool 1:50”)</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762325475"/>
                  </a:ext>
                </a:extLst>
              </a:tr>
              <a:tr h="933450">
                <a:tc>
                  <a:txBody>
                    <a:bodyPr/>
                    <a:lstStyle/>
                    <a:p>
                      <a:pPr rtl="0" fontAlgn="ctr">
                        <a:buNone/>
                      </a:pPr>
                      <a:r>
                        <a:rPr lang="en-US" sz="1400" b="0" i="0" u="none" strike="noStrike" dirty="0">
                          <a:solidFill>
                            <a:srgbClr val="000000"/>
                          </a:solidFill>
                          <a:effectLst/>
                          <a:latin typeface="Arial" panose="020B0604020202020204" pitchFamily="34" charset="0"/>
                        </a:rPr>
                        <a:t>Short description of what the control is (e.g., “NIBSC XX international standard”)</a:t>
                      </a:r>
                      <a:endParaRPr lang="en-US" dirty="0">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68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C694A5-F9E5-237C-AF1C-4F6A7181AB37}"/>
              </a:ext>
            </a:extLst>
          </p:cNvPr>
          <p:cNvSpPr txBox="1"/>
          <p:nvPr/>
        </p:nvSpPr>
        <p:spPr>
          <a:xfrm>
            <a:off x="535641" y="1843950"/>
            <a:ext cx="11120717" cy="2015936"/>
          </a:xfrm>
          <a:prstGeom prst="rect">
            <a:avLst/>
          </a:prstGeom>
          <a:noFill/>
        </p:spPr>
        <p:txBody>
          <a:bodyPr wrap="square">
            <a:spAutoFit/>
          </a:bodyPr>
          <a:lstStyle/>
          <a:p>
            <a:pPr marL="742950" lvl="1" indent="-285750">
              <a:buFont typeface="Arial" panose="020B0604020202020204" pitchFamily="34" charset="0"/>
              <a:buChar char="•"/>
            </a:pPr>
            <a:r>
              <a:rPr lang="en-US" sz="2500" dirty="0">
                <a:effectLst/>
                <a:latin typeface="Helvetica Neue" panose="02000503000000020004" pitchFamily="2" charset="0"/>
              </a:rPr>
              <a:t>What is a source script and how to run it in R</a:t>
            </a:r>
          </a:p>
          <a:p>
            <a:pPr marL="742950" lvl="1" indent="-285750">
              <a:buFont typeface="Arial" panose="020B0604020202020204" pitchFamily="34" charset="0"/>
              <a:buChar char="•"/>
            </a:pPr>
            <a:r>
              <a:rPr lang="en-US" sz="2500" dirty="0" err="1">
                <a:solidFill>
                  <a:srgbClr val="000000"/>
                </a:solidFill>
                <a:latin typeface="Helvetica Neue" panose="02000503000000020004" pitchFamily="2" charset="0"/>
              </a:rPr>
              <a:t>E</a:t>
            </a:r>
            <a:r>
              <a:rPr lang="en-US" sz="2500" b="0" i="0" u="none" strike="noStrike" dirty="0" err="1">
                <a:solidFill>
                  <a:srgbClr val="000000"/>
                </a:solidFill>
                <a:effectLst/>
                <a:latin typeface="Helvetica Neue" panose="02000503000000020004" pitchFamily="2" charset="0"/>
              </a:rPr>
              <a:t>pitools</a:t>
            </a:r>
            <a:r>
              <a:rPr lang="en-US" sz="2500" b="0" i="0" u="none" strike="noStrike" dirty="0">
                <a:solidFill>
                  <a:srgbClr val="000000"/>
                </a:solidFill>
                <a:effectLst/>
                <a:latin typeface="Helvetica Neue" panose="02000503000000020004" pitchFamily="2" charset="0"/>
              </a:rPr>
              <a:t> package</a:t>
            </a:r>
          </a:p>
          <a:p>
            <a:pPr marL="742950" lvl="1" indent="-285750">
              <a:buFont typeface="Arial" panose="020B0604020202020204" pitchFamily="34" charset="0"/>
              <a:buChar char="•"/>
            </a:pPr>
            <a:r>
              <a:rPr lang="en-US" sz="2500" b="0" i="0" u="none" strike="noStrike" dirty="0">
                <a:solidFill>
                  <a:srgbClr val="000000"/>
                </a:solidFill>
                <a:effectLst/>
                <a:latin typeface="Helvetica Neue" panose="02000503000000020004" pitchFamily="2" charset="0"/>
              </a:rPr>
              <a:t>Talk about what you find in raw Luminex csv file (checking calibration date, plate ID, plate run date, </a:t>
            </a:r>
            <a:r>
              <a:rPr lang="en-US" sz="2500" b="0" i="0" u="none" strike="noStrike" dirty="0" err="1">
                <a:solidFill>
                  <a:srgbClr val="000000"/>
                </a:solidFill>
                <a:effectLst/>
                <a:latin typeface="Helvetica Neue" panose="02000503000000020004" pitchFamily="2" charset="0"/>
              </a:rPr>
              <a:t>etc</a:t>
            </a:r>
            <a:r>
              <a:rPr lang="en-US" sz="2500" b="0" i="0" u="none" strike="noStrike" dirty="0">
                <a:solidFill>
                  <a:srgbClr val="000000"/>
                </a:solidFill>
                <a:effectLst/>
                <a:latin typeface="Helvetica Neue" panose="02000503000000020004" pitchFamily="2" charset="0"/>
              </a:rPr>
              <a:t>)</a:t>
            </a:r>
          </a:p>
          <a:p>
            <a:pPr marL="742950" lvl="1" indent="-285750">
              <a:buFont typeface="Arial" panose="020B0604020202020204" pitchFamily="34" charset="0"/>
              <a:buChar char="•"/>
            </a:pPr>
            <a:endParaRPr lang="en-US" sz="2500" dirty="0">
              <a:effectLst/>
              <a:latin typeface="Helvetica Neue" panose="02000503000000020004" pitchFamily="2" charset="0"/>
            </a:endParaRPr>
          </a:p>
        </p:txBody>
      </p:sp>
      <p:sp>
        <p:nvSpPr>
          <p:cNvPr id="5" name="Title 4">
            <a:extLst>
              <a:ext uri="{FF2B5EF4-FFF2-40B4-BE49-F238E27FC236}">
                <a16:creationId xmlns:a16="http://schemas.microsoft.com/office/drawing/2014/main" id="{11CE2F85-6804-F2BF-369D-2A2AED841FC1}"/>
              </a:ext>
            </a:extLst>
          </p:cNvPr>
          <p:cNvSpPr>
            <a:spLocks noGrp="1"/>
          </p:cNvSpPr>
          <p:nvPr>
            <p:ph type="title"/>
          </p:nvPr>
        </p:nvSpPr>
        <p:spPr/>
        <p:txBody>
          <a:bodyPr/>
          <a:lstStyle/>
          <a:p>
            <a:r>
              <a:rPr lang="en-US" dirty="0"/>
              <a:t>What else to add to this lecture?</a:t>
            </a:r>
          </a:p>
        </p:txBody>
      </p:sp>
    </p:spTree>
    <p:extLst>
      <p:ext uri="{BB962C8B-B14F-4D97-AF65-F5344CB8AC3E}">
        <p14:creationId xmlns:p14="http://schemas.microsoft.com/office/powerpoint/2010/main" val="66785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a:t>
            </a:r>
            <a:r>
              <a:rPr lang="en-US" dirty="0" err="1"/>
              <a:t>Rstudio</a:t>
            </a:r>
            <a:r>
              <a:rPr lang="en-US" dirty="0"/>
              <a:t>?</a:t>
            </a:r>
          </a:p>
          <a:p>
            <a:r>
              <a:rPr lang="en-US" dirty="0"/>
              <a:t>What is a R script and R markdown?</a:t>
            </a:r>
          </a:p>
          <a:p>
            <a:r>
              <a:rPr lang="en-US" dirty="0"/>
              <a:t>What is a Wide versus Long data frame?</a:t>
            </a:r>
          </a:p>
          <a:p>
            <a:r>
              <a:rPr lang="en-US" dirty="0"/>
              <a:t>What are the different types of data frames used in serology?</a:t>
            </a:r>
          </a:p>
          <a:p>
            <a:endParaRPr lang="en-US" dirty="0"/>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t>R is the language; RStudio is an interface to use R.</a:t>
            </a:r>
          </a:p>
          <a:p>
            <a:r>
              <a:t>R can be used alone; RStudio requires R to run.</a:t>
            </a:r>
          </a:p>
          <a:p>
            <a:r>
              <a:t>R handles the computation; RStudio provides tools to interact with R.</a:t>
            </a:r>
          </a:p>
          <a:p>
            <a:r>
              <a:t>RStudio enhances usability 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DDEE-43C1-97A9-F892-904B87FEE4A6}"/>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303CEC9A-B4ED-31AA-FC09-BE8DC276DDEC}"/>
              </a:ext>
            </a:extLst>
          </p:cNvPr>
          <p:cNvSpPr txBox="1"/>
          <p:nvPr/>
        </p:nvSpPr>
        <p:spPr>
          <a:xfrm>
            <a:off x="4940968" y="2181727"/>
            <a:ext cx="5899484" cy="2741118"/>
          </a:xfrm>
          <a:prstGeom prst="rect">
            <a:avLst/>
          </a:prstGeom>
          <a:noFill/>
          <a:ln w="53975">
            <a:solidFill>
              <a:srgbClr val="C00000"/>
            </a:solidFill>
          </a:ln>
        </p:spPr>
        <p:txBody>
          <a:bodyPr wrap="square" rtlCol="0">
            <a:spAutoFit/>
          </a:bodyPr>
          <a:lstStyle/>
          <a:p>
            <a:endParaRPr lang="en-US" dirty="0"/>
          </a:p>
        </p:txBody>
      </p:sp>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err="1"/>
              <a:t>Rstudio</a:t>
            </a:r>
            <a:endParaRPr lang="en-US" dirty="0"/>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t>A plain text file containing R code (.R extension).</a:t>
            </a:r>
          </a:p>
          <a:p>
            <a:r>
              <a:t>Used for writing, running, and saving R commands.</a:t>
            </a:r>
          </a:p>
          <a:p>
            <a:r>
              <a:t>Best for quick scripting, data analysis, and model building.</a:t>
            </a:r>
          </a:p>
          <a:p>
            <a:r>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t>A document combining R code with text and formatting (.Rmd extension).</a:t>
            </a:r>
          </a:p>
          <a:p>
            <a:r>
              <a:t>Supports code chunks, inline results, and narrative text.</a:t>
            </a:r>
          </a:p>
          <a:p>
            <a:r>
              <a:t>Can generate reports in PDF, Word, or HTML using knitr and pandoc.</a:t>
            </a:r>
          </a:p>
          <a:p>
            <a:r>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831</TotalTime>
  <Words>1133</Words>
  <Application>Microsoft Macintosh PowerPoint</Application>
  <PresentationFormat>Widescreen</PresentationFormat>
  <Paragraphs>97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Aptos</vt:lpstr>
      <vt:lpstr>Aptos Display</vt:lpstr>
      <vt:lpstr>Arial</vt:lpstr>
      <vt:lpstr>Google Sans</vt:lpstr>
      <vt:lpstr>Helvetica Neue</vt:lpstr>
      <vt:lpstr>Office Theme</vt:lpstr>
      <vt:lpstr>Introduction to R</vt:lpstr>
      <vt:lpstr>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lpstr>What else to add to this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1</cp:revision>
  <dcterms:created xsi:type="dcterms:W3CDTF">2025-04-09T16:28:51Z</dcterms:created>
  <dcterms:modified xsi:type="dcterms:W3CDTF">2025-05-13T02:58:38Z</dcterms:modified>
</cp:coreProperties>
</file>