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110_6ECCFED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62" r:id="rId2"/>
    <p:sldId id="263" r:id="rId3"/>
    <p:sldId id="264" r:id="rId4"/>
    <p:sldId id="281" r:id="rId5"/>
    <p:sldId id="268" r:id="rId6"/>
    <p:sldId id="282" r:id="rId7"/>
    <p:sldId id="267" r:id="rId8"/>
    <p:sldId id="269" r:id="rId9"/>
    <p:sldId id="283" r:id="rId10"/>
    <p:sldId id="270" r:id="rId11"/>
    <p:sldId id="271" r:id="rId12"/>
    <p:sldId id="272" r:id="rId13"/>
    <p:sldId id="265" r:id="rId14"/>
    <p:sldId id="266" r:id="rId15"/>
    <p:sldId id="284" r:id="rId16"/>
    <p:sldId id="285" r:id="rId17"/>
    <p:sldId id="273" r:id="rId18"/>
    <p:sldId id="286" r:id="rId19"/>
    <p:sldId id="274" r:id="rId20"/>
    <p:sldId id="275" r:id="rId21"/>
    <p:sldId id="287" r:id="rId22"/>
    <p:sldId id="288" r:id="rId23"/>
    <p:sldId id="277" r:id="rId24"/>
    <p:sldId id="289" r:id="rId25"/>
    <p:sldId id="276" r:id="rId26"/>
    <p:sldId id="278" r:id="rId27"/>
    <p:sldId id="279" r:id="rId28"/>
    <p:sldId id="280" r:id="rId29"/>
    <p:sldId id="25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28021A-CD06-674E-9DAE-487D518F2787}">
          <p14:sldIdLst/>
        </p14:section>
        <p14:section name="Default Section" id="{F99328A7-D403-4841-BCC5-617997EF0B9A}">
          <p14:sldIdLst>
            <p14:sldId id="262"/>
            <p14:sldId id="263"/>
          </p14:sldIdLst>
        </p14:section>
        <p14:section name="Mean + SD" id="{B0462169-DDC4-3843-B3A5-08DAF70323F3}">
          <p14:sldIdLst>
            <p14:sldId id="264"/>
            <p14:sldId id="281"/>
            <p14:sldId id="268"/>
            <p14:sldId id="282"/>
            <p14:sldId id="267"/>
          </p14:sldIdLst>
        </p14:section>
        <p14:section name="ROC curves" id="{F6B08570-EA1C-5848-A156-EA6690246DB7}">
          <p14:sldIdLst>
            <p14:sldId id="269"/>
            <p14:sldId id="283"/>
            <p14:sldId id="270"/>
            <p14:sldId id="271"/>
            <p14:sldId id="272"/>
            <p14:sldId id="265"/>
            <p14:sldId id="266"/>
            <p14:sldId id="284"/>
            <p14:sldId id="285"/>
            <p14:sldId id="273"/>
            <p14:sldId id="286"/>
            <p14:sldId id="274"/>
          </p14:sldIdLst>
        </p14:section>
        <p14:section name="Mixture models" id="{182F2A2D-127B-6E48-8476-4A0E87A2B4CC}">
          <p14:sldIdLst>
            <p14:sldId id="275"/>
            <p14:sldId id="287"/>
            <p14:sldId id="288"/>
            <p14:sldId id="277"/>
            <p14:sldId id="289"/>
            <p14:sldId id="276"/>
            <p14:sldId id="278"/>
          </p14:sldIdLst>
        </p14:section>
        <p14:section name="Conclusion" id="{D32F214A-CA1A-8241-ADFF-DC091441CA2C}">
          <p14:sldIdLst>
            <p14:sldId id="279"/>
          </p14:sldIdLst>
        </p14:section>
        <p14:section name="Lab" id="{12873B97-321A-7743-91E3-6F81C7C91923}">
          <p14:sldIdLst>
            <p14:sldId id="280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33"/>
    <p:restoredTop sz="94694"/>
  </p:normalViewPr>
  <p:slideViewPr>
    <p:cSldViewPr snapToGrid="0">
      <p:cViewPr>
        <p:scale>
          <a:sx n="120" d="100"/>
          <a:sy n="120" d="100"/>
        </p:scale>
        <p:origin x="4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omments/modernComment_110_6ECCFE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7ADF10E-C66A-784B-9BC9-E75DAD5723E3}" authorId="{1CE0FB90-2441-19E3-AE87-5EC9058FFAEA}" created="2025-04-16T13:47:41.47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858928349" sldId="272"/>
      <ac:spMk id="3" creationId="{680D674F-402A-E325-8EC9-988341704793}"/>
      <ac:txMk cp="181" len="1">
        <ac:context len="388" hash="2413188503"/>
      </ac:txMk>
    </ac:txMkLst>
    <p188:pos x="7423298" y="1119594"/>
    <p188:txBody>
      <a:bodyPr/>
      <a:lstStyle/>
      <a:p>
        <a:r>
          <a:rPr lang="en-US"/>
          <a:t>Put in better roc plot from Sonias test data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BD97-50EF-EF40-B6C8-8EEC5922A707}" type="datetimeFigureOut">
              <a:rPr lang="en-US" smtClean="0"/>
              <a:t>4/11/25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A33-5D10-324E-A65B-FF977BDF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72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give code to essentially answer lab questions for our example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1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 only  requires negative controls, which may be easier to obtain than positive controls, especially for rare diseases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91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to implement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works if controls are normally distributed, or could have larger numbers above cutoff by chance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Requires negative controls to be comparable to true negative samples in population</a:t>
            </a:r>
          </a:p>
          <a:p>
            <a:pPr>
              <a:buNone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Could result in false negatives if there is overlap between true positives and normal distribution of negatives</a:t>
            </a:r>
            <a:b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6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FF2C-4B41-63E3-4FC6-2ED9F385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942A9-93E6-09F2-D9F4-6D2306712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C8D15-F1F0-A07F-9494-737F04D028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to implement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works if controls are normally distributed, or could have larger numbers above cutoff by chance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Requires negative controls to be comparable to true negative samples in population</a:t>
            </a:r>
          </a:p>
          <a:p>
            <a:pPr>
              <a:buNone/>
            </a:pP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Could result in false negatives if there is overlap between true positives and normal distribution of negatives</a:t>
            </a:r>
            <a:b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D1FA6-F6D8-0CC8-3CC4-C679E2FD6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3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 demo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neg_controls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dat$AntibodyLevel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[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dat$KnownStatus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"Negative"]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cutoff_3sd &lt;- mean(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neg_controls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na.rm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TRUE) + 3 *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neg_controls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na.rm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cutoff_5sd &lt;- mean(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neg_controls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na.rm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TRUE) + 5 *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neg_controls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na.rm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print(cutoff_3sd)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print(cutoff_5sd)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a cutoff value of 500</a:t>
            </a:r>
            <a:r>
              <a:rPr lang="en-US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can calculate the sensitivity and specificity: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code: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Define cutoff value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&lt;- 500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Create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variable based on MFI cutoff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ifelse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dat$MFI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&gt;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1, 0)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Calculate values for sensitivity and specificity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TP &lt;- 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dat$Pos_control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1)  # True Positives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TN &lt;- 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0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dat$Pos_control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0)  # True Negatives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FP &lt;- 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dat$Pos_control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0)  # False Positives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FN &lt;- sum(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dat$Seropos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0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dat$Pos_control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== 1)  # False Negatives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Calculate Sensitivity and Specificity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Sensitivity &lt;- TP / (TP + FN)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Specificity &lt;- TN / (TN + FP)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# Print results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cat("True Positives:", TP, "\n")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cat("True Negatives:", TN, "\n")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cat("False Positives:", FP, "\n")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cat("False Negatives:", FN, "\n")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cat("Sensitivity:", round(Sensitivity, 3), "\n")</a:t>
            </a:r>
          </a:p>
          <a:p>
            <a:pPr marL="4572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cat("Specificity:", round(Specificity, 3), "\n")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Write R code in one chunk. I have a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called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variable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Pos_control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1 for positive controls and 0 for negative controls. I also have variable called MFI with a range of MFI values. Include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cutoff_value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&lt;- 500. Create a variable called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Seropos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is 1 if MFI &gt;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cutoff_value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0 otherwise.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Then calculate the number of true positive, true negative,  false positive, and false negative from this </a:t>
            </a:r>
            <a:r>
              <a:rPr lang="en-US" sz="10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Then calculate Sensitivity and Specificity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2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library(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pROC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&lt;- redo this in base 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roc_obj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&lt;- roc(response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dat$KnownStatus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predictor =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dat$AntibodyLevel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 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itchFamily="2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roc_obj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print.auc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TRUE)  # Plot ROC curve with AUC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br>
              <a:rPr lang="en-US" dirty="0">
                <a:effectLst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Will controls be in 1 </a:t>
            </a:r>
            <a:r>
              <a:rPr lang="en-US" sz="1800" kern="100" dirty="0" err="1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together with pos/negative column, or should I join them together for this?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4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DE8F31-F47C-7544-95E0-5A2A5EBF28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936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10_6ECCFEDD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6AA83-3018-9F8F-528F-89CC66F7B5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Lecture 4</a:t>
            </a:r>
            <a:br>
              <a:rPr lang="en-US" sz="4000" dirty="0"/>
            </a:br>
            <a:r>
              <a:rPr lang="en-US" sz="4000" dirty="0"/>
              <a:t> Applying cutoffs for seropositivity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E2E0-2D58-C0D2-AA8B-7971B5E44E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10623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E8412-482C-D152-151B-D799D3F28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8115C-D83D-A7B4-1C0B-EF6626D690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Sensitivity is a measure of how many samples that should test positive actually do test positive.  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𝑆𝑒𝑛𝑠𝑖𝑡𝑖𝑣𝑖𝑡𝑦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𝑃𝑜𝑠𝑖𝑡𝑖𝑣𝑒𝑠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kern="1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𝑇𝑃</m:t>
                              </m:r>
                            </m:e>
                          </m:d>
                        </m:num>
                        <m:den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𝑃𝑜𝑠𝑖𝑡𝑖𝑣𝑒𝑠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𝑇𝑃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 +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𝐹𝑎𝑙𝑠𝑒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𝑁𝑒𝑔𝑎𝑡𝑖𝑣𝑒𝑠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𝐹𝑁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20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Specificity is a measure of how many samples that should test negative actually do test negative.  </a:t>
                </a:r>
              </a:p>
              <a:p>
                <a:pPr marL="0" marR="0" indent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𝑆𝑝𝑒𝑐𝑖𝑓𝑖𝑐𝑖𝑡𝑦</m:t>
                      </m:r>
                      <m:r>
                        <a:rPr lang="en-US" sz="2000" i="1" kern="1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𝑁𝑒𝑔𝑎𝑡𝑖𝑣𝑒𝑠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𝑇𝑟𝑢𝑒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𝑁𝑒𝑔𝑎𝑡𝑖𝑣𝑒𝑠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𝑇𝑁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 +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𝐹𝑎𝑙𝑠𝑒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𝑃𝑜𝑠𝑖𝑡𝑖𝑣𝑒𝑠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(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𝐹𝑃</m:t>
                          </m:r>
                          <m:r>
                            <a:rPr lang="en-US" sz="2000" i="1" kern="1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18115C-D83D-A7B4-1C0B-EF6626D690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8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F2D0-AD2B-AFC8-8DF1-D87539AFC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33C0C-057E-9CE3-3720-B0431316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code to calculate sensitivity and specificity</a:t>
            </a:r>
          </a:p>
        </p:txBody>
      </p:sp>
    </p:spTree>
    <p:extLst>
      <p:ext uri="{BB962C8B-B14F-4D97-AF65-F5344CB8AC3E}">
        <p14:creationId xmlns:p14="http://schemas.microsoft.com/office/powerpoint/2010/main" val="400404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6D618-2CAF-8F57-9FAB-A8B18551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D674F-402A-E325-8EC9-988341704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ROC curve uses sensitivity and specificity calculated at many different cutoff values 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ROC curve then plots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apply a number of different cutoff values and calculate sensitivity and specificity at each cutoff value, and compare the results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 curves plot </a:t>
            </a:r>
            <a:r>
              <a:rPr lang="en-US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Sensitivity (which is true positive rate) on the y-axis and 1-Specificity (which is False positive rate) on the x-axis</a:t>
            </a:r>
            <a:endParaRPr lang="en-US" dirty="0"/>
          </a:p>
        </p:txBody>
      </p:sp>
      <p:pic>
        <p:nvPicPr>
          <p:cNvPr id="5" name="Picture 4" descr="A graph with a blue line&#10;&#10;AI-generated content may be incorrect.">
            <a:extLst>
              <a:ext uri="{FF2B5EF4-FFF2-40B4-BE49-F238E27FC236}">
                <a16:creationId xmlns:a16="http://schemas.microsoft.com/office/drawing/2014/main" id="{32BE65FD-790C-CA9E-F5FE-E12C1E7C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250" y="4016375"/>
            <a:ext cx="41275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283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8D4D9-3B81-1275-0C50-88919F7C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93E53-A41E-5B58-75F6-0EDCCA8EE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code to make ROC curve</a:t>
            </a:r>
          </a:p>
        </p:txBody>
      </p:sp>
    </p:spTree>
    <p:extLst>
      <p:ext uri="{BB962C8B-B14F-4D97-AF65-F5344CB8AC3E}">
        <p14:creationId xmlns:p14="http://schemas.microsoft.com/office/powerpoint/2010/main" val="1338767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F2C3B-1972-2BB8-6B75-EEEB6472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a cutoff from ROC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215B8-B387-F27E-D2DB-FF217B4B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ROC curve shows us how sensitivity and specificity change as we adjust the cutoff value</a:t>
            </a:r>
          </a:p>
          <a:p>
            <a:pPr marL="0" marR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still must decide what cutoff to chose </a:t>
            </a:r>
          </a:p>
          <a:p>
            <a:pPr marL="0" marR="0">
              <a:lnSpc>
                <a:spcPct val="110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Consider: Is it worse to have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false negatives or false positives?</a:t>
            </a:r>
          </a:p>
          <a:p>
            <a:pPr marL="114300" indent="-342900">
              <a:lnSpc>
                <a:spcPct val="11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Is it worse to have false positives (labeling negative people as positive) like for a rare disease?</a:t>
            </a:r>
          </a:p>
          <a:p>
            <a:pPr marL="114300" indent="-342900">
              <a:lnSpc>
                <a:spcPct val="110000"/>
              </a:lnSpc>
              <a:spcAft>
                <a:spcPts val="800"/>
              </a:spcAft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Is it worse to have false negatives (missing seropositive people)?</a:t>
            </a:r>
          </a:p>
          <a:p>
            <a:pPr marL="114300" indent="-342900">
              <a:lnSpc>
                <a:spcPct val="110000"/>
              </a:lnSpc>
              <a:spcAft>
                <a:spcPts val="800"/>
              </a:spcAft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Are false negatives and positives equally bad?</a:t>
            </a:r>
          </a:p>
        </p:txBody>
      </p:sp>
    </p:spTree>
    <p:extLst>
      <p:ext uri="{BB962C8B-B14F-4D97-AF65-F5344CB8AC3E}">
        <p14:creationId xmlns:p14="http://schemas.microsoft.com/office/powerpoint/2010/main" val="414778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56C1B-5ED7-6D52-A285-2B9A53385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6D36-96F7-BC5E-4E85-2EF8A996B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Cutoffs from ROC curve – Youden’s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318CC-A8DB-8D4F-C68D-722A9B57A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common method method is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Youden’s Index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finds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cutoff that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maximizes Sensitivity + Specificity – 1</a:t>
            </a:r>
          </a:p>
          <a:p>
            <a:pPr marL="0">
              <a:lnSpc>
                <a:spcPct val="100000"/>
              </a:lnSpc>
              <a:spcAft>
                <a:spcPts val="800"/>
              </a:spcAft>
              <a:buNone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assumes</a:t>
            </a: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false positive and false negatives are equally bad</a:t>
            </a:r>
          </a:p>
        </p:txBody>
      </p:sp>
    </p:spTree>
    <p:extLst>
      <p:ext uri="{BB962C8B-B14F-4D97-AF65-F5344CB8AC3E}">
        <p14:creationId xmlns:p14="http://schemas.microsoft.com/office/powerpoint/2010/main" val="1871185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B8C66-7E31-9387-AA29-F43C42BA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FE75F-9386-E967-026D-56204F20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Cutoffs from ROC curve – Youden’s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258A-2547-8B98-B3F3-47DE953D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marR="0" lvl="2" indent="0">
              <a:lnSpc>
                <a:spcPct val="115000"/>
              </a:lnSpc>
              <a:buNone/>
            </a:pPr>
            <a:r>
              <a:rPr lang="en-US" sz="2400" kern="100" dirty="0"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code: 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 to show how to calculate and plot this</a:t>
            </a:r>
          </a:p>
          <a:p>
            <a:pPr lvl="3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table of </a:t>
            </a:r>
            <a:r>
              <a:rPr lang="en-US" sz="2400" kern="100" dirty="0" err="1"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youden’s</a:t>
            </a:r>
            <a:r>
              <a:rPr lang="en-US" sz="2400" kern="100" dirty="0"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index at different cutoffs</a:t>
            </a:r>
          </a:p>
          <a:p>
            <a:pPr lvl="3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roc plot with this point labeled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coords(</a:t>
            </a:r>
            <a:r>
              <a:rPr lang="en-US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roc_obj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"best", ret = "threshold")  # Get optimal cutoff &lt;- redo in base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74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ED7C-AAB5-7739-7BCB-E716FD22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Cutoffs from ROC curve –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2A3C-FF13-E3B4-82C6-9E7C8F2E1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also adjust the cutoff if we are more worried as false positives or false negatives, for example:</a:t>
            </a:r>
          </a:p>
          <a:p>
            <a:pPr lvl="1">
              <a:lnSpc>
                <a:spcPct val="100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are concerned about too many false positives, we could set a minimum value for specificity</a:t>
            </a:r>
          </a:p>
          <a:p>
            <a:pPr lvl="1">
              <a:lnSpc>
                <a:spcPct val="100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example: cutoff with 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aximum sensitivity with &gt;80% specificity</a:t>
            </a:r>
          </a:p>
          <a:p>
            <a:pPr lvl="1">
              <a:lnSpc>
                <a:spcPct val="100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conservative: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 with m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aximum sensitivity with 100% specificity (cutoff is above value of highest negative control)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35134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3B0CC-834E-D2CE-4D0E-757ABD0B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42266-089A-3762-8F00-6ED7A059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Cutoffs from ROC curve – other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D1AE4-3E8D-0A56-35DA-EDA194546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 code showing how to apply methods to find cutoff with minimum specificity </a:t>
            </a:r>
          </a:p>
          <a:p>
            <a:pPr lvl="1">
              <a:lnSpc>
                <a:spcPct val="100000"/>
              </a:lnSpc>
            </a:pPr>
            <a:r>
              <a:rPr lang="en-US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table of results and roc curve with points </a:t>
            </a:r>
            <a:r>
              <a:rPr lang="en-US" kern="100" dirty="0" err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identifiied</a:t>
            </a:r>
            <a:endParaRPr lang="en-US" kern="100" dirty="0">
              <a:effectLst/>
              <a:highlight>
                <a:srgbClr val="FFFF00"/>
              </a:highlight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31018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2F3E-CFA9-F9AF-AB93-029AD6725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6D0C-E213-625D-E32F-D85C34A48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Advantages: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Flexible to prioritize sensitivity vs specificity 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Disadvantages:</a:t>
            </a:r>
          </a:p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Requires positives and negatives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Wingdings" pitchFamily="2" charset="2"/>
              <a:buChar char=""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 may differ from sample population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732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C6ED-7753-E4DA-1687-6B1D5158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711C6-E21D-763E-C102-4A5DF9958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different methods for cutoffs: </a:t>
            </a:r>
          </a:p>
          <a:p>
            <a:pPr lvl="1"/>
            <a:r>
              <a:rPr lang="en-US" dirty="0"/>
              <a:t>Mean + SD of negative controls </a:t>
            </a:r>
          </a:p>
          <a:p>
            <a:pPr lvl="1"/>
            <a:r>
              <a:rPr lang="en-US" dirty="0"/>
              <a:t>ROC curves</a:t>
            </a:r>
          </a:p>
          <a:p>
            <a:pPr lvl="1"/>
            <a:r>
              <a:rPr lang="en-US" dirty="0"/>
              <a:t>Mixture model</a:t>
            </a:r>
          </a:p>
        </p:txBody>
      </p:sp>
    </p:spTree>
    <p:extLst>
      <p:ext uri="{BB962C8B-B14F-4D97-AF65-F5344CB8AC3E}">
        <p14:creationId xmlns:p14="http://schemas.microsoft.com/office/powerpoint/2010/main" val="201974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A5CB-84EE-29ED-26B4-CC1551CB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61ED9-6A59-A37F-5B99-4EDAF0F3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Mixture models are the only method to calculate cutoffs directly from the sample distribution </a:t>
            </a:r>
          </a:p>
          <a:p>
            <a:pPr lvl="1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oes not require positive or negative controls</a:t>
            </a:r>
          </a:p>
          <a:p>
            <a:pPr>
              <a:lnSpc>
                <a:spcPct val="115000"/>
              </a:lnSpc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We’ll go through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considerations for using this method but won’t go through the code</a:t>
            </a:r>
          </a:p>
          <a:p>
            <a:pPr lvl="1"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you want to implement this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please ask outside of lecture</a:t>
            </a:r>
          </a:p>
        </p:txBody>
      </p:sp>
    </p:spTree>
    <p:extLst>
      <p:ext uri="{BB962C8B-B14F-4D97-AF65-F5344CB8AC3E}">
        <p14:creationId xmlns:p14="http://schemas.microsoft.com/office/powerpoint/2010/main" val="741558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C852-F005-4491-A68D-AE088258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00C8B-B6CA-06B2-1EAF-EF9ACB75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15A41-D338-D1F2-DAB7-7EB406DF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Advantage: Doesn’t require positive or negative controls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Disadvantage: Only works if we have distributions representing exposed and unexposed individuals with minimal overlap</a:t>
            </a:r>
          </a:p>
        </p:txBody>
      </p:sp>
    </p:spTree>
    <p:extLst>
      <p:ext uri="{BB962C8B-B14F-4D97-AF65-F5344CB8AC3E}">
        <p14:creationId xmlns:p14="http://schemas.microsoft.com/office/powerpoint/2010/main" val="146110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1A422-88F5-3AA8-2B08-51C2A1B40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FB08-5180-90B0-29AF-880BBF0C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549E6-00AF-2CF0-9CB1-C85FB5A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Why may we not see two distinct distributions for exposed and unexposed individuals in a population (either 1 or 3+ distributions)?</a:t>
            </a:r>
          </a:p>
          <a:p>
            <a:r>
              <a:rPr lang="en-US" dirty="0"/>
              <a:t>Almost all/ almost no individuals exposed</a:t>
            </a:r>
          </a:p>
          <a:p>
            <a:r>
              <a:rPr lang="en-US" dirty="0"/>
              <a:t>Waning antibodies over time</a:t>
            </a:r>
          </a:p>
          <a:p>
            <a:r>
              <a:rPr lang="en-US" dirty="0"/>
              <a:t>Cross-reactive antibodies</a:t>
            </a:r>
          </a:p>
          <a:p>
            <a:r>
              <a:rPr lang="en-US" dirty="0"/>
              <a:t>Magnitude of antibody response could vary with intensity of infection</a:t>
            </a:r>
          </a:p>
          <a:p>
            <a:r>
              <a:rPr lang="en-US" dirty="0"/>
              <a:t>Natural infection vs. vaccination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7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60C1-65B8-8D1F-321B-79AE6468B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8995-E9B0-E675-CE5E-4282BD4A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histograms of good and bad distributions to apply this to.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675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A583D-24B5-B10D-4436-875EAE3D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40D3-1929-14D4-E81F-FAEF4FC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2A65F-74BE-0B9D-1269-551427074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number of components fit to different  histograms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35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D621-BED0-59E7-5540-E04AEDD54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799C2-DB40-ED35-D333-00A491033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can set this code in R to find the most probable 2 peaks in the sample distributions. 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this prediction of exposed and unexposed distributions, we can calculate most likely cutoff point. </a:t>
            </a:r>
          </a:p>
          <a:p>
            <a:endParaRPr lang="en-US" dirty="0"/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good distributions, show predicted humps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Share code to do this but don’t go through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935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1F35B-9F04-5292-2CA4-C285CA2D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Mixture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66B9-8350-60AA-7ABD-321576562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other methods, this method does calculate a cutoff</a:t>
            </a:r>
          </a:p>
          <a:p>
            <a:r>
              <a:rPr lang="en-US" dirty="0"/>
              <a:t>Instead, it calculates the probability of each sample being seropositive based on the distributions</a:t>
            </a:r>
          </a:p>
          <a:p>
            <a:r>
              <a:rPr lang="en-US" dirty="0"/>
              <a:t>From these probabilities, you can calculate seroprevalence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Show table output of </a:t>
            </a:r>
            <a:r>
              <a:rPr lang="en-US" dirty="0" err="1">
                <a:highlight>
                  <a:srgbClr val="FFFF00"/>
                </a:highlight>
              </a:rPr>
              <a:t>probbailiites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30699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2EA6D-9451-1AC6-40A8-3FDFEB61C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B0370-D76D-94A1-1BD4-5A1D8599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 sure you understand the assumptions that come with each method of determining seropositivity</a:t>
            </a:r>
          </a:p>
          <a:p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Show plot comparing results of different cutoff methods (cutoffs and seropositivity) for different antigens, histogram of samples with different cutoff methods labeled and </a:t>
            </a:r>
            <a:r>
              <a:rPr lang="en-US" sz="1800" kern="100" dirty="0" err="1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fmm</a:t>
            </a:r>
            <a:r>
              <a:rPr lang="en-US" sz="1800" kern="100" dirty="0">
                <a:effectLst/>
                <a:highlight>
                  <a:srgbClr val="FFFF00"/>
                </a:highlight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curves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281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3650C-6351-8857-B8F6-784A1FF1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4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3917-0C85-88DA-08B4-40E7E26A3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positive and/or negative controls do you have available? What was the source of these controls?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unexposed controls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Determine whether your negative controls are normally distributed. Calculate a cutoff value as mean + 2 or 3 standard deviations.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are your negative controls similar/different to negatives in your population?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seropositivity you calculated using negative controls as a cutoff?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ROC method: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Chose an MFI </a:t>
            </a:r>
            <a:r>
              <a:rPr lang="en-US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 and c</a:t>
            </a: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alculate sensitivity and specificity using positive and negative controls for an antigen.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Plot an ROC curve for this antigen.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will you determine the best place on the ROC curve to establish a cutoff? What does this mean for how you weigh possible misclassification. </a:t>
            </a:r>
          </a:p>
          <a:p>
            <a:pPr marL="800100" lvl="1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the ROC curve, what cutoff value did you use? Calculate seropositivity using this cutoff.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Optional: Plot your sample values and consider if they have a good distribution to fit a mixture model.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results of all the cutoff methods you have applied. How similar / different are they?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method do you think you will use going forward in your study (if you will use a cutoff)? Why?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605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5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9611-5F64-6980-1A37-68047464F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Unexposed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25775-8924-125F-BFB2-6C6201152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can use negative controls from non-endemic region or from young controls (presumed unexposed)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Assumption: negative controls are normally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distributed 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Cutoff = mean + 2 or 3 standard deviations</a:t>
            </a:r>
          </a:p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According to normal distributions: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~2.5% of negatives will be above mean + 2SDs </a:t>
            </a:r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~0.14% of negatives will be above mean + 3SDs </a:t>
            </a:r>
          </a:p>
        </p:txBody>
      </p:sp>
    </p:spTree>
    <p:extLst>
      <p:ext uri="{BB962C8B-B14F-4D97-AF65-F5344CB8AC3E}">
        <p14:creationId xmlns:p14="http://schemas.microsoft.com/office/powerpoint/2010/main" val="347429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DF79C-B391-20F3-1B06-0F526AB35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1D9E4-B428-B3D7-5F1C-A453FA02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Unexposed controls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36B32-74B2-A345-7933-7FD75FB71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93" y="5388743"/>
            <a:ext cx="10515600" cy="671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mean + 2 SDs, ~2.5% of negative samples will be above cutoff</a:t>
            </a:r>
          </a:p>
        </p:txBody>
      </p:sp>
      <p:pic>
        <p:nvPicPr>
          <p:cNvPr id="10" name="Picture 9" descr="A graph showing a curve&#10;&#10;AI-generated content may be incorrect.">
            <a:extLst>
              <a:ext uri="{FF2B5EF4-FFF2-40B4-BE49-F238E27FC236}">
                <a16:creationId xmlns:a16="http://schemas.microsoft.com/office/drawing/2014/main" id="{E85109DC-5A9D-2C20-0F6B-6F86B7A01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333" y="1325644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6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60D9A-F46F-80AD-B368-D120D9ECF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Unexposed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31459-07C7-12DD-5855-E329A460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Advantages: </a:t>
            </a:r>
          </a:p>
          <a:p>
            <a:pPr lvl="1">
              <a:lnSpc>
                <a:spcPct val="115000"/>
              </a:lnSpc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to implement</a:t>
            </a:r>
          </a:p>
          <a:p>
            <a:pPr lvl="1">
              <a:lnSpc>
                <a:spcPct val="115000"/>
              </a:lnSpc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Doesn’t require positive controls</a:t>
            </a: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Disadvantages:</a:t>
            </a:r>
          </a:p>
          <a:p>
            <a:pPr lvl="1">
              <a:lnSpc>
                <a:spcPct val="115000"/>
              </a:lnSpc>
            </a:pP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controls must be comparable to true negative samples in population</a:t>
            </a:r>
            <a:endParaRPr lang="en-US" sz="20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sz="20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ontrols must be normally distributed (otherwise might have more false positives)</a:t>
            </a:r>
          </a:p>
          <a:p>
            <a:pPr lvl="1">
              <a:lnSpc>
                <a:spcPct val="115000"/>
              </a:lnSpc>
            </a:pP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Could result in false negatives if there is overlap between distributions of true positives and negatives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11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70EB0-49FC-D168-E7CB-5F4A3D766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397B-3800-0031-FD64-F3930623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Unexposed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DEC71-8285-56D4-BCE2-1F0BE35EB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023901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lnSpc>
                <a:spcPct val="115000"/>
              </a:lnSpc>
              <a:buNone/>
            </a:pPr>
            <a:r>
              <a:rPr lang="en-US" sz="20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</a:t>
            </a:r>
            <a: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verlap between distributions of true positives and negatives</a:t>
            </a: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lang="en-US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pic>
        <p:nvPicPr>
          <p:cNvPr id="9" name="Picture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25693BE-8C7B-4880-901A-D6865F4CB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744" y="2337574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24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CD589-95E4-CCC1-80E1-12D02B27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to implement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B165-09F1-D2D4-5681-C8E60ABED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642B-744F-DFCE-272B-50517108E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0657" cy="1325563"/>
          </a:xfrm>
        </p:spPr>
        <p:txBody>
          <a:bodyPr/>
          <a:lstStyle/>
          <a:p>
            <a:r>
              <a:rPr lang="en-US" dirty="0"/>
              <a:t>Receiver Operating Characteristic (ROC)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19039-F15D-ABAA-5E03-A92698A57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ROC curve uses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positive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negative controls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compare sensitivity vs. specificity.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From this, we can choose a cutoff value that minimizes false positives and false negatives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460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82DD-90F3-670E-49A9-F5CCDC179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7E21-5346-3456-7453-A5AF6940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Sensitivity and specificity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F9293-818E-6310-2486-D2A5E094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Together sensitivity and specificity measure how accurate diagnostic tests are</a:t>
            </a:r>
          </a:p>
          <a:p>
            <a:pPr marL="0" indent="0">
              <a:lnSpc>
                <a:spcPct val="115000"/>
              </a:lnSpc>
              <a:buNone/>
            </a:pP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Serosurveillance,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these measure how well a cutoff accurately classifies people in the population as seronegative or seropositive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8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7176</TotalTime>
  <Words>1851</Words>
  <Application>Microsoft Macintosh PowerPoint</Application>
  <PresentationFormat>Widescreen</PresentationFormat>
  <Paragraphs>190</Paragraphs>
  <Slides>29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Aptos Display</vt:lpstr>
      <vt:lpstr>Arial</vt:lpstr>
      <vt:lpstr>Cambria Math</vt:lpstr>
      <vt:lpstr>Courier New</vt:lpstr>
      <vt:lpstr>Symbol</vt:lpstr>
      <vt:lpstr>Wingdings</vt:lpstr>
      <vt:lpstr>Office Theme</vt:lpstr>
      <vt:lpstr>Lecture 4  Applying cutoffs for seropositivity</vt:lpstr>
      <vt:lpstr>Lecture outline: </vt:lpstr>
      <vt:lpstr>Unexposed controls</vt:lpstr>
      <vt:lpstr>Unexposed controls</vt:lpstr>
      <vt:lpstr>Unexposed distributions</vt:lpstr>
      <vt:lpstr>Unexposed distributions</vt:lpstr>
      <vt:lpstr>R code to implement method</vt:lpstr>
      <vt:lpstr>Receiver Operating Characteristic (ROC) Curve</vt:lpstr>
      <vt:lpstr>Sensitivity and specificity</vt:lpstr>
      <vt:lpstr>Sensitivity and specificity</vt:lpstr>
      <vt:lpstr>PowerPoint Presentation</vt:lpstr>
      <vt:lpstr>Making ROC Curves</vt:lpstr>
      <vt:lpstr>PowerPoint Presentation</vt:lpstr>
      <vt:lpstr>Choosing a cutoff from ROC Curve</vt:lpstr>
      <vt:lpstr>Cutoffs from ROC curve – Youden’s Index</vt:lpstr>
      <vt:lpstr>Cutoffs from ROC curve – Youden’s Index</vt:lpstr>
      <vt:lpstr>Cutoffs from ROC curve – other methods</vt:lpstr>
      <vt:lpstr>Cutoffs from ROC curve – other methods</vt:lpstr>
      <vt:lpstr>ROC curve summary</vt:lpstr>
      <vt:lpstr>Mixture models</vt:lpstr>
      <vt:lpstr>Mixture models</vt:lpstr>
      <vt:lpstr>Mixture models</vt:lpstr>
      <vt:lpstr>Mixture models</vt:lpstr>
      <vt:lpstr>Mixture models</vt:lpstr>
      <vt:lpstr>Mixture models</vt:lpstr>
      <vt:lpstr>Mixture models</vt:lpstr>
      <vt:lpstr>Conclusion</vt:lpstr>
      <vt:lpstr>Lab 4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Sarah Lapidus</cp:lastModifiedBy>
  <cp:revision>3</cp:revision>
  <dcterms:created xsi:type="dcterms:W3CDTF">2025-04-09T16:28:51Z</dcterms:created>
  <dcterms:modified xsi:type="dcterms:W3CDTF">2025-04-16T13:47:59Z</dcterms:modified>
</cp:coreProperties>
</file>