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70" r:id="rId3"/>
    <p:sldId id="262" r:id="rId4"/>
    <p:sldId id="263" r:id="rId5"/>
    <p:sldId id="264" r:id="rId6"/>
    <p:sldId id="259" r:id="rId7"/>
    <p:sldId id="261" r:id="rId8"/>
    <p:sldId id="265" r:id="rId9"/>
    <p:sldId id="266" r:id="rId10"/>
    <p:sldId id="258" r:id="rId11"/>
    <p:sldId id="267" r:id="rId12"/>
    <p:sldId id="268" r:id="rId13"/>
    <p:sldId id="260"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171"/>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8"/>
    <p:restoredTop sz="56834"/>
  </p:normalViewPr>
  <p:slideViewPr>
    <p:cSldViewPr snapToGrid="0">
      <p:cViewPr varScale="1">
        <p:scale>
          <a:sx n="67" d="100"/>
          <a:sy n="67" d="100"/>
        </p:scale>
        <p:origin x="2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Tara Hegde" userId="d93a2558-a889-4521-bcb4-6ed3fce9e012" providerId="ADAL" clId="{404A9189-74D6-8143-A7AE-2E67D41D6D1E}"/>
    <pc:docChg chg="modSld">
      <pc:chgData name="Sonia Tara Hegde" userId="d93a2558-a889-4521-bcb4-6ed3fce9e012" providerId="ADAL" clId="{404A9189-74D6-8143-A7AE-2E67D41D6D1E}" dt="2025-07-29T16:35:17.252" v="16" actId="20577"/>
      <pc:docMkLst>
        <pc:docMk/>
      </pc:docMkLst>
      <pc:sldChg chg="modSp mod">
        <pc:chgData name="Sonia Tara Hegde" userId="d93a2558-a889-4521-bcb4-6ed3fce9e012" providerId="ADAL" clId="{404A9189-74D6-8143-A7AE-2E67D41D6D1E}" dt="2025-07-29T16:35:17.252" v="16" actId="20577"/>
        <pc:sldMkLst>
          <pc:docMk/>
          <pc:sldMk cId="4234954616" sldId="256"/>
        </pc:sldMkLst>
        <pc:spChg chg="mod">
          <ac:chgData name="Sonia Tara Hegde" userId="d93a2558-a889-4521-bcb4-6ed3fce9e012" providerId="ADAL" clId="{404A9189-74D6-8143-A7AE-2E67D41D6D1E}" dt="2025-07-29T16:35:17.252" v="16" actId="20577"/>
          <ac:spMkLst>
            <pc:docMk/>
            <pc:sldMk cId="4234954616" sldId="256"/>
            <ac:spMk id="2" creationId="{5FC40703-2282-157B-9E09-881EED295639}"/>
          </ac:spMkLst>
        </pc:spChg>
      </pc:sldChg>
    </pc:docChg>
  </pc:docChgLst>
  <pc:docChgLst>
    <pc:chgData name="Sonia Tara Hegde" userId="d93a2558-a889-4521-bcb4-6ed3fce9e012" providerId="ADAL" clId="{8F23145C-A13B-A342-8814-4A755A7320F9}"/>
    <pc:docChg chg="undo custSel addSld delSld modSld">
      <pc:chgData name="Sonia Tara Hegde" userId="d93a2558-a889-4521-bcb4-6ed3fce9e012" providerId="ADAL" clId="{8F23145C-A13B-A342-8814-4A755A7320F9}" dt="2025-05-19T23:15:00.616" v="591" actId="2696"/>
      <pc:docMkLst>
        <pc:docMk/>
      </pc:docMkLst>
      <pc:sldChg chg="addSp delSp modSp add del mod">
        <pc:chgData name="Sonia Tara Hegde" userId="d93a2558-a889-4521-bcb4-6ed3fce9e012" providerId="ADAL" clId="{8F23145C-A13B-A342-8814-4A755A7320F9}" dt="2025-05-19T23:15:00.616" v="591" actId="2696"/>
        <pc:sldMkLst>
          <pc:docMk/>
          <pc:sldMk cId="0" sldId="257"/>
        </pc:sldMkLst>
      </pc:sldChg>
      <pc:sldChg chg="modSp del mod">
        <pc:chgData name="Sonia Tara Hegde" userId="d93a2558-a889-4521-bcb4-6ed3fce9e012" providerId="ADAL" clId="{8F23145C-A13B-A342-8814-4A755A7320F9}" dt="2025-05-13T22:08:55.192" v="145" actId="2696"/>
        <pc:sldMkLst>
          <pc:docMk/>
          <pc:sldMk cId="667854191" sldId="257"/>
        </pc:sldMkLst>
      </pc:sldChg>
      <pc:sldChg chg="modSp mod">
        <pc:chgData name="Sonia Tara Hegde" userId="d93a2558-a889-4521-bcb4-6ed3fce9e012" providerId="ADAL" clId="{8F23145C-A13B-A342-8814-4A755A7320F9}" dt="2025-05-19T16:30:38.848" v="158" actId="113"/>
        <pc:sldMkLst>
          <pc:docMk/>
          <pc:sldMk cId="0" sldId="258"/>
        </pc:sldMkLst>
      </pc:sldChg>
      <pc:sldChg chg="addSp modSp mod modAnim">
        <pc:chgData name="Sonia Tara Hegde" userId="d93a2558-a889-4521-bcb4-6ed3fce9e012" providerId="ADAL" clId="{8F23145C-A13B-A342-8814-4A755A7320F9}" dt="2025-05-19T16:43:11.742" v="320" actId="14100"/>
        <pc:sldMkLst>
          <pc:docMk/>
          <pc:sldMk cId="0" sldId="267"/>
        </pc:sldMkLst>
      </pc:sldChg>
      <pc:sldChg chg="modSp mod">
        <pc:chgData name="Sonia Tara Hegde" userId="d93a2558-a889-4521-bcb4-6ed3fce9e012" providerId="ADAL" clId="{8F23145C-A13B-A342-8814-4A755A7320F9}" dt="2025-05-19T16:30:55.240" v="159" actId="20577"/>
        <pc:sldMkLst>
          <pc:docMk/>
          <pc:sldMk cId="0" sldId="268"/>
        </pc:sldMkLst>
      </pc:sldChg>
      <pc:sldChg chg="addSp modSp mod modAnim">
        <pc:chgData name="Sonia Tara Hegde" userId="d93a2558-a889-4521-bcb4-6ed3fce9e012" providerId="ADAL" clId="{8F23145C-A13B-A342-8814-4A755A7320F9}" dt="2025-05-19T16:42:14.231" v="317" actId="1036"/>
        <pc:sldMkLst>
          <pc:docMk/>
          <pc:sldMk cId="3291686408" sldId="269"/>
        </pc:sldMkLst>
      </pc:sldChg>
      <pc:sldChg chg="modSp mod">
        <pc:chgData name="Sonia Tara Hegde" userId="d93a2558-a889-4521-bcb4-6ed3fce9e012" providerId="ADAL" clId="{8F23145C-A13B-A342-8814-4A755A7320F9}" dt="2025-05-19T16:55:39.350" v="463" actId="20577"/>
        <pc:sldMkLst>
          <pc:docMk/>
          <pc:sldMk cId="2521875316" sldId="270"/>
        </pc:sldMkLst>
      </pc:sldChg>
      <pc:sldChg chg="addSp delSp modSp new mod">
        <pc:chgData name="Sonia Tara Hegde" userId="d93a2558-a889-4521-bcb4-6ed3fce9e012" providerId="ADAL" clId="{8F23145C-A13B-A342-8814-4A755A7320F9}" dt="2025-05-19T16:48:15.774" v="403" actId="478"/>
        <pc:sldMkLst>
          <pc:docMk/>
          <pc:sldMk cId="173502923" sldId="271"/>
        </pc:sldMkLst>
      </pc:sldChg>
      <pc:sldChg chg="delSp new del mod">
        <pc:chgData name="Sonia Tara Hegde" userId="d93a2558-a889-4521-bcb4-6ed3fce9e012" providerId="ADAL" clId="{8F23145C-A13B-A342-8814-4A755A7320F9}" dt="2025-05-19T23:09:34.113" v="468" actId="2696"/>
        <pc:sldMkLst>
          <pc:docMk/>
          <pc:sldMk cId="2468763933" sldId="272"/>
        </pc:sldMkLst>
      </pc:sldChg>
      <pc:sldChg chg="addSp modSp add del mod">
        <pc:chgData name="Sonia Tara Hegde" userId="d93a2558-a889-4521-bcb4-6ed3fce9e012" providerId="ADAL" clId="{8F23145C-A13B-A342-8814-4A755A7320F9}" dt="2025-05-19T23:11:52.132" v="520" actId="2696"/>
        <pc:sldMkLst>
          <pc:docMk/>
          <pc:sldMk cId="0" sldId="273"/>
        </pc:sldMkLst>
      </pc:sldChg>
      <pc:sldChg chg="addSp delSp modSp add del mod">
        <pc:chgData name="Sonia Tara Hegde" userId="d93a2558-a889-4521-bcb4-6ed3fce9e012" providerId="ADAL" clId="{8F23145C-A13B-A342-8814-4A755A7320F9}" dt="2025-05-19T23:14:36.610" v="589" actId="2696"/>
        <pc:sldMkLst>
          <pc:docMk/>
          <pc:sldMk cId="0" sldId="274"/>
        </pc:sldMkLst>
      </pc:sldChg>
      <pc:sldChg chg="modSp add del">
        <pc:chgData name="Sonia Tara Hegde" userId="d93a2558-a889-4521-bcb4-6ed3fce9e012" providerId="ADAL" clId="{8F23145C-A13B-A342-8814-4A755A7320F9}" dt="2025-05-19T23:14:36.539" v="588" actId="2696"/>
        <pc:sldMkLst>
          <pc:docMk/>
          <pc:sldMk cId="0" sldId="275"/>
        </pc:sldMkLst>
      </pc:sldChg>
      <pc:sldChg chg="modSp add del">
        <pc:chgData name="Sonia Tara Hegde" userId="d93a2558-a889-4521-bcb4-6ed3fce9e012" providerId="ADAL" clId="{8F23145C-A13B-A342-8814-4A755A7320F9}" dt="2025-05-19T23:14:36.530" v="587" actId="2696"/>
        <pc:sldMkLst>
          <pc:docMk/>
          <pc:sldMk cId="0" sldId="276"/>
        </pc:sldMkLst>
      </pc:sldChg>
      <pc:sldChg chg="modSp add del">
        <pc:chgData name="Sonia Tara Hegde" userId="d93a2558-a889-4521-bcb4-6ed3fce9e012" providerId="ADAL" clId="{8F23145C-A13B-A342-8814-4A755A7320F9}" dt="2025-05-19T23:14:36.273" v="577" actId="2696"/>
        <pc:sldMkLst>
          <pc:docMk/>
          <pc:sldMk cId="0" sldId="277"/>
        </pc:sldMkLst>
      </pc:sldChg>
      <pc:sldChg chg="modSp add del">
        <pc:chgData name="Sonia Tara Hegde" userId="d93a2558-a889-4521-bcb4-6ed3fce9e012" providerId="ADAL" clId="{8F23145C-A13B-A342-8814-4A755A7320F9}" dt="2025-05-19T23:14:36.296" v="578" actId="2696"/>
        <pc:sldMkLst>
          <pc:docMk/>
          <pc:sldMk cId="0" sldId="278"/>
        </pc:sldMkLst>
      </pc:sldChg>
      <pc:sldChg chg="modSp add del">
        <pc:chgData name="Sonia Tara Hegde" userId="d93a2558-a889-4521-bcb4-6ed3fce9e012" providerId="ADAL" clId="{8F23145C-A13B-A342-8814-4A755A7320F9}" dt="2025-05-19T23:14:36.508" v="586" actId="2696"/>
        <pc:sldMkLst>
          <pc:docMk/>
          <pc:sldMk cId="0" sldId="279"/>
        </pc:sldMkLst>
      </pc:sldChg>
      <pc:sldChg chg="modSp add del">
        <pc:chgData name="Sonia Tara Hegde" userId="d93a2558-a889-4521-bcb4-6ed3fce9e012" providerId="ADAL" clId="{8F23145C-A13B-A342-8814-4A755A7320F9}" dt="2025-05-19T23:14:36.263" v="576" actId="2696"/>
        <pc:sldMkLst>
          <pc:docMk/>
          <pc:sldMk cId="0" sldId="280"/>
        </pc:sldMkLst>
      </pc:sldChg>
      <pc:sldChg chg="modSp add del">
        <pc:chgData name="Sonia Tara Hegde" userId="d93a2558-a889-4521-bcb4-6ed3fce9e012" providerId="ADAL" clId="{8F23145C-A13B-A342-8814-4A755A7320F9}" dt="2025-05-19T23:14:36.634" v="590" actId="2696"/>
        <pc:sldMkLst>
          <pc:docMk/>
          <pc:sldMk cId="0" sldId="281"/>
        </pc:sldMkLst>
      </pc:sldChg>
      <pc:sldChg chg="modSp add del">
        <pc:chgData name="Sonia Tara Hegde" userId="d93a2558-a889-4521-bcb4-6ed3fce9e012" providerId="ADAL" clId="{8F23145C-A13B-A342-8814-4A755A7320F9}" dt="2025-05-19T23:14:36.254" v="575" actId="2696"/>
        <pc:sldMkLst>
          <pc:docMk/>
          <pc:sldMk cId="0" sldId="282"/>
        </pc:sldMkLst>
      </pc:sldChg>
      <pc:sldChg chg="modSp add del">
        <pc:chgData name="Sonia Tara Hegde" userId="d93a2558-a889-4521-bcb4-6ed3fce9e012" providerId="ADAL" clId="{8F23145C-A13B-A342-8814-4A755A7320F9}" dt="2025-05-19T23:14:36.234" v="574" actId="2696"/>
        <pc:sldMkLst>
          <pc:docMk/>
          <pc:sldMk cId="0" sldId="283"/>
        </pc:sldMkLst>
      </pc:sldChg>
      <pc:sldChg chg="modSp add del">
        <pc:chgData name="Sonia Tara Hegde" userId="d93a2558-a889-4521-bcb4-6ed3fce9e012" providerId="ADAL" clId="{8F23145C-A13B-A342-8814-4A755A7320F9}" dt="2025-05-19T23:14:36.325" v="580" actId="2696"/>
        <pc:sldMkLst>
          <pc:docMk/>
          <pc:sldMk cId="0" sldId="284"/>
        </pc:sldMkLst>
      </pc:sldChg>
      <pc:sldChg chg="modSp add del">
        <pc:chgData name="Sonia Tara Hegde" userId="d93a2558-a889-4521-bcb4-6ed3fce9e012" providerId="ADAL" clId="{8F23145C-A13B-A342-8814-4A755A7320F9}" dt="2025-05-19T23:14:36.343" v="581" actId="2696"/>
        <pc:sldMkLst>
          <pc:docMk/>
          <pc:sldMk cId="0" sldId="285"/>
        </pc:sldMkLst>
      </pc:sldChg>
      <pc:sldChg chg="modSp add del">
        <pc:chgData name="Sonia Tara Hegde" userId="d93a2558-a889-4521-bcb4-6ed3fce9e012" providerId="ADAL" clId="{8F23145C-A13B-A342-8814-4A755A7320F9}" dt="2025-05-19T23:14:36.413" v="584" actId="2696"/>
        <pc:sldMkLst>
          <pc:docMk/>
          <pc:sldMk cId="0" sldId="286"/>
        </pc:sldMkLst>
      </pc:sldChg>
      <pc:sldChg chg="modSp add del">
        <pc:chgData name="Sonia Tara Hegde" userId="d93a2558-a889-4521-bcb4-6ed3fce9e012" providerId="ADAL" clId="{8F23145C-A13B-A342-8814-4A755A7320F9}" dt="2025-05-19T23:14:36.153" v="571" actId="2696"/>
        <pc:sldMkLst>
          <pc:docMk/>
          <pc:sldMk cId="0" sldId="287"/>
        </pc:sldMkLst>
      </pc:sldChg>
      <pc:sldChg chg="modSp add del">
        <pc:chgData name="Sonia Tara Hegde" userId="d93a2558-a889-4521-bcb4-6ed3fce9e012" providerId="ADAL" clId="{8F23145C-A13B-A342-8814-4A755A7320F9}" dt="2025-05-19T23:14:36.314" v="579" actId="2696"/>
        <pc:sldMkLst>
          <pc:docMk/>
          <pc:sldMk cId="0" sldId="288"/>
        </pc:sldMkLst>
      </pc:sldChg>
      <pc:sldChg chg="modSp add del">
        <pc:chgData name="Sonia Tara Hegde" userId="d93a2558-a889-4521-bcb4-6ed3fce9e012" providerId="ADAL" clId="{8F23145C-A13B-A342-8814-4A755A7320F9}" dt="2025-05-19T23:14:36.140" v="569" actId="2696"/>
        <pc:sldMkLst>
          <pc:docMk/>
          <pc:sldMk cId="0" sldId="289"/>
        </pc:sldMkLst>
      </pc:sldChg>
      <pc:sldChg chg="modSp add del">
        <pc:chgData name="Sonia Tara Hegde" userId="d93a2558-a889-4521-bcb4-6ed3fce9e012" providerId="ADAL" clId="{8F23145C-A13B-A342-8814-4A755A7320F9}" dt="2025-05-19T23:14:36.359" v="582" actId="2696"/>
        <pc:sldMkLst>
          <pc:docMk/>
          <pc:sldMk cId="0" sldId="290"/>
        </pc:sldMkLst>
      </pc:sldChg>
      <pc:sldChg chg="modSp add del">
        <pc:chgData name="Sonia Tara Hegde" userId="d93a2558-a889-4521-bcb4-6ed3fce9e012" providerId="ADAL" clId="{8F23145C-A13B-A342-8814-4A755A7320F9}" dt="2025-05-19T23:14:36.489" v="585" actId="2696"/>
        <pc:sldMkLst>
          <pc:docMk/>
          <pc:sldMk cId="0" sldId="291"/>
        </pc:sldMkLst>
      </pc:sldChg>
      <pc:sldChg chg="modSp add del">
        <pc:chgData name="Sonia Tara Hegde" userId="d93a2558-a889-4521-bcb4-6ed3fce9e012" providerId="ADAL" clId="{8F23145C-A13B-A342-8814-4A755A7320F9}" dt="2025-05-19T23:14:36.397" v="583" actId="2696"/>
        <pc:sldMkLst>
          <pc:docMk/>
          <pc:sldMk cId="0" sldId="292"/>
        </pc:sldMkLst>
      </pc:sldChg>
      <pc:sldChg chg="modSp add del">
        <pc:chgData name="Sonia Tara Hegde" userId="d93a2558-a889-4521-bcb4-6ed3fce9e012" providerId="ADAL" clId="{8F23145C-A13B-A342-8814-4A755A7320F9}" dt="2025-05-19T23:14:36.211" v="573" actId="2696"/>
        <pc:sldMkLst>
          <pc:docMk/>
          <pc:sldMk cId="0" sldId="293"/>
        </pc:sldMkLst>
      </pc:sldChg>
      <pc:sldChg chg="modSp add del">
        <pc:chgData name="Sonia Tara Hegde" userId="d93a2558-a889-4521-bcb4-6ed3fce9e012" providerId="ADAL" clId="{8F23145C-A13B-A342-8814-4A755A7320F9}" dt="2025-05-19T23:14:36.145" v="570" actId="2696"/>
        <pc:sldMkLst>
          <pc:docMk/>
          <pc:sldMk cId="0" sldId="294"/>
        </pc:sldMkLst>
      </pc:sldChg>
      <pc:sldChg chg="modSp add del">
        <pc:chgData name="Sonia Tara Hegde" userId="d93a2558-a889-4521-bcb4-6ed3fce9e012" providerId="ADAL" clId="{8F23145C-A13B-A342-8814-4A755A7320F9}" dt="2025-05-19T23:14:36.180" v="572" actId="2696"/>
        <pc:sldMkLst>
          <pc:docMk/>
          <pc:sldMk cId="0" sldId="295"/>
        </pc:sldMkLst>
      </pc:sldChg>
      <pc:sldChg chg="modSp add del">
        <pc:chgData name="Sonia Tara Hegde" userId="d93a2558-a889-4521-bcb4-6ed3fce9e012" providerId="ADAL" clId="{8F23145C-A13B-A342-8814-4A755A7320F9}" dt="2025-05-19T23:14:36.132" v="568" actId="2696"/>
        <pc:sldMkLst>
          <pc:docMk/>
          <pc:sldMk cId="0"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E33BD-E1BA-3C4D-B01A-FFAC454B8D70}" type="datetimeFigureOut">
              <a:rPr lang="en-US" smtClean="0"/>
              <a:t>7/30/25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AB30A-E790-D740-AB31-4816B60BCCB6}" type="slidenum">
              <a:rPr lang="en-US" smtClean="0"/>
              <a:t>‹#›</a:t>
            </a:fld>
            <a:endParaRPr lang="en-US"/>
          </a:p>
        </p:txBody>
      </p:sp>
    </p:spTree>
    <p:extLst>
      <p:ext uri="{BB962C8B-B14F-4D97-AF65-F5344CB8AC3E}">
        <p14:creationId xmlns:p14="http://schemas.microsoft.com/office/powerpoint/2010/main" val="93837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1" i="0" dirty="0">
                <a:solidFill>
                  <a:srgbClr val="212529"/>
                </a:solidFill>
                <a:effectLst/>
                <a:latin typeface="-apple-system"/>
              </a:rPr>
              <a:t>The Source Pane</a:t>
            </a:r>
            <a:br>
              <a:rPr lang="en-US" b="0" i="0" dirty="0">
                <a:solidFill>
                  <a:srgbClr val="212529"/>
                </a:solidFill>
                <a:effectLst/>
                <a:latin typeface="-apple-system"/>
              </a:rPr>
            </a:br>
            <a:r>
              <a:rPr lang="en-US" b="0" i="0" dirty="0">
                <a:solidFill>
                  <a:srgbClr val="212529"/>
                </a:solidFill>
                <a:effectLst/>
                <a:latin typeface="-apple-system"/>
              </a:rPr>
              <a:t>This pane, by default in the upper-left, is a space to edit, run, and save your scripts. Scripts contain the commands you want to run. This pane can also display datasets (data frames) for viewing.</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R Console Pane</a:t>
            </a:r>
            <a:endParaRPr lang="en-US" b="0" i="0" dirty="0">
              <a:solidFill>
                <a:srgbClr val="212529"/>
              </a:solidFill>
              <a:effectLst/>
              <a:latin typeface="-apple-system"/>
            </a:endParaRPr>
          </a:p>
          <a:p>
            <a:pPr algn="l">
              <a:buNone/>
            </a:pPr>
            <a:r>
              <a:rPr lang="en-US" b="0" i="0" dirty="0">
                <a:solidFill>
                  <a:srgbClr val="212529"/>
                </a:solidFill>
                <a:effectLst/>
                <a:latin typeface="-apple-system"/>
              </a:rPr>
              <a:t>The R Console, by default the left or lower-left pane in R Studio, is the home of the R “engine”. This is where the commands are actually run and non-graphic outputs and error/warning messages appear. You can directly enter and run commands in the R Console but realize that these commands are not saved as they are when running commands from a script.</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Environment Pane</a:t>
            </a:r>
            <a:br>
              <a:rPr lang="en-US" b="0" i="0" dirty="0">
                <a:solidFill>
                  <a:srgbClr val="212529"/>
                </a:solidFill>
                <a:effectLst/>
                <a:latin typeface="-apple-system"/>
              </a:rPr>
            </a:br>
            <a:r>
              <a:rPr lang="en-US" b="0" i="0" dirty="0">
                <a:solidFill>
                  <a:srgbClr val="212529"/>
                </a:solidFill>
                <a:effectLst/>
                <a:latin typeface="-apple-system"/>
              </a:rPr>
              <a:t>This </a:t>
            </a:r>
            <a:r>
              <a:rPr lang="en-US" b="0" i="0" dirty="0" err="1">
                <a:solidFill>
                  <a:srgbClr val="212529"/>
                </a:solidFill>
                <a:effectLst/>
                <a:latin typeface="-apple-system"/>
              </a:rPr>
              <a:t>panen</a:t>
            </a:r>
            <a:r>
              <a:rPr lang="en-US" b="0" i="0" dirty="0">
                <a:solidFill>
                  <a:srgbClr val="212529"/>
                </a:solidFill>
                <a:effectLst/>
                <a:latin typeface="-apple-system"/>
              </a:rPr>
              <a:t> is most often used to see brief summaries of objects in the R Environment in the current session. These objects could include imported, modified, or created datasets, parameters you have defined, or vectors or lists you have defined during analysis. You can click on the arrow next to a data frame name to see its variables. This pane also contains </a:t>
            </a:r>
            <a:r>
              <a:rPr lang="en-US" b="0" i="1" dirty="0">
                <a:solidFill>
                  <a:srgbClr val="212529"/>
                </a:solidFill>
                <a:effectLst/>
                <a:latin typeface="-apple-system"/>
              </a:rPr>
              <a:t>History</a:t>
            </a:r>
            <a:r>
              <a:rPr lang="en-US" b="0" i="0" dirty="0">
                <a:solidFill>
                  <a:srgbClr val="212529"/>
                </a:solidFill>
                <a:effectLst/>
                <a:latin typeface="-apple-system"/>
              </a:rPr>
              <a:t> where you can see commands that you executed previously. It also has a “Tutorial” tab where you can complete interactive R tutorials if you have the </a:t>
            </a:r>
            <a:r>
              <a:rPr lang="en-US" b="1" i="0" dirty="0" err="1">
                <a:solidFill>
                  <a:srgbClr val="212529"/>
                </a:solidFill>
                <a:effectLst/>
                <a:latin typeface="-apple-system"/>
              </a:rPr>
              <a:t>learnr</a:t>
            </a:r>
            <a:r>
              <a:rPr lang="en-US" b="0" i="0" dirty="0">
                <a:solidFill>
                  <a:srgbClr val="212529"/>
                </a:solidFill>
                <a:effectLst/>
                <a:latin typeface="-apple-system"/>
              </a:rPr>
              <a:t> package installed. It also has a “Connections” pane for external connections and can have a “Git” pane if you choose to interface with </a:t>
            </a:r>
            <a:r>
              <a:rPr lang="en-US" b="0" i="0" dirty="0" err="1">
                <a:solidFill>
                  <a:srgbClr val="212529"/>
                </a:solidFill>
                <a:effectLst/>
                <a:latin typeface="-apple-system"/>
              </a:rPr>
              <a:t>Github</a:t>
            </a:r>
            <a:r>
              <a:rPr lang="en-US" b="0" i="0" dirty="0">
                <a:solidFill>
                  <a:srgbClr val="212529"/>
                </a:solidFill>
                <a:effectLst/>
                <a:latin typeface="-apple-system"/>
              </a:rPr>
              <a:t>.</a:t>
            </a:r>
          </a:p>
          <a:p>
            <a:pPr algn="l"/>
            <a:endParaRPr lang="en-US" b="1" i="0" dirty="0">
              <a:solidFill>
                <a:srgbClr val="212529"/>
              </a:solidFill>
              <a:effectLst/>
              <a:latin typeface="-apple-system"/>
            </a:endParaRPr>
          </a:p>
          <a:p>
            <a:pPr algn="l"/>
            <a:r>
              <a:rPr lang="en-US" b="1" i="0" dirty="0">
                <a:solidFill>
                  <a:srgbClr val="212529"/>
                </a:solidFill>
                <a:effectLst/>
                <a:latin typeface="-apple-system"/>
              </a:rPr>
              <a:t>Plots, Viewer, Packages, and Help Pane</a:t>
            </a:r>
            <a:br>
              <a:rPr lang="en-US" b="0" i="0" dirty="0">
                <a:solidFill>
                  <a:srgbClr val="212529"/>
                </a:solidFill>
                <a:effectLst/>
                <a:latin typeface="-apple-system"/>
              </a:rPr>
            </a:br>
            <a:r>
              <a:rPr lang="en-US" b="0" i="0" dirty="0">
                <a:solidFill>
                  <a:srgbClr val="212529"/>
                </a:solidFill>
                <a:effectLst/>
                <a:latin typeface="-apple-system"/>
              </a:rPr>
              <a:t>Typically plot graphics will display in the Plot pane. Interactive or HTML outputs will display in the Viewer pane. The Help pane can display documentation and help files. The Files pane is a browser which can be used to open or delete files and to set your working directory. The Packages pane allows you to see, install, update, delete, load/unload R packages, and see which version of the package you have.</a:t>
            </a:r>
          </a:p>
        </p:txBody>
      </p:sp>
      <p:sp>
        <p:nvSpPr>
          <p:cNvPr id="4" name="Slide Number Placeholder 3"/>
          <p:cNvSpPr>
            <a:spLocks noGrp="1"/>
          </p:cNvSpPr>
          <p:nvPr>
            <p:ph type="sldNum" sz="quarter" idx="5"/>
          </p:nvPr>
        </p:nvSpPr>
        <p:spPr/>
        <p:txBody>
          <a:bodyPr/>
          <a:lstStyle/>
          <a:p>
            <a:fld id="{A74AB30A-E790-D740-AB31-4816B60BCCB6}" type="slidenum">
              <a:rPr lang="en-US" smtClean="0"/>
              <a:t>7</a:t>
            </a:fld>
            <a:endParaRPr lang="en-US"/>
          </a:p>
        </p:txBody>
      </p:sp>
    </p:spTree>
    <p:extLst>
      <p:ext uri="{BB962C8B-B14F-4D97-AF65-F5344CB8AC3E}">
        <p14:creationId xmlns:p14="http://schemas.microsoft.com/office/powerpoint/2010/main" val="415934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444746"/>
              </a:solidFill>
              <a:effectLst/>
              <a:latin typeface="Google Sans"/>
            </a:endParaRPr>
          </a:p>
        </p:txBody>
      </p:sp>
      <p:sp>
        <p:nvSpPr>
          <p:cNvPr id="4" name="Slide Number Placeholder 3"/>
          <p:cNvSpPr>
            <a:spLocks noGrp="1"/>
          </p:cNvSpPr>
          <p:nvPr>
            <p:ph type="sldNum" sz="quarter" idx="5"/>
          </p:nvPr>
        </p:nvSpPr>
        <p:spPr/>
        <p:txBody>
          <a:bodyPr/>
          <a:lstStyle/>
          <a:p>
            <a:fld id="{A74AB30A-E790-D740-AB31-4816B60BCCB6}" type="slidenum">
              <a:rPr lang="en-US" smtClean="0"/>
              <a:t>14</a:t>
            </a:fld>
            <a:endParaRPr lang="en-US"/>
          </a:p>
        </p:txBody>
      </p:sp>
    </p:spTree>
    <p:extLst>
      <p:ext uri="{BB962C8B-B14F-4D97-AF65-F5344CB8AC3E}">
        <p14:creationId xmlns:p14="http://schemas.microsoft.com/office/powerpoint/2010/main" val="3980184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0703-2282-157B-9E09-881EED295639}"/>
              </a:ext>
            </a:extLst>
          </p:cNvPr>
          <p:cNvSpPr>
            <a:spLocks noGrp="1"/>
          </p:cNvSpPr>
          <p:nvPr>
            <p:ph type="ctrTitle"/>
          </p:nvPr>
        </p:nvSpPr>
        <p:spPr>
          <a:xfrm>
            <a:off x="914400" y="1122363"/>
            <a:ext cx="10363200" cy="2387600"/>
          </a:xfrm>
        </p:spPr>
        <p:txBody>
          <a:bodyPr>
            <a:normAutofit/>
          </a:bodyPr>
          <a:lstStyle/>
          <a:p>
            <a:r>
              <a:rPr lang="en-US" sz="4000" dirty="0">
                <a:latin typeface="Aptos" panose="020B0004020202020204" pitchFamily="34" charset="0"/>
              </a:rPr>
              <a:t>Lecture 2</a:t>
            </a:r>
            <a:br>
              <a:rPr lang="en-US" sz="4000" dirty="0">
                <a:latin typeface="Aptos" panose="020B0004020202020204" pitchFamily="34" charset="0"/>
              </a:rPr>
            </a:br>
            <a:r>
              <a:rPr lang="en-US" sz="4000" dirty="0">
                <a:latin typeface="Aptos" panose="020B0004020202020204" pitchFamily="34" charset="0"/>
              </a:rPr>
              <a:t>Introduction to serological data analyses in R</a:t>
            </a:r>
          </a:p>
        </p:txBody>
      </p:sp>
      <p:sp>
        <p:nvSpPr>
          <p:cNvPr id="3" name="Subtitle 2">
            <a:extLst>
              <a:ext uri="{FF2B5EF4-FFF2-40B4-BE49-F238E27FC236}">
                <a16:creationId xmlns:a16="http://schemas.microsoft.com/office/drawing/2014/main" id="{B3FE00F9-934A-BB4F-2830-445B2068307D}"/>
              </a:ext>
            </a:extLst>
          </p:cNvPr>
          <p:cNvSpPr>
            <a:spLocks noGrp="1"/>
          </p:cNvSpPr>
          <p:nvPr>
            <p:ph type="subTitle" idx="1"/>
          </p:nvPr>
        </p:nvSpPr>
        <p:spPr/>
        <p:txBody>
          <a:bodyPr/>
          <a:lstStyle/>
          <a:p>
            <a:r>
              <a:rPr lang="en-US" dirty="0"/>
              <a:t>May 21, 2025</a:t>
            </a:r>
          </a:p>
          <a:p>
            <a:r>
              <a:rPr lang="en-US" dirty="0"/>
              <a:t>Seroanalytics Training</a:t>
            </a:r>
            <a:br>
              <a:rPr lang="en-US" dirty="0"/>
            </a:br>
            <a:r>
              <a:rPr lang="en-US" dirty="0"/>
              <a:t>Blantyre, Malawi</a:t>
            </a:r>
          </a:p>
        </p:txBody>
      </p:sp>
    </p:spTree>
    <p:extLst>
      <p:ext uri="{BB962C8B-B14F-4D97-AF65-F5344CB8AC3E}">
        <p14:creationId xmlns:p14="http://schemas.microsoft.com/office/powerpoint/2010/main" val="423495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R Script vs R Markdown</a:t>
            </a:r>
          </a:p>
        </p:txBody>
      </p:sp>
      <p:sp>
        <p:nvSpPr>
          <p:cNvPr id="3" name="Content Placeholder 2"/>
          <p:cNvSpPr>
            <a:spLocks noGrp="1"/>
          </p:cNvSpPr>
          <p:nvPr>
            <p:ph idx="1"/>
          </p:nvPr>
        </p:nvSpPr>
        <p:spPr/>
        <p:txBody>
          <a:bodyPr/>
          <a:lstStyle/>
          <a:p>
            <a:r>
              <a:rPr dirty="0"/>
              <a:t>R Script runs code; </a:t>
            </a:r>
            <a:r>
              <a:rPr b="1" dirty="0"/>
              <a:t>R Markdown runs and documents code</a:t>
            </a:r>
            <a:r>
              <a:rPr dirty="0"/>
              <a:t>.</a:t>
            </a:r>
          </a:p>
          <a:p>
            <a:r>
              <a:rPr dirty="0"/>
              <a:t>R Script code only; </a:t>
            </a:r>
            <a:r>
              <a:rPr b="1" dirty="0"/>
              <a:t>R Markdown code + formatted text</a:t>
            </a:r>
            <a:r>
              <a:rPr dirty="0"/>
              <a:t>.</a:t>
            </a:r>
          </a:p>
          <a:p>
            <a:r>
              <a:rPr b="1" dirty="0"/>
              <a:t>R Markdown supports knitting into readable documents</a:t>
            </a:r>
            <a:r>
              <a:rPr dirty="0"/>
              <a:t> with plots and tables.</a:t>
            </a:r>
          </a:p>
          <a:p>
            <a:r>
              <a:rPr dirty="0"/>
              <a:t>R Scripts are best for development; </a:t>
            </a:r>
            <a:r>
              <a:rPr b="1" dirty="0"/>
              <a:t>R Markdown is best for communication</a:t>
            </a:r>
            <a:r>
              <a:rPr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Visual Comparison: R Script vs R Markdown</a:t>
            </a:r>
          </a:p>
        </p:txBody>
      </p:sp>
      <p:sp>
        <p:nvSpPr>
          <p:cNvPr id="3" name="Rectangle 2"/>
          <p:cNvSpPr/>
          <p:nvPr/>
        </p:nvSpPr>
        <p:spPr>
          <a:xfrm>
            <a:off x="838200" y="5295983"/>
            <a:ext cx="3657600" cy="802105"/>
          </a:xfrm>
          <a:prstGeom prst="rect">
            <a:avLst/>
          </a:prstGeom>
          <a:solidFill>
            <a:schemeClr val="tx2">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Script View</a:t>
            </a:r>
          </a:p>
          <a:p>
            <a:r>
              <a:rPr dirty="0"/>
              <a:t>(code-only interface)</a:t>
            </a:r>
          </a:p>
        </p:txBody>
      </p:sp>
      <p:sp>
        <p:nvSpPr>
          <p:cNvPr id="4" name="Rectangle 3"/>
          <p:cNvSpPr/>
          <p:nvPr/>
        </p:nvSpPr>
        <p:spPr>
          <a:xfrm>
            <a:off x="6840705" y="5295983"/>
            <a:ext cx="3657600" cy="786063"/>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Markdown View</a:t>
            </a:r>
          </a:p>
          <a:p>
            <a:r>
              <a:rPr dirty="0"/>
              <a:t>(code + formatted output)</a:t>
            </a:r>
          </a:p>
        </p:txBody>
      </p:sp>
      <p:pic>
        <p:nvPicPr>
          <p:cNvPr id="3074" name="Picture 2" descr="R scripts">
            <a:extLst>
              <a:ext uri="{FF2B5EF4-FFF2-40B4-BE49-F238E27FC236}">
                <a16:creationId xmlns:a16="http://schemas.microsoft.com/office/drawing/2014/main" id="{561EC8C7-2054-92D5-91B7-833B21A95C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41"/>
          <a:stretch/>
        </p:blipFill>
        <p:spPr bwMode="auto">
          <a:xfrm>
            <a:off x="838200" y="1337076"/>
            <a:ext cx="5719889" cy="36174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 Markdown · UC Business Analytics R Programming Guide">
            <a:extLst>
              <a:ext uri="{FF2B5EF4-FFF2-40B4-BE49-F238E27FC236}">
                <a16:creationId xmlns:a16="http://schemas.microsoft.com/office/drawing/2014/main" id="{38CAE0B2-5739-DB6A-2C01-3D7023873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4" r="41078" b="10408"/>
          <a:stretch/>
        </p:blipFill>
        <p:spPr bwMode="auto">
          <a:xfrm>
            <a:off x="6840705" y="1337076"/>
            <a:ext cx="4513095" cy="37730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Wide vs. Long Data Frames in R</a:t>
            </a:r>
          </a:p>
        </p:txBody>
      </p:sp>
      <p:sp>
        <p:nvSpPr>
          <p:cNvPr id="3" name="Content Placeholder 2"/>
          <p:cNvSpPr>
            <a:spLocks noGrp="1"/>
          </p:cNvSpPr>
          <p:nvPr>
            <p:ph idx="1"/>
          </p:nvPr>
        </p:nvSpPr>
        <p:spPr>
          <a:xfrm>
            <a:off x="838200" y="1552909"/>
            <a:ext cx="10515600" cy="4351338"/>
          </a:xfrm>
        </p:spPr>
        <p:txBody>
          <a:bodyPr>
            <a:normAutofit/>
          </a:bodyPr>
          <a:lstStyle/>
          <a:p>
            <a:pPr>
              <a:defRPr sz="1400"/>
            </a:pPr>
            <a:r>
              <a:rPr sz="2500" b="1" dirty="0"/>
              <a:t>Wide</a:t>
            </a:r>
            <a:r>
              <a:rPr sz="2500" dirty="0"/>
              <a:t> Format</a:t>
            </a:r>
          </a:p>
          <a:p>
            <a:pPr lvl="1">
              <a:defRPr sz="1400"/>
            </a:pPr>
            <a:r>
              <a:rPr sz="2500" dirty="0"/>
              <a:t>Each variable has its own column (e.g., one column per time point)</a:t>
            </a:r>
          </a:p>
          <a:p>
            <a:pPr lvl="1">
              <a:defRPr sz="1400"/>
            </a:pPr>
            <a:r>
              <a:rPr sz="2500" dirty="0"/>
              <a:t>Common in spreadsheet-style data or for visualization (e.g., plots)</a:t>
            </a:r>
          </a:p>
          <a:p>
            <a:pPr lvl="1">
              <a:defRPr sz="1400"/>
            </a:pPr>
            <a:r>
              <a:rPr sz="2500" dirty="0"/>
              <a:t>Easier to read but harder to manipulate in some R functions</a:t>
            </a:r>
          </a:p>
          <a:p>
            <a:pPr>
              <a:defRPr sz="1400"/>
            </a:pPr>
            <a:r>
              <a:rPr sz="2500" b="1" dirty="0"/>
              <a:t>Long</a:t>
            </a:r>
            <a:r>
              <a:rPr sz="2500" dirty="0"/>
              <a:t> Format</a:t>
            </a:r>
          </a:p>
          <a:p>
            <a:pPr lvl="1">
              <a:defRPr sz="1400"/>
            </a:pPr>
            <a:r>
              <a:rPr sz="2500" dirty="0"/>
              <a:t>Each observation is a row; variables like 'time' and 'value' are separate columns</a:t>
            </a:r>
          </a:p>
          <a:p>
            <a:pPr lvl="1">
              <a:defRPr sz="1400"/>
            </a:pPr>
            <a:r>
              <a:rPr sz="2500" dirty="0"/>
              <a:t>Preferred for </a:t>
            </a:r>
            <a:r>
              <a:rPr lang="en-US" sz="2500" dirty="0"/>
              <a:t>some </a:t>
            </a:r>
            <a:r>
              <a:rPr sz="2500" dirty="0"/>
              <a:t>functions (e.g., ggplot2, </a:t>
            </a:r>
            <a:r>
              <a:rPr sz="2500" dirty="0" err="1"/>
              <a:t>dplyr</a:t>
            </a:r>
            <a:r>
              <a:rPr sz="2500" dirty="0"/>
              <a:t>, </a:t>
            </a:r>
            <a:r>
              <a:rPr sz="2500" dirty="0" err="1"/>
              <a:t>tidyr</a:t>
            </a:r>
            <a:r>
              <a:rPr sz="2500" dirty="0"/>
              <a:t>)</a:t>
            </a:r>
          </a:p>
          <a:p>
            <a:pPr lvl="1">
              <a:defRPr sz="1400"/>
            </a:pPr>
            <a:r>
              <a:rPr sz="2500" dirty="0"/>
              <a:t>Easier for grouped operations and reshaping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6EF6-ED34-2590-8BA4-7B7D0061FE6B}"/>
              </a:ext>
            </a:extLst>
          </p:cNvPr>
          <p:cNvSpPr>
            <a:spLocks noGrp="1"/>
          </p:cNvSpPr>
          <p:nvPr>
            <p:ph type="title"/>
          </p:nvPr>
        </p:nvSpPr>
        <p:spPr/>
        <p:txBody>
          <a:bodyPr/>
          <a:lstStyle/>
          <a:p>
            <a:pPr algn="ctr"/>
            <a:r>
              <a:rPr lang="en-US" dirty="0"/>
              <a:t>Wide vs. Long Format Data</a:t>
            </a:r>
          </a:p>
        </p:txBody>
      </p:sp>
      <p:pic>
        <p:nvPicPr>
          <p:cNvPr id="3" name="Picture 2">
            <a:extLst>
              <a:ext uri="{FF2B5EF4-FFF2-40B4-BE49-F238E27FC236}">
                <a16:creationId xmlns:a16="http://schemas.microsoft.com/office/drawing/2014/main" id="{0A760914-669E-41B6-5DD6-DCAF54883D33}"/>
              </a:ext>
            </a:extLst>
          </p:cNvPr>
          <p:cNvPicPr>
            <a:picLocks noChangeAspect="1"/>
          </p:cNvPicPr>
          <p:nvPr/>
        </p:nvPicPr>
        <p:blipFill>
          <a:blip r:embed="rId2"/>
          <a:stretch>
            <a:fillRect/>
          </a:stretch>
        </p:blipFill>
        <p:spPr>
          <a:xfrm>
            <a:off x="2264076" y="1326522"/>
            <a:ext cx="7663847" cy="4951755"/>
          </a:xfrm>
          <a:prstGeom prst="rect">
            <a:avLst/>
          </a:prstGeom>
        </p:spPr>
      </p:pic>
    </p:spTree>
    <p:extLst>
      <p:ext uri="{BB962C8B-B14F-4D97-AF65-F5344CB8AC3E}">
        <p14:creationId xmlns:p14="http://schemas.microsoft.com/office/powerpoint/2010/main" val="21844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596B-1CB9-1050-FB15-92BCFA804FE3}"/>
              </a:ext>
            </a:extLst>
          </p:cNvPr>
          <p:cNvSpPr>
            <a:spLocks noGrp="1"/>
          </p:cNvSpPr>
          <p:nvPr>
            <p:ph type="title"/>
          </p:nvPr>
        </p:nvSpPr>
        <p:spPr/>
        <p:txBody>
          <a:bodyPr/>
          <a:lstStyle/>
          <a:p>
            <a:pPr algn="ctr"/>
            <a:r>
              <a:rPr lang="en-US" dirty="0"/>
              <a:t>Examples of data frames in serology</a:t>
            </a:r>
          </a:p>
        </p:txBody>
      </p:sp>
      <p:graphicFrame>
        <p:nvGraphicFramePr>
          <p:cNvPr id="6" name="Table 5">
            <a:extLst>
              <a:ext uri="{FF2B5EF4-FFF2-40B4-BE49-F238E27FC236}">
                <a16:creationId xmlns:a16="http://schemas.microsoft.com/office/drawing/2014/main" id="{D1D4FAF8-F7EA-588E-B9CE-A924364A2C7E}"/>
              </a:ext>
            </a:extLst>
          </p:cNvPr>
          <p:cNvGraphicFramePr>
            <a:graphicFrameLocks noGrp="1"/>
          </p:cNvGraphicFramePr>
          <p:nvPr>
            <p:extLst>
              <p:ext uri="{D42A27DB-BD31-4B8C-83A1-F6EECF244321}">
                <p14:modId xmlns:p14="http://schemas.microsoft.com/office/powerpoint/2010/main" val="2370712203"/>
              </p:ext>
            </p:extLst>
          </p:nvPr>
        </p:nvGraphicFramePr>
        <p:xfrm>
          <a:off x="2221288" y="1559930"/>
          <a:ext cx="2288703" cy="4400622"/>
        </p:xfrm>
        <a:graphic>
          <a:graphicData uri="http://schemas.openxmlformats.org/drawingml/2006/table">
            <a:tbl>
              <a:tblPr/>
              <a:tblGrid>
                <a:gridCol w="2288703">
                  <a:extLst>
                    <a:ext uri="{9D8B030D-6E8A-4147-A177-3AD203B41FA5}">
                      <a16:colId xmlns:a16="http://schemas.microsoft.com/office/drawing/2014/main" val="198311348"/>
                    </a:ext>
                  </a:extLst>
                </a:gridCol>
              </a:tblGrid>
              <a:tr h="513790">
                <a:tc>
                  <a:txBody>
                    <a:bodyPr/>
                    <a:lstStyle/>
                    <a:p>
                      <a:pPr algn="ctr" rtl="0" fontAlgn="ctr">
                        <a:buNone/>
                      </a:pPr>
                      <a:r>
                        <a:rPr lang="en-US" sz="1400" b="0" i="0" u="none" strike="noStrike" dirty="0">
                          <a:solidFill>
                            <a:srgbClr val="FFFFFF"/>
                          </a:solidFill>
                          <a:effectLst/>
                          <a:latin typeface="Arial" panose="020B0604020202020204" pitchFamily="34" charset="0"/>
                        </a:rPr>
                        <a:t>Sample meta-data</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19D19"/>
                    </a:solidFill>
                  </a:tcPr>
                </a:tc>
                <a:extLst>
                  <a:ext uri="{0D108BD9-81ED-4DB2-BD59-A6C34878D82A}">
                    <a16:rowId xmlns:a16="http://schemas.microsoft.com/office/drawing/2014/main" val="3031659891"/>
                  </a:ext>
                </a:extLst>
              </a:tr>
              <a:tr h="364324">
                <a:tc>
                  <a:txBody>
                    <a:bodyPr/>
                    <a:lstStyle/>
                    <a:p>
                      <a:pPr rtl="0" fontAlgn="ctr">
                        <a:buNone/>
                      </a:pPr>
                      <a:r>
                        <a:rPr lang="en-US" sz="1400" b="1" i="0" u="none" strike="noStrike">
                          <a:solidFill>
                            <a:srgbClr val="000000"/>
                          </a:solidFill>
                          <a:effectLst/>
                          <a:latin typeface="Arial" panose="020B0604020202020204" pitchFamily="34" charset="0"/>
                        </a:rPr>
                        <a:t>Unique sample ID</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641970320"/>
                  </a:ext>
                </a:extLst>
              </a:tr>
              <a:tr h="364324">
                <a:tc>
                  <a:txBody>
                    <a:bodyPr/>
                    <a:lstStyle/>
                    <a:p>
                      <a:pPr rtl="0" fontAlgn="ctr">
                        <a:buNone/>
                      </a:pPr>
                      <a:r>
                        <a:rPr lang="en-US" sz="1400" b="0" i="0" u="none" strike="noStrike">
                          <a:solidFill>
                            <a:srgbClr val="000000"/>
                          </a:solidFill>
                          <a:effectLst/>
                          <a:latin typeface="Arial" panose="020B0604020202020204" pitchFamily="34" charset="0"/>
                        </a:rPr>
                        <a:t>Sample date*</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587524176"/>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Specimen information (DBS, plasma)</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3076400593"/>
                  </a:ext>
                </a:extLst>
              </a:tr>
              <a:tr h="518150">
                <a:tc>
                  <a:txBody>
                    <a:bodyPr/>
                    <a:lstStyle/>
                    <a:p>
                      <a:pPr rtl="0" fontAlgn="ctr">
                        <a:buNone/>
                      </a:pPr>
                      <a:r>
                        <a:rPr lang="en-US" sz="1400" b="0" i="0" u="none" strike="noStrike">
                          <a:solidFill>
                            <a:srgbClr val="000000"/>
                          </a:solidFill>
                          <a:effectLst/>
                          <a:latin typeface="Arial" panose="020B0604020202020204" pitchFamily="34" charset="0"/>
                        </a:rPr>
                        <a:t>Manual flag for sample quality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2091216815"/>
                  </a:ext>
                </a:extLst>
              </a:tr>
              <a:tr h="518150">
                <a:tc>
                  <a:txBody>
                    <a:bodyPr/>
                    <a:lstStyle/>
                    <a:p>
                      <a:pPr rtl="0" fontAlgn="ctr">
                        <a:buNone/>
                      </a:pPr>
                      <a:r>
                        <a:rPr lang="en-US" sz="1400" b="0" i="0" u="none" strike="noStrike" dirty="0">
                          <a:solidFill>
                            <a:srgbClr val="000000"/>
                          </a:solidFill>
                          <a:effectLst/>
                          <a:latin typeface="Arial" panose="020B0604020202020204" pitchFamily="34" charset="0"/>
                        </a:rPr>
                        <a:t>Demographics*: age, sex, geo location, vax status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55867609"/>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Survey indicators*: sample weight</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03601498"/>
                  </a:ext>
                </a:extLst>
              </a:tr>
              <a:tr h="308897">
                <a:tc>
                  <a:txBody>
                    <a:bodyPr/>
                    <a:lstStyle/>
                    <a:p>
                      <a:pPr rtl="0" fontAlgn="ctr">
                        <a:buNone/>
                      </a:pPr>
                      <a:r>
                        <a:rPr lang="en-US" sz="1400" b="0" i="0" u="none" strike="noStrike">
                          <a:solidFill>
                            <a:srgbClr val="000000"/>
                          </a:solidFill>
                          <a:effectLst/>
                          <a:latin typeface="Arial" panose="020B0604020202020204" pitchFamily="34" charset="0"/>
                        </a:rPr>
                        <a:t>(*may store separately)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383364148"/>
                  </a:ext>
                </a:extLst>
              </a:tr>
              <a:tr h="727403">
                <a:tc>
                  <a:txBody>
                    <a:bodyPr/>
                    <a:lstStyle/>
                    <a:p>
                      <a:pPr rtl="0" fontAlgn="ctr">
                        <a:buNone/>
                      </a:pPr>
                      <a:r>
                        <a:rPr lang="en-US" sz="1400" b="0" i="0" u="none" strike="noStrike" dirty="0">
                          <a:solidFill>
                            <a:srgbClr val="000000"/>
                          </a:solidFill>
                          <a:effectLst/>
                          <a:latin typeface="Arial" panose="020B0604020202020204" pitchFamily="34" charset="0"/>
                        </a:rPr>
                        <a:t>Manual flag for whether the sample is included in the data analysis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CEBD1"/>
                    </a:solidFill>
                  </a:tcPr>
                </a:tc>
                <a:extLst>
                  <a:ext uri="{0D108BD9-81ED-4DB2-BD59-A6C34878D82A}">
                    <a16:rowId xmlns:a16="http://schemas.microsoft.com/office/drawing/2014/main" val="185879404"/>
                  </a:ext>
                </a:extLst>
              </a:tr>
            </a:tbl>
          </a:graphicData>
        </a:graphic>
      </p:graphicFrame>
      <p:sp>
        <p:nvSpPr>
          <p:cNvPr id="7" name="Rectangle 1">
            <a:extLst>
              <a:ext uri="{FF2B5EF4-FFF2-40B4-BE49-F238E27FC236}">
                <a16:creationId xmlns:a16="http://schemas.microsoft.com/office/drawing/2014/main" id="{D94F984A-FFE8-F34C-CBE6-9B7E3DB74A26}"/>
              </a:ext>
            </a:extLst>
          </p:cNvPr>
          <p:cNvSpPr>
            <a:spLocks noChangeArrowheads="1"/>
          </p:cNvSpPr>
          <p:nvPr/>
        </p:nvSpPr>
        <p:spPr bwMode="auto">
          <a:xfrm>
            <a:off x="4951413" y="1800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B30C225E-ABDC-F3E2-87B1-BAE537AA3FE8}"/>
              </a:ext>
            </a:extLst>
          </p:cNvPr>
          <p:cNvGraphicFramePr>
            <a:graphicFrameLocks noGrp="1"/>
          </p:cNvGraphicFramePr>
          <p:nvPr>
            <p:extLst>
              <p:ext uri="{D42A27DB-BD31-4B8C-83A1-F6EECF244321}">
                <p14:modId xmlns:p14="http://schemas.microsoft.com/office/powerpoint/2010/main" val="725980192"/>
              </p:ext>
            </p:extLst>
          </p:nvPr>
        </p:nvGraphicFramePr>
        <p:xfrm>
          <a:off x="4969292" y="1566028"/>
          <a:ext cx="2288703" cy="3923030"/>
        </p:xfrm>
        <a:graphic>
          <a:graphicData uri="http://schemas.openxmlformats.org/drawingml/2006/table">
            <a:tbl>
              <a:tblPr>
                <a:tableStyleId>{327F97BB-C833-4FB7-BDE5-3F7075034690}</a:tableStyleId>
              </a:tblPr>
              <a:tblGrid>
                <a:gridCol w="2288703">
                  <a:extLst>
                    <a:ext uri="{9D8B030D-6E8A-4147-A177-3AD203B41FA5}">
                      <a16:colId xmlns:a16="http://schemas.microsoft.com/office/drawing/2014/main" val="2688247210"/>
                    </a:ext>
                  </a:extLst>
                </a:gridCol>
              </a:tblGrid>
              <a:tr h="523875">
                <a:tc>
                  <a:txBody>
                    <a:bodyPr/>
                    <a:lstStyle/>
                    <a:p>
                      <a:pPr algn="ctr" rtl="0" fontAlgn="ctr">
                        <a:buNone/>
                      </a:pPr>
                      <a:r>
                        <a:rPr lang="en-US" sz="1400" b="0" u="none" strike="noStrike">
                          <a:solidFill>
                            <a:srgbClr val="FFFFFF"/>
                          </a:solidFill>
                          <a:effectLst/>
                        </a:rPr>
                        <a:t>Control meta-data</a:t>
                      </a:r>
                      <a:endParaRPr lang="en-US">
                        <a:effectLst/>
                      </a:endParaRPr>
                    </a:p>
                  </a:txBody>
                  <a:tcPr marL="88900" marR="88900" marT="50800" marB="50800" anchor="ctr">
                    <a:lnB w="3175"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99565897"/>
                  </a:ext>
                </a:extLst>
              </a:tr>
              <a:tr h="371475">
                <a:tc>
                  <a:txBody>
                    <a:bodyPr/>
                    <a:lstStyle/>
                    <a:p>
                      <a:pPr rtl="0" fontAlgn="ctr">
                        <a:buNone/>
                      </a:pPr>
                      <a:r>
                        <a:rPr lang="en-US" sz="1400" b="1" u="none" strike="noStrike">
                          <a:solidFill>
                            <a:srgbClr val="000000"/>
                          </a:solidFill>
                          <a:effectLst/>
                        </a:rPr>
                        <a:t>Unique control ID</a:t>
                      </a:r>
                      <a:endParaRPr lang="en-US">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9773791"/>
                  </a:ext>
                </a:extLst>
              </a:tr>
              <a:tr h="1352550">
                <a:tc>
                  <a:txBody>
                    <a:bodyPr/>
                    <a:lstStyle/>
                    <a:p>
                      <a:pPr rtl="0" fontAlgn="ctr">
                        <a:buNone/>
                      </a:pPr>
                      <a:r>
                        <a:rPr lang="en-US" sz="1400" b="0" u="none" strike="noStrike">
                          <a:solidFill>
                            <a:srgbClr val="000000"/>
                          </a:solidFill>
                          <a:effectLst/>
                        </a:rPr>
                        <a:t>Whether it’s a positive vs. negative control, and for which antigen(s) (e.g., “US non-traveler who’s never had Pf malaria”)</a:t>
                      </a:r>
                      <a:endParaRPr lang="en-US">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6992172"/>
                  </a:ext>
                </a:extLst>
              </a:tr>
              <a:tr h="723900">
                <a:tc>
                  <a:txBody>
                    <a:bodyPr/>
                    <a:lstStyle/>
                    <a:p>
                      <a:pPr rtl="0" fontAlgn="ctr">
                        <a:buNone/>
                      </a:pPr>
                      <a:r>
                        <a:rPr lang="en-US" sz="1400" b="0" u="none" strike="noStrike">
                          <a:solidFill>
                            <a:srgbClr val="000000"/>
                          </a:solidFill>
                          <a:effectLst/>
                        </a:rPr>
                        <a:t>Dilution, if part of a standard curve (e.g., “Positive Pool 1:50”)</a:t>
                      </a:r>
                      <a:endParaRPr lang="en-US">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2325475"/>
                  </a:ext>
                </a:extLst>
              </a:tr>
              <a:tr h="933450">
                <a:tc>
                  <a:txBody>
                    <a:bodyPr/>
                    <a:lstStyle/>
                    <a:p>
                      <a:pPr rtl="0" fontAlgn="ctr">
                        <a:buNone/>
                      </a:pPr>
                      <a:r>
                        <a:rPr lang="en-US" sz="1400" b="0" u="none" strike="noStrike" dirty="0">
                          <a:solidFill>
                            <a:srgbClr val="000000"/>
                          </a:solidFill>
                          <a:effectLst/>
                        </a:rPr>
                        <a:t>Short description of what the control is (e.g., “NIBSC XX international standard”)</a:t>
                      </a:r>
                      <a:endParaRPr lang="en-US" dirty="0">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7462492"/>
                  </a:ext>
                </a:extLst>
              </a:tr>
            </a:tbl>
          </a:graphicData>
        </a:graphic>
      </p:graphicFrame>
      <p:sp>
        <p:nvSpPr>
          <p:cNvPr id="9" name="Rectangle 2">
            <a:extLst>
              <a:ext uri="{FF2B5EF4-FFF2-40B4-BE49-F238E27FC236}">
                <a16:creationId xmlns:a16="http://schemas.microsoft.com/office/drawing/2014/main" id="{39D8A82B-4D75-B045-81A1-895EBBA609C5}"/>
              </a:ext>
            </a:extLst>
          </p:cNvPr>
          <p:cNvSpPr>
            <a:spLocks noChangeArrowheads="1"/>
          </p:cNvSpPr>
          <p:nvPr/>
        </p:nvSpPr>
        <p:spPr bwMode="auto">
          <a:xfrm>
            <a:off x="3108409" y="1705819"/>
            <a:ext cx="137537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C56A8F25-8F22-3F20-5FCD-A0B5D27DDD8B}"/>
              </a:ext>
            </a:extLst>
          </p:cNvPr>
          <p:cNvGraphicFramePr>
            <a:graphicFrameLocks noGrp="1"/>
          </p:cNvGraphicFramePr>
          <p:nvPr>
            <p:extLst>
              <p:ext uri="{D42A27DB-BD31-4B8C-83A1-F6EECF244321}">
                <p14:modId xmlns:p14="http://schemas.microsoft.com/office/powerpoint/2010/main" val="2941284636"/>
              </p:ext>
            </p:extLst>
          </p:nvPr>
        </p:nvGraphicFramePr>
        <p:xfrm>
          <a:off x="7682010" y="1559930"/>
          <a:ext cx="2152650" cy="3124200"/>
        </p:xfrm>
        <a:graphic>
          <a:graphicData uri="http://schemas.openxmlformats.org/drawingml/2006/table">
            <a:tbl>
              <a:tblPr/>
              <a:tblGrid>
                <a:gridCol w="2152650">
                  <a:extLst>
                    <a:ext uri="{9D8B030D-6E8A-4147-A177-3AD203B41FA5}">
                      <a16:colId xmlns:a16="http://schemas.microsoft.com/office/drawing/2014/main" val="1302452821"/>
                    </a:ext>
                  </a:extLst>
                </a:gridCol>
              </a:tblGrid>
              <a:tr h="523875">
                <a:tc>
                  <a:txBody>
                    <a:bodyPr/>
                    <a:lstStyle/>
                    <a:p>
                      <a:pPr algn="ctr" rtl="0" fontAlgn="ctr">
                        <a:buNone/>
                      </a:pPr>
                      <a:r>
                        <a:rPr lang="en-US" sz="1400" b="0" i="0" u="none" strike="noStrike">
                          <a:solidFill>
                            <a:srgbClr val="FFFFFF"/>
                          </a:solidFill>
                          <a:effectLst/>
                          <a:latin typeface="Arial" panose="020B0604020202020204" pitchFamily="34" charset="0"/>
                        </a:rPr>
                        <a:t>Experiment meta-data</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solidFill>
                      <a:srgbClr val="1D9A78"/>
                    </a:solidFill>
                  </a:tcPr>
                </a:tc>
                <a:extLst>
                  <a:ext uri="{0D108BD9-81ED-4DB2-BD59-A6C34878D82A}">
                    <a16:rowId xmlns:a16="http://schemas.microsoft.com/office/drawing/2014/main" val="656165722"/>
                  </a:ext>
                </a:extLst>
              </a:tr>
              <a:tr h="371475">
                <a:tc>
                  <a:txBody>
                    <a:bodyPr/>
                    <a:lstStyle/>
                    <a:p>
                      <a:pPr rtl="0" fontAlgn="ctr">
                        <a:buNone/>
                      </a:pPr>
                      <a:r>
                        <a:rPr lang="en-US" sz="1400" b="1" i="0" u="none" strike="noStrike">
                          <a:solidFill>
                            <a:srgbClr val="000000"/>
                          </a:solidFill>
                          <a:effectLst/>
                          <a:latin typeface="Arial" panose="020B0604020202020204" pitchFamily="34" charset="0"/>
                        </a:rPr>
                        <a:t>Plate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7394554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Date run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021098667"/>
                  </a:ext>
                </a:extLst>
              </a:tr>
              <a:tr h="371475">
                <a:tc>
                  <a:txBody>
                    <a:bodyPr/>
                    <a:lstStyle/>
                    <a:p>
                      <a:pPr rtl="0" fontAlgn="ctr">
                        <a:buNone/>
                      </a:pPr>
                      <a:r>
                        <a:rPr lang="en-US" sz="1400" b="1" i="0" u="none" strike="noStrike" dirty="0">
                          <a:solidFill>
                            <a:srgbClr val="000000"/>
                          </a:solidFill>
                          <a:effectLst/>
                          <a:latin typeface="Arial" panose="020B0604020202020204" pitchFamily="34" charset="0"/>
                        </a:rPr>
                        <a:t>Unique sample ID</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23383464"/>
                  </a:ext>
                </a:extLst>
              </a:tr>
              <a:tr h="371475">
                <a:tc>
                  <a:txBody>
                    <a:bodyPr/>
                    <a:lstStyle/>
                    <a:p>
                      <a:pPr rtl="0" fontAlgn="ctr">
                        <a:buNone/>
                      </a:pPr>
                      <a:r>
                        <a:rPr lang="en-US" sz="1400" b="0" i="0" u="none" strike="noStrike">
                          <a:solidFill>
                            <a:srgbClr val="000000"/>
                          </a:solidFill>
                          <a:effectLst/>
                          <a:latin typeface="Arial" panose="020B0604020202020204" pitchFamily="34" charset="0"/>
                        </a:rPr>
                        <a:t>Well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6641083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983876615"/>
                  </a:ext>
                </a:extLst>
              </a:tr>
              <a:tr h="371475">
                <a:tc>
                  <a:txBody>
                    <a:bodyPr/>
                    <a:lstStyle/>
                    <a:p>
                      <a:pPr rtl="0" fontAlgn="ctr">
                        <a:buNone/>
                      </a:pPr>
                      <a:r>
                        <a:rPr lang="en-US" sz="1400" b="0" i="0" u="none" strike="noStrike">
                          <a:solidFill>
                            <a:srgbClr val="000000"/>
                          </a:solidFill>
                          <a:effectLst/>
                          <a:latin typeface="Arial" panose="020B0604020202020204" pitchFamily="34" charset="0"/>
                        </a:rPr>
                        <a:t>Net 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939432301"/>
                  </a:ext>
                </a:extLst>
              </a:tr>
              <a:tr h="371475">
                <a:tc>
                  <a:txBody>
                    <a:bodyPr/>
                    <a:lstStyle/>
                    <a:p>
                      <a:pPr rtl="0" fontAlgn="ctr">
                        <a:buNone/>
                      </a:pPr>
                      <a:r>
                        <a:rPr lang="en-US" sz="1400" b="0" i="0" u="none" strike="noStrike" dirty="0">
                          <a:solidFill>
                            <a:srgbClr val="000000"/>
                          </a:solidFill>
                          <a:effectLst/>
                          <a:latin typeface="Arial" panose="020B0604020202020204" pitchFamily="34" charset="0"/>
                        </a:rPr>
                        <a:t>Bead count (by antigen)</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1784863608"/>
                  </a:ext>
                </a:extLst>
              </a:tr>
            </a:tbl>
          </a:graphicData>
        </a:graphic>
      </p:graphicFrame>
      <p:sp>
        <p:nvSpPr>
          <p:cNvPr id="11" name="Rectangle 3">
            <a:extLst>
              <a:ext uri="{FF2B5EF4-FFF2-40B4-BE49-F238E27FC236}">
                <a16:creationId xmlns:a16="http://schemas.microsoft.com/office/drawing/2014/main" id="{51310A33-255C-3E38-E4CF-27503F14927B}"/>
              </a:ext>
            </a:extLst>
          </p:cNvPr>
          <p:cNvSpPr>
            <a:spLocks noChangeArrowheads="1"/>
          </p:cNvSpPr>
          <p:nvPr/>
        </p:nvSpPr>
        <p:spPr bwMode="auto">
          <a:xfrm>
            <a:off x="5019675" y="2439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4" name="Straight Arrow Connector 3">
            <a:extLst>
              <a:ext uri="{FF2B5EF4-FFF2-40B4-BE49-F238E27FC236}">
                <a16:creationId xmlns:a16="http://schemas.microsoft.com/office/drawing/2014/main" id="{B3AF5190-F114-D88F-816F-3816200867C6}"/>
              </a:ext>
            </a:extLst>
          </p:cNvPr>
          <p:cNvCxnSpPr/>
          <p:nvPr/>
        </p:nvCxnSpPr>
        <p:spPr>
          <a:xfrm flipH="1">
            <a:off x="9927772" y="1814285"/>
            <a:ext cx="566057" cy="0"/>
          </a:xfrm>
          <a:prstGeom prst="straightConnector1">
            <a:avLst/>
          </a:prstGeom>
          <a:ln>
            <a:solidFill>
              <a:srgbClr val="1D9171"/>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3E650D4-80FF-F20A-7724-B19EA1757E43}"/>
              </a:ext>
            </a:extLst>
          </p:cNvPr>
          <p:cNvSpPr txBox="1"/>
          <p:nvPr/>
        </p:nvSpPr>
        <p:spPr>
          <a:xfrm>
            <a:off x="10456315" y="1806800"/>
            <a:ext cx="1605059" cy="1754326"/>
          </a:xfrm>
          <a:prstGeom prst="rect">
            <a:avLst/>
          </a:prstGeom>
          <a:solidFill>
            <a:srgbClr val="1D9171"/>
          </a:solidFill>
        </p:spPr>
        <p:txBody>
          <a:bodyPr wrap="square" rtlCol="0">
            <a:spAutoFit/>
          </a:bodyPr>
          <a:lstStyle/>
          <a:p>
            <a:r>
              <a:rPr lang="en-US" dirty="0">
                <a:solidFill>
                  <a:schemeClr val="bg1"/>
                </a:solidFill>
              </a:rPr>
              <a:t>Typically, a wide dataset with each antigen-specific MFI as a column</a:t>
            </a:r>
          </a:p>
        </p:txBody>
      </p:sp>
    </p:spTree>
    <p:extLst>
      <p:ext uri="{BB962C8B-B14F-4D97-AF65-F5344CB8AC3E}">
        <p14:creationId xmlns:p14="http://schemas.microsoft.com/office/powerpoint/2010/main" val="329168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AC06-1E42-8C43-D13A-C20ADF533B8C}"/>
              </a:ext>
            </a:extLst>
          </p:cNvPr>
          <p:cNvSpPr>
            <a:spLocks noGrp="1"/>
          </p:cNvSpPr>
          <p:nvPr>
            <p:ph type="title"/>
          </p:nvPr>
        </p:nvSpPr>
        <p:spPr/>
        <p:txBody>
          <a:bodyPr>
            <a:normAutofit/>
          </a:bodyPr>
          <a:lstStyle/>
          <a:p>
            <a:r>
              <a:rPr lang="en-US" sz="3600" dirty="0"/>
              <a:t>Follow along in the </a:t>
            </a:r>
            <a:r>
              <a:rPr lang="en-US" sz="3600" i="1" dirty="0">
                <a:solidFill>
                  <a:srgbClr val="C00000"/>
                </a:solidFill>
              </a:rPr>
              <a:t>Lab2a_Intro to </a:t>
            </a:r>
            <a:r>
              <a:rPr lang="en-US" sz="3600" i="1" dirty="0" err="1">
                <a:solidFill>
                  <a:srgbClr val="C00000"/>
                </a:solidFill>
              </a:rPr>
              <a:t>R.pdf</a:t>
            </a:r>
            <a:r>
              <a:rPr lang="en-US" sz="3600" i="1" dirty="0">
                <a:solidFill>
                  <a:srgbClr val="C00000"/>
                </a:solidFill>
              </a:rPr>
              <a:t> </a:t>
            </a:r>
            <a:r>
              <a:rPr lang="en-US" sz="3600" dirty="0"/>
              <a:t>and</a:t>
            </a:r>
            <a:r>
              <a:rPr lang="en-US" sz="3600" i="1" dirty="0">
                <a:solidFill>
                  <a:srgbClr val="C00000"/>
                </a:solidFill>
              </a:rPr>
              <a:t> Lab2a_Intro to </a:t>
            </a:r>
            <a:r>
              <a:rPr lang="en-US" sz="3600" i="1" dirty="0" err="1">
                <a:solidFill>
                  <a:srgbClr val="C00000"/>
                </a:solidFill>
              </a:rPr>
              <a:t>R.Rmd</a:t>
            </a:r>
            <a:r>
              <a:rPr lang="en-US" sz="3600" i="1" dirty="0">
                <a:solidFill>
                  <a:srgbClr val="C00000"/>
                </a:solidFill>
              </a:rPr>
              <a:t> </a:t>
            </a:r>
            <a:r>
              <a:rPr lang="en-US" sz="3600" dirty="0"/>
              <a:t>files</a:t>
            </a:r>
          </a:p>
        </p:txBody>
      </p:sp>
      <p:pic>
        <p:nvPicPr>
          <p:cNvPr id="4" name="Picture 3">
            <a:extLst>
              <a:ext uri="{FF2B5EF4-FFF2-40B4-BE49-F238E27FC236}">
                <a16:creationId xmlns:a16="http://schemas.microsoft.com/office/drawing/2014/main" id="{92C31D8B-0D3F-F5A8-3A4D-DF92A430B246}"/>
              </a:ext>
            </a:extLst>
          </p:cNvPr>
          <p:cNvPicPr>
            <a:picLocks noChangeAspect="1"/>
          </p:cNvPicPr>
          <p:nvPr/>
        </p:nvPicPr>
        <p:blipFill>
          <a:blip r:embed="rId2"/>
          <a:stretch>
            <a:fillRect/>
          </a:stretch>
        </p:blipFill>
        <p:spPr>
          <a:xfrm>
            <a:off x="3149600" y="1690688"/>
            <a:ext cx="5892800" cy="4381500"/>
          </a:xfrm>
          <a:prstGeom prst="rect">
            <a:avLst/>
          </a:prstGeom>
          <a:ln>
            <a:solidFill>
              <a:schemeClr val="tx1"/>
            </a:solidFill>
          </a:ln>
        </p:spPr>
      </p:pic>
    </p:spTree>
    <p:extLst>
      <p:ext uri="{BB962C8B-B14F-4D97-AF65-F5344CB8AC3E}">
        <p14:creationId xmlns:p14="http://schemas.microsoft.com/office/powerpoint/2010/main" val="17350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C48E-C5F1-5670-EAA8-EB3FE9AB3048}"/>
              </a:ext>
            </a:extLst>
          </p:cNvPr>
          <p:cNvSpPr>
            <a:spLocks noGrp="1"/>
          </p:cNvSpPr>
          <p:nvPr>
            <p:ph type="title"/>
          </p:nvPr>
        </p:nvSpPr>
        <p:spPr/>
        <p:txBody>
          <a:bodyPr/>
          <a:lstStyle/>
          <a:p>
            <a:r>
              <a:rPr lang="en-US" dirty="0"/>
              <a:t>Lecture outline</a:t>
            </a:r>
          </a:p>
        </p:txBody>
      </p:sp>
      <p:sp>
        <p:nvSpPr>
          <p:cNvPr id="3" name="Content Placeholder 2">
            <a:extLst>
              <a:ext uri="{FF2B5EF4-FFF2-40B4-BE49-F238E27FC236}">
                <a16:creationId xmlns:a16="http://schemas.microsoft.com/office/drawing/2014/main" id="{53B4D05D-8DC2-2F18-D8CA-69FD5742F203}"/>
              </a:ext>
            </a:extLst>
          </p:cNvPr>
          <p:cNvSpPr>
            <a:spLocks noGrp="1"/>
          </p:cNvSpPr>
          <p:nvPr>
            <p:ph idx="1"/>
          </p:nvPr>
        </p:nvSpPr>
        <p:spPr/>
        <p:txBody>
          <a:bodyPr/>
          <a:lstStyle/>
          <a:p>
            <a:r>
              <a:rPr lang="en-US" dirty="0"/>
              <a:t>What is R and RStudio?</a:t>
            </a:r>
          </a:p>
          <a:p>
            <a:r>
              <a:rPr lang="en-US" dirty="0"/>
              <a:t>What is a R script and R markdown?</a:t>
            </a:r>
          </a:p>
          <a:p>
            <a:r>
              <a:rPr lang="en-US" dirty="0"/>
              <a:t>What is a ‘wide’ versus ‘long’ data frame?</a:t>
            </a:r>
          </a:p>
          <a:p>
            <a:r>
              <a:rPr lang="en-US" dirty="0"/>
              <a:t>What are the different types of data frames used in serology?</a:t>
            </a:r>
          </a:p>
          <a:p>
            <a:endParaRPr lang="en-US" dirty="0"/>
          </a:p>
        </p:txBody>
      </p:sp>
    </p:spTree>
    <p:extLst>
      <p:ext uri="{BB962C8B-B14F-4D97-AF65-F5344CB8AC3E}">
        <p14:creationId xmlns:p14="http://schemas.microsoft.com/office/powerpoint/2010/main" val="2521875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a:t>
            </a:r>
          </a:p>
        </p:txBody>
      </p:sp>
      <p:sp>
        <p:nvSpPr>
          <p:cNvPr id="3" name="Content Placeholder 2"/>
          <p:cNvSpPr>
            <a:spLocks noGrp="1"/>
          </p:cNvSpPr>
          <p:nvPr>
            <p:ph idx="1"/>
          </p:nvPr>
        </p:nvSpPr>
        <p:spPr/>
        <p:txBody>
          <a:bodyPr/>
          <a:lstStyle/>
          <a:p>
            <a:r>
              <a:t>R is a programming language for statistical computing and graphics.</a:t>
            </a:r>
          </a:p>
          <a:p>
            <a:r>
              <a:t>Open-source and maintained by the R Core Team.</a:t>
            </a:r>
          </a:p>
          <a:p>
            <a:r>
              <a:t>Used for data analysis, modeling, visualization, and more.</a:t>
            </a:r>
          </a:p>
          <a:p>
            <a:r>
              <a:t>Runs in a command-line interface or through scripts.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RStudio?</a:t>
            </a:r>
          </a:p>
        </p:txBody>
      </p:sp>
      <p:sp>
        <p:nvSpPr>
          <p:cNvPr id="3" name="Content Placeholder 2"/>
          <p:cNvSpPr>
            <a:spLocks noGrp="1"/>
          </p:cNvSpPr>
          <p:nvPr>
            <p:ph idx="1"/>
          </p:nvPr>
        </p:nvSpPr>
        <p:spPr/>
        <p:txBody>
          <a:bodyPr/>
          <a:lstStyle/>
          <a:p>
            <a:r>
              <a:t>RStudio is an integrated development environment (IDE) for R.</a:t>
            </a:r>
          </a:p>
          <a:p>
            <a:r>
              <a:t>Provides a user-friendly interface for writing and running R code.</a:t>
            </a:r>
          </a:p>
          <a:p>
            <a:r>
              <a:t>Includes script editor, console, environment viewer, and plot pane.</a:t>
            </a:r>
          </a:p>
          <a:p>
            <a:r>
              <a:t>Helps manage workflows and boosts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Between R and RStudio</a:t>
            </a:r>
          </a:p>
        </p:txBody>
      </p:sp>
      <p:sp>
        <p:nvSpPr>
          <p:cNvPr id="3" name="Content Placeholder 2"/>
          <p:cNvSpPr>
            <a:spLocks noGrp="1"/>
          </p:cNvSpPr>
          <p:nvPr>
            <p:ph idx="1"/>
          </p:nvPr>
        </p:nvSpPr>
        <p:spPr/>
        <p:txBody>
          <a:bodyPr/>
          <a:lstStyle/>
          <a:p>
            <a:r>
              <a:rPr dirty="0"/>
              <a:t>R is the </a:t>
            </a:r>
            <a:r>
              <a:rPr b="1" dirty="0"/>
              <a:t>language</a:t>
            </a:r>
            <a:r>
              <a:rPr dirty="0"/>
              <a:t>; RStudio is an </a:t>
            </a:r>
            <a:r>
              <a:rPr lang="en-US" b="1" dirty="0"/>
              <a:t>interface</a:t>
            </a:r>
            <a:r>
              <a:rPr dirty="0"/>
              <a:t> to use R.</a:t>
            </a:r>
          </a:p>
          <a:p>
            <a:r>
              <a:rPr dirty="0"/>
              <a:t>R can be </a:t>
            </a:r>
            <a:r>
              <a:rPr b="1" dirty="0"/>
              <a:t>used</a:t>
            </a:r>
            <a:r>
              <a:rPr dirty="0"/>
              <a:t> </a:t>
            </a:r>
            <a:r>
              <a:rPr b="1" dirty="0"/>
              <a:t>alone</a:t>
            </a:r>
            <a:r>
              <a:rPr dirty="0"/>
              <a:t>; RStudio </a:t>
            </a:r>
            <a:r>
              <a:rPr b="1" dirty="0"/>
              <a:t>requires R </a:t>
            </a:r>
            <a:r>
              <a:rPr dirty="0"/>
              <a:t>to run.</a:t>
            </a:r>
          </a:p>
          <a:p>
            <a:r>
              <a:rPr dirty="0"/>
              <a:t>R handles the </a:t>
            </a:r>
            <a:r>
              <a:rPr b="1" dirty="0"/>
              <a:t>computation</a:t>
            </a:r>
            <a:r>
              <a:rPr dirty="0"/>
              <a:t>; RStudio provides </a:t>
            </a:r>
            <a:r>
              <a:rPr b="1" dirty="0"/>
              <a:t>tools</a:t>
            </a:r>
            <a:r>
              <a:rPr dirty="0"/>
              <a:t> to interact with R.</a:t>
            </a:r>
          </a:p>
          <a:p>
            <a:r>
              <a:rPr dirty="0"/>
              <a:t>RStudio </a:t>
            </a:r>
            <a:r>
              <a:rPr b="1" dirty="0"/>
              <a:t>enhances usability </a:t>
            </a:r>
            <a:r>
              <a:rPr dirty="0"/>
              <a:t>with projects, tabs, and debugging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401430D-5538-F6BB-B858-F804DDA68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587" y="2604485"/>
            <a:ext cx="4695786" cy="1649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22FA582-CB55-50DE-F636-31E302BB6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431" y="2469481"/>
            <a:ext cx="2476091" cy="191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0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F5A1-9F7A-D08E-1B64-C256D83EDF7B}"/>
              </a:ext>
            </a:extLst>
          </p:cNvPr>
          <p:cNvSpPr>
            <a:spLocks noGrp="1"/>
          </p:cNvSpPr>
          <p:nvPr>
            <p:ph type="title"/>
          </p:nvPr>
        </p:nvSpPr>
        <p:spPr/>
        <p:txBody>
          <a:bodyPr/>
          <a:lstStyle/>
          <a:p>
            <a:pPr algn="ctr"/>
            <a:r>
              <a:rPr lang="en-US" dirty="0"/>
              <a:t>RStudio</a:t>
            </a:r>
          </a:p>
        </p:txBody>
      </p:sp>
      <p:grpSp>
        <p:nvGrpSpPr>
          <p:cNvPr id="4" name="Group 3">
            <a:extLst>
              <a:ext uri="{FF2B5EF4-FFF2-40B4-BE49-F238E27FC236}">
                <a16:creationId xmlns:a16="http://schemas.microsoft.com/office/drawing/2014/main" id="{876D0751-ED5E-C895-133D-13F905B4C20D}"/>
              </a:ext>
            </a:extLst>
          </p:cNvPr>
          <p:cNvGrpSpPr/>
          <p:nvPr/>
        </p:nvGrpSpPr>
        <p:grpSpPr>
          <a:xfrm>
            <a:off x="2219893" y="1292086"/>
            <a:ext cx="8145516" cy="4581853"/>
            <a:chOff x="2219893" y="1292086"/>
            <a:chExt cx="8145516" cy="4581853"/>
          </a:xfrm>
        </p:grpSpPr>
        <p:pic>
          <p:nvPicPr>
            <p:cNvPr id="2050" name="Picture 2">
              <a:extLst>
                <a:ext uri="{FF2B5EF4-FFF2-40B4-BE49-F238E27FC236}">
                  <a16:creationId xmlns:a16="http://schemas.microsoft.com/office/drawing/2014/main" id="{6159263E-0026-B882-8574-DC3ED0EC2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893" y="1292086"/>
              <a:ext cx="8145516" cy="45818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336B48E-2BD1-5127-571F-54F79703F24D}"/>
                </a:ext>
              </a:extLst>
            </p:cNvPr>
            <p:cNvSpPr/>
            <p:nvPr/>
          </p:nvSpPr>
          <p:spPr>
            <a:xfrm>
              <a:off x="3932903" y="1887794"/>
              <a:ext cx="1533832" cy="1081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919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Script?</a:t>
            </a:r>
          </a:p>
        </p:txBody>
      </p:sp>
      <p:sp>
        <p:nvSpPr>
          <p:cNvPr id="3" name="Content Placeholder 2"/>
          <p:cNvSpPr>
            <a:spLocks noGrp="1"/>
          </p:cNvSpPr>
          <p:nvPr>
            <p:ph idx="1"/>
          </p:nvPr>
        </p:nvSpPr>
        <p:spPr/>
        <p:txBody>
          <a:bodyPr/>
          <a:lstStyle/>
          <a:p>
            <a:r>
              <a:rPr dirty="0"/>
              <a:t>A plain text file containing R code (</a:t>
            </a:r>
            <a:r>
              <a:rPr b="1" dirty="0"/>
              <a:t>.R </a:t>
            </a:r>
            <a:r>
              <a:rPr dirty="0"/>
              <a:t>extension).</a:t>
            </a:r>
          </a:p>
          <a:p>
            <a:r>
              <a:rPr dirty="0"/>
              <a:t>Used for writing, running, and saving R commands.</a:t>
            </a:r>
          </a:p>
          <a:p>
            <a:r>
              <a:rPr dirty="0"/>
              <a:t>Best for quick scripting, data analysis, and model building.</a:t>
            </a:r>
          </a:p>
          <a:p>
            <a:r>
              <a:rPr dirty="0"/>
              <a:t>Cannot produce formatted output documents directly.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Markdown File?</a:t>
            </a:r>
          </a:p>
        </p:txBody>
      </p:sp>
      <p:sp>
        <p:nvSpPr>
          <p:cNvPr id="3" name="Content Placeholder 2"/>
          <p:cNvSpPr>
            <a:spLocks noGrp="1"/>
          </p:cNvSpPr>
          <p:nvPr>
            <p:ph idx="1"/>
          </p:nvPr>
        </p:nvSpPr>
        <p:spPr/>
        <p:txBody>
          <a:bodyPr/>
          <a:lstStyle/>
          <a:p>
            <a:r>
              <a:rPr dirty="0"/>
              <a:t>A document combining R code with text and formatting (</a:t>
            </a:r>
            <a:r>
              <a:rPr b="1" dirty="0"/>
              <a:t>.</a:t>
            </a:r>
            <a:r>
              <a:rPr b="1" dirty="0" err="1"/>
              <a:t>Rmd</a:t>
            </a:r>
            <a:r>
              <a:rPr b="1" dirty="0"/>
              <a:t> </a:t>
            </a:r>
            <a:r>
              <a:rPr dirty="0"/>
              <a:t>extension).</a:t>
            </a:r>
          </a:p>
          <a:p>
            <a:r>
              <a:rPr dirty="0"/>
              <a:t>Supports code chunks, inline results, and narrative text.</a:t>
            </a:r>
          </a:p>
          <a:p>
            <a:r>
              <a:rPr dirty="0"/>
              <a:t>Can generate reports in PDF, Word, or HTML using </a:t>
            </a:r>
            <a:r>
              <a:rPr dirty="0" err="1"/>
              <a:t>knitr</a:t>
            </a:r>
            <a:r>
              <a:rPr dirty="0"/>
              <a:t> and </a:t>
            </a:r>
            <a:r>
              <a:rPr dirty="0" err="1"/>
              <a:t>pandoc</a:t>
            </a:r>
            <a:r>
              <a:rPr dirty="0"/>
              <a:t>.</a:t>
            </a:r>
          </a:p>
          <a:p>
            <a:r>
              <a:rPr dirty="0"/>
              <a:t>Great for reproducible research and reporting.</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1100</TotalTime>
  <Words>1035</Words>
  <Application>Microsoft Macintosh PowerPoint</Application>
  <PresentationFormat>Widescreen</PresentationFormat>
  <Paragraphs>92</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Aptos</vt:lpstr>
      <vt:lpstr>Aptos Display</vt:lpstr>
      <vt:lpstr>Arial</vt:lpstr>
      <vt:lpstr>Google Sans</vt:lpstr>
      <vt:lpstr>Office Theme</vt:lpstr>
      <vt:lpstr>Lecture 2 Introduction to serological data analyses in R</vt:lpstr>
      <vt:lpstr>Lecture outline</vt:lpstr>
      <vt:lpstr>What is R?</vt:lpstr>
      <vt:lpstr>What is RStudio?</vt:lpstr>
      <vt:lpstr>Key Differences Between R and RStudio</vt:lpstr>
      <vt:lpstr>PowerPoint Presentation</vt:lpstr>
      <vt:lpstr>RStudio</vt:lpstr>
      <vt:lpstr>What is an R Script?</vt:lpstr>
      <vt:lpstr>What is an R Markdown File?</vt:lpstr>
      <vt:lpstr>Key Differences: R Script vs R Markdown</vt:lpstr>
      <vt:lpstr>Visual Comparison: R Script vs R Markdown</vt:lpstr>
      <vt:lpstr>Wide vs. Long Data Frames in R</vt:lpstr>
      <vt:lpstr>Wide vs. Long Format Data</vt:lpstr>
      <vt:lpstr>Examples of data frames in serology</vt:lpstr>
      <vt:lpstr>Follow along in the Lab2a_Intro to R.pdf and Lab2a_Intro to R.Rmd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Saki Takahashi</cp:lastModifiedBy>
  <cp:revision>17</cp:revision>
  <dcterms:created xsi:type="dcterms:W3CDTF">2025-04-09T16:28:51Z</dcterms:created>
  <dcterms:modified xsi:type="dcterms:W3CDTF">2025-07-30T19:28:00Z</dcterms:modified>
</cp:coreProperties>
</file>