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2" r:id="rId3"/>
    <p:sldId id="268" r:id="rId4"/>
    <p:sldId id="263" r:id="rId5"/>
    <p:sldId id="264" r:id="rId6"/>
    <p:sldId id="272" r:id="rId7"/>
    <p:sldId id="269" r:id="rId8"/>
    <p:sldId id="265" r:id="rId9"/>
    <p:sldId id="270" r:id="rId10"/>
    <p:sldId id="271" r:id="rId11"/>
    <p:sldId id="266" r:id="rId12"/>
    <p:sldId id="273" r:id="rId13"/>
    <p:sldId id="267" r:id="rId14"/>
    <p:sldId id="274" r:id="rId15"/>
    <p:sldId id="276" r:id="rId16"/>
    <p:sldId id="275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ABE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59"/>
  </p:normalViewPr>
  <p:slideViewPr>
    <p:cSldViewPr snapToGrid="0">
      <p:cViewPr>
        <p:scale>
          <a:sx n="100" d="100"/>
          <a:sy n="100" d="100"/>
        </p:scale>
        <p:origin x="798" y="6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AutoShape 2" descr="Home">
            <a:extLst>
              <a:ext uri="{FF2B5EF4-FFF2-40B4-BE49-F238E27FC236}">
                <a16:creationId xmlns:a16="http://schemas.microsoft.com/office/drawing/2014/main" id="{0AC141F3-5CF9-09AF-7275-B782E074C90F}"/>
              </a:ext>
            </a:extLst>
          </p:cNvPr>
          <p:cNvSpPr>
            <a:spLocks noChangeAspect="1" noChangeArrowheads="1"/>
          </p:cNvSpPr>
          <p:nvPr userDrawn="1"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00798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F1826-4679-C9A3-E40A-1F09916DB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2167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500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583829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38528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4508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7379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33502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03F803E-49D7-635D-E900-AD335070677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9461385" y="6429987"/>
            <a:ext cx="936062" cy="37989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C3E41D1-D74A-E81D-B562-DA1F0D635094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77750" y="6458419"/>
            <a:ext cx="1621762" cy="33059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6CF5B46-4FF1-B1B3-A086-74B86DDCE433}"/>
              </a:ext>
            </a:extLst>
          </p:cNvPr>
          <p:cNvSpPr/>
          <p:nvPr userDrawn="1"/>
        </p:nvSpPr>
        <p:spPr>
          <a:xfrm>
            <a:off x="-10274" y="6369111"/>
            <a:ext cx="12202274" cy="501650"/>
          </a:xfrm>
          <a:prstGeom prst="rect">
            <a:avLst/>
          </a:prstGeom>
          <a:solidFill>
            <a:srgbClr val="66ABE5">
              <a:alpha val="26902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1B270565-CB32-C2F4-3F29-296E86D7278E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10480930" y="6462093"/>
            <a:ext cx="1621762" cy="330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1611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84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40703-2282-157B-9E09-881EED2956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227559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Lecture 5</a:t>
            </a:r>
            <a:br>
              <a:rPr lang="en-US" sz="4800" dirty="0"/>
            </a:br>
            <a:r>
              <a:rPr lang="en-US" sz="4800" b="1" dirty="0"/>
              <a:t>Inferring transmission dynamics from seroprevalence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FE00F9-934A-BB4F-2830-445B206830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79875"/>
            <a:ext cx="9144000" cy="165576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May 23</a:t>
            </a:r>
            <a:r>
              <a:rPr lang="en-US" baseline="30000" dirty="0"/>
              <a:t>rd</a:t>
            </a:r>
            <a:r>
              <a:rPr lang="en-US" dirty="0"/>
              <a:t>, 2025</a:t>
            </a:r>
          </a:p>
          <a:p>
            <a:r>
              <a:rPr lang="en-US" dirty="0"/>
              <a:t>Megan O’Driscoll</a:t>
            </a:r>
          </a:p>
          <a:p>
            <a:r>
              <a:rPr lang="en-US" dirty="0" err="1"/>
              <a:t>Seroanalytics</a:t>
            </a:r>
            <a:r>
              <a:rPr lang="en-US" dirty="0"/>
              <a:t> Training</a:t>
            </a:r>
            <a:br>
              <a:rPr lang="en-US" dirty="0"/>
            </a:br>
            <a:r>
              <a:rPr lang="en-US" dirty="0"/>
              <a:t>Blantyre, Malawi</a:t>
            </a:r>
          </a:p>
        </p:txBody>
      </p:sp>
    </p:spTree>
    <p:extLst>
      <p:ext uri="{BB962C8B-B14F-4D97-AF65-F5344CB8AC3E}">
        <p14:creationId xmlns:p14="http://schemas.microsoft.com/office/powerpoint/2010/main" val="42349546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DF8C5FC-5E35-902B-847F-90A0B44438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370" y="1640523"/>
            <a:ext cx="4741319" cy="3001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863FE5A-32E4-B1C7-9BD6-E35D3F36A6FC}"/>
              </a:ext>
            </a:extLst>
          </p:cNvPr>
          <p:cNvSpPr txBox="1"/>
          <p:nvPr/>
        </p:nvSpPr>
        <p:spPr>
          <a:xfrm>
            <a:off x="668311" y="1752600"/>
            <a:ext cx="5113364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Non-endemic transmission</a:t>
            </a:r>
          </a:p>
          <a:p>
            <a:endParaRPr lang="en-IE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0% seroprevalence in children aged 0-4 means the pathogen has not transmitted in the past 4 years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An equal infection attack rate among those ≥ 5 years suggests: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An outbreak occurred ~ 5 years 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30% infection attack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40631582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Non-endemic transmission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BB9A4-658C-CD12-3BCE-36BF7882F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7145" y="3589705"/>
            <a:ext cx="4744112" cy="2724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BCDA13-CE02-7667-8ECB-24A90EA60AB4}"/>
              </a:ext>
            </a:extLst>
          </p:cNvPr>
          <p:cNvSpPr txBox="1"/>
          <p:nvPr/>
        </p:nvSpPr>
        <p:spPr>
          <a:xfrm>
            <a:off x="668311" y="1752600"/>
            <a:ext cx="5113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Flat age-specific seroprevalence profiles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Everyone alive during an epidemic has approximately the same infection risk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The more epidemics an age-group has lived through, the higher the chance of infection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17306E6-C4C1-C174-22D4-AB0B26E2E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7145" y="427700"/>
            <a:ext cx="4741319" cy="300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77160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Non-endemic transmission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BB9A4-658C-CD12-3BCE-36BF7882F1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8741" y="1560880"/>
            <a:ext cx="4744112" cy="272453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0BCDA13-CE02-7667-8ECB-24A90EA60AB4}"/>
              </a:ext>
            </a:extLst>
          </p:cNvPr>
          <p:cNvSpPr txBox="1"/>
          <p:nvPr/>
        </p:nvSpPr>
        <p:spPr>
          <a:xfrm>
            <a:off x="6490577" y="1560880"/>
            <a:ext cx="5113364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Pathogen has been absent for past 4 years (0% seroprevalence in children &lt;5)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Participants aged 5-39 have equal attack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-&gt; outbreak occurred ~ 5 years 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-&gt; 30% attack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Participants aged ≥ 40 have equal attack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-&gt; outbreak occurred ~40 years ago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-&gt; 20% attack 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These participants were alive for 2 outbreaks (20% + 30% attack rates = 50% seroprevalence)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288487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Endemic transmission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8311" y="1752600"/>
            <a:ext cx="511336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Increasing seroprevalence with increasing 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When a pathogen continuously transmits in a population, age is a direct measure of the time spent at risk of infection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Valuable to quantify the force of infection (FOI)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6404B-54B1-9AB3-4B0C-DBBB50344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219" y="2431186"/>
            <a:ext cx="4744112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063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Endemic transmission: FOI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8311" y="1752600"/>
            <a:ext cx="511336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Force of infection (FOI) is also often called transmission intensity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Defined as: “Rate at which susceptible individuals become infected”</a:t>
            </a:r>
          </a:p>
          <a:p>
            <a:pPr lvl="1"/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 Can be estimated using a catalytic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Fit to age-specific seroprevalence data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B6404B-54B1-9AB3-4B0C-DBBB50344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6219" y="2431186"/>
            <a:ext cx="4744112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65578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Catalytic model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8310" y="1752600"/>
            <a:ext cx="5294339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l-GR" sz="2400" dirty="0">
                <a:solidFill>
                  <a:srgbClr val="C00000"/>
                </a:solidFill>
              </a:rPr>
              <a:t>ϖ</a:t>
            </a:r>
            <a:r>
              <a:rPr lang="en-IE" sz="2400" dirty="0">
                <a:solidFill>
                  <a:srgbClr val="C00000"/>
                </a:solidFill>
              </a:rPr>
              <a:t>_a = 1-exp(-</a:t>
            </a:r>
            <a:r>
              <a:rPr lang="el-GR" sz="2400" dirty="0">
                <a:solidFill>
                  <a:srgbClr val="C00000"/>
                </a:solidFill>
              </a:rPr>
              <a:t>λ</a:t>
            </a:r>
            <a:r>
              <a:rPr lang="en-IE" sz="2400" dirty="0">
                <a:solidFill>
                  <a:srgbClr val="C00000"/>
                </a:solidFill>
              </a:rPr>
              <a:t>*a)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λ</a:t>
            </a:r>
            <a:r>
              <a:rPr lang="en-IE" dirty="0"/>
              <a:t> = FOI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l-GR" dirty="0"/>
              <a:t>ϖ</a:t>
            </a:r>
            <a:r>
              <a:rPr lang="en-IE" dirty="0"/>
              <a:t>_a = proportion positive at age 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Assumptions: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Transmission is constant over time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Infection risk is independent of age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We will implement this using a simple regression model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 err="1"/>
              <a:t>glm</a:t>
            </a:r>
            <a:r>
              <a:rPr lang="en-IE" dirty="0"/>
              <a:t>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complementary log-log link</a:t>
            </a:r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4E544F-2D8F-CB67-45BB-0D843BB746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1775" y="1936492"/>
            <a:ext cx="5215391" cy="323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5011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Conclusions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6A3B024-E84D-E0C9-0381-CA4449931854}"/>
              </a:ext>
            </a:extLst>
          </p:cNvPr>
          <p:cNvSpPr txBox="1"/>
          <p:nvPr/>
        </p:nvSpPr>
        <p:spPr>
          <a:xfrm>
            <a:off x="668310" y="1752600"/>
            <a:ext cx="9618689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Age-specific seroprevalence data can help us reconstruct past transmission dynamics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Seroprevalence that continuously increases with age indicates endemicity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Staggered, step-wise increases in seroprevalence indicate sporadic epidemics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Understanding if a pathogen is endemic or not has important public health implications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Past infection rates can be quantified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Non-endemic settings: frequency &amp; magnitude of outbreaks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Endemic settings: force of infection</a:t>
            </a:r>
          </a:p>
          <a:p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7011993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Lecture Outline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C8DB780-A7A5-FFD2-F1D4-B27F640AB9B5}"/>
              </a:ext>
            </a:extLst>
          </p:cNvPr>
          <p:cNvSpPr txBox="1"/>
          <p:nvPr/>
        </p:nvSpPr>
        <p:spPr>
          <a:xfrm>
            <a:off x="801112" y="1683143"/>
            <a:ext cx="8844594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Understanding what age-specific patterns of seroprevalence can tell us about past transmission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Non-endemic transmission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Timing and magnitude of past outbreaks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sz="2400" dirty="0"/>
              <a:t>Endemic transmission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sz="2400" dirty="0"/>
              <a:t>Force of infection </a:t>
            </a:r>
            <a:endParaRPr lang="LID4096" sz="2400" dirty="0"/>
          </a:p>
        </p:txBody>
      </p:sp>
    </p:spTree>
    <p:extLst>
      <p:ext uri="{BB962C8B-B14F-4D97-AF65-F5344CB8AC3E}">
        <p14:creationId xmlns:p14="http://schemas.microsoft.com/office/powerpoint/2010/main" val="35858389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Population transmission dynamics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FA29-D40A-B156-7E4A-F08329B10896}"/>
              </a:ext>
            </a:extLst>
          </p:cNvPr>
          <p:cNvSpPr txBox="1"/>
          <p:nvPr/>
        </p:nvSpPr>
        <p:spPr>
          <a:xfrm>
            <a:off x="2789914" y="1314141"/>
            <a:ext cx="661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What are the dynamics of pathogen spread in a given population? </a:t>
            </a:r>
          </a:p>
        </p:txBody>
      </p:sp>
    </p:spTree>
    <p:extLst>
      <p:ext uri="{BB962C8B-B14F-4D97-AF65-F5344CB8AC3E}">
        <p14:creationId xmlns:p14="http://schemas.microsoft.com/office/powerpoint/2010/main" val="5952513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Population transmission dynamics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8B8FA29-D40A-B156-7E4A-F08329B10896}"/>
              </a:ext>
            </a:extLst>
          </p:cNvPr>
          <p:cNvSpPr txBox="1"/>
          <p:nvPr/>
        </p:nvSpPr>
        <p:spPr>
          <a:xfrm>
            <a:off x="2789914" y="1314141"/>
            <a:ext cx="6612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i="1" dirty="0"/>
              <a:t>What are the dynamics of pathogen spread in a given population?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DF418A-F3BF-CE61-B9C6-277DD2E13390}"/>
              </a:ext>
            </a:extLst>
          </p:cNvPr>
          <p:cNvSpPr txBox="1"/>
          <p:nvPr/>
        </p:nvSpPr>
        <p:spPr>
          <a:xfrm>
            <a:off x="7007052" y="2058078"/>
            <a:ext cx="4133266" cy="13849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200" b="1" u="sng" dirty="0">
                <a:solidFill>
                  <a:schemeClr val="accent6"/>
                </a:solidFill>
              </a:rPr>
              <a:t>Non-Endemic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Sporadic outbreaks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Transmission is not continuous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LID4096" sz="1600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6F583-487F-4113-99E3-84D552F8F05D}"/>
              </a:ext>
            </a:extLst>
          </p:cNvPr>
          <p:cNvSpPr txBox="1"/>
          <p:nvPr/>
        </p:nvSpPr>
        <p:spPr>
          <a:xfrm>
            <a:off x="1051682" y="2067264"/>
            <a:ext cx="4506956" cy="1384995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IE" sz="3200" b="1" u="sng" dirty="0">
                <a:solidFill>
                  <a:schemeClr val="accent6"/>
                </a:solidFill>
              </a:rPr>
              <a:t>Endemic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Sustained/persistent transmission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IE" dirty="0">
                <a:solidFill>
                  <a:schemeClr val="tx1"/>
                </a:solidFill>
              </a:rPr>
              <a:t>Can have epidemic or seasonal cycles  </a:t>
            </a:r>
            <a:endParaRPr lang="LID4096" dirty="0">
              <a:solidFill>
                <a:schemeClr val="tx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endParaRPr lang="LID4096" sz="16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FE184F9-AEA3-9704-7E51-BB45977CED1F}"/>
              </a:ext>
            </a:extLst>
          </p:cNvPr>
          <p:cNvSpPr txBox="1"/>
          <p:nvPr/>
        </p:nvSpPr>
        <p:spPr>
          <a:xfrm>
            <a:off x="1200150" y="4133850"/>
            <a:ext cx="43584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>
                <a:highlight>
                  <a:srgbClr val="FFFF00"/>
                </a:highlight>
              </a:rPr>
              <a:t>Adding figures here for examples</a:t>
            </a:r>
            <a:endParaRPr lang="LID4096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6357006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Why is this useful?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ECE6-7A60-2AFC-C663-7E9EFEB19FDB}"/>
              </a:ext>
            </a:extLst>
          </p:cNvPr>
          <p:cNvSpPr txBox="1"/>
          <p:nvPr/>
        </p:nvSpPr>
        <p:spPr>
          <a:xfrm>
            <a:off x="638175" y="1581150"/>
            <a:ext cx="936307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Many infections can be missed by disease surveillance systems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Asymptomatic and mild infections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To understand when in the past these infections occurred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Quantifying annual risks of infection or average outbreak size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Valuable for planning control &amp; prevention efforts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5511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Age = time spent at risk of infection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ECE6-7A60-2AFC-C663-7E9EFEB19FDB}"/>
              </a:ext>
            </a:extLst>
          </p:cNvPr>
          <p:cNvSpPr txBox="1"/>
          <p:nvPr/>
        </p:nvSpPr>
        <p:spPr>
          <a:xfrm>
            <a:off x="981075" y="1759308"/>
            <a:ext cx="9363075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As we get older, we are more likely to have encountered more pathogens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Age = time spent at risk of infection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Age is therefore a proxy for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  <a:p>
            <a:r>
              <a:rPr lang="en-IE" dirty="0"/>
              <a:t>Age-specific seroprevalence can therefore help tell us what has happened in the past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</p:spTree>
    <p:extLst>
      <p:ext uri="{BB962C8B-B14F-4D97-AF65-F5344CB8AC3E}">
        <p14:creationId xmlns:p14="http://schemas.microsoft.com/office/powerpoint/2010/main" val="34953814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When is this applicable?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26ECE6-7A60-2AFC-C663-7E9EFEB19FDB}"/>
              </a:ext>
            </a:extLst>
          </p:cNvPr>
          <p:cNvSpPr txBox="1"/>
          <p:nvPr/>
        </p:nvSpPr>
        <p:spPr>
          <a:xfrm>
            <a:off x="1219200" y="2235558"/>
            <a:ext cx="936307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b="1" dirty="0"/>
              <a:t>Pathogen: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Must be a pathogen that induces long-term antibody response</a:t>
            </a:r>
          </a:p>
          <a:p>
            <a:endParaRPr lang="en-IE" b="1" dirty="0"/>
          </a:p>
          <a:p>
            <a:endParaRPr lang="en-IE" b="1" dirty="0"/>
          </a:p>
          <a:p>
            <a:r>
              <a:rPr lang="en-IE" b="1" dirty="0"/>
              <a:t>Antibody isotype: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IgG (longest-lived isotype)</a:t>
            </a:r>
            <a:endParaRPr lang="en-IE" b="1" dirty="0"/>
          </a:p>
          <a:p>
            <a:endParaRPr lang="en-IE" b="1" dirty="0"/>
          </a:p>
          <a:p>
            <a:endParaRPr lang="en-IE" b="1" dirty="0"/>
          </a:p>
          <a:p>
            <a:r>
              <a:rPr lang="en-IE" b="1" dirty="0"/>
              <a:t>Study type: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Cross-sectional seroprevalence studies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One time-point, single sample per person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E" dirty="0"/>
              <a:t>Sometimes, data from cohort or other studies can be used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E" dirty="0"/>
              <a:t>E.g. the first sample from each participant (if taken around the same timeframe)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0AAC43-F1F6-4F6F-2410-0AAC3B501074}"/>
              </a:ext>
            </a:extLst>
          </p:cNvPr>
          <p:cNvSpPr txBox="1"/>
          <p:nvPr/>
        </p:nvSpPr>
        <p:spPr>
          <a:xfrm>
            <a:off x="3419475" y="1607676"/>
            <a:ext cx="4572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sz="2000" b="1" dirty="0">
                <a:solidFill>
                  <a:srgbClr val="C00000"/>
                </a:solidFill>
              </a:rPr>
              <a:t>When seroprevalence ≈ ever infected</a:t>
            </a:r>
            <a:endParaRPr lang="LID4096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06402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E4370-7744-26F0-1F75-F22D8490CC5E}"/>
              </a:ext>
            </a:extLst>
          </p:cNvPr>
          <p:cNvSpPr/>
          <p:nvPr/>
        </p:nvSpPr>
        <p:spPr>
          <a:xfrm>
            <a:off x="652789" y="1999394"/>
            <a:ext cx="2295525" cy="192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D1D76-6F68-F2E4-BEEF-AEA4E77C6E48}"/>
              </a:ext>
            </a:extLst>
          </p:cNvPr>
          <p:cNvSpPr/>
          <p:nvPr/>
        </p:nvSpPr>
        <p:spPr>
          <a:xfrm>
            <a:off x="3249947" y="2009775"/>
            <a:ext cx="2295525" cy="192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7" name="Graphic 6" descr="Group outline">
            <a:extLst>
              <a:ext uri="{FF2B5EF4-FFF2-40B4-BE49-F238E27FC236}">
                <a16:creationId xmlns:a16="http://schemas.microsoft.com/office/drawing/2014/main" id="{6279EAA5-39A9-9829-165F-F50A84808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4992" y="3141173"/>
            <a:ext cx="914400" cy="914400"/>
          </a:xfrm>
          <a:prstGeom prst="rect">
            <a:avLst/>
          </a:prstGeom>
        </p:spPr>
      </p:pic>
      <p:pic>
        <p:nvPicPr>
          <p:cNvPr id="8" name="Graphic 7" descr="Group outline">
            <a:extLst>
              <a:ext uri="{FF2B5EF4-FFF2-40B4-BE49-F238E27FC236}">
                <a16:creationId xmlns:a16="http://schemas.microsoft.com/office/drawing/2014/main" id="{410084E1-274C-055D-CE40-9EA7D0061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034" y="2507152"/>
            <a:ext cx="914400" cy="914400"/>
          </a:xfrm>
          <a:prstGeom prst="rect">
            <a:avLst/>
          </a:prstGeom>
        </p:spPr>
      </p:pic>
      <p:pic>
        <p:nvPicPr>
          <p:cNvPr id="9" name="Graphic 8" descr="Group outline">
            <a:extLst>
              <a:ext uri="{FF2B5EF4-FFF2-40B4-BE49-F238E27FC236}">
                <a16:creationId xmlns:a16="http://schemas.microsoft.com/office/drawing/2014/main" id="{DF54A9E9-15CA-2AF0-FF90-DD768BF84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1072" y="2505075"/>
            <a:ext cx="914400" cy="914400"/>
          </a:xfrm>
          <a:prstGeom prst="rect">
            <a:avLst/>
          </a:prstGeom>
        </p:spPr>
      </p:pic>
      <p:pic>
        <p:nvPicPr>
          <p:cNvPr id="10" name="Graphic 9" descr="Group outline">
            <a:extLst>
              <a:ext uri="{FF2B5EF4-FFF2-40B4-BE49-F238E27FC236}">
                <a16:creationId xmlns:a16="http://schemas.microsoft.com/office/drawing/2014/main" id="{36E944CD-9280-1357-CAAD-C7726B159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3434" y="1961294"/>
            <a:ext cx="914400" cy="914400"/>
          </a:xfrm>
          <a:prstGeom prst="rect">
            <a:avLst/>
          </a:prstGeom>
        </p:spPr>
      </p:pic>
      <p:pic>
        <p:nvPicPr>
          <p:cNvPr id="11" name="Graphic 10" descr="Group outline">
            <a:extLst>
              <a:ext uri="{FF2B5EF4-FFF2-40B4-BE49-F238E27FC236}">
                <a16:creationId xmlns:a16="http://schemas.microsoft.com/office/drawing/2014/main" id="{D712C982-FE4B-6380-2D6B-91C8798EA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3194" y="1873131"/>
            <a:ext cx="914400" cy="914400"/>
          </a:xfrm>
          <a:prstGeom prst="rect">
            <a:avLst/>
          </a:prstGeom>
        </p:spPr>
      </p:pic>
      <p:pic>
        <p:nvPicPr>
          <p:cNvPr id="12" name="Graphic 11" descr="Group outline">
            <a:extLst>
              <a:ext uri="{FF2B5EF4-FFF2-40B4-BE49-F238E27FC236}">
                <a16:creationId xmlns:a16="http://schemas.microsoft.com/office/drawing/2014/main" id="{A9509CC4-7193-19FB-731A-28378316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232" y="319539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4CBA12-BAC3-F1CF-5358-0744627E1A1F}"/>
              </a:ext>
            </a:extLst>
          </p:cNvPr>
          <p:cNvSpPr txBox="1"/>
          <p:nvPr/>
        </p:nvSpPr>
        <p:spPr>
          <a:xfrm>
            <a:off x="1146342" y="1601094"/>
            <a:ext cx="12197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&lt;5 years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AC493-476D-5618-B0B4-29EA1FAFAFB0}"/>
              </a:ext>
            </a:extLst>
          </p:cNvPr>
          <p:cNvSpPr txBox="1"/>
          <p:nvPr/>
        </p:nvSpPr>
        <p:spPr>
          <a:xfrm>
            <a:off x="3783347" y="1599807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≥5 years</a:t>
            </a:r>
            <a:endParaRPr lang="LID4096" dirty="0"/>
          </a:p>
        </p:txBody>
      </p:sp>
      <p:pic>
        <p:nvPicPr>
          <p:cNvPr id="16" name="Graphic 15" descr="Children outline">
            <a:extLst>
              <a:ext uri="{FF2B5EF4-FFF2-40B4-BE49-F238E27FC236}">
                <a16:creationId xmlns:a16="http://schemas.microsoft.com/office/drawing/2014/main" id="{783F5BEB-9BA6-57B7-FD97-12880AF42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57" y="3219412"/>
            <a:ext cx="914400" cy="914400"/>
          </a:xfrm>
          <a:prstGeom prst="rect">
            <a:avLst/>
          </a:prstGeom>
        </p:spPr>
      </p:pic>
      <p:pic>
        <p:nvPicPr>
          <p:cNvPr id="17" name="Graphic 16" descr="Children outline">
            <a:extLst>
              <a:ext uri="{FF2B5EF4-FFF2-40B4-BE49-F238E27FC236}">
                <a16:creationId xmlns:a16="http://schemas.microsoft.com/office/drawing/2014/main" id="{2C19460F-49DA-B08C-1DE1-5D97BA599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426" y="3067907"/>
            <a:ext cx="914400" cy="914400"/>
          </a:xfrm>
          <a:prstGeom prst="rect">
            <a:avLst/>
          </a:prstGeom>
        </p:spPr>
      </p:pic>
      <p:pic>
        <p:nvPicPr>
          <p:cNvPr id="18" name="Graphic 17" descr="Children outline">
            <a:extLst>
              <a:ext uri="{FF2B5EF4-FFF2-40B4-BE49-F238E27FC236}">
                <a16:creationId xmlns:a16="http://schemas.microsoft.com/office/drawing/2014/main" id="{5EF4FF35-9662-4F43-DA7C-9CFF0CE70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58619" y="2733675"/>
            <a:ext cx="914400" cy="914400"/>
          </a:xfrm>
          <a:prstGeom prst="rect">
            <a:avLst/>
          </a:prstGeom>
        </p:spPr>
      </p:pic>
      <p:pic>
        <p:nvPicPr>
          <p:cNvPr id="19" name="Graphic 18" descr="Children outline">
            <a:extLst>
              <a:ext uri="{FF2B5EF4-FFF2-40B4-BE49-F238E27FC236}">
                <a16:creationId xmlns:a16="http://schemas.microsoft.com/office/drawing/2014/main" id="{F84E5AEA-3E00-7A2F-E439-D601BCDBC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401" y="2505075"/>
            <a:ext cx="914400" cy="914400"/>
          </a:xfrm>
          <a:prstGeom prst="rect">
            <a:avLst/>
          </a:prstGeom>
        </p:spPr>
      </p:pic>
      <p:pic>
        <p:nvPicPr>
          <p:cNvPr id="20" name="Graphic 19" descr="Children outline">
            <a:extLst>
              <a:ext uri="{FF2B5EF4-FFF2-40B4-BE49-F238E27FC236}">
                <a16:creationId xmlns:a16="http://schemas.microsoft.com/office/drawing/2014/main" id="{3B770E73-794A-0F4E-2B98-1F91F99FB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0552" y="2047875"/>
            <a:ext cx="914400" cy="914400"/>
          </a:xfrm>
          <a:prstGeom prst="rect">
            <a:avLst/>
          </a:prstGeom>
        </p:spPr>
      </p:pic>
      <p:pic>
        <p:nvPicPr>
          <p:cNvPr id="21" name="Graphic 20" descr="Children outline">
            <a:extLst>
              <a:ext uri="{FF2B5EF4-FFF2-40B4-BE49-F238E27FC236}">
                <a16:creationId xmlns:a16="http://schemas.microsoft.com/office/drawing/2014/main" id="{07C0D737-639F-F190-B263-B87F81E69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426" y="1961294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163EE1-3CFA-E302-9CAC-81D77184524A}"/>
              </a:ext>
            </a:extLst>
          </p:cNvPr>
          <p:cNvSpPr txBox="1"/>
          <p:nvPr/>
        </p:nvSpPr>
        <p:spPr>
          <a:xfrm>
            <a:off x="713321" y="4183126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Seroprevalence=0%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763C1C-3E4E-B0F4-3197-0E011074E41F}"/>
              </a:ext>
            </a:extLst>
          </p:cNvPr>
          <p:cNvSpPr txBox="1"/>
          <p:nvPr/>
        </p:nvSpPr>
        <p:spPr>
          <a:xfrm>
            <a:off x="3347469" y="4176132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Seroprevalence=30%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6132804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EDB37-C2E1-A5B7-6A84-68DF2B3B2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741" y="44817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Example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BEE4370-7744-26F0-1F75-F22D8490CC5E}"/>
              </a:ext>
            </a:extLst>
          </p:cNvPr>
          <p:cNvSpPr/>
          <p:nvPr/>
        </p:nvSpPr>
        <p:spPr>
          <a:xfrm>
            <a:off x="652789" y="1999394"/>
            <a:ext cx="2295525" cy="192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53D1D76-6F68-F2E4-BEEF-AEA4E77C6E48}"/>
              </a:ext>
            </a:extLst>
          </p:cNvPr>
          <p:cNvSpPr/>
          <p:nvPr/>
        </p:nvSpPr>
        <p:spPr>
          <a:xfrm>
            <a:off x="3249947" y="2009775"/>
            <a:ext cx="2295525" cy="192405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 dirty="0"/>
          </a:p>
        </p:txBody>
      </p:sp>
      <p:pic>
        <p:nvPicPr>
          <p:cNvPr id="7" name="Graphic 6" descr="Group outline">
            <a:extLst>
              <a:ext uri="{FF2B5EF4-FFF2-40B4-BE49-F238E27FC236}">
                <a16:creationId xmlns:a16="http://schemas.microsoft.com/office/drawing/2014/main" id="{6279EAA5-39A9-9829-165F-F50A848088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44992" y="3141173"/>
            <a:ext cx="914400" cy="914400"/>
          </a:xfrm>
          <a:prstGeom prst="rect">
            <a:avLst/>
          </a:prstGeom>
        </p:spPr>
      </p:pic>
      <p:pic>
        <p:nvPicPr>
          <p:cNvPr id="8" name="Graphic 7" descr="Group outline">
            <a:extLst>
              <a:ext uri="{FF2B5EF4-FFF2-40B4-BE49-F238E27FC236}">
                <a16:creationId xmlns:a16="http://schemas.microsoft.com/office/drawing/2014/main" id="{410084E1-274C-055D-CE40-9EA7D00616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3569034" y="2507152"/>
            <a:ext cx="914400" cy="914400"/>
          </a:xfrm>
          <a:prstGeom prst="rect">
            <a:avLst/>
          </a:prstGeom>
        </p:spPr>
      </p:pic>
      <p:pic>
        <p:nvPicPr>
          <p:cNvPr id="9" name="Graphic 8" descr="Group outline">
            <a:extLst>
              <a:ext uri="{FF2B5EF4-FFF2-40B4-BE49-F238E27FC236}">
                <a16:creationId xmlns:a16="http://schemas.microsoft.com/office/drawing/2014/main" id="{DF54A9E9-15CA-2AF0-FF90-DD768BF845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31072" y="2505075"/>
            <a:ext cx="914400" cy="914400"/>
          </a:xfrm>
          <a:prstGeom prst="rect">
            <a:avLst/>
          </a:prstGeom>
        </p:spPr>
      </p:pic>
      <p:pic>
        <p:nvPicPr>
          <p:cNvPr id="10" name="Graphic 9" descr="Group outline">
            <a:extLst>
              <a:ext uri="{FF2B5EF4-FFF2-40B4-BE49-F238E27FC236}">
                <a16:creationId xmlns:a16="http://schemas.microsoft.com/office/drawing/2014/main" id="{36E944CD-9280-1357-CAAD-C7726B1597D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483434" y="1961294"/>
            <a:ext cx="914400" cy="914400"/>
          </a:xfrm>
          <a:prstGeom prst="rect">
            <a:avLst/>
          </a:prstGeom>
        </p:spPr>
      </p:pic>
      <p:pic>
        <p:nvPicPr>
          <p:cNvPr id="11" name="Graphic 10" descr="Group outline">
            <a:extLst>
              <a:ext uri="{FF2B5EF4-FFF2-40B4-BE49-F238E27FC236}">
                <a16:creationId xmlns:a16="http://schemas.microsoft.com/office/drawing/2014/main" id="{D712C982-FE4B-6380-2D6B-91C8798EA7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33194" y="1873131"/>
            <a:ext cx="914400" cy="914400"/>
          </a:xfrm>
          <a:prstGeom prst="rect">
            <a:avLst/>
          </a:prstGeom>
        </p:spPr>
      </p:pic>
      <p:pic>
        <p:nvPicPr>
          <p:cNvPr id="12" name="Graphic 11" descr="Group outline">
            <a:extLst>
              <a:ext uri="{FF2B5EF4-FFF2-40B4-BE49-F238E27FC236}">
                <a16:creationId xmlns:a16="http://schemas.microsoft.com/office/drawing/2014/main" id="{A9509CC4-7193-19FB-731A-2837831637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5232" y="3195391"/>
            <a:ext cx="914400" cy="9144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C4CBA12-BAC3-F1CF-5358-0744627E1A1F}"/>
              </a:ext>
            </a:extLst>
          </p:cNvPr>
          <p:cNvSpPr txBox="1"/>
          <p:nvPr/>
        </p:nvSpPr>
        <p:spPr>
          <a:xfrm>
            <a:off x="977557" y="1599807"/>
            <a:ext cx="17621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&lt;5 years old</a:t>
            </a:r>
            <a:endParaRPr lang="LID4096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EBAC493-476D-5618-B0B4-29EA1FAFAFB0}"/>
              </a:ext>
            </a:extLst>
          </p:cNvPr>
          <p:cNvSpPr txBox="1"/>
          <p:nvPr/>
        </p:nvSpPr>
        <p:spPr>
          <a:xfrm>
            <a:off x="3614168" y="1599807"/>
            <a:ext cx="17621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≥ 5 years old</a:t>
            </a:r>
            <a:endParaRPr lang="LID4096" dirty="0"/>
          </a:p>
        </p:txBody>
      </p:sp>
      <p:pic>
        <p:nvPicPr>
          <p:cNvPr id="16" name="Graphic 15" descr="Children outline">
            <a:extLst>
              <a:ext uri="{FF2B5EF4-FFF2-40B4-BE49-F238E27FC236}">
                <a16:creationId xmlns:a16="http://schemas.microsoft.com/office/drawing/2014/main" id="{783F5BEB-9BA6-57B7-FD97-12880AF422D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555957" y="3219412"/>
            <a:ext cx="914400" cy="914400"/>
          </a:xfrm>
          <a:prstGeom prst="rect">
            <a:avLst/>
          </a:prstGeom>
        </p:spPr>
      </p:pic>
      <p:pic>
        <p:nvPicPr>
          <p:cNvPr id="17" name="Graphic 16" descr="Children outline">
            <a:extLst>
              <a:ext uri="{FF2B5EF4-FFF2-40B4-BE49-F238E27FC236}">
                <a16:creationId xmlns:a16="http://schemas.microsoft.com/office/drawing/2014/main" id="{2C19460F-49DA-B08C-1DE1-5D97BA5990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426" y="3067907"/>
            <a:ext cx="914400" cy="914400"/>
          </a:xfrm>
          <a:prstGeom prst="rect">
            <a:avLst/>
          </a:prstGeom>
        </p:spPr>
      </p:pic>
      <p:pic>
        <p:nvPicPr>
          <p:cNvPr id="18" name="Graphic 17" descr="Children outline">
            <a:extLst>
              <a:ext uri="{FF2B5EF4-FFF2-40B4-BE49-F238E27FC236}">
                <a16:creationId xmlns:a16="http://schemas.microsoft.com/office/drawing/2014/main" id="{5EF4FF35-9662-4F43-DA7C-9CFF0CE7041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58619" y="2733675"/>
            <a:ext cx="914400" cy="914400"/>
          </a:xfrm>
          <a:prstGeom prst="rect">
            <a:avLst/>
          </a:prstGeom>
        </p:spPr>
      </p:pic>
      <p:pic>
        <p:nvPicPr>
          <p:cNvPr id="19" name="Graphic 18" descr="Children outline">
            <a:extLst>
              <a:ext uri="{FF2B5EF4-FFF2-40B4-BE49-F238E27FC236}">
                <a16:creationId xmlns:a16="http://schemas.microsoft.com/office/drawing/2014/main" id="{F84E5AEA-3E00-7A2F-E439-D601BCDBC3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92401" y="2505075"/>
            <a:ext cx="914400" cy="914400"/>
          </a:xfrm>
          <a:prstGeom prst="rect">
            <a:avLst/>
          </a:prstGeom>
        </p:spPr>
      </p:pic>
      <p:pic>
        <p:nvPicPr>
          <p:cNvPr id="20" name="Graphic 19" descr="Children outline">
            <a:extLst>
              <a:ext uri="{FF2B5EF4-FFF2-40B4-BE49-F238E27FC236}">
                <a16:creationId xmlns:a16="http://schemas.microsoft.com/office/drawing/2014/main" id="{3B770E73-794A-0F4E-2B98-1F91F99FB47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800552" y="2047875"/>
            <a:ext cx="914400" cy="914400"/>
          </a:xfrm>
          <a:prstGeom prst="rect">
            <a:avLst/>
          </a:prstGeom>
        </p:spPr>
      </p:pic>
      <p:pic>
        <p:nvPicPr>
          <p:cNvPr id="21" name="Graphic 20" descr="Children outline">
            <a:extLst>
              <a:ext uri="{FF2B5EF4-FFF2-40B4-BE49-F238E27FC236}">
                <a16:creationId xmlns:a16="http://schemas.microsoft.com/office/drawing/2014/main" id="{07C0D737-639F-F190-B263-B87F81E6958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89426" y="1961294"/>
            <a:ext cx="914400" cy="9144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6163EE1-3CFA-E302-9CAC-81D77184524A}"/>
              </a:ext>
            </a:extLst>
          </p:cNvPr>
          <p:cNvSpPr txBox="1"/>
          <p:nvPr/>
        </p:nvSpPr>
        <p:spPr>
          <a:xfrm>
            <a:off x="713321" y="4183126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Seroprevalence=0%</a:t>
            </a:r>
            <a:endParaRPr lang="LID4096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763C1C-3E4E-B0F4-3197-0E011074E41F}"/>
              </a:ext>
            </a:extLst>
          </p:cNvPr>
          <p:cNvSpPr txBox="1"/>
          <p:nvPr/>
        </p:nvSpPr>
        <p:spPr>
          <a:xfrm>
            <a:off x="3347469" y="4176132"/>
            <a:ext cx="2295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E" dirty="0"/>
              <a:t>Seroprevalence=30%</a:t>
            </a:r>
            <a:endParaRPr lang="LID4096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C0E68B-2C7E-35D9-BE4A-440480BD01C4}"/>
              </a:ext>
            </a:extLst>
          </p:cNvPr>
          <p:cNvSpPr txBox="1"/>
          <p:nvPr/>
        </p:nvSpPr>
        <p:spPr>
          <a:xfrm>
            <a:off x="6965724" y="5104596"/>
            <a:ext cx="4343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E" sz="2800" dirty="0">
                <a:solidFill>
                  <a:srgbClr val="C00000"/>
                </a:solidFill>
              </a:rPr>
              <a:t>What kind of transmission has happened here?</a:t>
            </a:r>
            <a:endParaRPr lang="LID4096" sz="2800" dirty="0">
              <a:solidFill>
                <a:srgbClr val="C00000"/>
              </a:solidFill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4DF8C5FC-5E35-902B-847F-90A0B444385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82370" y="1640523"/>
            <a:ext cx="4741319" cy="3001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0488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96B24"/>
      </a:accent1>
      <a:accent2>
        <a:srgbClr val="4EA72E"/>
      </a:accent2>
      <a:accent3>
        <a:srgbClr val="156082"/>
      </a:accent3>
      <a:accent4>
        <a:srgbClr val="0F9ED5"/>
      </a:accent4>
      <a:accent5>
        <a:srgbClr val="A02B93"/>
      </a:accent5>
      <a:accent6>
        <a:srgbClr val="E97132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97E0A228-C590-4D20-B05F-A6BF04A0544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652</Words>
  <Application>Microsoft Office PowerPoint</Application>
  <PresentationFormat>Widescreen</PresentationFormat>
  <Paragraphs>133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Aptos</vt:lpstr>
      <vt:lpstr>Aptos Display</vt:lpstr>
      <vt:lpstr>Arial</vt:lpstr>
      <vt:lpstr>Office Theme</vt:lpstr>
      <vt:lpstr>Lecture 5 Inferring transmission dynamics from seroprevalence data</vt:lpstr>
      <vt:lpstr>Lecture Outline</vt:lpstr>
      <vt:lpstr>Population transmission dynamics</vt:lpstr>
      <vt:lpstr>Population transmission dynamics</vt:lpstr>
      <vt:lpstr>Why is this useful?</vt:lpstr>
      <vt:lpstr>Age = time spent at risk of infection</vt:lpstr>
      <vt:lpstr>When is this applicable?</vt:lpstr>
      <vt:lpstr>Example</vt:lpstr>
      <vt:lpstr>Example</vt:lpstr>
      <vt:lpstr>Example</vt:lpstr>
      <vt:lpstr>Non-endemic transmission</vt:lpstr>
      <vt:lpstr>Non-endemic transmission</vt:lpstr>
      <vt:lpstr>Endemic transmission</vt:lpstr>
      <vt:lpstr>Endemic transmission: FOI</vt:lpstr>
      <vt:lpstr>Catalytic model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Sonia Tara Hegde</dc:creator>
  <cp:lastModifiedBy>O'DRISCOLL Megan</cp:lastModifiedBy>
  <cp:revision>12</cp:revision>
  <dcterms:created xsi:type="dcterms:W3CDTF">2025-04-09T16:28:51Z</dcterms:created>
  <dcterms:modified xsi:type="dcterms:W3CDTF">2025-04-30T12:22:09Z</dcterms:modified>
</cp:coreProperties>
</file>