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70" r:id="rId3"/>
    <p:sldId id="262" r:id="rId4"/>
    <p:sldId id="263" r:id="rId5"/>
    <p:sldId id="264" r:id="rId6"/>
    <p:sldId id="259" r:id="rId7"/>
    <p:sldId id="261" r:id="rId8"/>
    <p:sldId id="265" r:id="rId9"/>
    <p:sldId id="266" r:id="rId10"/>
    <p:sldId id="258" r:id="rId11"/>
    <p:sldId id="267" r:id="rId12"/>
    <p:sldId id="268" r:id="rId13"/>
    <p:sldId id="26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3145C-A13B-A342-8814-4A755A7320F9}" v="65" dt="2025-05-13T02:50:45.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6"/>
    <p:restoredTop sz="83435"/>
  </p:normalViewPr>
  <p:slideViewPr>
    <p:cSldViewPr snapToGrid="0">
      <p:cViewPr varScale="1">
        <p:scale>
          <a:sx n="89" d="100"/>
          <a:sy n="89" d="100"/>
        </p:scale>
        <p:origin x="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8F23145C-A13B-A342-8814-4A755A7320F9}"/>
    <pc:docChg chg="custSel delSld modSld">
      <pc:chgData name="Sonia Tara Hegde" userId="d93a2558-a889-4521-bcb4-6ed3fce9e012" providerId="ADAL" clId="{8F23145C-A13B-A342-8814-4A755A7320F9}" dt="2025-05-13T22:08:55.192" v="145" actId="2696"/>
      <pc:docMkLst>
        <pc:docMk/>
      </pc:docMkLst>
      <pc:sldChg chg="modSp del mod">
        <pc:chgData name="Sonia Tara Hegde" userId="d93a2558-a889-4521-bcb4-6ed3fce9e012" providerId="ADAL" clId="{8F23145C-A13B-A342-8814-4A755A7320F9}" dt="2025-05-13T22:08:55.192" v="145" actId="2696"/>
        <pc:sldMkLst>
          <pc:docMk/>
          <pc:sldMk cId="667854191" sldId="257"/>
        </pc:sldMkLst>
        <pc:spChg chg="mod">
          <ac:chgData name="Sonia Tara Hegde" userId="d93a2558-a889-4521-bcb4-6ed3fce9e012" providerId="ADAL" clId="{8F23145C-A13B-A342-8814-4A755A7320F9}" dt="2025-05-13T22:08:49.876" v="144" actId="1076"/>
          <ac:spMkLst>
            <pc:docMk/>
            <pc:sldMk cId="667854191" sldId="257"/>
            <ac:spMk id="4" creationId="{06C694A5-F9E5-237C-AF1C-4F6A7181AB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3BD-E1BA-3C4D-B01A-FFAC454B8D70}" type="datetimeFigureOut">
              <a:rPr lang="en-US" smtClean="0"/>
              <a:t>5/13/25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AB30A-E790-D740-AB31-4816B60BCCB6}" type="slidenum">
              <a:rPr lang="en-US" smtClean="0"/>
              <a:t>‹#›</a:t>
            </a:fld>
            <a:endParaRPr lang="en-US"/>
          </a:p>
        </p:txBody>
      </p:sp>
    </p:spTree>
    <p:extLst>
      <p:ext uri="{BB962C8B-B14F-4D97-AF65-F5344CB8AC3E}">
        <p14:creationId xmlns:p14="http://schemas.microsoft.com/office/powerpoint/2010/main" val="9383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12529"/>
                </a:solidFill>
                <a:effectLst/>
                <a:latin typeface="-apple-system"/>
              </a:rPr>
              <a:t>The Source Pane</a:t>
            </a:r>
            <a:br>
              <a:rPr lang="en-US" b="0" i="0" dirty="0">
                <a:solidFill>
                  <a:srgbClr val="212529"/>
                </a:solidFill>
                <a:effectLst/>
                <a:latin typeface="-apple-system"/>
              </a:rPr>
            </a:br>
            <a:r>
              <a:rPr lang="en-US" b="0" i="0" dirty="0">
                <a:solidFill>
                  <a:srgbClr val="212529"/>
                </a:solidFill>
                <a:effectLst/>
                <a:latin typeface="-apple-system"/>
              </a:rPr>
              <a:t>This pane, by default in the upper-left, is a space to edit, run, and save your scripts. Scripts contain the commands you want to run. This pane can also display datasets (data frames) for viewing.</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R Console Pane</a:t>
            </a:r>
            <a:endParaRPr lang="en-US" b="0" i="0" dirty="0">
              <a:solidFill>
                <a:srgbClr val="212529"/>
              </a:solidFill>
              <a:effectLst/>
              <a:latin typeface="-apple-system"/>
            </a:endParaRPr>
          </a:p>
          <a:p>
            <a:pPr algn="l">
              <a:buNone/>
            </a:pPr>
            <a:r>
              <a:rPr lang="en-US" b="0" i="0" dirty="0">
                <a:solidFill>
                  <a:srgbClr val="212529"/>
                </a:solidFill>
                <a:effectLst/>
                <a:latin typeface="-apple-system"/>
              </a:rPr>
              <a:t>The R Console, by default the left or lower-left pane in R Studio, is the home of the R “engine”. This is where the commands are actually run and non-graphic outputs and error/warning messages appear. You can directly enter and run commands in the R Console but realize that these commands are not saved as they are when running commands from a script.</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Environment Pane</a:t>
            </a:r>
            <a:br>
              <a:rPr lang="en-US" b="0" i="0" dirty="0">
                <a:solidFill>
                  <a:srgbClr val="212529"/>
                </a:solidFill>
                <a:effectLst/>
                <a:latin typeface="-apple-system"/>
              </a:rPr>
            </a:br>
            <a:r>
              <a:rPr lang="en-US" b="0" i="0" dirty="0">
                <a:solidFill>
                  <a:srgbClr val="212529"/>
                </a:solidFill>
                <a:effectLst/>
                <a:latin typeface="-apple-system"/>
              </a:rPr>
              <a:t>This </a:t>
            </a:r>
            <a:r>
              <a:rPr lang="en-US" b="0" i="0" dirty="0" err="1">
                <a:solidFill>
                  <a:srgbClr val="212529"/>
                </a:solidFill>
                <a:effectLst/>
                <a:latin typeface="-apple-system"/>
              </a:rPr>
              <a:t>panen</a:t>
            </a:r>
            <a:r>
              <a:rPr lang="en-US" b="0" i="0" dirty="0">
                <a:solidFill>
                  <a:srgbClr val="212529"/>
                </a:solidFill>
                <a:effectLst/>
                <a:latin typeface="-apple-system"/>
              </a:rPr>
              <a:t> is most often used to see brief summaries of objects in the R Environment in the current session. These objects could include imported, modified, or created datasets, parameters you have defined, or vectors or lists you have defined during analysis. You can click on the arrow next to a data frame name to see its variables. This pane also contains </a:t>
            </a:r>
            <a:r>
              <a:rPr lang="en-US" b="0" i="1" dirty="0">
                <a:solidFill>
                  <a:srgbClr val="212529"/>
                </a:solidFill>
                <a:effectLst/>
                <a:latin typeface="-apple-system"/>
              </a:rPr>
              <a:t>History</a:t>
            </a:r>
            <a:r>
              <a:rPr lang="en-US" b="0" i="0" dirty="0">
                <a:solidFill>
                  <a:srgbClr val="212529"/>
                </a:solidFill>
                <a:effectLst/>
                <a:latin typeface="-apple-system"/>
              </a:rPr>
              <a:t> where you can see commands that you executed previously. It also has a “Tutorial” tab where you can complete interactive R tutorials if you have the </a:t>
            </a:r>
            <a:r>
              <a:rPr lang="en-US" b="1" i="0" dirty="0" err="1">
                <a:solidFill>
                  <a:srgbClr val="212529"/>
                </a:solidFill>
                <a:effectLst/>
                <a:latin typeface="-apple-system"/>
              </a:rPr>
              <a:t>learnr</a:t>
            </a:r>
            <a:r>
              <a:rPr lang="en-US" b="0" i="0" dirty="0">
                <a:solidFill>
                  <a:srgbClr val="212529"/>
                </a:solidFill>
                <a:effectLst/>
                <a:latin typeface="-apple-system"/>
              </a:rPr>
              <a:t> package installed. It also has a “Connections” pane for external connections and can have a “Git” pane if you choose to interface with </a:t>
            </a:r>
            <a:r>
              <a:rPr lang="en-US" b="0" i="0" dirty="0" err="1">
                <a:solidFill>
                  <a:srgbClr val="212529"/>
                </a:solidFill>
                <a:effectLst/>
                <a:latin typeface="-apple-system"/>
              </a:rPr>
              <a:t>Github</a:t>
            </a:r>
            <a:r>
              <a:rPr lang="en-US" b="0" i="0" dirty="0">
                <a:solidFill>
                  <a:srgbClr val="212529"/>
                </a:solidFill>
                <a:effectLst/>
                <a:latin typeface="-apple-system"/>
              </a:rPr>
              <a:t>.</a:t>
            </a:r>
          </a:p>
          <a:p>
            <a:pPr algn="l"/>
            <a:endParaRPr lang="en-US" b="1" i="0" dirty="0">
              <a:solidFill>
                <a:srgbClr val="212529"/>
              </a:solidFill>
              <a:effectLst/>
              <a:latin typeface="-apple-system"/>
            </a:endParaRPr>
          </a:p>
          <a:p>
            <a:pPr algn="l"/>
            <a:r>
              <a:rPr lang="en-US" b="1" i="0" dirty="0">
                <a:solidFill>
                  <a:srgbClr val="212529"/>
                </a:solidFill>
                <a:effectLst/>
                <a:latin typeface="-apple-system"/>
              </a:rPr>
              <a:t>Plots, Viewer, Packages, and Help Pane</a:t>
            </a:r>
            <a:br>
              <a:rPr lang="en-US" b="0" i="0" dirty="0">
                <a:solidFill>
                  <a:srgbClr val="212529"/>
                </a:solidFill>
                <a:effectLst/>
                <a:latin typeface="-apple-system"/>
              </a:rPr>
            </a:br>
            <a:r>
              <a:rPr lang="en-US" b="0" i="0" dirty="0">
                <a:solidFill>
                  <a:srgbClr val="212529"/>
                </a:solidFill>
                <a:effectLst/>
                <a:latin typeface="-apple-system"/>
              </a:rPr>
              <a:t>Typically plot graphics will display in the Plot pane. Interactive or HTML outputs will display in the Viewer pane. The Help pane can display documentation and help files. The Files pane is a browser which can be used to open or delete files and to set your working directory. The Packages pane allows you to see, install, update, delete, load/unload R packages, and see which version of the package you have. </a:t>
            </a:r>
          </a:p>
          <a:p>
            <a:endParaRPr lang="en-US" dirty="0"/>
          </a:p>
        </p:txBody>
      </p:sp>
      <p:sp>
        <p:nvSpPr>
          <p:cNvPr id="4" name="Slide Number Placeholder 3"/>
          <p:cNvSpPr>
            <a:spLocks noGrp="1"/>
          </p:cNvSpPr>
          <p:nvPr>
            <p:ph type="sldNum" sz="quarter" idx="5"/>
          </p:nvPr>
        </p:nvSpPr>
        <p:spPr/>
        <p:txBody>
          <a:bodyPr/>
          <a:lstStyle/>
          <a:p>
            <a:fld id="{A74AB30A-E790-D740-AB31-4816B60BCCB6}" type="slidenum">
              <a:rPr lang="en-US" smtClean="0"/>
              <a:t>7</a:t>
            </a:fld>
            <a:endParaRPr lang="en-US"/>
          </a:p>
        </p:txBody>
      </p:sp>
    </p:spTree>
    <p:extLst>
      <p:ext uri="{BB962C8B-B14F-4D97-AF65-F5344CB8AC3E}">
        <p14:creationId xmlns:p14="http://schemas.microsoft.com/office/powerpoint/2010/main" val="41593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746"/>
                </a:solidFill>
                <a:effectLst/>
                <a:latin typeface="Google Sans"/>
              </a:rPr>
              <a:t>Some other things to be added to consider adding to the sample meta data: (genomic literature note these can be encoded as NA) host species (e.g. other non-human serology), geographical location name, </a:t>
            </a:r>
            <a:r>
              <a:rPr lang="en-US" b="0" i="0" dirty="0" err="1">
                <a:solidFill>
                  <a:srgbClr val="444746"/>
                </a:solidFill>
                <a:effectLst/>
                <a:latin typeface="Google Sans"/>
              </a:rPr>
              <a:t>lat</a:t>
            </a:r>
            <a:r>
              <a:rPr lang="en-US" b="0" i="0" dirty="0">
                <a:solidFill>
                  <a:srgbClr val="444746"/>
                </a:solidFill>
                <a:effectLst/>
                <a:latin typeface="Google Sans"/>
              </a:rPr>
              <a:t> long</a:t>
            </a:r>
            <a:endParaRPr lang="en-US" dirty="0"/>
          </a:p>
          <a:p>
            <a:endParaRPr lang="en-US" dirty="0"/>
          </a:p>
          <a:p>
            <a:r>
              <a:rPr lang="en-US" dirty="0"/>
              <a:t>Some things that can be added to experimental meta data: </a:t>
            </a:r>
            <a:r>
              <a:rPr lang="en-US" b="0" i="0" dirty="0">
                <a:solidFill>
                  <a:srgbClr val="444746"/>
                </a:solidFill>
                <a:effectLst/>
                <a:latin typeface="Google Sans"/>
              </a:rPr>
              <a:t>some other things can also be NA: bead region antigen specific info or control type e.g. GST or blank bead etc. , antigen pathogen, antigen name, </a:t>
            </a:r>
            <a:r>
              <a:rPr lang="en-US" b="0" i="0" dirty="0" err="1">
                <a:solidFill>
                  <a:srgbClr val="444746"/>
                </a:solidFill>
                <a:effectLst/>
                <a:latin typeface="Google Sans"/>
              </a:rPr>
              <a:t>antien</a:t>
            </a:r>
            <a:r>
              <a:rPr lang="en-US" b="0" i="0" dirty="0">
                <a:solidFill>
                  <a:srgbClr val="444746"/>
                </a:solidFill>
                <a:effectLst/>
                <a:latin typeface="Google Sans"/>
              </a:rPr>
              <a:t> provenance (commercial, lab that made it etc.), tags</a:t>
            </a:r>
          </a:p>
          <a:p>
            <a:endParaRPr lang="en-US" b="0" i="0" dirty="0">
              <a:solidFill>
                <a:srgbClr val="444746"/>
              </a:solidFill>
              <a:effectLst/>
              <a:latin typeface="Google Sans"/>
            </a:endParaRPr>
          </a:p>
          <a:p>
            <a:endParaRPr lang="en-US" b="0" i="0" dirty="0">
              <a:solidFill>
                <a:srgbClr val="444746"/>
              </a:solidFill>
              <a:effectLst/>
              <a:latin typeface="Google Sans"/>
            </a:endParaRPr>
          </a:p>
        </p:txBody>
      </p:sp>
      <p:sp>
        <p:nvSpPr>
          <p:cNvPr id="4" name="Slide Number Placeholder 3"/>
          <p:cNvSpPr>
            <a:spLocks noGrp="1"/>
          </p:cNvSpPr>
          <p:nvPr>
            <p:ph type="sldNum" sz="quarter" idx="5"/>
          </p:nvPr>
        </p:nvSpPr>
        <p:spPr/>
        <p:txBody>
          <a:bodyPr/>
          <a:lstStyle/>
          <a:p>
            <a:fld id="{A74AB30A-E790-D740-AB31-4816B60BCCB6}" type="slidenum">
              <a:rPr lang="en-US" smtClean="0"/>
              <a:t>14</a:t>
            </a:fld>
            <a:endParaRPr lang="en-US"/>
          </a:p>
        </p:txBody>
      </p:sp>
    </p:spTree>
    <p:extLst>
      <p:ext uri="{BB962C8B-B14F-4D97-AF65-F5344CB8AC3E}">
        <p14:creationId xmlns:p14="http://schemas.microsoft.com/office/powerpoint/2010/main" val="398018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p:txBody>
          <a:bodyPr/>
          <a:lstStyle/>
          <a:p>
            <a:r>
              <a:rPr lang="en-US" dirty="0"/>
              <a:t>Introduction to R</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Lecture 1</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R Script vs R Markdown</a:t>
            </a:r>
          </a:p>
        </p:txBody>
      </p:sp>
      <p:sp>
        <p:nvSpPr>
          <p:cNvPr id="3" name="Content Placeholder 2"/>
          <p:cNvSpPr>
            <a:spLocks noGrp="1"/>
          </p:cNvSpPr>
          <p:nvPr>
            <p:ph idx="1"/>
          </p:nvPr>
        </p:nvSpPr>
        <p:spPr/>
        <p:txBody>
          <a:bodyPr/>
          <a:lstStyle/>
          <a:p>
            <a:r>
              <a:t>R Script: runs code; R Markdown: runs and documents code.</a:t>
            </a:r>
          </a:p>
          <a:p>
            <a:r>
              <a:t>R Script: code only; R Markdown: code + formatted text.</a:t>
            </a:r>
          </a:p>
          <a:p>
            <a:r>
              <a:t>R Markdown supports knitting into readable documents with plots and tables.</a:t>
            </a:r>
          </a:p>
          <a:p>
            <a:r>
              <a:t>R Scripts are best for development; R Markdown is best for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 Comparison: R Script vs R Markdown</a:t>
            </a:r>
          </a:p>
        </p:txBody>
      </p:sp>
      <p:sp>
        <p:nvSpPr>
          <p:cNvPr id="3" name="Rectangle 2"/>
          <p:cNvSpPr/>
          <p:nvPr/>
        </p:nvSpPr>
        <p:spPr>
          <a:xfrm>
            <a:off x="838200" y="5295983"/>
            <a:ext cx="3657600" cy="802105"/>
          </a:xfrm>
          <a:prstGeom prst="rect">
            <a:avLst/>
          </a:prstGeom>
          <a:solidFill>
            <a:schemeClr val="tx2">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Script View</a:t>
            </a:r>
          </a:p>
          <a:p>
            <a:r>
              <a:rPr dirty="0"/>
              <a:t>(code-only interface)</a:t>
            </a:r>
          </a:p>
        </p:txBody>
      </p:sp>
      <p:sp>
        <p:nvSpPr>
          <p:cNvPr id="4" name="Rectangle 3"/>
          <p:cNvSpPr/>
          <p:nvPr/>
        </p:nvSpPr>
        <p:spPr>
          <a:xfrm>
            <a:off x="6840705" y="5295983"/>
            <a:ext cx="3657600" cy="78606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Markdown View</a:t>
            </a:r>
          </a:p>
          <a:p>
            <a:r>
              <a:rPr dirty="0"/>
              <a:t>(code + formatted output)</a:t>
            </a:r>
          </a:p>
        </p:txBody>
      </p:sp>
      <p:pic>
        <p:nvPicPr>
          <p:cNvPr id="3074" name="Picture 2" descr="R scripts">
            <a:extLst>
              <a:ext uri="{FF2B5EF4-FFF2-40B4-BE49-F238E27FC236}">
                <a16:creationId xmlns:a16="http://schemas.microsoft.com/office/drawing/2014/main" id="{561EC8C7-2054-92D5-91B7-833B21A95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
          <a:stretch/>
        </p:blipFill>
        <p:spPr bwMode="auto">
          <a:xfrm>
            <a:off x="838200" y="1337076"/>
            <a:ext cx="5719889" cy="3617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 Markdown · UC Business Analytics R Programming Guide">
            <a:extLst>
              <a:ext uri="{FF2B5EF4-FFF2-40B4-BE49-F238E27FC236}">
                <a16:creationId xmlns:a16="http://schemas.microsoft.com/office/drawing/2014/main" id="{38CAE0B2-5739-DB6A-2C01-3D7023873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 r="41078" b="10408"/>
          <a:stretch/>
        </p:blipFill>
        <p:spPr bwMode="auto">
          <a:xfrm>
            <a:off x="6840705" y="1337076"/>
            <a:ext cx="4513095" cy="3773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Wide vs. Long Data Frames in R</a:t>
            </a:r>
          </a:p>
        </p:txBody>
      </p:sp>
      <p:sp>
        <p:nvSpPr>
          <p:cNvPr id="3" name="Content Placeholder 2"/>
          <p:cNvSpPr>
            <a:spLocks noGrp="1"/>
          </p:cNvSpPr>
          <p:nvPr>
            <p:ph idx="1"/>
          </p:nvPr>
        </p:nvSpPr>
        <p:spPr>
          <a:xfrm>
            <a:off x="838200" y="1552909"/>
            <a:ext cx="10515600" cy="4351338"/>
          </a:xfrm>
        </p:spPr>
        <p:txBody>
          <a:bodyPr>
            <a:normAutofit/>
          </a:bodyPr>
          <a:lstStyle/>
          <a:p>
            <a:pPr>
              <a:defRPr sz="1400"/>
            </a:pPr>
            <a:r>
              <a:rPr sz="2500" dirty="0"/>
              <a:t>Wide Format</a:t>
            </a:r>
          </a:p>
          <a:p>
            <a:pPr lvl="1">
              <a:defRPr sz="1400"/>
            </a:pPr>
            <a:r>
              <a:rPr sz="2500" dirty="0"/>
              <a:t>Each variable has its own column (e.g., one column per time point)</a:t>
            </a:r>
          </a:p>
          <a:p>
            <a:pPr lvl="1">
              <a:defRPr sz="1400"/>
            </a:pPr>
            <a:r>
              <a:rPr sz="2500" dirty="0"/>
              <a:t>Common in spreadsheet-style data or for visualization (e.g., plots)</a:t>
            </a:r>
          </a:p>
          <a:p>
            <a:pPr lvl="1">
              <a:defRPr sz="1400"/>
            </a:pPr>
            <a:r>
              <a:rPr sz="2500" dirty="0"/>
              <a:t>Easier to read but harder to manipulate in some R functions</a:t>
            </a:r>
          </a:p>
          <a:p>
            <a:pPr>
              <a:defRPr sz="1400"/>
            </a:pPr>
            <a:r>
              <a:rPr sz="2500" dirty="0"/>
              <a:t>Long Format</a:t>
            </a:r>
          </a:p>
          <a:p>
            <a:pPr lvl="1">
              <a:defRPr sz="1400"/>
            </a:pPr>
            <a:r>
              <a:rPr sz="2500" dirty="0"/>
              <a:t>Each observation is a row; variables like 'time' and 'value' are separate columns</a:t>
            </a:r>
          </a:p>
          <a:p>
            <a:pPr lvl="1">
              <a:defRPr sz="1400"/>
            </a:pPr>
            <a:r>
              <a:rPr sz="2500" dirty="0"/>
              <a:t>Preferred for </a:t>
            </a:r>
            <a:r>
              <a:rPr lang="en-US" sz="2500" dirty="0"/>
              <a:t>some </a:t>
            </a:r>
            <a:r>
              <a:rPr sz="2500" dirty="0"/>
              <a:t>functions (e.g., ggplot2, </a:t>
            </a:r>
            <a:r>
              <a:rPr sz="2500" dirty="0" err="1"/>
              <a:t>dplyr</a:t>
            </a:r>
            <a:r>
              <a:rPr sz="2500" dirty="0"/>
              <a:t>, </a:t>
            </a:r>
            <a:r>
              <a:rPr sz="2500" dirty="0" err="1"/>
              <a:t>tidyr</a:t>
            </a:r>
            <a:r>
              <a:rPr sz="2500" dirty="0"/>
              <a:t>)</a:t>
            </a:r>
          </a:p>
          <a:p>
            <a:pPr lvl="1">
              <a:defRPr sz="1400"/>
            </a:pPr>
            <a:r>
              <a:rPr sz="2500" dirty="0"/>
              <a:t>Easier for grouped operations and reshaping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lstStyle/>
          <a:p>
            <a:pPr algn="ctr"/>
            <a:r>
              <a:rPr lang="en-US" dirty="0"/>
              <a:t>Wide vs. Long Format Data</a:t>
            </a:r>
          </a:p>
        </p:txBody>
      </p:sp>
      <p:pic>
        <p:nvPicPr>
          <p:cNvPr id="3" name="Picture 2">
            <a:extLst>
              <a:ext uri="{FF2B5EF4-FFF2-40B4-BE49-F238E27FC236}">
                <a16:creationId xmlns:a16="http://schemas.microsoft.com/office/drawing/2014/main" id="{0A760914-669E-41B6-5DD6-DCAF54883D33}"/>
              </a:ext>
            </a:extLst>
          </p:cNvPr>
          <p:cNvPicPr>
            <a:picLocks noChangeAspect="1"/>
          </p:cNvPicPr>
          <p:nvPr/>
        </p:nvPicPr>
        <p:blipFill>
          <a:blip r:embed="rId2"/>
          <a:stretch>
            <a:fillRect/>
          </a:stretch>
        </p:blipFill>
        <p:spPr>
          <a:xfrm>
            <a:off x="2264076" y="1326522"/>
            <a:ext cx="7663847" cy="4951755"/>
          </a:xfrm>
          <a:prstGeom prst="rect">
            <a:avLst/>
          </a:prstGeom>
        </p:spPr>
      </p:pic>
    </p:spTree>
    <p:extLst>
      <p:ext uri="{BB962C8B-B14F-4D97-AF65-F5344CB8AC3E}">
        <p14:creationId xmlns:p14="http://schemas.microsoft.com/office/powerpoint/2010/main" val="2184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6B-1CB9-1050-FB15-92BCFA804FE3}"/>
              </a:ext>
            </a:extLst>
          </p:cNvPr>
          <p:cNvSpPr>
            <a:spLocks noGrp="1"/>
          </p:cNvSpPr>
          <p:nvPr>
            <p:ph type="title"/>
          </p:nvPr>
        </p:nvSpPr>
        <p:spPr/>
        <p:txBody>
          <a:bodyPr/>
          <a:lstStyle/>
          <a:p>
            <a:pPr algn="ctr"/>
            <a:r>
              <a:rPr lang="en-US" dirty="0"/>
              <a:t>Examples of data frames in serology</a:t>
            </a:r>
          </a:p>
        </p:txBody>
      </p:sp>
      <p:graphicFrame>
        <p:nvGraphicFramePr>
          <p:cNvPr id="6" name="Table 5">
            <a:extLst>
              <a:ext uri="{FF2B5EF4-FFF2-40B4-BE49-F238E27FC236}">
                <a16:creationId xmlns:a16="http://schemas.microsoft.com/office/drawing/2014/main" id="{D1D4FAF8-F7EA-588E-B9CE-A924364A2C7E}"/>
              </a:ext>
            </a:extLst>
          </p:cNvPr>
          <p:cNvGraphicFramePr>
            <a:graphicFrameLocks noGrp="1"/>
          </p:cNvGraphicFramePr>
          <p:nvPr>
            <p:extLst>
              <p:ext uri="{D42A27DB-BD31-4B8C-83A1-F6EECF244321}">
                <p14:modId xmlns:p14="http://schemas.microsoft.com/office/powerpoint/2010/main" val="2370712203"/>
              </p:ext>
            </p:extLst>
          </p:nvPr>
        </p:nvGraphicFramePr>
        <p:xfrm>
          <a:off x="2221288" y="1559930"/>
          <a:ext cx="2288703" cy="4400622"/>
        </p:xfrm>
        <a:graphic>
          <a:graphicData uri="http://schemas.openxmlformats.org/drawingml/2006/table">
            <a:tbl>
              <a:tblPr/>
              <a:tblGrid>
                <a:gridCol w="2288703">
                  <a:extLst>
                    <a:ext uri="{9D8B030D-6E8A-4147-A177-3AD203B41FA5}">
                      <a16:colId xmlns:a16="http://schemas.microsoft.com/office/drawing/2014/main" val="198311348"/>
                    </a:ext>
                  </a:extLst>
                </a:gridCol>
              </a:tblGrid>
              <a:tr h="513790">
                <a:tc>
                  <a:txBody>
                    <a:bodyPr/>
                    <a:lstStyle/>
                    <a:p>
                      <a:pPr algn="ctr" rtl="0" fontAlgn="ctr">
                        <a:buNone/>
                      </a:pPr>
                      <a:r>
                        <a:rPr lang="en-US" sz="1400" b="0" i="0" u="none" strike="noStrike" dirty="0">
                          <a:solidFill>
                            <a:srgbClr val="FFFFFF"/>
                          </a:solidFill>
                          <a:effectLst/>
                          <a:latin typeface="Arial" panose="020B0604020202020204" pitchFamily="34" charset="0"/>
                        </a:rPr>
                        <a:t>Sample meta-data</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3031659891"/>
                  </a:ext>
                </a:extLst>
              </a:tr>
              <a:tr h="364324">
                <a:tc>
                  <a:txBody>
                    <a:bodyPr/>
                    <a:lstStyle/>
                    <a:p>
                      <a:pPr rtl="0" fontAlgn="ctr">
                        <a:buNone/>
                      </a:pPr>
                      <a:r>
                        <a:rPr lang="en-US" sz="1400" b="1" i="0" u="none" strike="noStrike">
                          <a:solidFill>
                            <a:srgbClr val="000000"/>
                          </a:solidFill>
                          <a:effectLst/>
                          <a:latin typeface="Arial" panose="020B0604020202020204" pitchFamily="34" charset="0"/>
                        </a:rPr>
                        <a:t>Unique sample ID</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641970320"/>
                  </a:ext>
                </a:extLst>
              </a:tr>
              <a:tr h="364324">
                <a:tc>
                  <a:txBody>
                    <a:bodyPr/>
                    <a:lstStyle/>
                    <a:p>
                      <a:pPr rtl="0" fontAlgn="ctr">
                        <a:buNone/>
                      </a:pPr>
                      <a:r>
                        <a:rPr lang="en-US" sz="1400" b="0" i="0" u="none" strike="noStrike">
                          <a:solidFill>
                            <a:srgbClr val="000000"/>
                          </a:solidFill>
                          <a:effectLst/>
                          <a:latin typeface="Arial" panose="020B0604020202020204" pitchFamily="34" charset="0"/>
                        </a:rPr>
                        <a:t>Sample date*</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587524176"/>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Specimen information (DBS, plasma)</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76400593"/>
                  </a:ext>
                </a:extLst>
              </a:tr>
              <a:tr h="518150">
                <a:tc>
                  <a:txBody>
                    <a:bodyPr/>
                    <a:lstStyle/>
                    <a:p>
                      <a:pPr rtl="0" fontAlgn="ctr">
                        <a:buNone/>
                      </a:pPr>
                      <a:r>
                        <a:rPr lang="en-US" sz="1400" b="0" i="0" u="none" strike="noStrike">
                          <a:solidFill>
                            <a:srgbClr val="000000"/>
                          </a:solidFill>
                          <a:effectLst/>
                          <a:latin typeface="Arial" panose="020B0604020202020204" pitchFamily="34" charset="0"/>
                        </a:rPr>
                        <a:t>Manual flag for sample quality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091216815"/>
                  </a:ext>
                </a:extLst>
              </a:tr>
              <a:tr h="518150">
                <a:tc>
                  <a:txBody>
                    <a:bodyPr/>
                    <a:lstStyle/>
                    <a:p>
                      <a:pPr rtl="0" fontAlgn="ctr">
                        <a:buNone/>
                      </a:pPr>
                      <a:r>
                        <a:rPr lang="en-US" sz="1400" b="0" i="0" u="none" strike="noStrike" dirty="0">
                          <a:solidFill>
                            <a:srgbClr val="000000"/>
                          </a:solidFill>
                          <a:effectLst/>
                          <a:latin typeface="Arial" panose="020B0604020202020204" pitchFamily="34" charset="0"/>
                        </a:rPr>
                        <a:t>Demographics*: age, sex, geo location, vax status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55867609"/>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Survey indicators*: sample weight</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03601498"/>
                  </a:ext>
                </a:extLst>
              </a:tr>
              <a:tr h="308897">
                <a:tc>
                  <a:txBody>
                    <a:bodyPr/>
                    <a:lstStyle/>
                    <a:p>
                      <a:pPr rtl="0" fontAlgn="ctr">
                        <a:buNone/>
                      </a:pPr>
                      <a:r>
                        <a:rPr lang="en-US" sz="1400" b="0" i="0" u="none" strike="noStrike">
                          <a:solidFill>
                            <a:srgbClr val="000000"/>
                          </a:solidFill>
                          <a:effectLst/>
                          <a:latin typeface="Arial" panose="020B0604020202020204" pitchFamily="34" charset="0"/>
                        </a:rPr>
                        <a:t>(*may store separately)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383364148"/>
                  </a:ext>
                </a:extLst>
              </a:tr>
              <a:tr h="727403">
                <a:tc>
                  <a:txBody>
                    <a:bodyPr/>
                    <a:lstStyle/>
                    <a:p>
                      <a:pPr rtl="0" fontAlgn="ctr">
                        <a:buNone/>
                      </a:pPr>
                      <a:r>
                        <a:rPr lang="en-US" sz="1400" b="0" i="0" u="none" strike="noStrike" dirty="0">
                          <a:solidFill>
                            <a:srgbClr val="000000"/>
                          </a:solidFill>
                          <a:effectLst/>
                          <a:latin typeface="Arial" panose="020B0604020202020204" pitchFamily="34" charset="0"/>
                        </a:rPr>
                        <a:t>Manual flag for whether the sample is included in the data analysis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CEBD1"/>
                    </a:solidFill>
                  </a:tcPr>
                </a:tc>
                <a:extLst>
                  <a:ext uri="{0D108BD9-81ED-4DB2-BD59-A6C34878D82A}">
                    <a16:rowId xmlns:a16="http://schemas.microsoft.com/office/drawing/2014/main" val="185879404"/>
                  </a:ext>
                </a:extLst>
              </a:tr>
            </a:tbl>
          </a:graphicData>
        </a:graphic>
      </p:graphicFrame>
      <p:sp>
        <p:nvSpPr>
          <p:cNvPr id="7" name="Rectangle 1">
            <a:extLst>
              <a:ext uri="{FF2B5EF4-FFF2-40B4-BE49-F238E27FC236}">
                <a16:creationId xmlns:a16="http://schemas.microsoft.com/office/drawing/2014/main" id="{D94F984A-FFE8-F34C-CBE6-9B7E3DB74A26}"/>
              </a:ext>
            </a:extLst>
          </p:cNvPr>
          <p:cNvSpPr>
            <a:spLocks noChangeArrowheads="1"/>
          </p:cNvSpPr>
          <p:nvPr/>
        </p:nvSpPr>
        <p:spPr bwMode="auto">
          <a:xfrm>
            <a:off x="4951413" y="180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30C225E-ABDC-F3E2-87B1-BAE537AA3FE8}"/>
              </a:ext>
            </a:extLst>
          </p:cNvPr>
          <p:cNvGraphicFramePr>
            <a:graphicFrameLocks noGrp="1"/>
          </p:cNvGraphicFramePr>
          <p:nvPr>
            <p:extLst>
              <p:ext uri="{D42A27DB-BD31-4B8C-83A1-F6EECF244321}">
                <p14:modId xmlns:p14="http://schemas.microsoft.com/office/powerpoint/2010/main" val="2356413064"/>
              </p:ext>
            </p:extLst>
          </p:nvPr>
        </p:nvGraphicFramePr>
        <p:xfrm>
          <a:off x="4969292" y="1566028"/>
          <a:ext cx="2288703" cy="3923030"/>
        </p:xfrm>
        <a:graphic>
          <a:graphicData uri="http://schemas.openxmlformats.org/drawingml/2006/table">
            <a:tbl>
              <a:tblPr/>
              <a:tblGrid>
                <a:gridCol w="2288703">
                  <a:extLst>
                    <a:ext uri="{9D8B030D-6E8A-4147-A177-3AD203B41FA5}">
                      <a16:colId xmlns:a16="http://schemas.microsoft.com/office/drawing/2014/main" val="2688247210"/>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Control meta-data</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1199565897"/>
                  </a:ext>
                </a:extLst>
              </a:tr>
              <a:tr h="371475">
                <a:tc>
                  <a:txBody>
                    <a:bodyPr/>
                    <a:lstStyle/>
                    <a:p>
                      <a:pPr rtl="0" fontAlgn="ctr">
                        <a:buNone/>
                      </a:pPr>
                      <a:r>
                        <a:rPr lang="en-US" sz="1400" b="1" i="0" u="none" strike="noStrike">
                          <a:solidFill>
                            <a:srgbClr val="000000"/>
                          </a:solidFill>
                          <a:effectLst/>
                          <a:latin typeface="Arial" panose="020B0604020202020204" pitchFamily="34" charset="0"/>
                        </a:rPr>
                        <a:t>Unique control ID</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69773791"/>
                  </a:ext>
                </a:extLst>
              </a:tr>
              <a:tr h="1352550">
                <a:tc>
                  <a:txBody>
                    <a:bodyPr/>
                    <a:lstStyle/>
                    <a:p>
                      <a:pPr rtl="0" fontAlgn="ctr">
                        <a:buNone/>
                      </a:pPr>
                      <a:r>
                        <a:rPr lang="en-US" sz="1400" b="0" i="0" u="none" strike="noStrike">
                          <a:solidFill>
                            <a:srgbClr val="000000"/>
                          </a:solidFill>
                          <a:effectLst/>
                          <a:latin typeface="Arial" panose="020B0604020202020204" pitchFamily="34" charset="0"/>
                        </a:rPr>
                        <a:t>Whether it’s a positive vs. negative control, and for which antigen(s) (e.g., “US non-traveler who’s never had Pf malaria”)</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976992172"/>
                  </a:ext>
                </a:extLst>
              </a:tr>
              <a:tr h="723900">
                <a:tc>
                  <a:txBody>
                    <a:bodyPr/>
                    <a:lstStyle/>
                    <a:p>
                      <a:pPr rtl="0" fontAlgn="ctr">
                        <a:buNone/>
                      </a:pPr>
                      <a:r>
                        <a:rPr lang="en-US" sz="1400" b="0" i="0" u="none" strike="noStrike">
                          <a:solidFill>
                            <a:srgbClr val="000000"/>
                          </a:solidFill>
                          <a:effectLst/>
                          <a:latin typeface="Arial" panose="020B0604020202020204" pitchFamily="34" charset="0"/>
                        </a:rPr>
                        <a:t>Dilution, if part of a standard curve (e.g., “Positive Pool 1:50”)</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762325475"/>
                  </a:ext>
                </a:extLst>
              </a:tr>
              <a:tr h="933450">
                <a:tc>
                  <a:txBody>
                    <a:bodyPr/>
                    <a:lstStyle/>
                    <a:p>
                      <a:pPr rtl="0" fontAlgn="ctr">
                        <a:buNone/>
                      </a:pPr>
                      <a:r>
                        <a:rPr lang="en-US" sz="1400" b="0" i="0" u="none" strike="noStrike" dirty="0">
                          <a:solidFill>
                            <a:srgbClr val="000000"/>
                          </a:solidFill>
                          <a:effectLst/>
                          <a:latin typeface="Arial" panose="020B0604020202020204" pitchFamily="34" charset="0"/>
                        </a:rPr>
                        <a:t>Short description of what the control is (e.g., “NIBSC XX international standard”)</a:t>
                      </a:r>
                      <a:endParaRPr lang="en-US" dirty="0">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707462492"/>
                  </a:ext>
                </a:extLst>
              </a:tr>
            </a:tbl>
          </a:graphicData>
        </a:graphic>
      </p:graphicFrame>
      <p:sp>
        <p:nvSpPr>
          <p:cNvPr id="9" name="Rectangle 2">
            <a:extLst>
              <a:ext uri="{FF2B5EF4-FFF2-40B4-BE49-F238E27FC236}">
                <a16:creationId xmlns:a16="http://schemas.microsoft.com/office/drawing/2014/main" id="{39D8A82B-4D75-B045-81A1-895EBBA609C5}"/>
              </a:ext>
            </a:extLst>
          </p:cNvPr>
          <p:cNvSpPr>
            <a:spLocks noChangeArrowheads="1"/>
          </p:cNvSpPr>
          <p:nvPr/>
        </p:nvSpPr>
        <p:spPr bwMode="auto">
          <a:xfrm>
            <a:off x="3108409" y="1705819"/>
            <a:ext cx="13753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56A8F25-8F22-3F20-5FCD-A0B5D27DDD8B}"/>
              </a:ext>
            </a:extLst>
          </p:cNvPr>
          <p:cNvGraphicFramePr>
            <a:graphicFrameLocks noGrp="1"/>
          </p:cNvGraphicFramePr>
          <p:nvPr>
            <p:extLst>
              <p:ext uri="{D42A27DB-BD31-4B8C-83A1-F6EECF244321}">
                <p14:modId xmlns:p14="http://schemas.microsoft.com/office/powerpoint/2010/main" val="2941284636"/>
              </p:ext>
            </p:extLst>
          </p:nvPr>
        </p:nvGraphicFramePr>
        <p:xfrm>
          <a:off x="7682010" y="1559930"/>
          <a:ext cx="2152650" cy="3124200"/>
        </p:xfrm>
        <a:graphic>
          <a:graphicData uri="http://schemas.openxmlformats.org/drawingml/2006/table">
            <a:tbl>
              <a:tblPr/>
              <a:tblGrid>
                <a:gridCol w="2152650">
                  <a:extLst>
                    <a:ext uri="{9D8B030D-6E8A-4147-A177-3AD203B41FA5}">
                      <a16:colId xmlns:a16="http://schemas.microsoft.com/office/drawing/2014/main" val="1302452821"/>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Experiment meta-data</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solidFill>
                      <a:srgbClr val="1D9A78"/>
                    </a:solidFill>
                  </a:tcPr>
                </a:tc>
                <a:extLst>
                  <a:ext uri="{0D108BD9-81ED-4DB2-BD59-A6C34878D82A}">
                    <a16:rowId xmlns:a16="http://schemas.microsoft.com/office/drawing/2014/main" val="656165722"/>
                  </a:ext>
                </a:extLst>
              </a:tr>
              <a:tr h="371475">
                <a:tc>
                  <a:txBody>
                    <a:bodyPr/>
                    <a:lstStyle/>
                    <a:p>
                      <a:pPr rtl="0" fontAlgn="ctr">
                        <a:buNone/>
                      </a:pPr>
                      <a:r>
                        <a:rPr lang="en-US" sz="1400" b="1" i="0" u="none" strike="noStrike">
                          <a:solidFill>
                            <a:srgbClr val="000000"/>
                          </a:solidFill>
                          <a:effectLst/>
                          <a:latin typeface="Arial" panose="020B0604020202020204" pitchFamily="34" charset="0"/>
                        </a:rPr>
                        <a:t>Plate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7394554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Date run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021098667"/>
                  </a:ext>
                </a:extLst>
              </a:tr>
              <a:tr h="371475">
                <a:tc>
                  <a:txBody>
                    <a:bodyPr/>
                    <a:lstStyle/>
                    <a:p>
                      <a:pPr rtl="0" fontAlgn="ctr">
                        <a:buNone/>
                      </a:pPr>
                      <a:r>
                        <a:rPr lang="en-US" sz="1400" b="1" i="0" u="none" strike="noStrike" dirty="0">
                          <a:solidFill>
                            <a:srgbClr val="000000"/>
                          </a:solidFill>
                          <a:effectLst/>
                          <a:latin typeface="Arial" panose="020B0604020202020204" pitchFamily="34" charset="0"/>
                        </a:rPr>
                        <a:t>Unique sample ID</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23383464"/>
                  </a:ext>
                </a:extLst>
              </a:tr>
              <a:tr h="371475">
                <a:tc>
                  <a:txBody>
                    <a:bodyPr/>
                    <a:lstStyle/>
                    <a:p>
                      <a:pPr rtl="0" fontAlgn="ctr">
                        <a:buNone/>
                      </a:pPr>
                      <a:r>
                        <a:rPr lang="en-US" sz="1400" b="0" i="0" u="none" strike="noStrike">
                          <a:solidFill>
                            <a:srgbClr val="000000"/>
                          </a:solidFill>
                          <a:effectLst/>
                          <a:latin typeface="Arial" panose="020B0604020202020204" pitchFamily="34" charset="0"/>
                        </a:rPr>
                        <a:t>Well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6641083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983876615"/>
                  </a:ext>
                </a:extLst>
              </a:tr>
              <a:tr h="371475">
                <a:tc>
                  <a:txBody>
                    <a:bodyPr/>
                    <a:lstStyle/>
                    <a:p>
                      <a:pPr rtl="0" fontAlgn="ctr">
                        <a:buNone/>
                      </a:pPr>
                      <a:r>
                        <a:rPr lang="en-US" sz="1400" b="0" i="0" u="none" strike="noStrike">
                          <a:solidFill>
                            <a:srgbClr val="000000"/>
                          </a:solidFill>
                          <a:effectLst/>
                          <a:latin typeface="Arial" panose="020B0604020202020204" pitchFamily="34" charset="0"/>
                        </a:rPr>
                        <a:t>Net 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939432301"/>
                  </a:ext>
                </a:extLst>
              </a:tr>
              <a:tr h="371475">
                <a:tc>
                  <a:txBody>
                    <a:bodyPr/>
                    <a:lstStyle/>
                    <a:p>
                      <a:pPr rtl="0" fontAlgn="ctr">
                        <a:buNone/>
                      </a:pPr>
                      <a:r>
                        <a:rPr lang="en-US" sz="1400" b="0" i="0" u="none" strike="noStrike" dirty="0">
                          <a:solidFill>
                            <a:srgbClr val="000000"/>
                          </a:solidFill>
                          <a:effectLst/>
                          <a:latin typeface="Arial" panose="020B0604020202020204" pitchFamily="34" charset="0"/>
                        </a:rPr>
                        <a:t>Bead count (by antigen)</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1784863608"/>
                  </a:ext>
                </a:extLst>
              </a:tr>
            </a:tbl>
          </a:graphicData>
        </a:graphic>
      </p:graphicFrame>
      <p:sp>
        <p:nvSpPr>
          <p:cNvPr id="11" name="Rectangle 3">
            <a:extLst>
              <a:ext uri="{FF2B5EF4-FFF2-40B4-BE49-F238E27FC236}">
                <a16:creationId xmlns:a16="http://schemas.microsoft.com/office/drawing/2014/main" id="{51310A33-255C-3E38-E4CF-27503F14927B}"/>
              </a:ext>
            </a:extLst>
          </p:cNvPr>
          <p:cNvSpPr>
            <a:spLocks noChangeArrowheads="1"/>
          </p:cNvSpPr>
          <p:nvPr/>
        </p:nvSpPr>
        <p:spPr bwMode="auto">
          <a:xfrm>
            <a:off x="50196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68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48E-C5F1-5670-EAA8-EB3FE9AB304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3B4D05D-8DC2-2F18-D8CA-69FD5742F203}"/>
              </a:ext>
            </a:extLst>
          </p:cNvPr>
          <p:cNvSpPr>
            <a:spLocks noGrp="1"/>
          </p:cNvSpPr>
          <p:nvPr>
            <p:ph idx="1"/>
          </p:nvPr>
        </p:nvSpPr>
        <p:spPr/>
        <p:txBody>
          <a:bodyPr/>
          <a:lstStyle/>
          <a:p>
            <a:r>
              <a:rPr lang="en-US" dirty="0"/>
              <a:t>What is R and </a:t>
            </a:r>
            <a:r>
              <a:rPr lang="en-US" dirty="0" err="1"/>
              <a:t>Rstudio</a:t>
            </a:r>
            <a:r>
              <a:rPr lang="en-US" dirty="0"/>
              <a:t>?</a:t>
            </a:r>
          </a:p>
          <a:p>
            <a:r>
              <a:rPr lang="en-US" dirty="0"/>
              <a:t>What is a R script and R markdown?</a:t>
            </a:r>
          </a:p>
          <a:p>
            <a:r>
              <a:rPr lang="en-US" dirty="0"/>
              <a:t>What is a Wide versus Long data frame?</a:t>
            </a:r>
          </a:p>
          <a:p>
            <a:r>
              <a:rPr lang="en-US" dirty="0"/>
              <a:t>What are the different types of data frames used in serology?</a:t>
            </a:r>
          </a:p>
          <a:p>
            <a:endParaRPr lang="en-US" dirty="0"/>
          </a:p>
          <a:p>
            <a:endParaRPr lang="en-US" dirty="0"/>
          </a:p>
        </p:txBody>
      </p:sp>
    </p:spTree>
    <p:extLst>
      <p:ext uri="{BB962C8B-B14F-4D97-AF65-F5344CB8AC3E}">
        <p14:creationId xmlns:p14="http://schemas.microsoft.com/office/powerpoint/2010/main" val="2521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a:t>
            </a:r>
          </a:p>
        </p:txBody>
      </p:sp>
      <p:sp>
        <p:nvSpPr>
          <p:cNvPr id="3" name="Content Placeholder 2"/>
          <p:cNvSpPr>
            <a:spLocks noGrp="1"/>
          </p:cNvSpPr>
          <p:nvPr>
            <p:ph idx="1"/>
          </p:nvPr>
        </p:nvSpPr>
        <p:spPr/>
        <p:txBody>
          <a:bodyPr/>
          <a:lstStyle/>
          <a:p>
            <a:r>
              <a:t>R is a programming language for statistical computing and graphics.</a:t>
            </a:r>
          </a:p>
          <a:p>
            <a:r>
              <a:t>Open-source and maintained by the R Core Team.</a:t>
            </a:r>
          </a:p>
          <a:p>
            <a:r>
              <a:t>Used for data analysis, modeling, visualization, and more.</a:t>
            </a:r>
          </a:p>
          <a:p>
            <a:r>
              <a:t>Runs in a command-line interface or through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RStudio?</a:t>
            </a:r>
          </a:p>
        </p:txBody>
      </p:sp>
      <p:sp>
        <p:nvSpPr>
          <p:cNvPr id="3" name="Content Placeholder 2"/>
          <p:cNvSpPr>
            <a:spLocks noGrp="1"/>
          </p:cNvSpPr>
          <p:nvPr>
            <p:ph idx="1"/>
          </p:nvPr>
        </p:nvSpPr>
        <p:spPr/>
        <p:txBody>
          <a:bodyPr/>
          <a:lstStyle/>
          <a:p>
            <a:r>
              <a:t>RStudio is an integrated development environment (IDE) for R.</a:t>
            </a:r>
          </a:p>
          <a:p>
            <a:r>
              <a:t>Provides a user-friendly interface for writing and running R code.</a:t>
            </a:r>
          </a:p>
          <a:p>
            <a:r>
              <a:t>Includes script editor, console, environment viewer, and plot pane.</a:t>
            </a:r>
          </a:p>
          <a:p>
            <a:r>
              <a:t>Helps manage workflows and boosts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Between R and RStudio</a:t>
            </a:r>
          </a:p>
        </p:txBody>
      </p:sp>
      <p:sp>
        <p:nvSpPr>
          <p:cNvPr id="3" name="Content Placeholder 2"/>
          <p:cNvSpPr>
            <a:spLocks noGrp="1"/>
          </p:cNvSpPr>
          <p:nvPr>
            <p:ph idx="1"/>
          </p:nvPr>
        </p:nvSpPr>
        <p:spPr/>
        <p:txBody>
          <a:bodyPr/>
          <a:lstStyle/>
          <a:p>
            <a:r>
              <a:t>R is the language; RStudio is an interface to use R.</a:t>
            </a:r>
          </a:p>
          <a:p>
            <a:r>
              <a:t>R can be used alone; RStudio requires R to run.</a:t>
            </a:r>
          </a:p>
          <a:p>
            <a:r>
              <a:t>R handles the computation; RStudio provides tools to interact with R.</a:t>
            </a:r>
          </a:p>
          <a:p>
            <a:r>
              <a:t>RStudio enhances usability with projects, tabs, and debugging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DDEE-43C1-97A9-F892-904B87FEE4A6}"/>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303CEC9A-B4ED-31AA-FC09-BE8DC276DDEC}"/>
              </a:ext>
            </a:extLst>
          </p:cNvPr>
          <p:cNvSpPr txBox="1"/>
          <p:nvPr/>
        </p:nvSpPr>
        <p:spPr>
          <a:xfrm>
            <a:off x="4940968" y="2181727"/>
            <a:ext cx="5899484" cy="2741118"/>
          </a:xfrm>
          <a:prstGeom prst="rect">
            <a:avLst/>
          </a:prstGeom>
          <a:noFill/>
          <a:ln w="53975">
            <a:solidFill>
              <a:srgbClr val="C00000"/>
            </a:solidFill>
          </a:ln>
        </p:spPr>
        <p:txBody>
          <a:bodyPr wrap="square" rtlCol="0">
            <a:spAutoFit/>
          </a:bodyPr>
          <a:lstStyle/>
          <a:p>
            <a:endParaRPr lang="en-US" dirty="0"/>
          </a:p>
        </p:txBody>
      </p:sp>
      <p:pic>
        <p:nvPicPr>
          <p:cNvPr id="1028" name="Picture 4">
            <a:extLst>
              <a:ext uri="{FF2B5EF4-FFF2-40B4-BE49-F238E27FC236}">
                <a16:creationId xmlns:a16="http://schemas.microsoft.com/office/drawing/2014/main" id="{B401430D-5538-F6BB-B858-F804DDA6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87" y="2604485"/>
            <a:ext cx="4695786" cy="1649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2FA582-CB55-50DE-F636-31E302BB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31" y="2469481"/>
            <a:ext cx="2476091" cy="19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pPr algn="ctr"/>
            <a:r>
              <a:rPr lang="en-US" dirty="0" err="1"/>
              <a:t>Rstudio</a:t>
            </a:r>
            <a:endParaRPr lang="en-US" dirty="0"/>
          </a:p>
        </p:txBody>
      </p:sp>
      <p:grpSp>
        <p:nvGrpSpPr>
          <p:cNvPr id="4" name="Group 3">
            <a:extLst>
              <a:ext uri="{FF2B5EF4-FFF2-40B4-BE49-F238E27FC236}">
                <a16:creationId xmlns:a16="http://schemas.microsoft.com/office/drawing/2014/main" id="{876D0751-ED5E-C895-133D-13F905B4C20D}"/>
              </a:ext>
            </a:extLst>
          </p:cNvPr>
          <p:cNvGrpSpPr/>
          <p:nvPr/>
        </p:nvGrpSpPr>
        <p:grpSpPr>
          <a:xfrm>
            <a:off x="2219893" y="1292086"/>
            <a:ext cx="8145516" cy="4581853"/>
            <a:chOff x="2219893" y="1292086"/>
            <a:chExt cx="8145516" cy="4581853"/>
          </a:xfrm>
        </p:grpSpPr>
        <p:pic>
          <p:nvPicPr>
            <p:cNvPr id="2050" name="Picture 2">
              <a:extLst>
                <a:ext uri="{FF2B5EF4-FFF2-40B4-BE49-F238E27FC236}">
                  <a16:creationId xmlns:a16="http://schemas.microsoft.com/office/drawing/2014/main" id="{6159263E-0026-B882-8574-DC3ED0EC2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93" y="1292086"/>
              <a:ext cx="8145516" cy="458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36B48E-2BD1-5127-571F-54F79703F24D}"/>
                </a:ext>
              </a:extLst>
            </p:cNvPr>
            <p:cNvSpPr/>
            <p:nvPr/>
          </p:nvSpPr>
          <p:spPr>
            <a:xfrm>
              <a:off x="3932903" y="1887794"/>
              <a:ext cx="1533832" cy="1081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91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Script?</a:t>
            </a:r>
          </a:p>
        </p:txBody>
      </p:sp>
      <p:sp>
        <p:nvSpPr>
          <p:cNvPr id="3" name="Content Placeholder 2"/>
          <p:cNvSpPr>
            <a:spLocks noGrp="1"/>
          </p:cNvSpPr>
          <p:nvPr>
            <p:ph idx="1"/>
          </p:nvPr>
        </p:nvSpPr>
        <p:spPr/>
        <p:txBody>
          <a:bodyPr/>
          <a:lstStyle/>
          <a:p>
            <a:r>
              <a:t>A plain text file containing R code (.R extension).</a:t>
            </a:r>
          </a:p>
          <a:p>
            <a:r>
              <a:t>Used for writing, running, and saving R commands.</a:t>
            </a:r>
          </a:p>
          <a:p>
            <a:r>
              <a:t>Best for quick scripting, data analysis, and model building.</a:t>
            </a:r>
          </a:p>
          <a:p>
            <a:r>
              <a:t>Cannot produce formatted output documents directly.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Markdown File?</a:t>
            </a:r>
          </a:p>
        </p:txBody>
      </p:sp>
      <p:sp>
        <p:nvSpPr>
          <p:cNvPr id="3" name="Content Placeholder 2"/>
          <p:cNvSpPr>
            <a:spLocks noGrp="1"/>
          </p:cNvSpPr>
          <p:nvPr>
            <p:ph idx="1"/>
          </p:nvPr>
        </p:nvSpPr>
        <p:spPr/>
        <p:txBody>
          <a:bodyPr/>
          <a:lstStyle/>
          <a:p>
            <a:r>
              <a:t>A document combining R code with text and formatting (.Rmd extension).</a:t>
            </a:r>
          </a:p>
          <a:p>
            <a:r>
              <a:t>Supports code chunks, inline results, and narrative text.</a:t>
            </a:r>
          </a:p>
          <a:p>
            <a:r>
              <a:t>Can generate reports in PDF, Word, or HTML using knitr and pandoc.</a:t>
            </a:r>
          </a:p>
          <a:p>
            <a:r>
              <a:t>Great for reproducible research and reporting.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1070</TotalTime>
  <Words>1086</Words>
  <Application>Microsoft Macintosh PowerPoint</Application>
  <PresentationFormat>Widescreen</PresentationFormat>
  <Paragraphs>92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Aptos</vt:lpstr>
      <vt:lpstr>Aptos Display</vt:lpstr>
      <vt:lpstr>Arial</vt:lpstr>
      <vt:lpstr>Google Sans</vt:lpstr>
      <vt:lpstr>Office Theme</vt:lpstr>
      <vt:lpstr>Introduction to R</vt:lpstr>
      <vt:lpstr>Outline</vt:lpstr>
      <vt:lpstr>What is R?</vt:lpstr>
      <vt:lpstr>What is RStudio?</vt:lpstr>
      <vt:lpstr>Key Differences Between R and RStudio</vt:lpstr>
      <vt:lpstr>PowerPoint Presentation</vt:lpstr>
      <vt:lpstr>Rstudio</vt:lpstr>
      <vt:lpstr>What is an R Script?</vt:lpstr>
      <vt:lpstr>What is an R Markdown File?</vt:lpstr>
      <vt:lpstr>Key Differences: R Script vs R Markdown</vt:lpstr>
      <vt:lpstr>Visual Comparison: R Script vs R Markdown</vt:lpstr>
      <vt:lpstr>Wide vs. Long Data Frames in R</vt:lpstr>
      <vt:lpstr>Wide vs. Long Format Data</vt:lpstr>
      <vt:lpstr>Examples of data frames in serology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1</cp:revision>
  <dcterms:created xsi:type="dcterms:W3CDTF">2025-04-09T16:28:51Z</dcterms:created>
  <dcterms:modified xsi:type="dcterms:W3CDTF">2025-05-13T22:08:59Z</dcterms:modified>
</cp:coreProperties>
</file>