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62" r:id="rId10"/>
    <p:sldId id="259" r:id="rId11"/>
    <p:sldId id="263" r:id="rId12"/>
    <p:sldId id="264" r:id="rId13"/>
    <p:sldId id="273" r:id="rId14"/>
    <p:sldId id="272" r:id="rId15"/>
    <p:sldId id="277" r:id="rId16"/>
    <p:sldId id="278" r:id="rId17"/>
    <p:sldId id="276" r:id="rId18"/>
    <p:sldId id="279" r:id="rId19"/>
    <p:sldId id="260" r:id="rId20"/>
    <p:sldId id="275" r:id="rId21"/>
    <p:sldId id="27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1"/>
    <p:restoredTop sz="74694"/>
  </p:normalViewPr>
  <p:slideViewPr>
    <p:cSldViewPr snapToGrid="0">
      <p:cViewPr varScale="1">
        <p:scale>
          <a:sx n="87" d="100"/>
          <a:sy n="87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Seems like similar values based on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2 </a:t>
            </a:r>
            <a:br>
              <a:rPr lang="en-US" sz="4000" dirty="0"/>
            </a:br>
            <a:r>
              <a:rPr lang="en-US" sz="4000" dirty="0"/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background signal in assays?</a:t>
            </a:r>
          </a:p>
          <a:p>
            <a:r>
              <a:rPr lang="en-US" dirty="0"/>
              <a:t>Potential sources of background could be: plate effects, nonspecific binding, bead autofluorescence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correct for background signals: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Blank subtraction</a:t>
            </a:r>
            <a:r>
              <a:rPr lang="en-US" dirty="0"/>
              <a:t>: </a:t>
            </a:r>
            <a:r>
              <a:rPr lang="en-US" dirty="0" err="1"/>
              <a:t>MFI_sample</a:t>
            </a:r>
            <a:r>
              <a:rPr lang="en-US" dirty="0"/>
              <a:t> - </a:t>
            </a:r>
            <a:r>
              <a:rPr lang="en-US" dirty="0" err="1"/>
              <a:t>MFI_blank</a:t>
            </a:r>
            <a:endParaRPr lang="en-US" dirty="0"/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Background division</a:t>
            </a:r>
            <a:r>
              <a:rPr lang="en-US" dirty="0"/>
              <a:t>: </a:t>
            </a:r>
            <a:r>
              <a:rPr lang="en-US" dirty="0" err="1"/>
              <a:t>MFI_sample</a:t>
            </a:r>
            <a:r>
              <a:rPr lang="en-US" dirty="0"/>
              <a:t> / </a:t>
            </a:r>
            <a:r>
              <a:rPr lang="en-US" dirty="0" err="1"/>
              <a:t>MFI_blank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0506-0ADD-5C6E-9D9B-AFE94355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ABD-4CAC-78D5-2CF9-7AEE922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42DA-86D0-1E88-42B5-0E4F4BFEFE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Example in R, walk through code showing adjusting for background with subtraction or division, and show comparison of results</a:t>
            </a:r>
          </a:p>
        </p:txBody>
      </p:sp>
    </p:spTree>
    <p:extLst>
      <p:ext uri="{BB962C8B-B14F-4D97-AF65-F5344CB8AC3E}">
        <p14:creationId xmlns:p14="http://schemas.microsoft.com/office/powerpoint/2010/main" val="48668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D7F-D488-CF04-A4EC-5312B56E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Optimal method for background correction may depend on the assay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0A158-D5FA-C51E-B1A1-1647D24B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76" y="2198926"/>
            <a:ext cx="3886200" cy="311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C7656-44FE-4B0F-3CC2-62E163AE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401" y="1943417"/>
            <a:ext cx="4079999" cy="336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41B6D-8C10-01B7-65AE-D083DDD3D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400" y="2965062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7382B-C321-5DC3-6B1D-75C42DA7DC62}"/>
              </a:ext>
            </a:extLst>
          </p:cNvPr>
          <p:cNvSpPr txBox="1"/>
          <p:nvPr/>
        </p:nvSpPr>
        <p:spPr>
          <a:xfrm>
            <a:off x="1203076" y="5345151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B0F4F-77B7-DA8A-0AAA-0723B274D9D8}"/>
              </a:ext>
            </a:extLst>
          </p:cNvPr>
          <p:cNvSpPr txBox="1"/>
          <p:nvPr/>
        </p:nvSpPr>
        <p:spPr>
          <a:xfrm>
            <a:off x="5708401" y="5565000"/>
            <a:ext cx="4036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(14 x 96 well plates, 3 SARS-CoV2 antigens)</a:t>
            </a:r>
          </a:p>
        </p:txBody>
      </p:sp>
    </p:spTree>
    <p:extLst>
      <p:ext uri="{BB962C8B-B14F-4D97-AF65-F5344CB8AC3E}">
        <p14:creationId xmlns:p14="http://schemas.microsoft.com/office/powerpoint/2010/main" val="324502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low 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out samples that have a low bead count (low quality data)</a:t>
            </a:r>
          </a:p>
          <a:p>
            <a:r>
              <a:rPr lang="en-US" dirty="0"/>
              <a:t>Set a threshold for minimum bead count (</a:t>
            </a:r>
            <a:r>
              <a:rPr lang="en-US" dirty="0" err="1"/>
              <a:t>eg</a:t>
            </a:r>
            <a:r>
              <a:rPr lang="en-US" dirty="0"/>
              <a:t> 30 or 50 beads / antigen/ well)</a:t>
            </a:r>
          </a:p>
          <a:p>
            <a:r>
              <a:rPr lang="en-US" dirty="0"/>
              <a:t>It is important to have raw data that includes bead count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Show head of data file with box around bead count variables 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C35B-BCDE-8F62-67A4-F2238CB6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605C-C7E3-344A-1C50-7C8D6B9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low 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E3CDC7-91CD-B795-DCED-4EF7A7AA0DA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out samples that have a low bead count (low quality data)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Show R code to filter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6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4445-C97E-D5AB-BA69-FBE4371D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34CA2-A62B-2FF9-45A8-2823D4EFFA8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Depending on the distribution of your data, you may want to transform it (</a:t>
            </a:r>
            <a:r>
              <a:rPr lang="en-US" dirty="0" err="1"/>
              <a:t>eg</a:t>
            </a:r>
            <a:r>
              <a:rPr lang="en-US" dirty="0"/>
              <a:t> log transformation) so that it fits a normal distribution</a:t>
            </a:r>
          </a:p>
          <a:p>
            <a:endParaRPr lang="en-US" dirty="0"/>
          </a:p>
          <a:p>
            <a:r>
              <a:rPr lang="en-US" dirty="0" err="1"/>
              <a:t>Boxcox</a:t>
            </a:r>
            <a:r>
              <a:rPr lang="en-US" dirty="0"/>
              <a:t> transform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Show histograms of data before and after log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9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12C0-C69A-E5FC-16E7-941DFC11D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4014-E3C4-5025-B06E-FF4C666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6F669E-560C-E3C2-1A08-563A28313D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 code to do transformation</a:t>
            </a:r>
          </a:p>
          <a:p>
            <a:r>
              <a:rPr lang="en-US" dirty="0">
                <a:highlight>
                  <a:srgbClr val="FFFF00"/>
                </a:highlight>
              </a:rPr>
              <a:t>Make histograms of data before and after log transformation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is pre-processing important?</a:t>
            </a:r>
          </a:p>
          <a:p>
            <a:r>
              <a:rPr lang="en-US" dirty="0"/>
              <a:t>When is pre-processing sufficient?</a:t>
            </a:r>
          </a:p>
          <a:p>
            <a:r>
              <a:rPr lang="en-US" dirty="0"/>
              <a:t>Background correction</a:t>
            </a:r>
          </a:p>
          <a:p>
            <a:r>
              <a:rPr lang="en-US" dirty="0"/>
              <a:t>Transformation</a:t>
            </a:r>
          </a:p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DB811-6810-373D-4769-68FF7087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562A-A0B1-CFF2-1E67-80CD3FC0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right pre-processing minimizes technical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2FDB-222A-CE96-5F38-BA6B2AE111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CD9C-D0CE-0F0C-BE0E-003CB023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1690688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493C-6EDF-88D0-6569-8B5802D2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decide on a pipeline for pre-processing your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AF03E-8948-EDD0-2D29-8DEB8A97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91" y="1867668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45F8-7A2B-BB6A-CEF3-20463BA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pre-processing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5239-FAD6-7ED3-12B7-763AC8576E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2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7466-8EA5-2EB4-A449-E3528B4C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14CD-BA7F-9625-75D5-9318AD7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AA53-DF20-B084-4BE8-7062B925D6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C1437-5D0B-859D-BFAD-DDF7958F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5A73E-1D8A-83DC-502E-90C53423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helps to adjust for sources of technical variation so that we can observe the true biological variation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311AA-984D-0A33-DABB-3069D836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3AA3-614F-2309-E1C4-9EFEDFB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9342-FA61-554A-BF3F-FFC26E8892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E1BB6F-945D-C4CC-6789-C0000D98F861}"/>
              </a:ext>
            </a:extLst>
          </p:cNvPr>
          <p:cNvSpPr txBox="1">
            <a:spLocks/>
          </p:cNvSpPr>
          <p:nvPr/>
        </p:nvSpPr>
        <p:spPr>
          <a:xfrm>
            <a:off x="1015181" y="5261999"/>
            <a:ext cx="10515600" cy="914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Compare the same measurement (same sample, same antigen) across plates.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90CC6-6D9C-AAB0-196C-9A19C3E8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2" y="2212259"/>
            <a:ext cx="9945856" cy="297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090C3-B590-8064-9839-FD87E74D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12" y="1761308"/>
            <a:ext cx="7772400" cy="3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90688"/>
            <a:ext cx="7772400" cy="43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Running same samples on two plates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8474-36F9-C616-1B65-AA8517DB9C20}"/>
              </a:ext>
            </a:extLst>
          </p:cNvPr>
          <p:cNvSpPr txBox="1"/>
          <p:nvPr/>
        </p:nvSpPr>
        <p:spPr>
          <a:xfrm>
            <a:off x="1186544" y="5415557"/>
            <a:ext cx="1004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use concordance to evaluate whether values differ between plates, because distribution of values on plate 1 should be same as distribution of values on plate 2</a:t>
            </a:r>
          </a:p>
          <a:p>
            <a:r>
              <a:rPr lang="en-US" dirty="0"/>
              <a:t>	- concordance is lower than r value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99F-C1CB-A107-73FF-2D10023F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pre-processing 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FD1F-6B3B-9144-8E7E-36D97B9EFF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methods that result in high concordance between plates for the same samples</a:t>
            </a:r>
          </a:p>
          <a:p>
            <a:r>
              <a:rPr lang="en-US" dirty="0"/>
              <a:t>Ideally, you will have samples that are run on every plate (like standards or controls) </a:t>
            </a:r>
          </a:p>
          <a:p>
            <a:r>
              <a:rPr lang="en-US" dirty="0"/>
              <a:t>If samples are randomly split between plates, then distribution between plates should be similar</a:t>
            </a:r>
          </a:p>
        </p:txBody>
      </p:sp>
    </p:spTree>
    <p:extLst>
      <p:ext uri="{BB962C8B-B14F-4D97-AF65-F5344CB8AC3E}">
        <p14:creationId xmlns:p14="http://schemas.microsoft.com/office/powerpoint/2010/main" val="316390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</TotalTime>
  <Words>497</Words>
  <Application>Microsoft Macintosh PowerPoint</Application>
  <PresentationFormat>Widescreen</PresentationFormat>
  <Paragraphs>73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Helvetica Neue</vt:lpstr>
      <vt:lpstr>Office Theme</vt:lpstr>
      <vt:lpstr>Lecture 2  Pre-processing serological data</vt:lpstr>
      <vt:lpstr>Lecture Outline: </vt:lpstr>
      <vt:lpstr>Why is pre-processing important?</vt:lpstr>
      <vt:lpstr>Raw MFIs contain biological and technical variation </vt:lpstr>
      <vt:lpstr>Why is pre-processing important?</vt:lpstr>
      <vt:lpstr>Raw MFIs contain biological and technical variation </vt:lpstr>
      <vt:lpstr>Running same samples on two plates</vt:lpstr>
      <vt:lpstr>PowerPoint Presentation</vt:lpstr>
      <vt:lpstr>When is pre-processing sufficient?</vt:lpstr>
      <vt:lpstr>Background correction</vt:lpstr>
      <vt:lpstr>Background correction</vt:lpstr>
      <vt:lpstr>Background correction</vt:lpstr>
      <vt:lpstr>Example results of background correction</vt:lpstr>
      <vt:lpstr>Optimal method for background correction may depend on the assay</vt:lpstr>
      <vt:lpstr>Remove low bead counts</vt:lpstr>
      <vt:lpstr>Remove low bead counts</vt:lpstr>
      <vt:lpstr>Transformation</vt:lpstr>
      <vt:lpstr>Transformation</vt:lpstr>
      <vt:lpstr>Normalization</vt:lpstr>
      <vt:lpstr>The right pre-processing minimizes technical variation</vt:lpstr>
      <vt:lpstr>PowerPoint Presentation</vt:lpstr>
      <vt:lpstr>You can decide on a pipeline for pre-processing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Sarah Lapidus</cp:lastModifiedBy>
  <cp:revision>2</cp:revision>
  <dcterms:created xsi:type="dcterms:W3CDTF">2025-04-09T16:28:51Z</dcterms:created>
  <dcterms:modified xsi:type="dcterms:W3CDTF">2025-04-16T13:48:04Z</dcterms:modified>
</cp:coreProperties>
</file>