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8" r:id="rId5"/>
    <p:sldId id="272" r:id="rId6"/>
    <p:sldId id="259" r:id="rId7"/>
    <p:sldId id="260" r:id="rId8"/>
    <p:sldId id="261" r:id="rId9"/>
    <p:sldId id="262" r:id="rId10"/>
    <p:sldId id="274" r:id="rId11"/>
    <p:sldId id="275" r:id="rId12"/>
    <p:sldId id="263" r:id="rId13"/>
    <p:sldId id="264" r:id="rId14"/>
    <p:sldId id="265" r:id="rId15"/>
    <p:sldId id="273" r:id="rId16"/>
    <p:sldId id="266" r:id="rId17"/>
    <p:sldId id="267" r:id="rId18"/>
    <p:sldId id="268" r:id="rId19"/>
    <p:sldId id="269" r:id="rId20"/>
    <p:sldId id="270" r:id="rId21"/>
    <p:sldId id="271" r:id="rId22"/>
    <p:sldId id="276" r:id="rId23"/>
    <p:sldId id="277" r:id="rId24"/>
    <p:sldId id="278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E7BD9-3075-5547-80FE-FC819B132C30}" v="7" dt="2025-04-02T10:47:4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694"/>
  </p:normalViewPr>
  <p:slideViewPr>
    <p:cSldViewPr snapToGrid="0">
      <p:cViewPr varScale="1">
        <p:scale>
          <a:sx n="161" d="100"/>
          <a:sy n="161" d="100"/>
        </p:scale>
        <p:origin x="94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东岳 周" userId="3510275a611ba9ea" providerId="LiveId" clId="{EA0BB942-03D3-074B-9A66-F2A8439B0B16}"/>
    <pc:docChg chg="modSld sldOrd">
      <pc:chgData name="东岳 周" userId="3510275a611ba9ea" providerId="LiveId" clId="{EA0BB942-03D3-074B-9A66-F2A8439B0B16}" dt="2025-04-02T11:18:31.641" v="3"/>
      <pc:docMkLst>
        <pc:docMk/>
      </pc:docMkLst>
      <pc:sldChg chg="modSp mod ord">
        <pc:chgData name="东岳 周" userId="3510275a611ba9ea" providerId="LiveId" clId="{EA0BB942-03D3-074B-9A66-F2A8439B0B16}" dt="2025-04-02T11:18:28.591" v="2"/>
        <pc:sldMkLst>
          <pc:docMk/>
          <pc:sldMk cId="4271414188" sldId="274"/>
        </pc:sldMkLst>
        <pc:spChg chg="mod">
          <ac:chgData name="东岳 周" userId="3510275a611ba9ea" providerId="LiveId" clId="{EA0BB942-03D3-074B-9A66-F2A8439B0B16}" dt="2025-04-02T11:18:28.591" v="2"/>
          <ac:spMkLst>
            <pc:docMk/>
            <pc:sldMk cId="4271414188" sldId="274"/>
            <ac:spMk id="196" creationId="{B3576392-D1CD-9BA7-4354-F96770FD9832}"/>
          </ac:spMkLst>
        </pc:spChg>
      </pc:sldChg>
      <pc:sldChg chg="modSp mod ord">
        <pc:chgData name="东岳 周" userId="3510275a611ba9ea" providerId="LiveId" clId="{EA0BB942-03D3-074B-9A66-F2A8439B0B16}" dt="2025-04-02T11:18:31.641" v="3"/>
        <pc:sldMkLst>
          <pc:docMk/>
          <pc:sldMk cId="4014629125" sldId="275"/>
        </pc:sldMkLst>
        <pc:spChg chg="mod">
          <ac:chgData name="东岳 周" userId="3510275a611ba9ea" providerId="LiveId" clId="{EA0BB942-03D3-074B-9A66-F2A8439B0B16}" dt="2025-04-02T11:18:31.641" v="3"/>
          <ac:spMkLst>
            <pc:docMk/>
            <pc:sldMk cId="4014629125" sldId="275"/>
            <ac:spMk id="196" creationId="{CE3A7516-F202-1A8F-485B-BDE99BFB0992}"/>
          </ac:spMkLst>
        </pc:spChg>
      </pc:sldChg>
    </pc:docChg>
  </pc:docChgLst>
  <pc:docChgLst>
    <pc:chgData name="东岳 周" userId="3510275a611ba9ea" providerId="LiveId" clId="{48FE7BD9-3075-5547-80FE-FC819B132C30}"/>
    <pc:docChg chg="undo custSel addSld modSld">
      <pc:chgData name="东岳 周" userId="3510275a611ba9ea" providerId="LiveId" clId="{48FE7BD9-3075-5547-80FE-FC819B132C30}" dt="2025-04-02T10:47:43.033" v="579"/>
      <pc:docMkLst>
        <pc:docMk/>
      </pc:docMkLst>
      <pc:sldChg chg="addSp delSp modSp add mod">
        <pc:chgData name="东岳 周" userId="3510275a611ba9ea" providerId="LiveId" clId="{48FE7BD9-3075-5547-80FE-FC819B132C30}" dt="2025-03-29T14:11:07.137" v="169" actId="20577"/>
        <pc:sldMkLst>
          <pc:docMk/>
          <pc:sldMk cId="3322876043" sldId="272"/>
        </pc:sldMkLst>
        <pc:spChg chg="mod">
          <ac:chgData name="东岳 周" userId="3510275a611ba9ea" providerId="LiveId" clId="{48FE7BD9-3075-5547-80FE-FC819B132C30}" dt="2025-03-29T14:11:07.137" v="169" actId="20577"/>
          <ac:spMkLst>
            <pc:docMk/>
            <pc:sldMk cId="3322876043" sldId="272"/>
            <ac:spMk id="113" creationId="{BCBA337B-5BB5-75E0-7F1A-0183C33F55A1}"/>
          </ac:spMkLst>
        </pc:spChg>
      </pc:sldChg>
      <pc:sldChg chg="addSp delSp modSp add mod">
        <pc:chgData name="东岳 周" userId="3510275a611ba9ea" providerId="LiveId" clId="{48FE7BD9-3075-5547-80FE-FC819B132C30}" dt="2025-03-30T05:40:41.566" v="354" actId="20577"/>
        <pc:sldMkLst>
          <pc:docMk/>
          <pc:sldMk cId="114881775" sldId="273"/>
        </pc:sldMkLst>
        <pc:spChg chg="mod">
          <ac:chgData name="东岳 周" userId="3510275a611ba9ea" providerId="LiveId" clId="{48FE7BD9-3075-5547-80FE-FC819B132C30}" dt="2025-03-30T05:40:41.566" v="354" actId="20577"/>
          <ac:spMkLst>
            <pc:docMk/>
            <pc:sldMk cId="114881775" sldId="273"/>
            <ac:spMk id="163" creationId="{F4A2724C-EF82-2008-7657-BC639D06E7D7}"/>
          </ac:spMkLst>
        </pc:spChg>
      </pc:sldChg>
      <pc:sldChg chg="addSp delSp modSp add mod">
        <pc:chgData name="东岳 周" userId="3510275a611ba9ea" providerId="LiveId" clId="{48FE7BD9-3075-5547-80FE-FC819B132C30}" dt="2025-04-02T08:34:20.315" v="388" actId="14100"/>
        <pc:sldMkLst>
          <pc:docMk/>
          <pc:sldMk cId="4271414188" sldId="274"/>
        </pc:sldMkLst>
        <pc:spChg chg="add del mod">
          <ac:chgData name="东岳 周" userId="3510275a611ba9ea" providerId="LiveId" clId="{48FE7BD9-3075-5547-80FE-FC819B132C30}" dt="2025-04-02T08:34:15.926" v="387" actId="478"/>
          <ac:spMkLst>
            <pc:docMk/>
            <pc:sldMk cId="4271414188" sldId="274"/>
            <ac:spMk id="3" creationId="{D66FB35C-D31A-5AA3-1D2A-B8D61EC8D3C5}"/>
          </ac:spMkLst>
        </pc:spChg>
        <pc:spChg chg="mod">
          <ac:chgData name="东岳 周" userId="3510275a611ba9ea" providerId="LiveId" clId="{48FE7BD9-3075-5547-80FE-FC819B132C30}" dt="2025-04-02T08:34:20.315" v="388" actId="14100"/>
          <ac:spMkLst>
            <pc:docMk/>
            <pc:sldMk cId="4271414188" sldId="274"/>
            <ac:spMk id="197" creationId="{2DA6468E-AB5A-54D1-8EEE-9FB6699C8B69}"/>
          </ac:spMkLst>
        </pc:spChg>
        <pc:spChg chg="del">
          <ac:chgData name="东岳 周" userId="3510275a611ba9ea" providerId="LiveId" clId="{48FE7BD9-3075-5547-80FE-FC819B132C30}" dt="2025-04-02T08:34:13.734" v="386" actId="478"/>
          <ac:spMkLst>
            <pc:docMk/>
            <pc:sldMk cId="4271414188" sldId="274"/>
            <ac:spMk id="198" creationId="{F2C83391-7853-9325-18F5-315502A857C8}"/>
          </ac:spMkLst>
        </pc:spChg>
      </pc:sldChg>
      <pc:sldChg chg="addSp delSp modSp add mod">
        <pc:chgData name="东岳 周" userId="3510275a611ba9ea" providerId="LiveId" clId="{48FE7BD9-3075-5547-80FE-FC819B132C30}" dt="2025-04-02T08:42:13.179" v="578" actId="20577"/>
        <pc:sldMkLst>
          <pc:docMk/>
          <pc:sldMk cId="4014629125" sldId="275"/>
        </pc:sldMkLst>
        <pc:spChg chg="add del mod">
          <ac:chgData name="东岳 周" userId="3510275a611ba9ea" providerId="LiveId" clId="{48FE7BD9-3075-5547-80FE-FC819B132C30}" dt="2025-04-02T08:41:08.302" v="413" actId="478"/>
          <ac:spMkLst>
            <pc:docMk/>
            <pc:sldMk cId="4014629125" sldId="275"/>
            <ac:spMk id="2" creationId="{6CDC1F17-6D25-3D83-4028-1557167FF468}"/>
          </ac:spMkLst>
        </pc:spChg>
        <pc:spChg chg="add mod">
          <ac:chgData name="东岳 周" userId="3510275a611ba9ea" providerId="LiveId" clId="{48FE7BD9-3075-5547-80FE-FC819B132C30}" dt="2025-04-02T08:42:13.179" v="578" actId="20577"/>
          <ac:spMkLst>
            <pc:docMk/>
            <pc:sldMk cId="4014629125" sldId="275"/>
            <ac:spMk id="3" creationId="{138390EE-FCD8-8E80-B2B2-4A422E26B56F}"/>
          </ac:spMkLst>
        </pc:spChg>
        <pc:spChg chg="mod">
          <ac:chgData name="东岳 周" userId="3510275a611ba9ea" providerId="LiveId" clId="{48FE7BD9-3075-5547-80FE-FC819B132C30}" dt="2025-04-02T08:38:43.557" v="409" actId="1076"/>
          <ac:spMkLst>
            <pc:docMk/>
            <pc:sldMk cId="4014629125" sldId="275"/>
            <ac:spMk id="197" creationId="{9BBA1CE7-33C9-F280-5AFB-406A05DB7AB9}"/>
          </ac:spMkLst>
        </pc:spChg>
      </pc:sldChg>
      <pc:sldChg chg="add">
        <pc:chgData name="东岳 周" userId="3510275a611ba9ea" providerId="LiveId" clId="{48FE7BD9-3075-5547-80FE-FC819B132C30}" dt="2025-04-02T10:47:43.033" v="579"/>
        <pc:sldMkLst>
          <pc:docMk/>
          <pc:sldMk cId="0" sldId="276"/>
        </pc:sldMkLst>
      </pc:sldChg>
      <pc:sldChg chg="add">
        <pc:chgData name="东岳 周" userId="3510275a611ba9ea" providerId="LiveId" clId="{48FE7BD9-3075-5547-80FE-FC819B132C30}" dt="2025-04-02T10:47:43.033" v="579"/>
        <pc:sldMkLst>
          <pc:docMk/>
          <pc:sldMk cId="3846657607" sldId="277"/>
        </pc:sldMkLst>
      </pc:sldChg>
      <pc:sldChg chg="add">
        <pc:chgData name="东岳 周" userId="3510275a611ba9ea" providerId="LiveId" clId="{48FE7BD9-3075-5547-80FE-FC819B132C30}" dt="2025-04-02T10:47:43.033" v="579"/>
        <pc:sldMkLst>
          <pc:docMk/>
          <pc:sldMk cId="1263940184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771617299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b771617299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>
          <a:extLst>
            <a:ext uri="{FF2B5EF4-FFF2-40B4-BE49-F238E27FC236}">
              <a16:creationId xmlns:a16="http://schemas.microsoft.com/office/drawing/2014/main" id="{A5B0EFBF-9084-F53E-57E4-A2C7124DD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71617299_2_129:notes">
            <a:extLst>
              <a:ext uri="{FF2B5EF4-FFF2-40B4-BE49-F238E27FC236}">
                <a16:creationId xmlns:a16="http://schemas.microsoft.com/office/drawing/2014/main" id="{C168A958-E27C-3C0E-A879-C43ECC6B04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b771617299_2_129:notes">
            <a:extLst>
              <a:ext uri="{FF2B5EF4-FFF2-40B4-BE49-F238E27FC236}">
                <a16:creationId xmlns:a16="http://schemas.microsoft.com/office/drawing/2014/main" id="{BB4FB530-9766-688D-44E8-1C7A5ACC6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992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b77161729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b77161729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771617299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b771617299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71617299_2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b771617299_2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27B98B-D6F5-51DC-4464-C9B15C49A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771617299_2_99:notes">
            <a:extLst>
              <a:ext uri="{FF2B5EF4-FFF2-40B4-BE49-F238E27FC236}">
                <a16:creationId xmlns:a16="http://schemas.microsoft.com/office/drawing/2014/main" id="{58C43113-44B7-3BFE-B94A-F5E8B24FF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b771617299_2_99:notes">
            <a:extLst>
              <a:ext uri="{FF2B5EF4-FFF2-40B4-BE49-F238E27FC236}">
                <a16:creationId xmlns:a16="http://schemas.microsoft.com/office/drawing/2014/main" id="{59BA9967-F289-A0E0-F28F-133884BE4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1104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771617299_2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b771617299_2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b771617299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b771617299_2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b771617299_2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gb771617299_2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771617299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b771617299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71617299_2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b771617299_2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1617299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771617299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b771617299_2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b771617299_2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1617299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771617299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1617299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771617299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04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771617299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b771617299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800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71617299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b771617299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6E1472D-DA05-0D4E-29C7-F17B44B14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771617299_2_57:notes">
            <a:extLst>
              <a:ext uri="{FF2B5EF4-FFF2-40B4-BE49-F238E27FC236}">
                <a16:creationId xmlns:a16="http://schemas.microsoft.com/office/drawing/2014/main" id="{4B25923F-9182-8CBF-9D60-F7805B424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b771617299_2_57:notes">
            <a:extLst>
              <a:ext uri="{FF2B5EF4-FFF2-40B4-BE49-F238E27FC236}">
                <a16:creationId xmlns:a16="http://schemas.microsoft.com/office/drawing/2014/main" id="{A5B823B9-0B0C-DAF6-8B3B-2EDC83435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21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b771617299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b771617299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b771617299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b771617299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77161729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b77161729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b77161729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b77161729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>
          <a:extLst>
            <a:ext uri="{FF2B5EF4-FFF2-40B4-BE49-F238E27FC236}">
              <a16:creationId xmlns:a16="http://schemas.microsoft.com/office/drawing/2014/main" id="{C3B1BD38-2859-CC8B-5CED-7D5306418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b771617299_2_129:notes">
            <a:extLst>
              <a:ext uri="{FF2B5EF4-FFF2-40B4-BE49-F238E27FC236}">
                <a16:creationId xmlns:a16="http://schemas.microsoft.com/office/drawing/2014/main" id="{F4AA5394-2682-56D6-55D5-5EE5EFD9E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gb771617299_2_129:notes">
            <a:extLst>
              <a:ext uri="{FF2B5EF4-FFF2-40B4-BE49-F238E27FC236}">
                <a16:creationId xmlns:a16="http://schemas.microsoft.com/office/drawing/2014/main" id="{FFFCC950-9A7C-97DD-36A7-D1637AC261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020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9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9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2304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altLang="en-GB"/>
              <a:t>Computer Vision</a:t>
            </a:r>
            <a:r>
              <a:rPr lang="en-GB"/>
              <a:t> Project 1</a:t>
            </a:r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320025"/>
            <a:ext cx="85206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[name]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[</a:t>
            </a:r>
            <a:r>
              <a:rPr lang="en-US" altLang="en-GB"/>
              <a:t>S</a:t>
            </a:r>
            <a:r>
              <a:rPr lang="en-GB"/>
              <a:t>tudent </a:t>
            </a:r>
            <a:r>
              <a:rPr lang="en-US" altLang="en-GB"/>
              <a:t>ID</a:t>
            </a:r>
            <a:r>
              <a:rPr lang="en-GB"/>
              <a:t>]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[</a:t>
            </a:r>
            <a:r>
              <a:rPr lang="en-US" altLang="en-GB"/>
              <a:t>E-mail]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>
          <a:extLst>
            <a:ext uri="{FF2B5EF4-FFF2-40B4-BE49-F238E27FC236}">
              <a16:creationId xmlns:a16="http://schemas.microsoft.com/office/drawing/2014/main" id="{E021DFA9-0FB6-6F70-14C7-516BD3C2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>
            <a:extLst>
              <a:ext uri="{FF2B5EF4-FFF2-40B4-BE49-F238E27FC236}">
                <a16:creationId xmlns:a16="http://schemas.microsoft.com/office/drawing/2014/main" id="{CE3A7516-F202-1A8F-485B-BDE99BFB09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altLang="zh-CN"/>
              <a:t>Part 1: Hybrid images</a:t>
            </a:r>
            <a:endParaRPr lang="en-GB" dirty="0"/>
          </a:p>
        </p:txBody>
      </p:sp>
      <p:sp>
        <p:nvSpPr>
          <p:cNvPr id="197" name="Google Shape;197;p39">
            <a:extLst>
              <a:ext uri="{FF2B5EF4-FFF2-40B4-BE49-F238E27FC236}">
                <a16:creationId xmlns:a16="http://schemas.microsoft.com/office/drawing/2014/main" id="{9BBA1CE7-33C9-F280-5AFB-406A05DB7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6196" y="1152475"/>
            <a:ext cx="34806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[insert your custom hybrid image (1.4)]</a:t>
            </a:r>
          </a:p>
        </p:txBody>
      </p:sp>
      <p:sp>
        <p:nvSpPr>
          <p:cNvPr id="3" name="Google Shape;197;p39">
            <a:extLst>
              <a:ext uri="{FF2B5EF4-FFF2-40B4-BE49-F238E27FC236}">
                <a16:creationId xmlns:a16="http://schemas.microsoft.com/office/drawing/2014/main" id="{138390EE-FCD8-8E80-B2B2-4A422E26B56F}"/>
              </a:ext>
            </a:extLst>
          </p:cNvPr>
          <p:cNvSpPr txBox="1">
            <a:spLocks/>
          </p:cNvSpPr>
          <p:nvPr/>
        </p:nvSpPr>
        <p:spPr>
          <a:xfrm>
            <a:off x="3958069" y="1152475"/>
            <a:ext cx="498973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9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○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■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●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○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■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●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 panose="020B0604020202090204"/>
              <a:buChar char="○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 panose="020B0604020202090204"/>
              <a:buChar char="■"/>
              <a:defRPr sz="1200" b="0" i="0" u="none" strike="noStrike" cap="none">
                <a:solidFill>
                  <a:schemeClr val="dk2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>
            <a:pPr marL="0" indent="0">
              <a:buFont typeface="Arial" panose="020B0604020202090204"/>
              <a:buNone/>
            </a:pPr>
            <a:r>
              <a:rPr lang="en-GB" dirty="0"/>
              <a:t>[</a:t>
            </a:r>
            <a:r>
              <a:rPr lang="en-GB" dirty="0" err="1"/>
              <a:t>analyze</a:t>
            </a:r>
            <a:r>
              <a:rPr lang="en-GB" dirty="0"/>
              <a:t> the factors that you believe determine whether an image pair can successfully form a well hybrid image (1.4)]</a:t>
            </a:r>
          </a:p>
        </p:txBody>
      </p:sp>
    </p:spTree>
    <p:extLst>
      <p:ext uri="{BB962C8B-B14F-4D97-AF65-F5344CB8AC3E}">
        <p14:creationId xmlns:p14="http://schemas.microsoft.com/office/powerpoint/2010/main" val="4014629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</a:p>
        </p:txBody>
      </p:sp>
      <p:sp>
        <p:nvSpPr>
          <p:cNvPr id="148" name="Google Shape;14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Cat + Dog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</a:p>
        </p:txBody>
      </p:sp>
      <p:sp>
        <p:nvSpPr>
          <p:cNvPr id="149" name="Google Shape;149;p3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Motorcycle + Bicycle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</a:p>
        </p:txBody>
      </p:sp>
      <p:sp>
        <p:nvSpPr>
          <p:cNvPr id="155" name="Google Shape;155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Plane + Bird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</a:p>
        </p:txBody>
      </p:sp>
      <p:sp>
        <p:nvSpPr>
          <p:cNvPr id="156" name="Google Shape;156;p3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Einstein + Marilyn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[insert your hybrid image here]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</a:p>
        </p:txBody>
      </p:sp>
      <p:sp>
        <p:nvSpPr>
          <p:cNvPr id="162" name="Google Shape;162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Submarine + Fish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endParaRPr b="1"/>
          </a:p>
        </p:txBody>
      </p:sp>
      <p:sp>
        <p:nvSpPr>
          <p:cNvPr id="163" name="Google Shape;163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Part 1 vs. Part 2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[Compare the run-times of Parts 1 and 2 here, as calculated in proj1.ipynb. Which method is faster?]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>
          <a:extLst>
            <a:ext uri="{FF2B5EF4-FFF2-40B4-BE49-F238E27FC236}">
              <a16:creationId xmlns:a16="http://schemas.microsoft.com/office/drawing/2014/main" id="{5594CF72-0756-A8BC-A4A7-FF4744DE8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>
            <a:extLst>
              <a:ext uri="{FF2B5EF4-FFF2-40B4-BE49-F238E27FC236}">
                <a16:creationId xmlns:a16="http://schemas.microsoft.com/office/drawing/2014/main" id="{E500472B-A981-22AB-9260-C8A5B18378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2: Hybrid images with PyTorch</a:t>
            </a:r>
          </a:p>
        </p:txBody>
      </p:sp>
      <p:sp>
        <p:nvSpPr>
          <p:cNvPr id="163" name="Google Shape;163;p34">
            <a:extLst>
              <a:ext uri="{FF2B5EF4-FFF2-40B4-BE49-F238E27FC236}">
                <a16:creationId xmlns:a16="http://schemas.microsoft.com/office/drawing/2014/main" id="{F4A2724C-EF82-2008-7657-BC639D06E7D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 dirty="0"/>
              <a:t>Different Image Pairs: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 dirty="0"/>
              <a:t>[Among the previous 5 image pairs, which ones do you think present better hybrid image results? What causes these differences?]</a:t>
            </a:r>
          </a:p>
        </p:txBody>
      </p:sp>
    </p:spTree>
    <p:extLst>
      <p:ext uri="{BB962C8B-B14F-4D97-AF65-F5344CB8AC3E}">
        <p14:creationId xmlns:p14="http://schemas.microsoft.com/office/powerpoint/2010/main" val="114881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</a:p>
        </p:txBody>
      </p:sp>
      <p:sp>
        <p:nvSpPr>
          <p:cNvPr id="169" name="Google Shape;169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[Consider a 1-channel 5x5 image and a 3x3 filter. What are the output dimensions of a convolution with the following parameters?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0?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0?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1?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1?]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  <p:sp>
        <p:nvSpPr>
          <p:cNvPr id="170" name="Google Shape;170;p3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[What are the input &amp; output dimensions of the convolutions of the dog image and a 3x3 filter  with the following parameters: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0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1, padding = 1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Stride = 2, padding = 1?]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</a:p>
        </p:txBody>
      </p:sp>
      <p:sp>
        <p:nvSpPr>
          <p:cNvPr id="176" name="Google Shape;176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[How many filters did we apply to the dog image?]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  <p:sp>
        <p:nvSpPr>
          <p:cNvPr id="177" name="Google Shape;177;p3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GB"/>
              <a:t>[Why do the output dimensions adhere to the equations given in the instructions handout?]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</a:p>
        </p:txBody>
      </p:sp>
      <p:sp>
        <p:nvSpPr>
          <p:cNvPr id="183" name="Google Shape;183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[What is the intuition behind this equation?]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GB"/>
          </a:p>
        </p:txBody>
      </p:sp>
      <p:sp>
        <p:nvSpPr>
          <p:cNvPr id="184" name="Google Shape;184;p3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</a:p>
        </p:txBody>
      </p:sp>
      <p:sp>
        <p:nvSpPr>
          <p:cNvPr id="190" name="Google Shape;19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0 here]</a:t>
            </a:r>
          </a:p>
        </p:txBody>
      </p:sp>
      <p:sp>
        <p:nvSpPr>
          <p:cNvPr id="191" name="Google Shape;191;p3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1 here]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3</a:t>
            </a:r>
          </a:p>
        </p:txBody>
      </p:sp>
      <p:sp>
        <p:nvSpPr>
          <p:cNvPr id="197" name="Google Shape;197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2 here]</a:t>
            </a:r>
          </a:p>
        </p:txBody>
      </p:sp>
      <p:sp>
        <p:nvSpPr>
          <p:cNvPr id="198" name="Google Shape;198;p3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visualization 3 here]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Part 1: Image filtering</a:t>
            </a:r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dirty="0"/>
              <a:t>[insert visualization of Gaussian kernel from proj1.ipynb here]</a:t>
            </a:r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dirty="0"/>
              <a:t>[Describe your implementation of my_conv2d_numpy() in words. Make sure to discuss padding, and the operations used between the filter and image.]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Conclusion</a:t>
            </a:r>
          </a:p>
        </p:txBody>
      </p:sp>
      <p:sp>
        <p:nvSpPr>
          <p:cNvPr id="204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-GB" dirty="0"/>
              <a:t>[How does varying the cutoff frequency value or swapping images within a pair influences the resulting hybrid image?]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Part 4: </a:t>
            </a:r>
            <a:r>
              <a:rPr lang="en-US" dirty="0"/>
              <a:t>Frequency Compression and Image Filtering</a:t>
            </a:r>
            <a:endParaRPr lang="en-GB" dirty="0"/>
          </a:p>
        </p:txBody>
      </p:sp>
      <p:sp>
        <p:nvSpPr>
          <p:cNvPr id="107" name="Google Shape;107;p26"/>
          <p:cNvSpPr txBox="1">
            <a:spLocks noGrp="1"/>
          </p:cNvSpPr>
          <p:nvPr>
            <p:ph type="body" idx="2"/>
          </p:nvPr>
        </p:nvSpPr>
        <p:spPr>
          <a:xfrm>
            <a:off x="371912" y="119708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dirty="0"/>
              <a:t>[Describe your implementation </a:t>
            </a:r>
            <a:r>
              <a:rPr lang="en-US" altLang="zh-CN" dirty="0"/>
              <a:t>details</a:t>
            </a:r>
            <a:r>
              <a:rPr lang="en-GB" dirty="0"/>
              <a:t> in words, </a:t>
            </a:r>
            <a:r>
              <a:rPr lang="en-US" dirty="0"/>
              <a:t>including the calculation of PSNR and retention ratio, as well as the compression strategy and process.</a:t>
            </a:r>
            <a:r>
              <a:rPr lang="en-GB" dirty="0"/>
              <a:t>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Part 4: </a:t>
            </a:r>
            <a:r>
              <a:rPr lang="en-US" dirty="0"/>
              <a:t>Frequency Compression and Image Filtering</a:t>
            </a:r>
            <a:endParaRPr lang="en-GB" dirty="0"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8584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 dirty="0"/>
              <a:t>[</a:t>
            </a:r>
            <a:r>
              <a:rPr lang="en-US" altLang="zh-CN" dirty="0"/>
              <a:t>Provide visualizations of images under different retention ratios and report the corresponding PSNR values.</a:t>
            </a:r>
            <a:r>
              <a:rPr lang="en-GB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4665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Part 4: </a:t>
            </a:r>
            <a:r>
              <a:rPr lang="en-US" dirty="0"/>
              <a:t>Frequency Compression and Image Filtering</a:t>
            </a:r>
            <a:endParaRPr lang="en-GB" dirty="0"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85842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US" dirty="0"/>
              <a:t>[</a:t>
            </a:r>
            <a:r>
              <a:rPr lang="en-US" altLang="zh-CN" dirty="0"/>
              <a:t>Thinking</a:t>
            </a:r>
            <a:r>
              <a:rPr lang="en-US" dirty="0"/>
              <a:t>: How to reduce retention ratio while maintaining quality?]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394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Image filtering</a:t>
            </a:r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Identity filter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identity filter here]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b="1"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Small blur with a box filter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box filter here]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36E5843-6967-8211-6464-546E536E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>
            <a:extLst>
              <a:ext uri="{FF2B5EF4-FFF2-40B4-BE49-F238E27FC236}">
                <a16:creationId xmlns:a16="http://schemas.microsoft.com/office/drawing/2014/main" id="{1554F9B3-5A21-0F69-AF04-24FF2D6B7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Image filtering</a:t>
            </a:r>
          </a:p>
        </p:txBody>
      </p:sp>
      <p:sp>
        <p:nvSpPr>
          <p:cNvPr id="113" name="Google Shape;113;p27">
            <a:extLst>
              <a:ext uri="{FF2B5EF4-FFF2-40B4-BE49-F238E27FC236}">
                <a16:creationId xmlns:a16="http://schemas.microsoft.com/office/drawing/2014/main" id="{BCBA337B-5BB5-75E0-7F1A-0183C33F5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879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b="1" dirty="0"/>
              <a:t>my_conv2d_numpy with `version="v2"` (</a:t>
            </a:r>
            <a:r>
              <a:rPr lang="en-US" b="1" dirty="0" err="1"/>
              <a:t>larger_blur_image</a:t>
            </a:r>
            <a:r>
              <a:rPr lang="en-US" b="1" dirty="0"/>
              <a:t>).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dirty="0"/>
              <a:t>[insert the results from proj1.ipynb using optimized my_conv2d_numpy(), and briefly explain how it is implemented.]</a:t>
            </a:r>
            <a:endParaRPr b="1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322876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Image filtering</a:t>
            </a:r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Sobel filter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Sobel filter here]</a:t>
            </a:r>
            <a:endParaRPr b="1"/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Discrete Laplacian filter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the results from proj1.ipynb using 1b_cat.bmp with the discrete Laplacian filter here]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Hybrid images</a:t>
            </a:r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lang="en-GB"/>
              <a:t>[Describe the three main steps of create_hybrid_image() here. Explain how to ensure the output values are within the appropriate range for matplotlib visualizations.]</a:t>
            </a:r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Cat + Dog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Part 1: Hybrid images</a:t>
            </a:r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Motorcycle + Bicycle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your hybrid image here]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  <p:sp>
        <p:nvSpPr>
          <p:cNvPr id="135" name="Google Shape;135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Plane + Bird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-GB"/>
              <a:t>[insert your hybrid image here]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Part 1: Hybrid images</a:t>
            </a:r>
          </a:p>
        </p:txBody>
      </p:sp>
      <p:sp>
        <p:nvSpPr>
          <p:cNvPr id="141" name="Google Shape;14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b="1"/>
              <a:t>Einstein + Marilyn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pPr>
            <a:r>
              <a:rPr lang="en-GB"/>
              <a:t>Cutoff frequency: [insert the value you used for this image pair]</a:t>
            </a:r>
          </a:p>
        </p:txBody>
      </p:sp>
      <p:sp>
        <p:nvSpPr>
          <p:cNvPr id="142" name="Google Shape;142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b="1"/>
              <a:t>Submarine + Fish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[insert your hybrid image here]</a:t>
            </a: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lang="en-GB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/>
              <a:t>Cutoff frequency: [insert the value you used for this image pair]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>
          <a:extLst>
            <a:ext uri="{FF2B5EF4-FFF2-40B4-BE49-F238E27FC236}">
              <a16:creationId xmlns:a16="http://schemas.microsoft.com/office/drawing/2014/main" id="{F7283B82-CB6E-0CBD-0B90-7FCECB5C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>
            <a:extLst>
              <a:ext uri="{FF2B5EF4-FFF2-40B4-BE49-F238E27FC236}">
                <a16:creationId xmlns:a16="http://schemas.microsoft.com/office/drawing/2014/main" id="{B3576392-D1CD-9BA7-4354-F96770FD98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altLang="zh-CN" dirty="0"/>
              <a:t>Part 1: Hybrid images</a:t>
            </a:r>
            <a:endParaRPr lang="en-GB" dirty="0"/>
          </a:p>
        </p:txBody>
      </p:sp>
      <p:sp>
        <p:nvSpPr>
          <p:cNvPr id="197" name="Google Shape;197;p39">
            <a:extLst>
              <a:ext uri="{FF2B5EF4-FFF2-40B4-BE49-F238E27FC236}">
                <a16:creationId xmlns:a16="http://schemas.microsoft.com/office/drawing/2014/main" id="{2DA6468E-AB5A-54D1-8EEE-9FB6699C8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[insert your custom image pair (1.4)]</a:t>
            </a:r>
          </a:p>
        </p:txBody>
      </p:sp>
    </p:spTree>
    <p:extLst>
      <p:ext uri="{BB962C8B-B14F-4D97-AF65-F5344CB8AC3E}">
        <p14:creationId xmlns:p14="http://schemas.microsoft.com/office/powerpoint/2010/main" val="42714141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</TotalTime>
  <Words>845</Words>
  <Application>Microsoft Macintosh PowerPoint</Application>
  <PresentationFormat>全屏显示(16:9)</PresentationFormat>
  <Paragraphs>122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Arial</vt:lpstr>
      <vt:lpstr>Simple Light</vt:lpstr>
      <vt:lpstr>Simple Light</vt:lpstr>
      <vt:lpstr>Computer Vision Project 1</vt:lpstr>
      <vt:lpstr>Part 1: Image filtering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2: Hybrid images with PyTorch</vt:lpstr>
      <vt:lpstr>Part 3</vt:lpstr>
      <vt:lpstr>Part 3</vt:lpstr>
      <vt:lpstr>Part 3</vt:lpstr>
      <vt:lpstr>Part 3</vt:lpstr>
      <vt:lpstr>Part 3</vt:lpstr>
      <vt:lpstr>Conclusion</vt:lpstr>
      <vt:lpstr>Part 4: Frequency Compression and Image Filtering</vt:lpstr>
      <vt:lpstr>Part 4: Frequency Compression and Image Filtering</vt:lpstr>
      <vt:lpstr>Part 4: Frequency Compression and Image Filtering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Project 1</dc:title>
  <dc:creator/>
  <cp:lastModifiedBy>东岳 周</cp:lastModifiedBy>
  <cp:revision>2</cp:revision>
  <dcterms:created xsi:type="dcterms:W3CDTF">2021-03-27T20:03:32Z</dcterms:created>
  <dcterms:modified xsi:type="dcterms:W3CDTF">2025-04-02T11:18:32Z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