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handoutMasterIdLst>
    <p:handoutMasterId r:id="rId27"/>
  </p:handoutMasterIdLst>
  <p:sldIdLst>
    <p:sldId id="256" r:id="rId4"/>
    <p:sldId id="7544" r:id="rId6"/>
    <p:sldId id="7545" r:id="rId7"/>
    <p:sldId id="1004" r:id="rId8"/>
    <p:sldId id="7546" r:id="rId9"/>
    <p:sldId id="1060" r:id="rId10"/>
    <p:sldId id="7579" r:id="rId11"/>
    <p:sldId id="7580" r:id="rId12"/>
    <p:sldId id="7581" r:id="rId13"/>
    <p:sldId id="7582" r:id="rId14"/>
    <p:sldId id="7594" r:id="rId15"/>
    <p:sldId id="1055" r:id="rId16"/>
    <p:sldId id="954" r:id="rId17"/>
    <p:sldId id="7595" r:id="rId18"/>
    <p:sldId id="7547" r:id="rId19"/>
    <p:sldId id="7568" r:id="rId20"/>
    <p:sldId id="842" r:id="rId21"/>
    <p:sldId id="957" r:id="rId22"/>
    <p:sldId id="7548" r:id="rId23"/>
    <p:sldId id="972" r:id="rId24"/>
    <p:sldId id="854" r:id="rId25"/>
    <p:sldId id="25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67" d="100"/>
          <a:sy n="67" d="100"/>
        </p:scale>
        <p:origin x="712" y="5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307465" cy="398780"/>
          </a:xfrm>
          <a:prstGeom prst="rect">
            <a:avLst/>
          </a:prstGeom>
          <a:solidFill>
            <a:srgbClr val="EFEBEC"/>
          </a:solidFill>
        </p:spPr>
        <p:txBody>
          <a:bodyPr wrap="none" rtlCol="0">
            <a:spAutoFit/>
          </a:bodyPr>
          <a:lstStyle/>
          <a:p>
            <a:r>
              <a:rPr lang="en-US" altLang="zh-CN" sz="2000" dirty="0">
                <a:latin typeface="MV Boli" panose="02000500030200090000" charset="0"/>
                <a:ea typeface="等线" panose="02010600030101010101" charset="-122"/>
                <a:cs typeface="MV Boli" panose="02000500030200090000" charset="0"/>
              </a:rPr>
              <a:t>MoeCloud</a:t>
            </a:r>
            <a:endParaRPr lang="en-US" altLang="zh-CN" sz="2000" dirty="0">
              <a:latin typeface="MV Boli" panose="02000500030200090000" charset="0"/>
              <a:ea typeface="等线" panose="02010600030101010101" charset="-122"/>
              <a:cs typeface="MV Boli" panose="02000500030200090000"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307465" cy="398780"/>
          </a:xfrm>
          <a:prstGeom prst="rect">
            <a:avLst/>
          </a:prstGeom>
          <a:solidFill>
            <a:srgbClr val="EFEBEC"/>
          </a:solidFill>
        </p:spPr>
        <p:txBody>
          <a:bodyPr wrap="none" rtlCol="0">
            <a:spAutoFit/>
          </a:bodyPr>
          <a:lstStyle/>
          <a:p>
            <a:r>
              <a:rPr lang="en-US" altLang="zh-CN" sz="2000" dirty="0">
                <a:latin typeface="MV Boli" panose="02000500030200090000" charset="0"/>
                <a:ea typeface="等线" panose="02010600030101010101" charset="-122"/>
                <a:cs typeface="MV Boli" panose="02000500030200090000" charset="0"/>
              </a:rPr>
              <a:t>MoeCloud</a:t>
            </a:r>
            <a:endParaRPr lang="en-US" altLang="zh-CN" sz="2000" dirty="0">
              <a:latin typeface="MV Boli" panose="02000500030200090000" charset="0"/>
              <a:ea typeface="等线" panose="02010600030101010101" charset="-122"/>
              <a:cs typeface="MV Boli" panose="02000500030200090000"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198880"/>
          </a:xfrm>
          <a:prstGeom prst="rect">
            <a:avLst/>
          </a:prstGeom>
          <a:noFill/>
        </p:spPr>
        <p:txBody>
          <a:bodyPr wrap="square" rtlCol="0">
            <a:spAutoFit/>
          </a:bodyPr>
          <a:lstStyle/>
          <a:p>
            <a:r>
              <a:rPr lang="zh-CN" altLang="en-US" sz="7200" b="1" dirty="0">
                <a:solidFill>
                  <a:srgbClr val="1C1C73"/>
                </a:solidFill>
                <a:latin typeface="等线" panose="02010600030101010101" charset="-122"/>
                <a:ea typeface="等线" panose="02010600030101010101" charset="-122"/>
              </a:rPr>
              <a:t>毕设</a:t>
            </a:r>
            <a:r>
              <a:rPr lang="zh-CN" altLang="en-US" sz="7200" dirty="0">
                <a:solidFill>
                  <a:srgbClr val="AAA4D1"/>
                </a:solidFill>
                <a:latin typeface="等线" panose="02010600030101010101" charset="-122"/>
                <a:ea typeface="等线" panose="02010600030101010101" charset="-122"/>
              </a:rPr>
              <a:t>答辩</a:t>
            </a:r>
            <a:endParaRPr lang="zh-CN" altLang="en-US" sz="7200" dirty="0">
              <a:solidFill>
                <a:srgbClr val="AAA4D1"/>
              </a:solidFill>
              <a:latin typeface="等线" panose="02010600030101010101" charset="-122"/>
              <a:ea typeface="等线" panose="02010600030101010101"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5483860" cy="706755"/>
          </a:xfrm>
          <a:prstGeom prst="rect">
            <a:avLst/>
          </a:prstGeom>
        </p:spPr>
        <p:txBody>
          <a:bodyPr wrap="none">
            <a:spAutoFit/>
          </a:bodyPr>
          <a:lstStyle/>
          <a:p>
            <a:r>
              <a:rPr lang="zh-CN" altLang="en-US" sz="4000" dirty="0">
                <a:solidFill>
                  <a:srgbClr val="AAA4D1"/>
                </a:solidFill>
                <a:latin typeface="+mn-ea"/>
              </a:rPr>
              <a:t>第四组项目：</a:t>
            </a:r>
            <a:r>
              <a:rPr lang="en-US" altLang="zh-CN" sz="4000" b="1" dirty="0">
                <a:solidFill>
                  <a:srgbClr val="1C1C73"/>
                </a:solidFill>
                <a:latin typeface="MV Boli" panose="02000500030200090000" charset="0"/>
                <a:cs typeface="MV Boli" panose="02000500030200090000" charset="0"/>
              </a:rPr>
              <a:t>MoeCloud</a:t>
            </a:r>
            <a:endParaRPr lang="en-US" altLang="zh-CN" sz="4000" b="1" dirty="0">
              <a:solidFill>
                <a:srgbClr val="1C1C73"/>
              </a:solidFill>
              <a:latin typeface="MV Boli" panose="02000500030200090000" charset="0"/>
              <a:cs typeface="MV Boli" panose="02000500030200090000" charset="0"/>
            </a:endParaRPr>
          </a:p>
        </p:txBody>
      </p:sp>
      <p:sp>
        <p:nvSpPr>
          <p:cNvPr id="22" name="文本框 21"/>
          <p:cNvSpPr txBox="1"/>
          <p:nvPr/>
        </p:nvSpPr>
        <p:spPr>
          <a:xfrm>
            <a:off x="1270357" y="5552658"/>
            <a:ext cx="1763729" cy="398780"/>
          </a:xfrm>
          <a:prstGeom prst="rect">
            <a:avLst/>
          </a:prstGeom>
          <a:solidFill>
            <a:srgbClr val="1C1C73"/>
          </a:solidFill>
        </p:spPr>
        <p:txBody>
          <a:bodyPr wrap="square" rtlCol="0">
            <a:spAutoFit/>
          </a:bodyPr>
          <a:lstStyle/>
          <a:p>
            <a:r>
              <a:rPr lang="zh-CN" altLang="en-US" sz="2000" dirty="0">
                <a:solidFill>
                  <a:schemeClr val="bg1"/>
                </a:solidFill>
                <a:latin typeface="等线" panose="02010600030101010101" charset="-122"/>
                <a:ea typeface="等线" panose="02010600030101010101" charset="-122"/>
              </a:rPr>
              <a:t>汇报人：罗昕</a:t>
            </a:r>
            <a:endParaRPr lang="zh-CN" altLang="en-US" sz="2000" dirty="0">
              <a:solidFill>
                <a:schemeClr val="bg1"/>
              </a:solidFill>
              <a:latin typeface="等线" panose="02010600030101010101" charset="-122"/>
              <a:ea typeface="等线" panose="02010600030101010101" charset="-122"/>
            </a:endParaRPr>
          </a:p>
        </p:txBody>
      </p:sp>
      <p:pic>
        <p:nvPicPr>
          <p:cNvPr id="2" name="图片 1" descr="Background"/>
          <p:cNvPicPr>
            <a:picLocks noChangeAspect="1"/>
          </p:cNvPicPr>
          <p:nvPr/>
        </p:nvPicPr>
        <p:blipFill>
          <a:blip r:embed="rId1"/>
          <a:stretch>
            <a:fillRect/>
          </a:stretch>
        </p:blipFill>
        <p:spPr>
          <a:xfrm>
            <a:off x="1270635" y="3881120"/>
            <a:ext cx="121920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20090" y="1863725"/>
            <a:ext cx="2612390" cy="2699385"/>
            <a:chOff x="2389854" y="4060687"/>
            <a:chExt cx="2378357"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个人信息页</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89854" y="4370589"/>
              <a:ext cx="2310718" cy="556235"/>
            </a:xfrm>
            <a:prstGeom prst="rect">
              <a:avLst/>
            </a:prstGeom>
            <a:noFill/>
          </p:spPr>
          <p:txBody>
            <a:bodyPr wrap="square" lIns="120000" tIns="62400" rIns="480000" bIns="62400">
              <a:normAutofit lnSpcReduction="10000"/>
            </a:bodyPr>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这里展示用户的信息界面</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3877310" y="368109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个人信息页简介</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fontScale="70000"/>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个人信息页展示用户名字，头像，以及剩余储存空间。如果用户空间小于</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10%</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，也将会在此提示用户空间剩余不足。功能列表中我们只开发了回收站功能，其他功能由于时间没来得及开发。</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pic>
        <p:nvPicPr>
          <p:cNvPr id="4" name="图片 3" descr="QQ图片20210122052711"/>
          <p:cNvPicPr>
            <a:picLocks noChangeAspect="1"/>
          </p:cNvPicPr>
          <p:nvPr/>
        </p:nvPicPr>
        <p:blipFill>
          <a:blip r:embed="rId1"/>
          <a:stretch>
            <a:fillRect/>
          </a:stretch>
        </p:blipFill>
        <p:spPr>
          <a:xfrm>
            <a:off x="8452485" y="99695"/>
            <a:ext cx="3490595" cy="6657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HouTai"/>
          <p:cNvPicPr>
            <a:picLocks noChangeAspect="1"/>
          </p:cNvPicPr>
          <p:nvPr/>
        </p:nvPicPr>
        <p:blipFill>
          <a:blip r:embed="rId1"/>
          <a:stretch>
            <a:fillRect/>
          </a:stretch>
        </p:blipFill>
        <p:spPr>
          <a:xfrm>
            <a:off x="1278255" y="1497965"/>
            <a:ext cx="10058400" cy="4609465"/>
          </a:xfrm>
          <a:prstGeom prst="rect">
            <a:avLst/>
          </a:prstGeom>
        </p:spPr>
      </p:pic>
      <p:grpSp>
        <p:nvGrpSpPr>
          <p:cNvPr id="113" name="组合 112"/>
          <p:cNvGrpSpPr/>
          <p:nvPr/>
        </p:nvGrpSpPr>
        <p:grpSpPr>
          <a:xfrm>
            <a:off x="1986280" y="512127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后台管理面板</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可以简洁明了的看到近期用户增长以及分享增加数量，包括分享数据，有便于后期管理</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500" fill="hold"/>
                                        <p:tgtEl>
                                          <p:spTgt spid="113"/>
                                        </p:tgtEl>
                                        <p:attrNameLst>
                                          <p:attrName>ppt_x</p:attrName>
                                        </p:attrNameLst>
                                      </p:cBhvr>
                                      <p:tavLst>
                                        <p:tav tm="0">
                                          <p:val>
                                            <p:strVal val="0-#ppt_w/2"/>
                                          </p:val>
                                        </p:tav>
                                        <p:tav tm="100000">
                                          <p:val>
                                            <p:strVal val="#ppt_x"/>
                                          </p:val>
                                        </p:tav>
                                      </p:tavLst>
                                    </p:anim>
                                    <p:anim calcmode="lin" valueType="num">
                                      <p:cBhvr additive="base">
                                        <p:cTn id="8"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345841" y="2559459"/>
            <a:ext cx="6320344"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文件分享 </a:t>
              </a:r>
              <a:r>
                <a:rPr lang="en-US" altLang="zh-CN" sz="1865" dirty="0">
                  <a:solidFill>
                    <a:srgbClr val="FFFFFF"/>
                  </a:solidFill>
                  <a:latin typeface="微软雅黑" panose="020B0503020204020204" pitchFamily="34" charset="-122"/>
                  <a:ea typeface="微软雅黑" panose="020B0503020204020204" pitchFamily="34" charset="-122"/>
                </a:rPr>
                <a:t>02</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945877" y="3377605"/>
            <a:ext cx="4608249"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回收站机制 </a:t>
              </a:r>
              <a:r>
                <a:rPr lang="en-US" altLang="zh-CN" sz="1865" dirty="0">
                  <a:solidFill>
                    <a:srgbClr val="FFFFFF"/>
                  </a:solidFill>
                  <a:latin typeface="微软雅黑" panose="020B0503020204020204" pitchFamily="34" charset="-122"/>
                  <a:ea typeface="微软雅黑" panose="020B0503020204020204" pitchFamily="34" charset="-122"/>
                </a:rPr>
                <a:t>03</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045878" y="4087471"/>
            <a:ext cx="3364185"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文件下载 </a:t>
              </a:r>
              <a:r>
                <a:rPr lang="en-US" altLang="zh-CN" sz="1865" dirty="0">
                  <a:solidFill>
                    <a:srgbClr val="FFFFFF"/>
                  </a:solidFill>
                  <a:latin typeface="微软雅黑" panose="020B0503020204020204" pitchFamily="34" charset="-122"/>
                  <a:ea typeface="微软雅黑" panose="020B0503020204020204" pitchFamily="34" charset="-122"/>
                </a:rPr>
                <a:t>04</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sp>
        <p:nvSpPr>
          <p:cNvPr id="13" name="TextBox 19"/>
          <p:cNvSpPr txBox="1"/>
          <p:nvPr/>
        </p:nvSpPr>
        <p:spPr>
          <a:xfrm>
            <a:off x="7801869" y="2694970"/>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用户可以选择文件进行分享给别的他用户。</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TextBox 22"/>
          <p:cNvSpPr txBox="1"/>
          <p:nvPr/>
        </p:nvSpPr>
        <p:spPr>
          <a:xfrm>
            <a:off x="6689810" y="3472478"/>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放入回收站的文件将在七天后自动删除。</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TextBox 25"/>
          <p:cNvSpPr txBox="1"/>
          <p:nvPr/>
        </p:nvSpPr>
        <p:spPr>
          <a:xfrm>
            <a:off x="5598549" y="4225322"/>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选择文件下载后将文件下载到用户本地</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Rectangle 41"/>
          <p:cNvSpPr>
            <a:spLocks noChangeArrowheads="1"/>
          </p:cNvSpPr>
          <p:nvPr/>
        </p:nvSpPr>
        <p:spPr bwMode="auto">
          <a:xfrm>
            <a:off x="3504437" y="484751"/>
            <a:ext cx="4895199"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p>
            <a:pPr defTabSz="1450340">
              <a:lnSpc>
                <a:spcPct val="120000"/>
              </a:lnSpc>
              <a:defRP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rPr>
              <a:t>其他功能</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除以上结束的功能之外，当然还有其他功能，就简略介绍一下。</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20283" y="1782789"/>
            <a:ext cx="7920429" cy="3291155"/>
            <a:chOff x="540212" y="1337092"/>
            <a:chExt cx="5940322" cy="2468366"/>
          </a:xfrm>
        </p:grpSpPr>
        <p:sp>
          <p:nvSpPr>
            <p:cNvPr id="3" name="Arrow: Bent 4"/>
            <p:cNvSpPr/>
            <p:nvPr/>
          </p:nvSpPr>
          <p:spPr>
            <a:xfrm>
              <a:off x="540212" y="1337092"/>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1865">
                <a:latin typeface="微软雅黑" panose="020B0503020204020204" pitchFamily="34" charset="-122"/>
                <a:ea typeface="微软雅黑" panose="020B0503020204020204" pitchFamily="34" charset="-122"/>
              </a:endParaRPr>
            </a:p>
          </p:txBody>
        </p:sp>
        <p:sp>
          <p:nvSpPr>
            <p:cNvPr id="20" name="Rectangle 8"/>
            <p:cNvSpPr/>
            <p:nvPr/>
          </p:nvSpPr>
          <p:spPr>
            <a:xfrm>
              <a:off x="3847534" y="1405813"/>
              <a:ext cx="2136116" cy="380873"/>
            </a:xfrm>
            <a:prstGeom prst="rect">
              <a:avLst/>
            </a:prstGeom>
          </p:spPr>
          <p:txBody>
            <a:bodyPr wrap="none" anchor="ctr">
              <a:normAutofit/>
            </a:bodyPr>
            <a:p>
              <a:pPr algn="r"/>
              <a:r>
                <a:rPr lang="zh-CN" altLang="en-US" sz="1865" dirty="0">
                  <a:solidFill>
                    <a:srgbClr val="FFFFFF"/>
                  </a:solidFill>
                  <a:latin typeface="微软雅黑" panose="020B0503020204020204" pitchFamily="34" charset="-122"/>
                  <a:ea typeface="微软雅黑" panose="020B0503020204020204" pitchFamily="34" charset="-122"/>
                </a:rPr>
                <a:t>压缩操作 </a:t>
              </a:r>
              <a:r>
                <a:rPr lang="en-US" altLang="zh-CN" sz="1865" dirty="0">
                  <a:solidFill>
                    <a:srgbClr val="FFFFFF"/>
                  </a:solidFill>
                  <a:latin typeface="微软雅黑" panose="020B0503020204020204" pitchFamily="34" charset="-122"/>
                  <a:ea typeface="微软雅黑" panose="020B0503020204020204" pitchFamily="34" charset="-122"/>
                </a:rPr>
                <a:t>01</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sp>
        <p:nvSpPr>
          <p:cNvPr id="24" name="TextBox 19"/>
          <p:cNvSpPr txBox="1"/>
          <p:nvPr/>
        </p:nvSpPr>
        <p:spPr>
          <a:xfrm>
            <a:off x="8738494" y="1898045"/>
            <a:ext cx="2801236" cy="484748"/>
          </a:xfrm>
          <a:prstGeom prst="rect">
            <a:avLst/>
          </a:prstGeom>
          <a:noFill/>
        </p:spPr>
        <p:txBody>
          <a:bodyPr wrap="square" lIns="96000" tIns="0" rIns="0" bIns="0">
            <a:noAutofit/>
          </a:bodyPr>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可以压缩文件或者文件夹，也可以解压。</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2" fill="hold" grpId="0" nodeType="withEffect">
                                  <p:stCondLst>
                                    <p:cond delay="220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1+#ppt_w/2"/>
                                          </p:val>
                                        </p:tav>
                                        <p:tav tm="100000">
                                          <p:val>
                                            <p:strVal val="#ppt_x"/>
                                          </p:val>
                                        </p:tav>
                                      </p:tavLst>
                                    </p:anim>
                                    <p:anim calcmode="lin" valueType="num">
                                      <p:cBhvr additive="base">
                                        <p:cTn id="3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72" grpId="0" bldLvl="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
          <p:cNvGrpSpPr/>
          <p:nvPr/>
        </p:nvGrpSpPr>
        <p:grpSpPr>
          <a:xfrm>
            <a:off x="3572582" y="1425269"/>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p:nvPr/>
          </p:nvSpPr>
          <p:spPr bwMode="auto">
            <a:xfrm>
              <a:off x="7507857" y="2124754"/>
              <a:ext cx="1077218" cy="193899"/>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lgn="r">
                <a:buClr>
                  <a:prstClr val="white"/>
                </a:buClr>
                <a:defRPr/>
              </a:pPr>
              <a:r>
                <a:rPr lang="zh-CN" altLang="en-US" sz="1865" b="1" dirty="0">
                  <a:solidFill>
                    <a:schemeClr val="bg1"/>
                  </a:solidFill>
                </a:rPr>
                <a:t>系统</a:t>
              </a:r>
              <a:r>
                <a:rPr lang="zh-CN" altLang="en-US" sz="1865" b="1" dirty="0">
                  <a:solidFill>
                    <a:schemeClr val="bg1"/>
                  </a:solidFill>
                </a:rPr>
                <a:t>要求</a:t>
              </a:r>
              <a:endParaRPr lang="zh-CN" altLang="en-US" sz="1865" b="1" dirty="0">
                <a:solidFill>
                  <a:schemeClr val="bg1"/>
                </a:solidFill>
              </a:endParaRPr>
            </a:p>
          </p:txBody>
        </p:sp>
        <p:sp>
          <p:nvSpPr>
            <p:cNvPr id="8" name="TextBox 42"/>
            <p:cNvSpPr txBox="1"/>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en-US" altLang="zh-CN" sz="1065" dirty="0">
                  <a:solidFill>
                    <a:schemeClr val="bg1">
                      <a:lumMod val="50000"/>
                    </a:schemeClr>
                  </a:solidFill>
                  <a:latin typeface="微软雅黑" panose="020B0503020204020204" pitchFamily="34" charset="-122"/>
                  <a:ea typeface="微软雅黑" panose="020B0503020204020204" pitchFamily="34" charset="-122"/>
                </a:rPr>
                <a:t>Linux</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Windows</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OSX</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均可</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43"/>
            <p:cNvSpPr txBox="1"/>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01</a:t>
              </a:r>
              <a:endParaRPr lang="en-US" altLang="ko-KR" sz="4535" b="1">
                <a:solidFill>
                  <a:schemeClr val="bg1"/>
                </a:solidFill>
              </a:endParaRP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p:nvPr/>
          </p:nvSpPr>
          <p:spPr bwMode="auto">
            <a:xfrm>
              <a:off x="7425811" y="3465874"/>
              <a:ext cx="1077218" cy="193899"/>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lgn="r">
                <a:buClr>
                  <a:prstClr val="white"/>
                </a:buClr>
                <a:defRPr/>
              </a:pPr>
              <a:r>
                <a:rPr lang="zh-CN" altLang="en-US" sz="1865" b="1">
                  <a:solidFill>
                    <a:schemeClr val="bg1"/>
                  </a:solidFill>
                </a:rPr>
                <a:t>数据库支持</a:t>
              </a:r>
              <a:endParaRPr lang="zh-CN" altLang="en-US" sz="1865" b="1">
                <a:solidFill>
                  <a:schemeClr val="bg1"/>
                </a:solidFill>
              </a:endParaRPr>
            </a:p>
          </p:txBody>
        </p:sp>
        <p:sp>
          <p:nvSpPr>
            <p:cNvPr id="12" name="TextBox 47"/>
            <p:cNvSpPr txBox="1"/>
            <p:nvPr/>
          </p:nvSpPr>
          <p:spPr bwMode="auto">
            <a:xfrm>
              <a:off x="6547914" y="3343195"/>
              <a:ext cx="484107" cy="470898"/>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03</a:t>
              </a:r>
              <a:endParaRPr lang="en-US" altLang="ko-KR" sz="4535" b="1">
                <a:solidFill>
                  <a:schemeClr val="bg1"/>
                </a:solidFill>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p:nvPr/>
          </p:nvSpPr>
          <p:spPr bwMode="auto">
            <a:xfrm>
              <a:off x="10206077" y="2297924"/>
              <a:ext cx="484107" cy="470898"/>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02</a:t>
              </a:r>
              <a:endParaRPr lang="en-US" altLang="ko-KR" sz="4535" b="1">
                <a:solidFill>
                  <a:schemeClr val="bg1"/>
                </a:solidFill>
              </a:endParaRPr>
            </a:p>
          </p:txBody>
        </p:sp>
        <p:grpSp>
          <p:nvGrpSpPr>
            <p:cNvPr id="15" name="Group 51"/>
            <p:cNvGrpSpPr/>
            <p:nvPr/>
          </p:nvGrpSpPr>
          <p:grpSpPr>
            <a:xfrm>
              <a:off x="10474461" y="4284751"/>
              <a:ext cx="655421" cy="1563811"/>
              <a:chOff x="5310189" y="1930400"/>
              <a:chExt cx="995363" cy="2374900"/>
            </a:xfrm>
          </p:grpSpPr>
          <p:sp>
            <p:nvSpPr>
              <p:cNvPr id="34" name="Freeform: Shape 52"/>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5" name="Freeform: Shape 53"/>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6" name="Freeform: Shape 54"/>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7" name="Freeform: Shape 55"/>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8" name="Freeform: Shape 56"/>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sp>
          <p:nvSpPr>
            <p:cNvPr id="16" name="Freeform: Shape 57"/>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3" name="Freeform: Shape 62"/>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grpSp>
        <p:sp>
          <p:nvSpPr>
            <p:cNvPr id="18" name="TextBox 63"/>
            <p:cNvSpPr txBox="1"/>
            <p:nvPr/>
          </p:nvSpPr>
          <p:spPr bwMode="auto">
            <a:xfrm>
              <a:off x="9076502" y="2416564"/>
              <a:ext cx="1077218" cy="193899"/>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buClr>
                  <a:prstClr val="white"/>
                </a:buClr>
                <a:defRPr/>
              </a:pPr>
              <a:r>
                <a:rPr lang="zh-CN" altLang="en-US" sz="1865" b="1">
                  <a:solidFill>
                    <a:schemeClr val="bg1"/>
                  </a:solidFill>
                </a:rPr>
                <a:t>配置要求</a:t>
              </a:r>
              <a:endParaRPr lang="zh-CN" altLang="en-US" sz="1865" b="1">
                <a:solidFill>
                  <a:schemeClr val="bg1"/>
                </a:solidFill>
              </a:endParaRP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en-US" altLang="zh-CN" sz="1065">
                  <a:solidFill>
                    <a:schemeClr val="bg1">
                      <a:lumMod val="50000"/>
                    </a:schemeClr>
                  </a:solidFill>
                  <a:latin typeface="微软雅黑" panose="020B0503020204020204" pitchFamily="34" charset="-122"/>
                  <a:ea typeface="微软雅黑" panose="020B0503020204020204" pitchFamily="34" charset="-122"/>
                </a:rPr>
                <a:t>SqlServer2012+</a:t>
              </a:r>
              <a:r>
                <a:rPr lang="zh-CN" altLang="en-US" sz="1065">
                  <a:solidFill>
                    <a:schemeClr val="bg1">
                      <a:lumMod val="50000"/>
                    </a:schemeClr>
                  </a:solidFill>
                  <a:latin typeface="微软雅黑" panose="020B0503020204020204" pitchFamily="34" charset="-122"/>
                  <a:ea typeface="微软雅黑" panose="020B0503020204020204" pitchFamily="34" charset="-122"/>
                </a:rPr>
                <a:t>、</a:t>
              </a:r>
              <a:r>
                <a:rPr lang="en-US" altLang="zh-CN" sz="1065">
                  <a:solidFill>
                    <a:schemeClr val="bg1">
                      <a:lumMod val="50000"/>
                    </a:schemeClr>
                  </a:solidFill>
                  <a:latin typeface="微软雅黑" panose="020B0503020204020204" pitchFamily="34" charset="-122"/>
                  <a:ea typeface="微软雅黑" panose="020B0503020204020204" pitchFamily="34" charset="-122"/>
                </a:rPr>
                <a:t>MySql5.6+</a:t>
              </a:r>
              <a:endParaRPr lang="en-US" altLang="zh-CN"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96"/>
            <p:cNvSpPr txBox="1"/>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en-US" altLang="zh-CN" sz="1065">
                  <a:solidFill>
                    <a:schemeClr val="bg1">
                      <a:lumMod val="50000"/>
                    </a:schemeClr>
                  </a:solidFill>
                  <a:latin typeface="微软雅黑" panose="020B0503020204020204" pitchFamily="34" charset="-122"/>
                  <a:ea typeface="微软雅黑" panose="020B0503020204020204" pitchFamily="34" charset="-122"/>
                </a:rPr>
                <a:t>2</a:t>
              </a:r>
              <a:r>
                <a:rPr lang="zh-CN" altLang="en-US" sz="1065">
                  <a:solidFill>
                    <a:schemeClr val="bg1">
                      <a:lumMod val="50000"/>
                    </a:schemeClr>
                  </a:solidFill>
                  <a:latin typeface="微软雅黑" panose="020B0503020204020204" pitchFamily="34" charset="-122"/>
                  <a:ea typeface="微软雅黑" panose="020B0503020204020204" pitchFamily="34" charset="-122"/>
                </a:rPr>
                <a:t>核心、</a:t>
              </a:r>
              <a:r>
                <a:rPr lang="en-US" altLang="zh-CN" sz="1065">
                  <a:solidFill>
                    <a:schemeClr val="bg1">
                      <a:lumMod val="50000"/>
                    </a:schemeClr>
                  </a:solidFill>
                  <a:latin typeface="微软雅黑" panose="020B0503020204020204" pitchFamily="34" charset="-122"/>
                  <a:ea typeface="微软雅黑" panose="020B0503020204020204" pitchFamily="34" charset="-122"/>
                </a:rPr>
                <a:t>1</a:t>
              </a:r>
              <a:r>
                <a:rPr lang="en-US" altLang="zh-CN" sz="1065">
                  <a:solidFill>
                    <a:schemeClr val="bg1">
                      <a:lumMod val="50000"/>
                    </a:schemeClr>
                  </a:solidFill>
                  <a:latin typeface="微软雅黑" panose="020B0503020204020204" pitchFamily="34" charset="-122"/>
                  <a:ea typeface="微软雅黑" panose="020B0503020204020204" pitchFamily="34" charset="-122"/>
                </a:rPr>
                <a:t>G</a:t>
              </a:r>
              <a:r>
                <a:rPr lang="zh-CN" altLang="en-US" sz="1065">
                  <a:solidFill>
                    <a:schemeClr val="bg1">
                      <a:lumMod val="50000"/>
                    </a:schemeClr>
                  </a:solidFill>
                  <a:latin typeface="微软雅黑" panose="020B0503020204020204" pitchFamily="34" charset="-122"/>
                  <a:ea typeface="微软雅黑" panose="020B0503020204020204" pitchFamily="34" charset="-122"/>
                </a:rPr>
                <a:t>内存起</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8" name="组合 57"/>
          <p:cNvGrpSpPr/>
          <p:nvPr/>
        </p:nvGrpSpPr>
        <p:grpSpPr>
          <a:xfrm>
            <a:off x="7289954" y="2724275"/>
            <a:ext cx="4420717" cy="845007"/>
            <a:chOff x="5467465" y="2043206"/>
            <a:chExt cx="3315538" cy="633755"/>
          </a:xfrm>
        </p:grpSpPr>
        <p:grpSp>
          <p:nvGrpSpPr>
            <p:cNvPr id="40" name="Group 3"/>
            <p:cNvGrpSpPr/>
            <p:nvPr/>
          </p:nvGrpSpPr>
          <p:grpSpPr>
            <a:xfrm>
              <a:off x="5467465" y="2132752"/>
              <a:ext cx="671917" cy="454663"/>
              <a:chOff x="756099" y="2643991"/>
              <a:chExt cx="895890" cy="606217"/>
            </a:xfrm>
          </p:grpSpPr>
          <p:sp>
            <p:nvSpPr>
              <p:cNvPr id="53" name="Arrow: Pentagon 81"/>
              <p:cNvSpPr/>
              <p:nvPr/>
            </p:nvSpPr>
            <p:spPr>
              <a:xfrm>
                <a:off x="756099" y="2643991"/>
                <a:ext cx="895890" cy="606217"/>
              </a:xfrm>
              <a:prstGeom prst="homePlate">
                <a:avLst/>
              </a:prstGeom>
              <a:solidFill>
                <a:schemeClr val="accent2"/>
              </a:solidFill>
              <a:ln w="50800">
                <a:solidFill>
                  <a:schemeClr val="accent2">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86"/>
              <p:cNvSpPr/>
              <p:nvPr/>
            </p:nvSpPr>
            <p:spPr bwMode="auto">
              <a:xfrm>
                <a:off x="845332" y="2727678"/>
                <a:ext cx="454895" cy="45489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Group 89"/>
            <p:cNvGrpSpPr/>
            <p:nvPr/>
          </p:nvGrpSpPr>
          <p:grpSpPr>
            <a:xfrm>
              <a:off x="6135016" y="2043206"/>
              <a:ext cx="2647987" cy="633755"/>
              <a:chOff x="6832871" y="1856672"/>
              <a:chExt cx="4560847" cy="845007"/>
            </a:xfrm>
          </p:grpSpPr>
          <p:sp>
            <p:nvSpPr>
              <p:cNvPr id="47" name="TextBox 90"/>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TextBox 91"/>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9" name="组合 58"/>
          <p:cNvGrpSpPr/>
          <p:nvPr/>
        </p:nvGrpSpPr>
        <p:grpSpPr>
          <a:xfrm>
            <a:off x="7289954" y="3834382"/>
            <a:ext cx="4420717" cy="845007"/>
            <a:chOff x="5467465" y="2875786"/>
            <a:chExt cx="3315538" cy="633755"/>
          </a:xfrm>
        </p:grpSpPr>
        <p:grpSp>
          <p:nvGrpSpPr>
            <p:cNvPr id="41" name="Group 2"/>
            <p:cNvGrpSpPr/>
            <p:nvPr/>
          </p:nvGrpSpPr>
          <p:grpSpPr>
            <a:xfrm>
              <a:off x="5467465" y="2965332"/>
              <a:ext cx="671917" cy="454663"/>
              <a:chOff x="756099" y="3797767"/>
              <a:chExt cx="895890" cy="606217"/>
            </a:xfrm>
          </p:grpSpPr>
          <p:sp>
            <p:nvSpPr>
              <p:cNvPr id="51" name="Arrow: Pentagon 84"/>
              <p:cNvSpPr/>
              <p:nvPr/>
            </p:nvSpPr>
            <p:spPr>
              <a:xfrm>
                <a:off x="756099" y="3797767"/>
                <a:ext cx="895890" cy="606217"/>
              </a:xfrm>
              <a:prstGeom prst="homePlate">
                <a:avLst/>
              </a:prstGeom>
              <a:solidFill>
                <a:schemeClr val="accent3"/>
              </a:solidFill>
              <a:ln w="50800">
                <a:solidFill>
                  <a:schemeClr val="accent3">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87"/>
              <p:cNvSpPr/>
              <p:nvPr/>
            </p:nvSpPr>
            <p:spPr bwMode="auto">
              <a:xfrm>
                <a:off x="845332" y="3866388"/>
                <a:ext cx="454895" cy="45489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Group 92"/>
            <p:cNvGrpSpPr/>
            <p:nvPr/>
          </p:nvGrpSpPr>
          <p:grpSpPr>
            <a:xfrm>
              <a:off x="6135016" y="2875786"/>
              <a:ext cx="2647987" cy="633755"/>
              <a:chOff x="6832871" y="1856672"/>
              <a:chExt cx="4560847" cy="845007"/>
            </a:xfrm>
          </p:grpSpPr>
          <p:sp>
            <p:nvSpPr>
              <p:cNvPr id="45" name="TextBox 93"/>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TextBox 94"/>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 name="Group 1"/>
          <p:cNvGrpSpPr/>
          <p:nvPr/>
        </p:nvGrpSpPr>
        <p:grpSpPr>
          <a:xfrm>
            <a:off x="1244037" y="1509724"/>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p:nvPr/>
          </p:nvSpPr>
          <p:spPr bwMode="auto">
            <a:xfrm>
              <a:off x="7507857" y="2124754"/>
              <a:ext cx="1077218" cy="193899"/>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lgn="r">
                <a:buClr>
                  <a:prstClr val="white"/>
                </a:buClr>
                <a:defRPr/>
              </a:pPr>
              <a:r>
                <a:rPr lang="zh-CN" altLang="en-US" sz="1865" b="1" dirty="0">
                  <a:solidFill>
                    <a:schemeClr val="bg1"/>
                  </a:solidFill>
                </a:rPr>
                <a:t>系统</a:t>
              </a:r>
              <a:r>
                <a:rPr lang="zh-CN" altLang="en-US" sz="1865" b="1" dirty="0">
                  <a:solidFill>
                    <a:schemeClr val="bg1"/>
                  </a:solidFill>
                </a:rPr>
                <a:t>要求</a:t>
              </a:r>
              <a:endParaRPr lang="zh-CN" altLang="en-US" sz="1865" b="1" dirty="0">
                <a:solidFill>
                  <a:schemeClr val="bg1"/>
                </a:solidFill>
              </a:endParaRPr>
            </a:p>
          </p:txBody>
        </p:sp>
        <p:sp>
          <p:nvSpPr>
            <p:cNvPr id="8" name="TextBox 42"/>
            <p:cNvSpPr txBox="1"/>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en-US" altLang="zh-CN" sz="1065" dirty="0">
                  <a:solidFill>
                    <a:schemeClr val="bg1">
                      <a:lumMod val="50000"/>
                    </a:schemeClr>
                  </a:solidFill>
                  <a:latin typeface="微软雅黑" panose="020B0503020204020204" pitchFamily="34" charset="-122"/>
                  <a:ea typeface="微软雅黑" panose="020B0503020204020204" pitchFamily="34" charset="-122"/>
                </a:rPr>
                <a:t>Linux</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Windows</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OSX</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均可</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43"/>
            <p:cNvSpPr txBox="1"/>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01</a:t>
              </a:r>
              <a:endParaRPr lang="en-US" altLang="ko-KR" sz="4535" b="1">
                <a:solidFill>
                  <a:schemeClr val="bg1"/>
                </a:solidFill>
              </a:endParaRP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p:nvPr/>
          </p:nvSpPr>
          <p:spPr bwMode="auto">
            <a:xfrm>
              <a:off x="7425811" y="3465874"/>
              <a:ext cx="1077218" cy="193899"/>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lgn="r">
                <a:buClr>
                  <a:prstClr val="white"/>
                </a:buClr>
                <a:defRPr/>
              </a:pPr>
              <a:r>
                <a:rPr lang="zh-CN" altLang="en-US" sz="1865" b="1">
                  <a:solidFill>
                    <a:schemeClr val="bg1"/>
                  </a:solidFill>
                </a:rPr>
                <a:t>数据库支持</a:t>
              </a:r>
              <a:endParaRPr lang="zh-CN" altLang="en-US" sz="1865" b="1">
                <a:solidFill>
                  <a:schemeClr val="bg1"/>
                </a:solidFill>
              </a:endParaRPr>
            </a:p>
          </p:txBody>
        </p:sp>
        <p:sp>
          <p:nvSpPr>
            <p:cNvPr id="12" name="TextBox 47"/>
            <p:cNvSpPr txBox="1"/>
            <p:nvPr/>
          </p:nvSpPr>
          <p:spPr bwMode="auto">
            <a:xfrm>
              <a:off x="6547914" y="3343195"/>
              <a:ext cx="484107" cy="470898"/>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03</a:t>
              </a:r>
              <a:endParaRPr lang="en-US" altLang="ko-KR" sz="4535" b="1">
                <a:solidFill>
                  <a:schemeClr val="bg1"/>
                </a:solidFill>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p:nvPr/>
          </p:nvSpPr>
          <p:spPr bwMode="auto">
            <a:xfrm>
              <a:off x="10206077" y="2297924"/>
              <a:ext cx="484107" cy="470898"/>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02</a:t>
              </a:r>
              <a:endParaRPr lang="en-US" altLang="ko-KR" sz="4535" b="1">
                <a:solidFill>
                  <a:schemeClr val="bg1"/>
                </a:solidFill>
              </a:endParaRPr>
            </a:p>
          </p:txBody>
        </p:sp>
        <p:grpSp>
          <p:nvGrpSpPr>
            <p:cNvPr id="15" name="Group 51"/>
            <p:cNvGrpSpPr/>
            <p:nvPr/>
          </p:nvGrpSpPr>
          <p:grpSpPr>
            <a:xfrm>
              <a:off x="10474461" y="4284751"/>
              <a:ext cx="655421" cy="1563811"/>
              <a:chOff x="5310189" y="1930400"/>
              <a:chExt cx="995363" cy="2374900"/>
            </a:xfrm>
          </p:grpSpPr>
          <p:sp>
            <p:nvSpPr>
              <p:cNvPr id="34" name="Freeform: Shape 52"/>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5" name="Freeform: Shape 53"/>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6" name="Freeform: Shape 54"/>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7" name="Freeform: Shape 55"/>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8" name="Freeform: Shape 56"/>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sp>
          <p:nvSpPr>
            <p:cNvPr id="16" name="Freeform: Shape 57"/>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3" name="Freeform: Shape 62"/>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grpSp>
        <p:sp>
          <p:nvSpPr>
            <p:cNvPr id="18" name="TextBox 63"/>
            <p:cNvSpPr txBox="1"/>
            <p:nvPr/>
          </p:nvSpPr>
          <p:spPr bwMode="auto">
            <a:xfrm>
              <a:off x="9076502" y="2416564"/>
              <a:ext cx="1077218" cy="193899"/>
            </a:xfrm>
            <a:prstGeom prst="rect">
              <a:avLst/>
            </a:prstGeom>
            <a:noFill/>
            <a:sp3d prstMaterial="matte">
              <a:bevelT w="1270" h="1270"/>
            </a:sp3d>
          </p:spPr>
          <p:txBody>
            <a:bodyPr wrap="none" lIns="0" tIns="0" rIns="0" bIns="0" anchor="ctr">
              <a:normAutofit fontScale="67500" lnSpcReduction="20000"/>
              <a:scene3d>
                <a:camera prst="orthographicFront"/>
                <a:lightRig rig="threePt" dir="t"/>
              </a:scene3d>
              <a:sp3d>
                <a:bevelT w="0" h="0"/>
              </a:sp3d>
            </a:bodyPr>
            <a:lstStyle/>
            <a:p>
              <a:pPr>
                <a:buClr>
                  <a:prstClr val="white"/>
                </a:buClr>
                <a:defRPr/>
              </a:pPr>
              <a:r>
                <a:rPr lang="zh-CN" altLang="en-US" sz="1865" b="1">
                  <a:solidFill>
                    <a:schemeClr val="bg1"/>
                  </a:solidFill>
                </a:rPr>
                <a:t>配置要求</a:t>
              </a:r>
              <a:endParaRPr lang="zh-CN" altLang="en-US" sz="1865" b="1">
                <a:solidFill>
                  <a:schemeClr val="bg1"/>
                </a:solidFill>
              </a:endParaRP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en-US" altLang="zh-CN" sz="1065">
                  <a:solidFill>
                    <a:schemeClr val="bg1">
                      <a:lumMod val="50000"/>
                    </a:schemeClr>
                  </a:solidFill>
                  <a:latin typeface="微软雅黑" panose="020B0503020204020204" pitchFamily="34" charset="-122"/>
                  <a:ea typeface="微软雅黑" panose="020B0503020204020204" pitchFamily="34" charset="-122"/>
                </a:rPr>
                <a:t>SqlServer2012+</a:t>
              </a:r>
              <a:r>
                <a:rPr lang="zh-CN" altLang="en-US" sz="1065">
                  <a:solidFill>
                    <a:schemeClr val="bg1">
                      <a:lumMod val="50000"/>
                    </a:schemeClr>
                  </a:solidFill>
                  <a:latin typeface="微软雅黑" panose="020B0503020204020204" pitchFamily="34" charset="-122"/>
                  <a:ea typeface="微软雅黑" panose="020B0503020204020204" pitchFamily="34" charset="-122"/>
                </a:rPr>
                <a:t>、</a:t>
              </a:r>
              <a:r>
                <a:rPr lang="en-US" altLang="zh-CN" sz="1065">
                  <a:solidFill>
                    <a:schemeClr val="bg1">
                      <a:lumMod val="50000"/>
                    </a:schemeClr>
                  </a:solidFill>
                  <a:latin typeface="微软雅黑" panose="020B0503020204020204" pitchFamily="34" charset="-122"/>
                  <a:ea typeface="微软雅黑" panose="020B0503020204020204" pitchFamily="34" charset="-122"/>
                </a:rPr>
                <a:t>MySql5.6+</a:t>
              </a:r>
              <a:endParaRPr lang="en-US" altLang="zh-CN"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96"/>
            <p:cNvSpPr txBox="1"/>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en-US" altLang="zh-CN" sz="1065">
                  <a:solidFill>
                    <a:schemeClr val="bg1">
                      <a:lumMod val="50000"/>
                    </a:schemeClr>
                  </a:solidFill>
                  <a:latin typeface="微软雅黑" panose="020B0503020204020204" pitchFamily="34" charset="-122"/>
                  <a:ea typeface="微软雅黑" panose="020B0503020204020204" pitchFamily="34" charset="-122"/>
                </a:rPr>
                <a:t>2</a:t>
              </a:r>
              <a:r>
                <a:rPr lang="zh-CN" altLang="en-US" sz="1065">
                  <a:solidFill>
                    <a:schemeClr val="bg1">
                      <a:lumMod val="50000"/>
                    </a:schemeClr>
                  </a:solidFill>
                  <a:latin typeface="微软雅黑" panose="020B0503020204020204" pitchFamily="34" charset="-122"/>
                  <a:ea typeface="微软雅黑" panose="020B0503020204020204" pitchFamily="34" charset="-122"/>
                </a:rPr>
                <a:t>核心、</a:t>
              </a:r>
              <a:r>
                <a:rPr lang="en-US" altLang="zh-CN" sz="1065">
                  <a:solidFill>
                    <a:schemeClr val="bg1">
                      <a:lumMod val="50000"/>
                    </a:schemeClr>
                  </a:solidFill>
                  <a:latin typeface="微软雅黑" panose="020B0503020204020204" pitchFamily="34" charset="-122"/>
                  <a:ea typeface="微软雅黑" panose="020B0503020204020204" pitchFamily="34" charset="-122"/>
                </a:rPr>
                <a:t>1</a:t>
              </a:r>
              <a:r>
                <a:rPr lang="en-US" altLang="zh-CN" sz="1065">
                  <a:solidFill>
                    <a:schemeClr val="bg1">
                      <a:lumMod val="50000"/>
                    </a:schemeClr>
                  </a:solidFill>
                  <a:latin typeface="微软雅黑" panose="020B0503020204020204" pitchFamily="34" charset="-122"/>
                  <a:ea typeface="微软雅黑" panose="020B0503020204020204" pitchFamily="34" charset="-122"/>
                </a:rPr>
                <a:t>G</a:t>
              </a:r>
              <a:r>
                <a:rPr lang="zh-CN" altLang="en-US" sz="1065">
                  <a:solidFill>
                    <a:schemeClr val="bg1">
                      <a:lumMod val="50000"/>
                    </a:schemeClr>
                  </a:solidFill>
                  <a:latin typeface="微软雅黑" panose="020B0503020204020204" pitchFamily="34" charset="-122"/>
                  <a:ea typeface="微软雅黑" panose="020B0503020204020204" pitchFamily="34" charset="-122"/>
                </a:rPr>
                <a:t>内存起</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等线" panose="02010600030101010101" charset="-122"/>
                <a:ea typeface="等线" panose="02010600030101010101" charset="-122"/>
              </a:rPr>
              <a:t>小组成员</a:t>
            </a:r>
            <a:endParaRPr lang="zh-CN" altLang="en-US" sz="4400" dirty="0">
              <a:solidFill>
                <a:schemeClr val="tx1">
                  <a:lumMod val="95000"/>
                  <a:lumOff val="5000"/>
                </a:schemeClr>
              </a:solidFill>
              <a:latin typeface="等线" panose="02010600030101010101" charset="-122"/>
              <a:ea typeface="等线" panose="02010600030101010101"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等线" panose="02010600030101010101" charset="-122"/>
                  <a:ea typeface="等线" panose="02010600030101010101" charset="-122"/>
                </a:rPr>
                <a:t>叁</a:t>
              </a:r>
              <a:endParaRPr lang="zh-CN" altLang="en-US" sz="4800" b="1" dirty="0">
                <a:latin typeface="等线" panose="02010600030101010101" charset="-122"/>
                <a:ea typeface="等线" panose="02010600030101010101" charset="-122"/>
              </a:endParaRPr>
            </a:p>
          </p:txBody>
        </p:sp>
      </p:grpSp>
      <p:sp>
        <p:nvSpPr>
          <p:cNvPr id="36" name="文本框 13"/>
          <p:cNvSpPr txBox="1">
            <a:spLocks noChangeArrowheads="1"/>
          </p:cNvSpPr>
          <p:nvPr/>
        </p:nvSpPr>
        <p:spPr bwMode="auto">
          <a:xfrm flipH="1">
            <a:off x="5776931" y="2730420"/>
            <a:ext cx="5585336" cy="97726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等线" panose="02010600030101010101" charset="-122"/>
                <a:ea typeface="等线" panose="02010600030101010101" charset="-122"/>
                <a:cs typeface="+mn-ea"/>
                <a:sym typeface="+mn-lt"/>
              </a:rPr>
              <a:t>介绍我们的组员以及负责的功能</a:t>
            </a:r>
            <a:endParaRPr lang="zh-CN" altLang="en-US" sz="2400" dirty="0">
              <a:solidFill>
                <a:schemeClr val="tx1">
                  <a:lumMod val="95000"/>
                  <a:lumOff val="5000"/>
                </a:schemeClr>
              </a:solidFill>
              <a:latin typeface="等线" panose="02010600030101010101" charset="-122"/>
              <a:ea typeface="等线" panose="02010600030101010101"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等线" panose="02010600030101010101" charset="-122"/>
              <a:ea typeface="等线" panose="02010600030101010101"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957580" y="2499360"/>
            <a:ext cx="10217215" cy="3326765"/>
            <a:chOff x="814" y="3958"/>
            <a:chExt cx="16090" cy="5239"/>
          </a:xfrm>
        </p:grpSpPr>
        <p:sp>
          <p:nvSpPr>
            <p:cNvPr id="57" name="文本框 67"/>
            <p:cNvSpPr txBox="1"/>
            <p:nvPr/>
          </p:nvSpPr>
          <p:spPr>
            <a:xfrm>
              <a:off x="814" y="6339"/>
              <a:ext cx="2381" cy="2858"/>
            </a:xfrm>
            <a:prstGeom prst="rect">
              <a:avLst/>
            </a:prstGeom>
            <a:noFill/>
            <a:effectLst/>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组长：罗昕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项目架构搭建</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数据库设计</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项目需求分析</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逻辑代码编写</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小程序开发</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1" name="图片 60" descr="滕今凯"/>
            <p:cNvPicPr>
              <a:picLocks noChangeAspect="1"/>
            </p:cNvPicPr>
            <p:nvPr/>
          </p:nvPicPr>
          <p:blipFill>
            <a:blip r:embed="rId1"/>
            <a:stretch>
              <a:fillRect/>
            </a:stretch>
          </p:blipFill>
          <p:spPr>
            <a:xfrm>
              <a:off x="14523" y="3958"/>
              <a:ext cx="2381" cy="2381"/>
            </a:xfrm>
            <a:prstGeom prst="rect">
              <a:avLst/>
            </a:prstGeom>
          </p:spPr>
        </p:pic>
        <p:pic>
          <p:nvPicPr>
            <p:cNvPr id="62" name="图片 61" descr="廖立安"/>
            <p:cNvPicPr>
              <a:picLocks noChangeAspect="1"/>
            </p:cNvPicPr>
            <p:nvPr/>
          </p:nvPicPr>
          <p:blipFill>
            <a:blip r:embed="rId2"/>
            <a:stretch>
              <a:fillRect/>
            </a:stretch>
          </p:blipFill>
          <p:spPr>
            <a:xfrm>
              <a:off x="11757" y="3958"/>
              <a:ext cx="2381" cy="2381"/>
            </a:xfrm>
            <a:prstGeom prst="rect">
              <a:avLst/>
            </a:prstGeom>
          </p:spPr>
        </p:pic>
        <p:pic>
          <p:nvPicPr>
            <p:cNvPr id="63" name="图片 62" descr="廖俊榕"/>
            <p:cNvPicPr>
              <a:picLocks noChangeAspect="1"/>
            </p:cNvPicPr>
            <p:nvPr/>
          </p:nvPicPr>
          <p:blipFill>
            <a:blip r:embed="rId3"/>
            <a:stretch>
              <a:fillRect/>
            </a:stretch>
          </p:blipFill>
          <p:spPr>
            <a:xfrm>
              <a:off x="8989" y="3958"/>
              <a:ext cx="2381" cy="2381"/>
            </a:xfrm>
            <a:prstGeom prst="rect">
              <a:avLst/>
            </a:prstGeom>
          </p:spPr>
        </p:pic>
        <p:pic>
          <p:nvPicPr>
            <p:cNvPr id="64" name="图片 63" descr="黄远佳"/>
            <p:cNvPicPr>
              <a:picLocks noChangeAspect="1"/>
            </p:cNvPicPr>
            <p:nvPr/>
          </p:nvPicPr>
          <p:blipFill>
            <a:blip r:embed="rId4"/>
            <a:stretch>
              <a:fillRect/>
            </a:stretch>
          </p:blipFill>
          <p:spPr>
            <a:xfrm>
              <a:off x="3554" y="3958"/>
              <a:ext cx="2381" cy="2381"/>
            </a:xfrm>
            <a:prstGeom prst="rect">
              <a:avLst/>
            </a:prstGeom>
          </p:spPr>
        </p:pic>
        <p:pic>
          <p:nvPicPr>
            <p:cNvPr id="65" name="图片 64" descr="潘伟靖"/>
            <p:cNvPicPr>
              <a:picLocks noChangeAspect="1"/>
            </p:cNvPicPr>
            <p:nvPr/>
          </p:nvPicPr>
          <p:blipFill>
            <a:blip r:embed="rId5"/>
            <a:stretch>
              <a:fillRect/>
            </a:stretch>
          </p:blipFill>
          <p:spPr>
            <a:xfrm>
              <a:off x="6282" y="3958"/>
              <a:ext cx="2381" cy="2381"/>
            </a:xfrm>
            <a:prstGeom prst="rect">
              <a:avLst/>
            </a:prstGeom>
          </p:spPr>
        </p:pic>
        <p:pic>
          <p:nvPicPr>
            <p:cNvPr id="66" name="图片 65" descr="罗昕"/>
            <p:cNvPicPr>
              <a:picLocks noChangeAspect="1"/>
            </p:cNvPicPr>
            <p:nvPr/>
          </p:nvPicPr>
          <p:blipFill>
            <a:blip r:embed="rId6"/>
            <a:stretch>
              <a:fillRect/>
            </a:stretch>
          </p:blipFill>
          <p:spPr>
            <a:xfrm>
              <a:off x="814" y="3958"/>
              <a:ext cx="2381" cy="2381"/>
            </a:xfrm>
            <a:prstGeom prst="rect">
              <a:avLst/>
            </a:prstGeom>
          </p:spPr>
        </p:pic>
        <p:sp>
          <p:nvSpPr>
            <p:cNvPr id="67" name="文本框 67"/>
            <p:cNvSpPr txBox="1"/>
            <p:nvPr/>
          </p:nvSpPr>
          <p:spPr>
            <a:xfrm>
              <a:off x="3554" y="6339"/>
              <a:ext cx="2381" cy="2470"/>
            </a:xfrm>
            <a:prstGeom prst="rect">
              <a:avLst/>
            </a:prstGeom>
            <a:noFill/>
            <a:effectLst/>
          </p:spPr>
          <p:txBody>
            <a:bodyPr wrap="square" rtlCol="0">
              <a:spAutoFit/>
            </a:bodyPr>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组员：黄远佳</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分片上传模块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压缩解压模块</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文件夹上传</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小程序开发</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6282" y="6339"/>
              <a:ext cx="2381" cy="1307"/>
            </a:xfrm>
            <a:prstGeom prst="rect">
              <a:avLst/>
            </a:prstGeom>
            <a:noFill/>
            <a:effectLst/>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组员：潘伟靖</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参考</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相关产品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9" name="文本框 67"/>
            <p:cNvSpPr txBox="1"/>
            <p:nvPr/>
          </p:nvSpPr>
          <p:spPr>
            <a:xfrm>
              <a:off x="8989" y="6339"/>
              <a:ext cx="2381" cy="1307"/>
            </a:xfrm>
            <a:prstGeom prst="rect">
              <a:avLst/>
            </a:prstGeom>
            <a:noFill/>
            <a:effectLst/>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组员：廖俊榕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前端页面设计</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0" name="文本框 67"/>
            <p:cNvSpPr txBox="1"/>
            <p:nvPr/>
          </p:nvSpPr>
          <p:spPr>
            <a:xfrm>
              <a:off x="11757" y="6339"/>
              <a:ext cx="2381" cy="1307"/>
            </a:xfrm>
            <a:prstGeom prst="rect">
              <a:avLst/>
            </a:prstGeom>
            <a:noFill/>
            <a:effectLst/>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组员：廖立安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前端代码编写</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71" name="文本框 67"/>
            <p:cNvSpPr txBox="1"/>
            <p:nvPr/>
          </p:nvSpPr>
          <p:spPr>
            <a:xfrm>
              <a:off x="14523" y="6339"/>
              <a:ext cx="2381" cy="1695"/>
            </a:xfrm>
            <a:prstGeom prst="rect">
              <a:avLst/>
            </a:prstGeom>
            <a:noFill/>
            <a:effectLst/>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组员：滕今凯</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微信小程序</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页面</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设计</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9" name="组合 38"/>
          <p:cNvGrpSpPr/>
          <p:nvPr/>
        </p:nvGrpSpPr>
        <p:grpSpPr>
          <a:xfrm>
            <a:off x="1019436" y="1586754"/>
            <a:ext cx="10153128" cy="3684493"/>
            <a:chOff x="764577" y="1190065"/>
            <a:chExt cx="7614846" cy="2763370"/>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4"/>
            <p:cNvSpPr txBox="1"/>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文本框 17"/>
            <p:cNvSpPr txBox="1"/>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18"/>
            <p:cNvSpPr txBox="1"/>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21"/>
            <p:cNvSpPr txBox="1"/>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文本框 25"/>
            <p:cNvSpPr txBox="1"/>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26"/>
            <p:cNvSpPr txBox="1"/>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文本框 29"/>
            <p:cNvSpPr txBox="1"/>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文本框 30"/>
            <p:cNvSpPr txBox="1"/>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33"/>
            <p:cNvSpPr txBox="1"/>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34"/>
            <p:cNvSpPr txBox="1"/>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3" y="1883072"/>
            <a:ext cx="2497612" cy="866137"/>
            <a:chOff x="7645890" y="3344328"/>
            <a:chExt cx="2122517" cy="866137"/>
          </a:xfrm>
        </p:grpSpPr>
        <p:sp>
          <p:nvSpPr>
            <p:cNvPr id="27" name="TextBox 29"/>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30"/>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31"/>
          <p:cNvGrpSpPr/>
          <p:nvPr/>
        </p:nvGrpSpPr>
        <p:grpSpPr>
          <a:xfrm>
            <a:off x="2711037" y="1883072"/>
            <a:ext cx="2389919" cy="866137"/>
            <a:chOff x="2378292" y="4060687"/>
            <a:chExt cx="2389919" cy="866137"/>
          </a:xfrm>
        </p:grpSpPr>
        <p:sp>
          <p:nvSpPr>
            <p:cNvPr id="25" name="TextBox 32"/>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TextBox 33"/>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34"/>
          <p:cNvGrpSpPr/>
          <p:nvPr/>
        </p:nvGrpSpPr>
        <p:grpSpPr>
          <a:xfrm>
            <a:off x="7227797" y="4157300"/>
            <a:ext cx="2497612" cy="866137"/>
            <a:chOff x="7645890" y="3344328"/>
            <a:chExt cx="2122517" cy="866137"/>
          </a:xfrm>
        </p:grpSpPr>
        <p:sp>
          <p:nvSpPr>
            <p:cNvPr id="23" name="TextBox 35"/>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TextBox 36"/>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4" name="Group 37"/>
          <p:cNvGrpSpPr/>
          <p:nvPr/>
        </p:nvGrpSpPr>
        <p:grpSpPr>
          <a:xfrm>
            <a:off x="2722345" y="4157300"/>
            <a:ext cx="2389919" cy="866137"/>
            <a:chOff x="2378292" y="4060687"/>
            <a:chExt cx="2389919" cy="866137"/>
          </a:xfrm>
        </p:grpSpPr>
        <p:sp>
          <p:nvSpPr>
            <p:cNvPr id="21" name="TextBox 38"/>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TextBox 51"/>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Group 52"/>
          <p:cNvGrpSpPr/>
          <p:nvPr/>
        </p:nvGrpSpPr>
        <p:grpSpPr>
          <a:xfrm>
            <a:off x="7895054" y="3010317"/>
            <a:ext cx="2497612" cy="866137"/>
            <a:chOff x="7645890" y="3344328"/>
            <a:chExt cx="2122517" cy="866137"/>
          </a:xfrm>
        </p:grpSpPr>
        <p:sp>
          <p:nvSpPr>
            <p:cNvPr id="19" name="TextBox 53"/>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TextBox 54"/>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6" name="Group 55"/>
          <p:cNvGrpSpPr/>
          <p:nvPr/>
        </p:nvGrpSpPr>
        <p:grpSpPr>
          <a:xfrm>
            <a:off x="2043747" y="3010317"/>
            <a:ext cx="2389919" cy="866137"/>
            <a:chOff x="2378292" y="4060687"/>
            <a:chExt cx="2389919" cy="866137"/>
          </a:xfrm>
        </p:grpSpPr>
        <p:sp>
          <p:nvSpPr>
            <p:cNvPr id="17" name="TextBox 56"/>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TextBox 57"/>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等线" panose="02010600030101010101" charset="-122"/>
                <a:ea typeface="等线" panose="02010600030101010101" charset="-122"/>
              </a:rPr>
              <a:t>项目总结</a:t>
            </a:r>
            <a:endParaRPr lang="en-US" altLang="zh-CN" sz="4400" dirty="0">
              <a:solidFill>
                <a:schemeClr val="tx1">
                  <a:lumMod val="85000"/>
                  <a:lumOff val="15000"/>
                </a:schemeClr>
              </a:solidFill>
              <a:latin typeface="等线" panose="02010600030101010101" charset="-122"/>
              <a:ea typeface="等线" panose="02010600030101010101" charset="-122"/>
              <a:sym typeface="Arial" panose="020B0604020202020204" pitchFamily="34" charset="0"/>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等线" panose="02010600030101010101" charset="-122"/>
                  <a:ea typeface="等线" panose="02010600030101010101" charset="-122"/>
                </a:rPr>
                <a:t>肆</a:t>
              </a:r>
              <a:endParaRPr lang="zh-CN" altLang="en-US" sz="4800" b="1" dirty="0">
                <a:latin typeface="等线" panose="02010600030101010101" charset="-122"/>
                <a:ea typeface="等线" panose="02010600030101010101" charset="-122"/>
              </a:endParaRPr>
            </a:p>
          </p:txBody>
        </p:sp>
      </p:grpSp>
      <p:sp>
        <p:nvSpPr>
          <p:cNvPr id="36" name="文本框 13"/>
          <p:cNvSpPr txBox="1">
            <a:spLocks noChangeArrowheads="1"/>
          </p:cNvSpPr>
          <p:nvPr/>
        </p:nvSpPr>
        <p:spPr bwMode="auto">
          <a:xfrm flipH="1">
            <a:off x="5776931" y="2730420"/>
            <a:ext cx="5585336" cy="97726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等线" panose="02010600030101010101" charset="-122"/>
                <a:ea typeface="等线" panose="02010600030101010101" charset="-122"/>
                <a:cs typeface="+mn-ea"/>
                <a:sym typeface="+mn-lt"/>
              </a:rPr>
              <a:t>对此次项目遇见的问题和收获总结</a:t>
            </a:r>
            <a:endParaRPr lang="zh-CN" altLang="en-US" sz="2400" dirty="0">
              <a:solidFill>
                <a:schemeClr val="tx1">
                  <a:lumMod val="95000"/>
                  <a:lumOff val="5000"/>
                </a:schemeClr>
              </a:solidFill>
              <a:latin typeface="等线" panose="02010600030101010101" charset="-122"/>
              <a:ea typeface="等线" panose="02010600030101010101"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等线" panose="02010600030101010101" charset="-122"/>
              <a:ea typeface="等线" panose="02010600030101010101"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等线" panose="02010600030101010101" charset="-122"/>
                <a:ea typeface="等线" panose="02010600030101010101" charset="-122"/>
              </a:rPr>
              <a:t>目录</a:t>
            </a:r>
            <a:endParaRPr lang="zh-CN" altLang="en-US" sz="7200" b="1" spc="400" dirty="0">
              <a:solidFill>
                <a:srgbClr val="1C1C73"/>
              </a:solidFill>
              <a:latin typeface="等线" panose="02010600030101010101" charset="-122"/>
              <a:ea typeface="等线" panose="02010600030101010101" charset="-122"/>
            </a:endParaRPr>
          </a:p>
        </p:txBody>
      </p:sp>
      <p:sp>
        <p:nvSpPr>
          <p:cNvPr id="21" name="Rectangle 2"/>
          <p:cNvSpPr/>
          <p:nvPr/>
        </p:nvSpPr>
        <p:spPr bwMode="auto">
          <a:xfrm rot="10800000">
            <a:off x="726948" y="714474"/>
            <a:ext cx="95672" cy="672108"/>
          </a:xfrm>
          <a:prstGeom prst="rect">
            <a:avLst/>
          </a:prstGeom>
          <a:solidFill>
            <a:srgbClr val="AAA4D1"/>
          </a:solidFill>
          <a:ln w="19050">
            <a:noFill/>
            <a:round/>
          </a:ln>
        </p:spPr>
        <p:txBody>
          <a:bodyPr anchor="ctr"/>
          <a:lstStyle/>
          <a:p>
            <a:pPr algn="ctr"/>
            <a:endParaRPr sz="2400">
              <a:latin typeface="等线" panose="02010600030101010101" charset="-122"/>
              <a:ea typeface="等线" panose="02010600030101010101" charset="-122"/>
            </a:endParaRPr>
          </a:p>
        </p:txBody>
      </p:sp>
      <p:cxnSp>
        <p:nvCxnSpPr>
          <p:cNvPr id="7" name="Straight Connector 5"/>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p:cNvSpPr/>
          <p:nvPr/>
        </p:nvSpPr>
        <p:spPr bwMode="auto">
          <a:xfrm>
            <a:off x="3098707" y="2210101"/>
            <a:ext cx="2520280" cy="371568"/>
          </a:xfrm>
          <a:prstGeom prst="rect">
            <a:avLst/>
          </a:prstGeom>
          <a:solidFill>
            <a:schemeClr val="tx2">
              <a:lumMod val="60000"/>
              <a:lumOff val="40000"/>
            </a:schemeClr>
          </a:solidFill>
          <a:ln w="19050">
            <a:noFill/>
            <a:round/>
          </a:ln>
        </p:spPr>
        <p:txBody>
          <a:bodyPr rot="0" spcFirstLastPara="0" vert="horz" wrap="none" lIns="121920" tIns="60960" rIns="121920" bIns="60960" anchor="ctr" anchorCtr="1" forceAA="0" compatLnSpc="1">
            <a:normAutofit fontScale="60000" lnSpcReduction="20000"/>
          </a:bodyPr>
          <a:lstStyle/>
          <a:p>
            <a:pPr algn="ctr"/>
            <a:r>
              <a:rPr lang="zh-CN" altLang="en-US" sz="2800" dirty="0">
                <a:solidFill>
                  <a:schemeClr val="bg1"/>
                </a:solidFill>
                <a:latin typeface="等线" panose="02010600030101010101" charset="-122"/>
                <a:ea typeface="等线" panose="02010600030101010101" charset="-122"/>
              </a:rPr>
              <a:t>项目背景</a:t>
            </a:r>
            <a:endParaRPr lang="zh-CN" altLang="en-US" sz="2800" dirty="0">
              <a:solidFill>
                <a:schemeClr val="bg1"/>
              </a:solidFill>
              <a:latin typeface="等线" panose="02010600030101010101" charset="-122"/>
              <a:ea typeface="等线" panose="02010600030101010101" charset="-122"/>
            </a:endParaRPr>
          </a:p>
        </p:txBody>
      </p:sp>
      <p:sp>
        <p:nvSpPr>
          <p:cNvPr id="9" name="Rectangle 14"/>
          <p:cNvSpPr/>
          <p:nvPr/>
        </p:nvSpPr>
        <p:spPr bwMode="auto">
          <a:xfrm>
            <a:off x="6708481" y="2210101"/>
            <a:ext cx="2520280" cy="371568"/>
          </a:xfrm>
          <a:prstGeom prst="rect">
            <a:avLst/>
          </a:prstGeom>
          <a:solidFill>
            <a:schemeClr val="tx2">
              <a:lumMod val="60000"/>
              <a:lumOff val="40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等线" panose="02010600030101010101" charset="-122"/>
                <a:ea typeface="等线" panose="02010600030101010101" charset="-122"/>
              </a:rPr>
              <a:t>功能介绍</a:t>
            </a:r>
            <a:endParaRPr lang="zh-CN" altLang="en-US" sz="2800" dirty="0">
              <a:solidFill>
                <a:schemeClr val="bg1"/>
              </a:solidFill>
              <a:latin typeface="等线" panose="02010600030101010101" charset="-122"/>
              <a:ea typeface="等线" panose="02010600030101010101" charset="-122"/>
            </a:endParaRPr>
          </a:p>
        </p:txBody>
      </p:sp>
      <p:sp>
        <p:nvSpPr>
          <p:cNvPr id="10" name="Rectangle 16"/>
          <p:cNvSpPr/>
          <p:nvPr/>
        </p:nvSpPr>
        <p:spPr bwMode="auto">
          <a:xfrm>
            <a:off x="3098707" y="3770511"/>
            <a:ext cx="2520280" cy="371568"/>
          </a:xfrm>
          <a:prstGeom prst="rect">
            <a:avLst/>
          </a:prstGeom>
          <a:solidFill>
            <a:schemeClr val="tx2">
              <a:lumMod val="60000"/>
              <a:lumOff val="40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等线" panose="02010600030101010101" charset="-122"/>
                <a:ea typeface="等线" panose="02010600030101010101" charset="-122"/>
              </a:rPr>
              <a:t>小组成员</a:t>
            </a:r>
            <a:endParaRPr lang="zh-CN" altLang="en-US" sz="2800" dirty="0">
              <a:solidFill>
                <a:schemeClr val="bg1"/>
              </a:solidFill>
              <a:latin typeface="等线" panose="02010600030101010101" charset="-122"/>
              <a:ea typeface="等线" panose="02010600030101010101" charset="-122"/>
            </a:endParaRPr>
          </a:p>
        </p:txBody>
      </p:sp>
      <p:sp>
        <p:nvSpPr>
          <p:cNvPr id="11" name="Rectangle 17"/>
          <p:cNvSpPr/>
          <p:nvPr/>
        </p:nvSpPr>
        <p:spPr bwMode="auto">
          <a:xfrm>
            <a:off x="6708481" y="3770511"/>
            <a:ext cx="2520280" cy="371568"/>
          </a:xfrm>
          <a:prstGeom prst="rect">
            <a:avLst/>
          </a:prstGeom>
          <a:solidFill>
            <a:schemeClr val="tx2">
              <a:lumMod val="60000"/>
              <a:lumOff val="40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等线" panose="02010600030101010101" charset="-122"/>
                <a:ea typeface="等线" panose="02010600030101010101" charset="-122"/>
              </a:rPr>
              <a:t>项目总结</a:t>
            </a:r>
            <a:endParaRPr lang="zh-CN" altLang="en-US" sz="2800" dirty="0">
              <a:solidFill>
                <a:schemeClr val="bg1"/>
              </a:solidFill>
              <a:latin typeface="等线" panose="02010600030101010101" charset="-122"/>
              <a:ea typeface="等线" panose="02010600030101010101" charset="-122"/>
            </a:endParaRPr>
          </a:p>
        </p:txBody>
      </p:sp>
      <p:sp>
        <p:nvSpPr>
          <p:cNvPr id="14" name="TextBox 20"/>
          <p:cNvSpPr txBox="1"/>
          <p:nvPr/>
        </p:nvSpPr>
        <p:spPr bwMode="auto">
          <a:xfrm>
            <a:off x="3098708" y="2575955"/>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等线" panose="02010600030101010101" charset="-122"/>
                <a:ea typeface="等线" panose="02010600030101010101" charset="-122"/>
              </a:rPr>
              <a:t>项目开展的主要原因</a:t>
            </a:r>
            <a:endParaRPr lang="zh-CN" altLang="en-US" sz="1335" dirty="0">
              <a:latin typeface="等线" panose="02010600030101010101" charset="-122"/>
              <a:ea typeface="等线" panose="02010600030101010101" charset="-122"/>
            </a:endParaRPr>
          </a:p>
        </p:txBody>
      </p:sp>
      <p:sp>
        <p:nvSpPr>
          <p:cNvPr id="15" name="TextBox 21"/>
          <p:cNvSpPr txBox="1"/>
          <p:nvPr/>
        </p:nvSpPr>
        <p:spPr bwMode="auto">
          <a:xfrm>
            <a:off x="3098708" y="4142079"/>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等线" panose="02010600030101010101" charset="-122"/>
                <a:ea typeface="等线" panose="02010600030101010101" charset="-122"/>
              </a:rPr>
              <a:t>小组成员信息及模块负责</a:t>
            </a:r>
            <a:endParaRPr lang="zh-CN" altLang="en-US" sz="1335" dirty="0">
              <a:latin typeface="等线" panose="02010600030101010101" charset="-122"/>
              <a:ea typeface="等线" panose="02010600030101010101" charset="-122"/>
            </a:endParaRPr>
          </a:p>
        </p:txBody>
      </p:sp>
      <p:sp>
        <p:nvSpPr>
          <p:cNvPr id="17" name="TextBox 23"/>
          <p:cNvSpPr txBox="1"/>
          <p:nvPr/>
        </p:nvSpPr>
        <p:spPr bwMode="auto">
          <a:xfrm>
            <a:off x="6710304" y="2581670"/>
            <a:ext cx="2518457"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等线" panose="02010600030101010101" charset="-122"/>
                <a:ea typeface="等线" panose="02010600030101010101" charset="-122"/>
              </a:rPr>
              <a:t>介绍我们的项目的功能以及展示实际效果</a:t>
            </a:r>
            <a:endParaRPr lang="zh-CN" altLang="en-US" sz="1335" dirty="0">
              <a:latin typeface="等线" panose="02010600030101010101" charset="-122"/>
              <a:ea typeface="等线" panose="02010600030101010101" charset="-122"/>
            </a:endParaRPr>
          </a:p>
        </p:txBody>
      </p:sp>
      <p:sp>
        <p:nvSpPr>
          <p:cNvPr id="18" name="TextBox 24"/>
          <p:cNvSpPr txBox="1"/>
          <p:nvPr/>
        </p:nvSpPr>
        <p:spPr bwMode="auto">
          <a:xfrm>
            <a:off x="6710304" y="4142079"/>
            <a:ext cx="2518456"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a:latin typeface="等线" panose="02010600030101010101" charset="-122"/>
                <a:ea typeface="等线" panose="02010600030101010101" charset="-122"/>
              </a:rPr>
              <a:t>通过这个项目学到了什么</a:t>
            </a:r>
            <a:endParaRPr lang="zh-CN" altLang="en-US" sz="1335">
              <a:latin typeface="等线" panose="02010600030101010101" charset="-122"/>
              <a:ea typeface="等线" panose="02010600030101010101" charset="-122"/>
            </a:endParaRPr>
          </a:p>
        </p:txBody>
      </p:sp>
      <p:sp>
        <p:nvSpPr>
          <p:cNvPr id="5" name="Rectangle 6"/>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等线" panose="02010600030101010101" charset="-122"/>
                <a:ea typeface="等线" panose="02010600030101010101" charset="-122"/>
              </a:rPr>
              <a:t>CONTENT</a:t>
            </a:r>
            <a:endParaRPr lang="en-US" altLang="zh-CN" sz="2400" b="1" spc="400" dirty="0">
              <a:solidFill>
                <a:srgbClr val="1C1C73"/>
              </a:solidFill>
              <a:latin typeface="等线" panose="02010600030101010101" charset="-122"/>
              <a:ea typeface="等线" panose="02010600030101010101" charset="-122"/>
            </a:endParaRPr>
          </a:p>
        </p:txBody>
      </p:sp>
      <p:cxnSp>
        <p:nvCxnSpPr>
          <p:cNvPr id="23" name="直接连接符 22"/>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13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18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30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47"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anim calcmode="lin" valueType="num">
                                      <p:cBhvr>
                                        <p:cTn id="72" dur="500" fill="hold"/>
                                        <p:tgtEl>
                                          <p:spTgt spid="14"/>
                                        </p:tgtEl>
                                        <p:attrNameLst>
                                          <p:attrName>ppt_x</p:attrName>
                                        </p:attrNameLst>
                                      </p:cBhvr>
                                      <p:tavLst>
                                        <p:tav tm="0">
                                          <p:val>
                                            <p:strVal val="#ppt_x"/>
                                          </p:val>
                                        </p:tav>
                                        <p:tav tm="100000">
                                          <p:val>
                                            <p:strVal val="#ppt_x"/>
                                          </p:val>
                                        </p:tav>
                                      </p:tavLst>
                                    </p:anim>
                                    <p:anim calcmode="lin" valueType="num">
                                      <p:cBhvr>
                                        <p:cTn id="73" dur="500" fill="hold"/>
                                        <p:tgtEl>
                                          <p:spTgt spid="1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anim calcmode="lin" valueType="num">
                                      <p:cBhvr>
                                        <p:cTn id="82" dur="500" fill="hold"/>
                                        <p:tgtEl>
                                          <p:spTgt spid="18"/>
                                        </p:tgtEl>
                                        <p:attrNameLst>
                                          <p:attrName>ppt_x</p:attrName>
                                        </p:attrNameLst>
                                      </p:cBhvr>
                                      <p:tavLst>
                                        <p:tav tm="0">
                                          <p:val>
                                            <p:strVal val="#ppt_x"/>
                                          </p:val>
                                        </p:tav>
                                        <p:tav tm="100000">
                                          <p:val>
                                            <p:strVal val="#ppt_x"/>
                                          </p:val>
                                        </p:tav>
                                      </p:tavLst>
                                    </p:anim>
                                    <p:anim calcmode="lin" valueType="num">
                                      <p:cBhvr>
                                        <p:cTn id="83" dur="500" fill="hold"/>
                                        <p:tgtEl>
                                          <p:spTgt spid="18"/>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anim calcmode="lin" valueType="num">
                                      <p:cBhvr>
                                        <p:cTn id="87" dur="500" fill="hold"/>
                                        <p:tgtEl>
                                          <p:spTgt spid="15"/>
                                        </p:tgtEl>
                                        <p:attrNameLst>
                                          <p:attrName>ppt_x</p:attrName>
                                        </p:attrNameLst>
                                      </p:cBhvr>
                                      <p:tavLst>
                                        <p:tav tm="0">
                                          <p:val>
                                            <p:strVal val="#ppt_x"/>
                                          </p:val>
                                        </p:tav>
                                        <p:tav tm="100000">
                                          <p:val>
                                            <p:strVal val="#ppt_x"/>
                                          </p:val>
                                        </p:tav>
                                      </p:tavLst>
                                    </p:anim>
                                    <p:anim calcmode="lin" valueType="num">
                                      <p:cBhvr>
                                        <p:cTn id="8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bldLvl="0" animBg="1"/>
      <p:bldP spid="9" grpId="0" bldLvl="0" animBg="1"/>
      <p:bldP spid="10" grpId="0" bldLvl="0" animBg="1"/>
      <p:bldP spid="11" grpId="0" bldLvl="0" animBg="1"/>
      <p:bldP spid="14" grpId="0"/>
      <p:bldP spid="15" grpId="0"/>
      <p:bldP spid="17" grpId="0"/>
      <p:bldP spid="18"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400"/>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400"/>
            </a:p>
          </p:txBody>
        </p:sp>
      </p:grpSp>
      <p:sp>
        <p:nvSpPr>
          <p:cNvPr id="28" name="Rectangle 41"/>
          <p:cNvSpPr>
            <a:spLocks noChangeArrowheads="1"/>
          </p:cNvSpPr>
          <p:nvPr/>
        </p:nvSpPr>
        <p:spPr bwMode="auto">
          <a:xfrm>
            <a:off x="1290827" y="1355336"/>
            <a:ext cx="4895199" cy="127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rPr>
              <a:t>文件上传问题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开发最先遇见的就是文件上传问题，因为文件夹是无限嵌套的。这就难以将文件夹的各个文件的数据存入表中。最后用了递归和截取字符串将属于该文件的信息准确的获取到。</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Rectangle 41"/>
          <p:cNvSpPr>
            <a:spLocks noChangeArrowheads="1"/>
          </p:cNvSpPr>
          <p:nvPr/>
        </p:nvSpPr>
        <p:spPr bwMode="auto">
          <a:xfrm>
            <a:off x="1290827" y="2793611"/>
            <a:ext cx="4895199" cy="104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rPr>
              <a:t>小程序开发问题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 这次小程序开发采用了</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nuiapp+Vue.js</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。这两个是我们以前没有怎么接触过的。开发过程中千难万难，都是一边同过搜索，看</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视频，官方文档。一边不断学习一边开发。</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Rectangle 41"/>
          <p:cNvSpPr>
            <a:spLocks noChangeArrowheads="1"/>
          </p:cNvSpPr>
          <p:nvPr/>
        </p:nvSpPr>
        <p:spPr bwMode="auto">
          <a:xfrm>
            <a:off x="6551802" y="1466461"/>
            <a:ext cx="4895199" cy="104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p>
            <a:pPr defTabSz="1450340">
              <a:lnSpc>
                <a:spcPct val="120000"/>
              </a:lnSpc>
              <a:defRPr/>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rPr>
              <a:t>.N</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rPr>
              <a:t>etCoreApi</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rPr>
              <a:t>问题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等线" panose="02010600030101010101" charset="-122"/>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因为小程序访问后台要通过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，开发时我们就选择了</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。虽然说问题不是很大，但也是不断查找资料才解决</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Api</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开发和</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控制器开发不一样的问题。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3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220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2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1+#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2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1+#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bldLvl="0" animBg="1"/>
      <p:bldP spid="3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组合 3"/>
          <p:cNvGrpSpPr/>
          <p:nvPr/>
        </p:nvGrpSpPr>
        <p:grpSpPr>
          <a:xfrm>
            <a:off x="779278" y="1520789"/>
            <a:ext cx="10633447" cy="4601384"/>
            <a:chOff x="639042" y="1277044"/>
            <a:chExt cx="10913915" cy="4722751"/>
          </a:xfrm>
        </p:grpSpPr>
        <p:grpSp>
          <p:nvGrpSpPr>
            <p:cNvPr id="6" name="Group 94"/>
            <p:cNvGrpSpPr/>
            <p:nvPr/>
          </p:nvGrpSpPr>
          <p:grpSpPr>
            <a:xfrm>
              <a:off x="2555274" y="1556792"/>
              <a:ext cx="7061201" cy="3544888"/>
              <a:chOff x="2563813" y="2184400"/>
              <a:chExt cx="7061201" cy="3544888"/>
            </a:xfrm>
            <a:solidFill>
              <a:schemeClr val="tx1"/>
            </a:solidFill>
          </p:grpSpPr>
          <p:grpSp>
            <p:nvGrpSpPr>
              <p:cNvPr id="60" name="Group 93"/>
              <p:cNvGrpSpPr/>
              <p:nvPr/>
            </p:nvGrpSpPr>
            <p:grpSpPr>
              <a:xfrm>
                <a:off x="2563813" y="2184400"/>
                <a:ext cx="7061201" cy="3544888"/>
                <a:chOff x="2563813" y="2184400"/>
                <a:chExt cx="7061201" cy="3544888"/>
              </a:xfrm>
              <a:grpFill/>
            </p:grpSpPr>
            <p:grpSp>
              <p:nvGrpSpPr>
                <p:cNvPr id="62" name="Group 91"/>
                <p:cNvGrpSpPr/>
                <p:nvPr/>
              </p:nvGrpSpPr>
              <p:grpSpPr>
                <a:xfrm>
                  <a:off x="3336926" y="2963863"/>
                  <a:ext cx="5502275" cy="1960562"/>
                  <a:chOff x="3336926" y="2963863"/>
                  <a:chExt cx="5502275" cy="1960562"/>
                </a:xfrm>
                <a:grpFill/>
              </p:grpSpPr>
              <p:sp>
                <p:nvSpPr>
                  <p:cNvPr id="69" name="Rectangle 5"/>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0" name="Freeform 6"/>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Freeform 7"/>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8"/>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Freeform 9"/>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3" name="Oval 10"/>
                <p:cNvSpPr>
                  <a:spLocks noChangeArrowheads="1"/>
                </p:cNvSpPr>
                <p:nvPr/>
              </p:nvSpPr>
              <p:spPr bwMode="auto">
                <a:xfrm>
                  <a:off x="2563813" y="2184400"/>
                  <a:ext cx="1028700"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p:cNvSpPr>
                  <a:spLocks noChangeArrowheads="1"/>
                </p:cNvSpPr>
                <p:nvPr/>
              </p:nvSpPr>
              <p:spPr bwMode="auto">
                <a:xfrm>
                  <a:off x="2563813" y="4695825"/>
                  <a:ext cx="1028700"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5" name="Oval 16"/>
                <p:cNvSpPr>
                  <a:spLocks noChangeArrowheads="1"/>
                </p:cNvSpPr>
                <p:nvPr/>
              </p:nvSpPr>
              <p:spPr bwMode="auto">
                <a:xfrm>
                  <a:off x="3795713"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Oval 19"/>
                <p:cNvSpPr>
                  <a:spLocks noChangeArrowheads="1"/>
                </p:cNvSpPr>
                <p:nvPr/>
              </p:nvSpPr>
              <p:spPr bwMode="auto">
                <a:xfrm>
                  <a:off x="7340601"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7" name="Oval 22"/>
                <p:cNvSpPr>
                  <a:spLocks noChangeArrowheads="1"/>
                </p:cNvSpPr>
                <p:nvPr/>
              </p:nvSpPr>
              <p:spPr bwMode="auto">
                <a:xfrm>
                  <a:off x="8591551" y="2184400"/>
                  <a:ext cx="1033463"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8" name="Oval 25"/>
                <p:cNvSpPr>
                  <a:spLocks noChangeArrowheads="1"/>
                </p:cNvSpPr>
                <p:nvPr/>
              </p:nvSpPr>
              <p:spPr bwMode="auto">
                <a:xfrm>
                  <a:off x="8591551" y="4695825"/>
                  <a:ext cx="1033463"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1" name="Oval 28"/>
              <p:cNvSpPr>
                <a:spLocks noChangeArrowheads="1"/>
              </p:cNvSpPr>
              <p:nvPr/>
            </p:nvSpPr>
            <p:spPr bwMode="auto">
              <a:xfrm>
                <a:off x="5387976" y="3260725"/>
                <a:ext cx="1393825" cy="1392238"/>
              </a:xfrm>
              <a:prstGeom prst="ellipse">
                <a:avLst/>
              </a:prstGeom>
              <a:solidFill>
                <a:schemeClr val="accent1">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TextBox 6"/>
            <p:cNvSpPr txBox="1"/>
            <p:nvPr/>
          </p:nvSpPr>
          <p:spPr>
            <a:xfrm>
              <a:off x="728810" y="2818610"/>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Rectangle 1"/>
            <p:cNvSpPr/>
            <p:nvPr/>
          </p:nvSpPr>
          <p:spPr>
            <a:xfrm>
              <a:off x="639042" y="3151993"/>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3878005" y="1277044"/>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Rectangle 9"/>
            <p:cNvSpPr/>
            <p:nvPr/>
          </p:nvSpPr>
          <p:spPr>
            <a:xfrm>
              <a:off x="3788237" y="1610427"/>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0"/>
            <p:cNvSpPr txBox="1"/>
            <p:nvPr/>
          </p:nvSpPr>
          <p:spPr>
            <a:xfrm>
              <a:off x="6703247" y="1277044"/>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Rectangle 11"/>
            <p:cNvSpPr/>
            <p:nvPr/>
          </p:nvSpPr>
          <p:spPr>
            <a:xfrm>
              <a:off x="6613479" y="1610427"/>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2"/>
            <p:cNvSpPr txBox="1"/>
            <p:nvPr/>
          </p:nvSpPr>
          <p:spPr>
            <a:xfrm>
              <a:off x="9860141" y="2818610"/>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13"/>
            <p:cNvSpPr/>
            <p:nvPr/>
          </p:nvSpPr>
          <p:spPr>
            <a:xfrm>
              <a:off x="9770373" y="3151993"/>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4"/>
            <p:cNvSpPr txBox="1"/>
            <p:nvPr/>
          </p:nvSpPr>
          <p:spPr>
            <a:xfrm>
              <a:off x="4289595" y="4896971"/>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Rectangle 15"/>
            <p:cNvSpPr/>
            <p:nvPr/>
          </p:nvSpPr>
          <p:spPr>
            <a:xfrm>
              <a:off x="4199827" y="5230354"/>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6"/>
            <p:cNvSpPr txBox="1"/>
            <p:nvPr/>
          </p:nvSpPr>
          <p:spPr>
            <a:xfrm>
              <a:off x="6272671" y="4896971"/>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17"/>
            <p:cNvSpPr/>
            <p:nvPr/>
          </p:nvSpPr>
          <p:spPr>
            <a:xfrm>
              <a:off x="6182903" y="5230354"/>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p:cNvGrpSpPr/>
            <p:nvPr/>
          </p:nvGrpSpPr>
          <p:grpSpPr>
            <a:xfrm>
              <a:off x="2363094" y="2554875"/>
              <a:ext cx="407231" cy="432215"/>
              <a:chOff x="2371633" y="3182483"/>
              <a:chExt cx="407231" cy="432215"/>
            </a:xfrm>
            <a:solidFill>
              <a:schemeClr val="tx1"/>
            </a:solidFill>
          </p:grpSpPr>
          <p:cxnSp>
            <p:nvCxnSpPr>
              <p:cNvPr id="57" name="Straight Connector 7"/>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38"/>
            <p:cNvGrpSpPr/>
            <p:nvPr/>
          </p:nvGrpSpPr>
          <p:grpSpPr>
            <a:xfrm flipH="1">
              <a:off x="9461310" y="2464934"/>
              <a:ext cx="407231" cy="432215"/>
              <a:chOff x="2371633" y="3182483"/>
              <a:chExt cx="407231" cy="432215"/>
            </a:xfrm>
            <a:solidFill>
              <a:schemeClr val="tx1"/>
            </a:solidFill>
          </p:grpSpPr>
          <p:cxnSp>
            <p:nvCxnSpPr>
              <p:cNvPr id="54" name="Straight Connector 39"/>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40"/>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Oval 41"/>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p:cNvGrpSpPr/>
            <p:nvPr/>
          </p:nvGrpSpPr>
          <p:grpSpPr>
            <a:xfrm>
              <a:off x="3522881" y="4866989"/>
              <a:ext cx="641856" cy="363365"/>
              <a:chOff x="3531420" y="5494597"/>
              <a:chExt cx="641856" cy="363365"/>
            </a:xfrm>
            <a:solidFill>
              <a:schemeClr val="tx1"/>
            </a:solidFill>
          </p:grpSpPr>
          <p:cxnSp>
            <p:nvCxnSpPr>
              <p:cNvPr id="51" name="Straight Connector 34"/>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Group 45"/>
            <p:cNvGrpSpPr/>
            <p:nvPr/>
          </p:nvGrpSpPr>
          <p:grpSpPr>
            <a:xfrm flipH="1">
              <a:off x="7965487" y="4853786"/>
              <a:ext cx="641856" cy="363365"/>
              <a:chOff x="3531420" y="5494597"/>
              <a:chExt cx="641856" cy="363365"/>
            </a:xfrm>
            <a:solidFill>
              <a:schemeClr val="tx1"/>
            </a:solidFill>
          </p:grpSpPr>
          <p:cxnSp>
            <p:nvCxnSpPr>
              <p:cNvPr id="48" name="Straight Connector 46"/>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7"/>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Oval 48"/>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5"/>
            <p:cNvGrpSpPr/>
            <p:nvPr/>
          </p:nvGrpSpPr>
          <p:grpSpPr>
            <a:xfrm>
              <a:off x="4287358" y="2316602"/>
              <a:ext cx="197232" cy="435801"/>
              <a:chOff x="4295897" y="2944210"/>
              <a:chExt cx="197232" cy="435801"/>
            </a:xfrm>
            <a:solidFill>
              <a:schemeClr val="tx1"/>
            </a:solidFill>
          </p:grpSpPr>
          <p:cxnSp>
            <p:nvCxnSpPr>
              <p:cNvPr id="45" name="Straight Connector 26"/>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53"/>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Oval 54"/>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Group 56"/>
            <p:cNvGrpSpPr/>
            <p:nvPr/>
          </p:nvGrpSpPr>
          <p:grpSpPr>
            <a:xfrm flipH="1">
              <a:off x="7607602" y="2304576"/>
              <a:ext cx="197232" cy="435801"/>
              <a:chOff x="4295897" y="2944210"/>
              <a:chExt cx="197232" cy="435801"/>
            </a:xfrm>
            <a:solidFill>
              <a:schemeClr val="tx1"/>
            </a:solidFill>
          </p:grpSpPr>
          <p:cxnSp>
            <p:nvCxnSpPr>
              <p:cNvPr id="42" name="Straight Connector 57"/>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8"/>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4" name="Oval 59"/>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p:cNvSpPr>
              <a:spLocks noChangeArrowheads="1"/>
            </p:cNvSpPr>
            <p:nvPr/>
          </p:nvSpPr>
          <p:spPr bwMode="auto">
            <a:xfrm>
              <a:off x="2690212" y="1696492"/>
              <a:ext cx="758825" cy="757238"/>
            </a:xfrm>
            <a:prstGeom prst="ellipse">
              <a:avLst/>
            </a:prstGeom>
            <a:solidFill>
              <a:schemeClr val="accent1"/>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p:cNvSpPr>
              <a:spLocks noChangeArrowheads="1"/>
            </p:cNvSpPr>
            <p:nvPr/>
          </p:nvSpPr>
          <p:spPr bwMode="auto">
            <a:xfrm>
              <a:off x="2690212" y="4203155"/>
              <a:ext cx="758825" cy="760413"/>
            </a:xfrm>
            <a:prstGeom prst="ellipse">
              <a:avLst/>
            </a:prstGeom>
            <a:solidFill>
              <a:schemeClr val="accent5"/>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Oval 17"/>
            <p:cNvSpPr>
              <a:spLocks noChangeArrowheads="1"/>
            </p:cNvSpPr>
            <p:nvPr/>
          </p:nvSpPr>
          <p:spPr bwMode="auto">
            <a:xfrm>
              <a:off x="3922112" y="2949030"/>
              <a:ext cx="758825" cy="760413"/>
            </a:xfrm>
            <a:prstGeom prst="ellipse">
              <a:avLst/>
            </a:prstGeom>
            <a:solidFill>
              <a:schemeClr val="tx1">
                <a:lumMod val="60000"/>
                <a:lumOff val="40000"/>
              </a:schemeClr>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Oval 20"/>
            <p:cNvSpPr>
              <a:spLocks noChangeArrowheads="1"/>
            </p:cNvSpPr>
            <p:nvPr/>
          </p:nvSpPr>
          <p:spPr bwMode="auto">
            <a:xfrm>
              <a:off x="7466999" y="2949030"/>
              <a:ext cx="758825" cy="760413"/>
            </a:xfrm>
            <a:prstGeom prst="ellipse">
              <a:avLst/>
            </a:prstGeom>
            <a:solidFill>
              <a:schemeClr val="accent3"/>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Oval 23"/>
            <p:cNvSpPr>
              <a:spLocks noChangeArrowheads="1"/>
            </p:cNvSpPr>
            <p:nvPr/>
          </p:nvSpPr>
          <p:spPr bwMode="auto">
            <a:xfrm>
              <a:off x="8722712" y="1696492"/>
              <a:ext cx="754063" cy="757238"/>
            </a:xfrm>
            <a:prstGeom prst="ellipse">
              <a:avLst/>
            </a:prstGeom>
            <a:solidFill>
              <a:schemeClr val="tx1">
                <a:lumMod val="60000"/>
                <a:lumOff val="40000"/>
              </a:schemeClr>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Oval 26"/>
            <p:cNvSpPr>
              <a:spLocks noChangeArrowheads="1"/>
            </p:cNvSpPr>
            <p:nvPr/>
          </p:nvSpPr>
          <p:spPr bwMode="auto">
            <a:xfrm>
              <a:off x="8722712" y="4203155"/>
              <a:ext cx="754063" cy="760413"/>
            </a:xfrm>
            <a:prstGeom prst="ellipse">
              <a:avLst/>
            </a:prstGeom>
            <a:solidFill>
              <a:schemeClr val="accent4"/>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Oval 29"/>
            <p:cNvSpPr>
              <a:spLocks noChangeArrowheads="1"/>
            </p:cNvSpPr>
            <p:nvPr/>
          </p:nvSpPr>
          <p:spPr bwMode="auto">
            <a:xfrm>
              <a:off x="5566762" y="2818855"/>
              <a:ext cx="1022350" cy="1022350"/>
            </a:xfrm>
            <a:prstGeom prst="ellipse">
              <a:avLst/>
            </a:prstGeom>
            <a:solidFill>
              <a:schemeClr val="accent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31"/>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accent1">
                <a:lumMod val="40000"/>
                <a:lumOff val="6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Freeform 32"/>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accent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Freeform 33"/>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Oval 21"/>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Oval 24"/>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Oval 27"/>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1" name="Oval 30"/>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等线" panose="02010600030101010101" charset="-122"/>
                <a:ea typeface="等线" panose="02010600030101010101" charset="-122"/>
              </a:rPr>
              <a:t>感谢</a:t>
            </a:r>
            <a:r>
              <a:rPr lang="zh-CN" altLang="en-US" sz="7200" dirty="0">
                <a:solidFill>
                  <a:srgbClr val="AAA4D1"/>
                </a:solidFill>
                <a:latin typeface="等线" panose="02010600030101010101" charset="-122"/>
                <a:ea typeface="等线" panose="02010600030101010101" charset="-122"/>
              </a:rPr>
              <a:t>观看</a:t>
            </a:r>
            <a:endParaRPr lang="zh-CN" altLang="en-US" sz="7200" dirty="0">
              <a:solidFill>
                <a:srgbClr val="AAA4D1"/>
              </a:solidFill>
              <a:latin typeface="等线" panose="02010600030101010101" charset="-122"/>
              <a:ea typeface="等线" panose="02010600030101010101"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737100" cy="706755"/>
          </a:xfrm>
          <a:prstGeom prst="rect">
            <a:avLst/>
          </a:prstGeom>
        </p:spPr>
        <p:txBody>
          <a:bodyPr wrap="none">
            <a:spAutoFit/>
          </a:bodyPr>
          <a:lstStyle/>
          <a:p>
            <a:pPr algn="l"/>
            <a:r>
              <a:rPr lang="en-US" altLang="zh-CN" sz="4000" dirty="0">
                <a:solidFill>
                  <a:srgbClr val="AAA4D1"/>
                </a:solidFill>
                <a:latin typeface="+mn-ea"/>
                <a:sym typeface="+mn-ea"/>
              </a:rPr>
              <a:t>This is the </a:t>
            </a:r>
            <a:r>
              <a:rPr lang="en-US" altLang="zh-CN" sz="4000" b="1" dirty="0">
                <a:solidFill>
                  <a:srgbClr val="1C1C73"/>
                </a:solidFill>
                <a:latin typeface="MV Boli" panose="02000500030200090000" charset="0"/>
                <a:cs typeface="MV Boli" panose="02000500030200090000" charset="0"/>
                <a:sym typeface="+mn-ea"/>
              </a:rPr>
              <a:t>MoeCloud</a:t>
            </a:r>
            <a:endParaRPr lang="zh-CN" altLang="en-US" sz="4000" dirty="0">
              <a:solidFill>
                <a:srgbClr val="AAA4D1"/>
              </a:solidFill>
              <a:latin typeface="+mn-ea"/>
            </a:endParaRPr>
          </a:p>
        </p:txBody>
      </p:sp>
      <p:sp>
        <p:nvSpPr>
          <p:cNvPr id="22" name="文本框 21"/>
          <p:cNvSpPr txBox="1"/>
          <p:nvPr/>
        </p:nvSpPr>
        <p:spPr>
          <a:xfrm>
            <a:off x="1270357" y="5552658"/>
            <a:ext cx="1763729" cy="398780"/>
          </a:xfrm>
          <a:prstGeom prst="rect">
            <a:avLst/>
          </a:prstGeom>
          <a:solidFill>
            <a:srgbClr val="1C1C73"/>
          </a:solidFill>
        </p:spPr>
        <p:txBody>
          <a:bodyPr wrap="square" rtlCol="0">
            <a:spAutoFit/>
          </a:bodyPr>
          <a:lstStyle/>
          <a:p>
            <a:r>
              <a:rPr lang="zh-CN" altLang="en-US" sz="2000" dirty="0">
                <a:solidFill>
                  <a:schemeClr val="bg1"/>
                </a:solidFill>
                <a:latin typeface="等线" panose="02010600030101010101" charset="-122"/>
                <a:ea typeface="等线" panose="02010600030101010101" charset="-122"/>
              </a:rPr>
              <a:t>汇报人：罗昕</a:t>
            </a:r>
            <a:endParaRPr lang="zh-CN" altLang="en-US" sz="2000" dirty="0">
              <a:solidFill>
                <a:schemeClr val="bg1"/>
              </a:solidFill>
              <a:latin typeface="等线" panose="02010600030101010101" charset="-122"/>
              <a:ea typeface="等线" panose="02010600030101010101" charset="-122"/>
            </a:endParaRPr>
          </a:p>
        </p:txBody>
      </p:sp>
      <p:pic>
        <p:nvPicPr>
          <p:cNvPr id="2" name="图片 1" descr="Background"/>
          <p:cNvPicPr>
            <a:picLocks noChangeAspect="1"/>
          </p:cNvPicPr>
          <p:nvPr/>
        </p:nvPicPr>
        <p:blipFill>
          <a:blip r:embed="rId1"/>
          <a:stretch>
            <a:fillRect/>
          </a:stretch>
        </p:blipFill>
        <p:spPr>
          <a:xfrm>
            <a:off x="1270635" y="3881120"/>
            <a:ext cx="121920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r>
              <a:rPr lang="zh-CN" altLang="en-US" sz="4400" dirty="0">
                <a:solidFill>
                  <a:schemeClr val="tx1">
                    <a:lumMod val="95000"/>
                    <a:lumOff val="5000"/>
                  </a:schemeClr>
                </a:solidFill>
                <a:latin typeface="等线" panose="02010600030101010101" charset="-122"/>
                <a:ea typeface="等线" panose="02010600030101010101" charset="-122"/>
              </a:rPr>
              <a:t>项目背景</a:t>
            </a:r>
            <a:endParaRPr lang="zh-CN" altLang="en-US" sz="4400" dirty="0">
              <a:solidFill>
                <a:schemeClr val="tx1">
                  <a:lumMod val="95000"/>
                  <a:lumOff val="5000"/>
                </a:schemeClr>
              </a:solidFill>
              <a:latin typeface="等线" panose="02010600030101010101" charset="-122"/>
              <a:ea typeface="等线" panose="02010600030101010101"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等线" panose="02010600030101010101" charset="-122"/>
                  <a:ea typeface="等线" panose="02010600030101010101" charset="-122"/>
                </a:rPr>
                <a:t>壹</a:t>
              </a:r>
              <a:endParaRPr lang="zh-CN" altLang="en-US" sz="4800" b="1" dirty="0">
                <a:latin typeface="等线" panose="02010600030101010101" charset="-122"/>
                <a:ea typeface="等线" panose="02010600030101010101" charset="-122"/>
              </a:endParaRPr>
            </a:p>
          </p:txBody>
        </p:sp>
      </p:grpSp>
      <p:sp>
        <p:nvSpPr>
          <p:cNvPr id="36" name="文本框 13"/>
          <p:cNvSpPr txBox="1">
            <a:spLocks noChangeArrowheads="1"/>
          </p:cNvSpPr>
          <p:nvPr/>
        </p:nvSpPr>
        <p:spPr bwMode="auto">
          <a:xfrm flipH="1">
            <a:off x="5776931" y="2730420"/>
            <a:ext cx="5585336" cy="186372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等线" panose="02010600030101010101" charset="-122"/>
                <a:ea typeface="等线" panose="02010600030101010101" charset="-122"/>
                <a:cs typeface="+mn-ea"/>
                <a:sym typeface="+mn-lt"/>
              </a:rPr>
              <a:t>在这个数据信息庞大的时代，硬盘存储逐渐成了一种局限，在有限的空间里存放着有限的数据，不同设备的传输更是一种麻烦</a:t>
            </a:r>
            <a:endParaRPr lang="zh-CN" altLang="en-US" sz="2400" dirty="0">
              <a:solidFill>
                <a:schemeClr val="tx1">
                  <a:lumMod val="95000"/>
                  <a:lumOff val="5000"/>
                </a:schemeClr>
              </a:solidFill>
              <a:latin typeface="等线" panose="02010600030101010101" charset="-122"/>
              <a:ea typeface="等线" panose="02010600030101010101"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053715" y="1708736"/>
            <a:ext cx="3975204" cy="3877776"/>
            <a:chOff x="8106167" y="3417472"/>
            <a:chExt cx="7952861" cy="7755553"/>
          </a:xfrm>
        </p:grpSpPr>
        <p:sp>
          <p:nvSpPr>
            <p:cNvPr id="3" name="Shape 405"/>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4" name="Shape 406"/>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5" name="Shape 407"/>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6" name="Shape 408"/>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7" name="Shape 409"/>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8" name="Shape 410"/>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9" name="Shape 411"/>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10" name="Shape 412"/>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11" name="Shape 413"/>
            <p:cNvSpPr/>
            <p:nvPr/>
          </p:nvSpPr>
          <p:spPr>
            <a:xfrm>
              <a:off x="13009481" y="4127348"/>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C</a:t>
              </a:r>
              <a:endParaRPr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12" name="Shape 414"/>
            <p:cNvSpPr/>
            <p:nvPr/>
          </p:nvSpPr>
          <p:spPr>
            <a:xfrm>
              <a:off x="12848479" y="9722701"/>
              <a:ext cx="775759"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F</a:t>
              </a:r>
              <a:endParaRPr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13" name="Shape 415"/>
            <p:cNvSpPr/>
            <p:nvPr/>
          </p:nvSpPr>
          <p:spPr>
            <a:xfrm>
              <a:off x="14571014" y="8102526"/>
              <a:ext cx="733667"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E</a:t>
              </a:r>
              <a:endParaRPr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14" name="Shape 416"/>
            <p:cNvSpPr/>
            <p:nvPr/>
          </p:nvSpPr>
          <p:spPr>
            <a:xfrm>
              <a:off x="14582799" y="5827866"/>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D</a:t>
              </a:r>
              <a:endParaRPr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15" name="Shape 417"/>
            <p:cNvSpPr/>
            <p:nvPr/>
          </p:nvSpPr>
          <p:spPr>
            <a:xfrm>
              <a:off x="8795994" y="5603461"/>
              <a:ext cx="817852"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A</a:t>
              </a:r>
              <a:endParaRPr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16" name="Shape 418"/>
            <p:cNvSpPr/>
            <p:nvPr/>
          </p:nvSpPr>
          <p:spPr>
            <a:xfrm>
              <a:off x="8931409" y="7929667"/>
              <a:ext cx="817851"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H</a:t>
              </a:r>
              <a:endParaRPr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17" name="Shape 419"/>
            <p:cNvSpPr/>
            <p:nvPr/>
          </p:nvSpPr>
          <p:spPr>
            <a:xfrm>
              <a:off x="10568300" y="9604842"/>
              <a:ext cx="775760"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J</a:t>
              </a:r>
              <a:endParaRPr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18" name="Shape 420"/>
            <p:cNvSpPr/>
            <p:nvPr/>
          </p:nvSpPr>
          <p:spPr>
            <a:xfrm>
              <a:off x="10841338" y="4083936"/>
              <a:ext cx="481114"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B</a:t>
              </a:r>
              <a:endParaRPr sz="2000" dirty="0">
                <a:solidFill>
                  <a:schemeClr val="accent5">
                    <a:lumMod val="20000"/>
                    <a:lumOff val="8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22" name="Shape 422"/>
            <p:cNvSpPr/>
            <p:nvPr/>
          </p:nvSpPr>
          <p:spPr>
            <a:xfrm>
              <a:off x="10928075" y="6949220"/>
              <a:ext cx="2446299" cy="535134"/>
            </a:xfrm>
            <a:prstGeom prst="rect">
              <a:avLst/>
            </a:prstGeom>
            <a:ln w="12700">
              <a:miter lim="400000"/>
            </a:ln>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algn="ctr" defTabSz="1217295"/>
              <a:r>
                <a:rPr lang="en-US" altLang="zh-CN" sz="1800" dirty="0">
                  <a:solidFill>
                    <a:schemeClr val="tx1">
                      <a:lumMod val="65000"/>
                      <a:lumOff val="35000"/>
                    </a:schemeClr>
                  </a:solidFill>
                  <a:latin typeface="MV Boli" panose="02000500030200090000" charset="0"/>
                  <a:ea typeface="微软雅黑" panose="020B0503020204020204" pitchFamily="34" charset="-122"/>
                  <a:cs typeface="MV Boli" panose="02000500030200090000" charset="0"/>
                  <a:sym typeface="微软雅黑" panose="020B0503020204020204" pitchFamily="34" charset="-122"/>
                </a:rPr>
                <a:t>MoeCloud</a:t>
              </a:r>
              <a:endParaRPr lang="en-US" altLang="zh-CN" sz="1800" dirty="0">
                <a:solidFill>
                  <a:schemeClr val="tx1">
                    <a:lumMod val="65000"/>
                    <a:lumOff val="35000"/>
                  </a:schemeClr>
                </a:solidFill>
                <a:latin typeface="MV Boli" panose="02000500030200090000" charset="0"/>
                <a:ea typeface="微软雅黑" panose="020B0503020204020204" pitchFamily="34" charset="-122"/>
                <a:cs typeface="MV Boli" panose="02000500030200090000" charset="0"/>
                <a:sym typeface="微软雅黑" panose="020B0503020204020204" pitchFamily="34" charset="-122"/>
              </a:endParaRPr>
            </a:p>
          </p:txBody>
        </p:sp>
      </p:grpSp>
      <p:grpSp>
        <p:nvGrpSpPr>
          <p:cNvPr id="24" name="组合 7"/>
          <p:cNvGrpSpPr/>
          <p:nvPr/>
        </p:nvGrpSpPr>
        <p:grpSpPr>
          <a:xfrm>
            <a:off x="8352605" y="2292654"/>
            <a:ext cx="3077428" cy="874945"/>
            <a:chOff x="16411869" y="3291177"/>
            <a:chExt cx="6156754" cy="1749893"/>
          </a:xfrm>
        </p:grpSpPr>
        <p:sp>
          <p:nvSpPr>
            <p:cNvPr id="25" name="Shape 425"/>
            <p:cNvSpPr/>
            <p:nvPr/>
          </p:nvSpPr>
          <p:spPr>
            <a:xfrm>
              <a:off x="17030310" y="3291177"/>
              <a:ext cx="5538313" cy="589281"/>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cs typeface="等线" panose="02010600030101010101" charset="-122"/>
                  <a:sym typeface="微软雅黑" panose="020B0503020204020204" pitchFamily="34" charset="-122"/>
                </a:rPr>
                <a:t>查询相关资料</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cs typeface="等线" panose="02010600030101010101" charset="-122"/>
                <a:sym typeface="微软雅黑" panose="020B0503020204020204" pitchFamily="34" charset="-122"/>
              </a:endParaRPr>
            </a:p>
          </p:txBody>
        </p:sp>
        <p:sp>
          <p:nvSpPr>
            <p:cNvPr id="26" name="Shape 426"/>
            <p:cNvSpPr/>
            <p:nvPr/>
          </p:nvSpPr>
          <p:spPr>
            <a:xfrm>
              <a:off x="17044948" y="3933628"/>
              <a:ext cx="5509032" cy="1107442"/>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开始之初我们组员分工面向网络编程查找了许多关于网盘的资料</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参考。最后我们都认为是十分可行的。</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27" name="Shape 427"/>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8" name="组合 8"/>
          <p:cNvGrpSpPr/>
          <p:nvPr/>
        </p:nvGrpSpPr>
        <p:grpSpPr>
          <a:xfrm>
            <a:off x="8352790" y="4051300"/>
            <a:ext cx="3084830" cy="862985"/>
            <a:chOff x="16411869" y="5624341"/>
            <a:chExt cx="6156754" cy="1792727"/>
          </a:xfrm>
        </p:grpSpPr>
        <p:sp>
          <p:nvSpPr>
            <p:cNvPr id="29" name="Shape 428"/>
            <p:cNvSpPr/>
            <p:nvPr/>
          </p:nvSpPr>
          <p:spPr>
            <a:xfrm>
              <a:off x="17030310" y="5624341"/>
              <a:ext cx="5538313" cy="612071"/>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cs typeface="等线" panose="02010600030101010101" charset="-122"/>
                  <a:sym typeface="微软雅黑" panose="020B0503020204020204" pitchFamily="34" charset="-122"/>
                </a:rPr>
                <a:t>确定项目</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cs typeface="等线" panose="02010600030101010101" charset="-122"/>
                <a:sym typeface="微软雅黑" panose="020B0503020204020204" pitchFamily="34" charset="-122"/>
              </a:endParaRPr>
            </a:p>
          </p:txBody>
        </p:sp>
        <p:sp>
          <p:nvSpPr>
            <p:cNvPr id="30" name="Shape 429"/>
            <p:cNvSpPr/>
            <p:nvPr/>
          </p:nvSpPr>
          <p:spPr>
            <a:xfrm>
              <a:off x="17044948" y="6266795"/>
              <a:ext cx="5509032" cy="1150273"/>
            </a:xfrm>
            <a:prstGeom prst="rect">
              <a:avLst/>
            </a:prstGeom>
            <a:ln w="12700">
              <a:miter lim="400000"/>
            </a:ln>
          </p:spPr>
          <p:txBody>
            <a:bodyPr lIns="0" tIns="0" rIns="0" bIns="0">
              <a:spAutoFit/>
            </a:bodyPr>
            <a:lstStyle/>
            <a:p>
              <a:pPr defTabSz="323850">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最后经过组员以及老师的一致同意，我们确定了开发</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MoeCloud</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网盘</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作为我们的毕业项目。</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31" name="Shape 430"/>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0" name="组合 3"/>
          <p:cNvGrpSpPr/>
          <p:nvPr/>
        </p:nvGrpSpPr>
        <p:grpSpPr>
          <a:xfrm>
            <a:off x="798587" y="2258028"/>
            <a:ext cx="3052555" cy="1244515"/>
            <a:chOff x="1541816" y="3210495"/>
            <a:chExt cx="6106996" cy="2489034"/>
          </a:xfrm>
        </p:grpSpPr>
        <p:sp>
          <p:nvSpPr>
            <p:cNvPr id="41" name="Shape 437"/>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2" name="Shape 441"/>
            <p:cNvSpPr/>
            <p:nvPr/>
          </p:nvSpPr>
          <p:spPr>
            <a:xfrm>
              <a:off x="1541816" y="3210495"/>
              <a:ext cx="5538314" cy="589281"/>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cs typeface="等线" panose="02010600030101010101" charset="-122"/>
                  <a:sym typeface="微软雅黑" panose="020B0503020204020204" pitchFamily="34" charset="-122"/>
                </a:rPr>
                <a:t>项目的开始</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cs typeface="等线" panose="02010600030101010101" charset="-122"/>
                <a:sym typeface="微软雅黑" panose="020B0503020204020204" pitchFamily="34" charset="-122"/>
              </a:endParaRPr>
            </a:p>
          </p:txBody>
        </p:sp>
        <p:sp>
          <p:nvSpPr>
            <p:cNvPr id="43" name="Shape 442"/>
            <p:cNvSpPr/>
            <p:nvPr/>
          </p:nvSpPr>
          <p:spPr>
            <a:xfrm>
              <a:off x="1583351" y="3852946"/>
              <a:ext cx="5509033" cy="1846583"/>
            </a:xfrm>
            <a:prstGeom prst="rect">
              <a:avLst/>
            </a:prstGeom>
            <a:ln w="12700">
              <a:miter lim="400000"/>
            </a:ln>
          </p:spPr>
          <p:txBody>
            <a:bodyPr lIns="0" tIns="0" rIns="0" bIns="0">
              <a:spAutoFit/>
            </a:bodyPr>
            <a:lstStyle/>
            <a:p>
              <a:pPr algn="l" defTabSz="323850">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俗话说学以致用，我们即将毕业，在思考毕业设计项目的时候。想到我们平常使用的网盘都会限速，而且许多特定的功能都</a:t>
              </a: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需要开通会员等等</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觉得很不方便</a:t>
              </a: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，所以为什么不自己开发一个呢？</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grpSp>
      <p:grpSp>
        <p:nvGrpSpPr>
          <p:cNvPr id="44" name="组合 4"/>
          <p:cNvGrpSpPr/>
          <p:nvPr/>
        </p:nvGrpSpPr>
        <p:grpSpPr>
          <a:xfrm>
            <a:off x="778267" y="4084375"/>
            <a:ext cx="3052555" cy="874947"/>
            <a:chOff x="1541816" y="5543659"/>
            <a:chExt cx="6106996" cy="1749894"/>
          </a:xfrm>
        </p:grpSpPr>
        <p:sp>
          <p:nvSpPr>
            <p:cNvPr id="45" name="Shape 438"/>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Shape 443"/>
            <p:cNvSpPr/>
            <p:nvPr/>
          </p:nvSpPr>
          <p:spPr>
            <a:xfrm>
              <a:off x="1541816" y="5543659"/>
              <a:ext cx="5538314" cy="589280"/>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cs typeface="等线" panose="02010600030101010101" charset="-122"/>
                  <a:sym typeface="微软雅黑" panose="020B0503020204020204" pitchFamily="34" charset="-122"/>
                </a:rPr>
                <a:t>组内讨论</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cs typeface="等线" panose="02010600030101010101" charset="-122"/>
                <a:sym typeface="微软雅黑" panose="020B0503020204020204" pitchFamily="34" charset="-122"/>
              </a:endParaRPr>
            </a:p>
          </p:txBody>
        </p:sp>
        <p:sp>
          <p:nvSpPr>
            <p:cNvPr id="47" name="Shape 444"/>
            <p:cNvSpPr/>
            <p:nvPr/>
          </p:nvSpPr>
          <p:spPr>
            <a:xfrm>
              <a:off x="1583351" y="6186113"/>
              <a:ext cx="5509033" cy="1107440"/>
            </a:xfrm>
            <a:prstGeom prst="rect">
              <a:avLst/>
            </a:prstGeom>
            <a:ln w="12700">
              <a:miter lim="400000"/>
            </a:ln>
          </p:spPr>
          <p:txBody>
            <a:bodyPr lIns="0" tIns="0" rIns="0" bIns="0">
              <a:spAutoFit/>
            </a:bodyPr>
            <a:lstStyle/>
            <a:p>
              <a:pPr algn="l" defTabSz="323850">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rPr>
                <a:t>开发之初我们思考过许多项目，但是都觉得以后不能持续的使用，所有我们确定了就开发一个网盘</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1+#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5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等线" panose="02010600030101010101" charset="-122"/>
                <a:ea typeface="等线" panose="02010600030101010101" charset="-122"/>
              </a:rPr>
              <a:t>功能介绍</a:t>
            </a:r>
            <a:endParaRPr lang="zh-CN" altLang="en-US" sz="4400" dirty="0">
              <a:solidFill>
                <a:schemeClr val="tx1">
                  <a:lumMod val="95000"/>
                  <a:lumOff val="5000"/>
                </a:schemeClr>
              </a:solidFill>
              <a:latin typeface="等线" panose="02010600030101010101" charset="-122"/>
              <a:ea typeface="等线" panose="02010600030101010101"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等线" panose="02010600030101010101" charset="-122"/>
                  <a:ea typeface="等线" panose="02010600030101010101" charset="-122"/>
                </a:rPr>
                <a:t>贰</a:t>
              </a:r>
              <a:endParaRPr lang="zh-CN" altLang="en-US" sz="4800" b="1" dirty="0">
                <a:latin typeface="等线" panose="02010600030101010101" charset="-122"/>
                <a:ea typeface="等线" panose="02010600030101010101" charset="-122"/>
              </a:endParaRPr>
            </a:p>
          </p:txBody>
        </p:sp>
      </p:grpSp>
      <p:sp>
        <p:nvSpPr>
          <p:cNvPr id="36" name="文本框 13"/>
          <p:cNvSpPr txBox="1">
            <a:spLocks noChangeArrowheads="1"/>
          </p:cNvSpPr>
          <p:nvPr/>
        </p:nvSpPr>
        <p:spPr bwMode="auto">
          <a:xfrm flipH="1">
            <a:off x="5776931" y="2730420"/>
            <a:ext cx="5585336" cy="142049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等线" panose="02010600030101010101" charset="-122"/>
                <a:ea typeface="等线" panose="02010600030101010101" charset="-122"/>
                <a:cs typeface="+mn-ea"/>
                <a:sym typeface="+mn-lt"/>
              </a:rPr>
              <a:t>介绍我们项目有哪些部分组成，模块的设计，以及功能的实现。</a:t>
            </a:r>
            <a:endParaRPr lang="zh-CN" altLang="en-US" sz="2400" dirty="0">
              <a:solidFill>
                <a:schemeClr val="tx1">
                  <a:lumMod val="95000"/>
                  <a:lumOff val="5000"/>
                </a:schemeClr>
              </a:solidFill>
              <a:latin typeface="等线" panose="02010600030101010101" charset="-122"/>
              <a:ea typeface="等线" panose="02010600030101010101"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等线" panose="02010600030101010101" charset="-122"/>
              <a:ea typeface="等线" panose="02010600030101010101"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07390" y="1863725"/>
            <a:ext cx="2625090" cy="2699385"/>
            <a:chOff x="2378292" y="4060687"/>
            <a:chExt cx="2389919"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ct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登录注册</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78292" y="4370645"/>
              <a:ext cx="2389918" cy="556179"/>
            </a:xfrm>
            <a:prstGeom prst="rect">
              <a:avLst/>
            </a:prstGeom>
            <a:noFill/>
          </p:spPr>
          <p:txBody>
            <a:bodyPr wrap="square" lIns="120000" tIns="62400" rIns="480000" bIns="62400">
              <a:normAutofit/>
            </a:bodyPr>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网盘当然需要我们登录之后才能管理我们的文件以及各类操作。也便于们数的管理。</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112" name="图片 111" descr="QQ图片20210122043407"/>
          <p:cNvPicPr>
            <a:picLocks noChangeAspect="1"/>
          </p:cNvPicPr>
          <p:nvPr/>
        </p:nvPicPr>
        <p:blipFill>
          <a:blip r:embed="rId1"/>
          <a:stretch>
            <a:fillRect/>
          </a:stretch>
        </p:blipFill>
        <p:spPr>
          <a:xfrm>
            <a:off x="8449310" y="920115"/>
            <a:ext cx="3171825" cy="4867275"/>
          </a:xfrm>
          <a:prstGeom prst="rect">
            <a:avLst/>
          </a:prstGeom>
        </p:spPr>
      </p:pic>
      <p:grpSp>
        <p:nvGrpSpPr>
          <p:cNvPr id="113" name="组合 112"/>
          <p:cNvGrpSpPr/>
          <p:nvPr/>
        </p:nvGrpSpPr>
        <p:grpSpPr>
          <a:xfrm>
            <a:off x="707390" y="4563110"/>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我们的登录界面</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用户可以再此页面登录注册以及找回密码，也必须登录后才能访问主页。</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pic>
        <p:nvPicPr>
          <p:cNvPr id="2" name="图片 1" descr="MiniPSign"/>
          <p:cNvPicPr>
            <a:picLocks noChangeAspect="1"/>
          </p:cNvPicPr>
          <p:nvPr/>
        </p:nvPicPr>
        <p:blipFill>
          <a:blip r:embed="rId2"/>
          <a:stretch>
            <a:fillRect/>
          </a:stretch>
        </p:blipFill>
        <p:spPr>
          <a:xfrm>
            <a:off x="5462270" y="920115"/>
            <a:ext cx="2762250" cy="4895850"/>
          </a:xfrm>
          <a:prstGeom prst="rect">
            <a:avLst/>
          </a:prstGeom>
        </p:spPr>
      </p:pic>
      <p:sp>
        <p:nvSpPr>
          <p:cNvPr id="3" name="文本框 2"/>
          <p:cNvSpPr txBox="1"/>
          <p:nvPr/>
        </p:nvSpPr>
        <p:spPr>
          <a:xfrm>
            <a:off x="6409055" y="5969000"/>
            <a:ext cx="868680" cy="368300"/>
          </a:xfrm>
          <a:prstGeom prst="rect">
            <a:avLst/>
          </a:prstGeom>
          <a:noFill/>
        </p:spPr>
        <p:txBody>
          <a:bodyPr wrap="none" rtlCol="0">
            <a:spAutoFit/>
          </a:bodyPr>
          <a:p>
            <a:r>
              <a:rPr lang="zh-CN" altLang="en-US" b="1"/>
              <a:t>小程序</a:t>
            </a:r>
            <a:endParaRPr lang="zh-CN" altLang="en-US" b="1"/>
          </a:p>
        </p:txBody>
      </p:sp>
      <p:sp>
        <p:nvSpPr>
          <p:cNvPr id="4" name="文本框 3"/>
          <p:cNvSpPr txBox="1"/>
          <p:nvPr/>
        </p:nvSpPr>
        <p:spPr>
          <a:xfrm>
            <a:off x="9601200" y="5969000"/>
            <a:ext cx="891540" cy="368300"/>
          </a:xfrm>
          <a:prstGeom prst="rect">
            <a:avLst/>
          </a:prstGeom>
          <a:noFill/>
        </p:spPr>
        <p:txBody>
          <a:bodyPr wrap="none" rtlCol="0">
            <a:spAutoFit/>
          </a:bodyPr>
          <a:p>
            <a:r>
              <a:rPr lang="en-US" altLang="zh-CN" b="1"/>
              <a:t>Web</a:t>
            </a:r>
            <a:r>
              <a:rPr lang="zh-CN" altLang="en-US" b="1"/>
              <a:t>端</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07390" y="1863725"/>
            <a:ext cx="2625090" cy="2699385"/>
            <a:chOff x="2378292" y="4060687"/>
            <a:chExt cx="2389919"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文件上传</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78292" y="4370645"/>
              <a:ext cx="2389918" cy="556179"/>
            </a:xfrm>
            <a:prstGeom prst="rect">
              <a:avLst/>
            </a:prstGeom>
            <a:noFill/>
          </p:spPr>
          <p:txBody>
            <a:bodyPr wrap="square" lIns="120000" tIns="62400" rIns="480000" bIns="62400">
              <a:normAutofit fontScale="90000"/>
            </a:bodyPr>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通过图片中的上传按钮可以点击上传文件夹或者文件。我们</a:t>
              </a:r>
              <a:r>
                <a:rPr lang="en-US" sz="1335">
                  <a:solidFill>
                    <a:schemeClr val="bg1">
                      <a:lumMod val="50000"/>
                    </a:schemeClr>
                  </a:solidFill>
                  <a:latin typeface="微软雅黑" panose="020B0503020204020204" pitchFamily="34" charset="-122"/>
                  <a:ea typeface="微软雅黑" panose="020B0503020204020204" pitchFamily="34" charset="-122"/>
                </a:rPr>
                <a:t>MoeCloud</a:t>
              </a:r>
              <a:r>
                <a:rPr lang="zh-CN" altLang="en-US" sz="1335">
                  <a:solidFill>
                    <a:schemeClr val="bg1">
                      <a:lumMod val="50000"/>
                    </a:schemeClr>
                  </a:solidFill>
                  <a:latin typeface="微软雅黑" panose="020B0503020204020204" pitchFamily="34" charset="-122"/>
                  <a:ea typeface="微软雅黑" panose="020B0503020204020204" pitchFamily="34" charset="-122"/>
                </a:rPr>
                <a:t>网盘</a:t>
              </a:r>
              <a:r>
                <a:rPr lang="zh-CN" altLang="en-US" sz="1335">
                  <a:solidFill>
                    <a:schemeClr val="bg1">
                      <a:lumMod val="50000"/>
                    </a:schemeClr>
                  </a:solidFill>
                  <a:latin typeface="微软雅黑" panose="020B0503020204020204" pitchFamily="34" charset="-122"/>
                  <a:ea typeface="微软雅黑" panose="020B0503020204020204" pitchFamily="34" charset="-122"/>
                </a:rPr>
                <a:t>提供了文件夹的上传以及文件的上传，当然我们也规定了一些不能上传的类型。比如我们</a:t>
              </a:r>
              <a:r>
                <a:rPr lang="en-US" altLang="zh-CN" sz="1335">
                  <a:solidFill>
                    <a:schemeClr val="bg1">
                      <a:lumMod val="50000"/>
                    </a:schemeClr>
                  </a:solidFill>
                  <a:latin typeface="微软雅黑" panose="020B0503020204020204" pitchFamily="34" charset="-122"/>
                  <a:ea typeface="微软雅黑" panose="020B0503020204020204" pitchFamily="34" charset="-122"/>
                </a:rPr>
                <a:t>.NET</a:t>
              </a:r>
              <a:r>
                <a:rPr lang="zh-CN" altLang="en-US" sz="1335">
                  <a:solidFill>
                    <a:schemeClr val="bg1">
                      <a:lumMod val="50000"/>
                    </a:schemeClr>
                  </a:solidFill>
                  <a:latin typeface="微软雅黑" panose="020B0503020204020204" pitchFamily="34" charset="-122"/>
                  <a:ea typeface="微软雅黑" panose="020B0503020204020204" pitchFamily="34" charset="-122"/>
                </a:rPr>
                <a:t>的</a:t>
              </a:r>
              <a:r>
                <a:rPr lang="en-US" altLang="zh-CN" sz="1335">
                  <a:solidFill>
                    <a:schemeClr val="bg1">
                      <a:lumMod val="50000"/>
                    </a:schemeClr>
                  </a:solidFill>
                  <a:latin typeface="微软雅黑" panose="020B0503020204020204" pitchFamily="34" charset="-122"/>
                  <a:ea typeface="微软雅黑" panose="020B0503020204020204" pitchFamily="34" charset="-122"/>
                </a:rPr>
                <a:t>.CS</a:t>
              </a:r>
              <a:r>
                <a:rPr lang="zh-CN" altLang="en-US" sz="1335">
                  <a:solidFill>
                    <a:schemeClr val="bg1">
                      <a:lumMod val="50000"/>
                    </a:schemeClr>
                  </a:solidFill>
                  <a:latin typeface="微软雅黑" panose="020B0503020204020204" pitchFamily="34" charset="-122"/>
                  <a:ea typeface="微软雅黑" panose="020B0503020204020204" pitchFamily="34" charset="-122"/>
                </a:rPr>
                <a:t>文件。</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025900" y="371792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上传功能简介</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fontScale="70000"/>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用户可以指定上传文件或者文件在已有的某个文件夹里面，也可以新建一个文件夹。我们使用到了分片上传功能，如果不将文件切割之后上传的话将回造成服务器的压力过大以及程序的卡顿</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a:p>
                <a:pPr algn="l">
                  <a:lnSpc>
                    <a:spcPct val="120000"/>
                  </a:lnSpc>
                  <a:defRPr/>
                </a:pP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pic>
        <p:nvPicPr>
          <p:cNvPr id="2" name="图片 1" descr="file"/>
          <p:cNvPicPr>
            <a:picLocks noChangeAspect="1"/>
          </p:cNvPicPr>
          <p:nvPr/>
        </p:nvPicPr>
        <p:blipFill>
          <a:blip r:embed="rId1"/>
          <a:stretch>
            <a:fillRect/>
          </a:stretch>
        </p:blipFill>
        <p:spPr>
          <a:xfrm>
            <a:off x="8669655" y="675640"/>
            <a:ext cx="2449830" cy="530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07390" y="1863725"/>
            <a:ext cx="2625090" cy="2699385"/>
            <a:chOff x="2378292" y="4060687"/>
            <a:chExt cx="2389919"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查询文件</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78292" y="4370645"/>
              <a:ext cx="2389918" cy="556179"/>
            </a:xfrm>
            <a:prstGeom prst="rect">
              <a:avLst/>
            </a:prstGeom>
            <a:noFill/>
          </p:spPr>
          <p:txBody>
            <a:bodyPr wrap="square" lIns="120000" tIns="62400" rIns="480000" bIns="62400">
              <a:normAutofit lnSpcReduction="10000"/>
            </a:bodyPr>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最上方的搜索按钮，用户输入文件的名后将展示与该文件名相关的文件夹以及文件</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4025900" y="371792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搜索功能简介</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从数据库查询到相关的文件，将文件展示在列表中。用户就可以对这些文件进行各种操作。</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pic>
        <p:nvPicPr>
          <p:cNvPr id="2" name="图片 1" descr="file"/>
          <p:cNvPicPr>
            <a:picLocks noChangeAspect="1"/>
          </p:cNvPicPr>
          <p:nvPr/>
        </p:nvPicPr>
        <p:blipFill>
          <a:blip r:embed="rId1"/>
          <a:stretch>
            <a:fillRect/>
          </a:stretch>
        </p:blipFill>
        <p:spPr>
          <a:xfrm>
            <a:off x="8669655" y="675640"/>
            <a:ext cx="2449830" cy="530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73"/>
          <p:cNvGrpSpPr/>
          <p:nvPr/>
        </p:nvGrpSpPr>
        <p:grpSpPr>
          <a:xfrm>
            <a:off x="707390" y="1863725"/>
            <a:ext cx="2625090" cy="2699385"/>
            <a:chOff x="2378292" y="4060687"/>
            <a:chExt cx="2389919" cy="866137"/>
          </a:xfrm>
        </p:grpSpPr>
        <p:sp>
          <p:nvSpPr>
            <p:cNvPr id="110" name="TextBox 74"/>
            <p:cNvSpPr txBox="1"/>
            <p:nvPr/>
          </p:nvSpPr>
          <p:spPr bwMode="auto">
            <a:xfrm>
              <a:off x="2458650" y="4060687"/>
              <a:ext cx="2309561" cy="309902"/>
            </a:xfrm>
            <a:prstGeom prst="rect">
              <a:avLst/>
            </a:prstGeom>
            <a:noFill/>
          </p:spPr>
          <p:txBody>
            <a:bodyPr wrap="none" lIns="120000" tIns="62400" rIns="480000" bIns="62400">
              <a:normAutofit/>
            </a:bodyPr>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文件预览</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11" name="TextBox 75"/>
            <p:cNvSpPr txBox="1"/>
            <p:nvPr/>
          </p:nvSpPr>
          <p:spPr bwMode="auto">
            <a:xfrm>
              <a:off x="2378292" y="4370645"/>
              <a:ext cx="2389918" cy="556179"/>
            </a:xfrm>
            <a:prstGeom prst="rect">
              <a:avLst/>
            </a:prstGeom>
            <a:noFill/>
          </p:spPr>
          <p:txBody>
            <a:bodyPr wrap="square" lIns="120000" tIns="62400" rIns="480000" bIns="62400">
              <a:normAutofit lnSpcReduction="10000"/>
            </a:bodyPr>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点击预览后将在线上实时查看文件的内容。</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3" name="组合 112"/>
          <p:cNvGrpSpPr/>
          <p:nvPr/>
        </p:nvGrpSpPr>
        <p:grpSpPr>
          <a:xfrm>
            <a:off x="795655" y="3717925"/>
            <a:ext cx="4426585" cy="845185"/>
            <a:chOff x="5463099" y="1210626"/>
            <a:chExt cx="3319904" cy="633755"/>
          </a:xfrm>
        </p:grpSpPr>
        <p:grpSp>
          <p:nvGrpSpPr>
            <p:cNvPr id="114" name="Group 4"/>
            <p:cNvGrpSpPr/>
            <p:nvPr/>
          </p:nvGrpSpPr>
          <p:grpSpPr>
            <a:xfrm>
              <a:off x="5463099" y="1300172"/>
              <a:ext cx="671917" cy="454663"/>
              <a:chOff x="750278" y="1571840"/>
              <a:chExt cx="895890" cy="606217"/>
            </a:xfrm>
          </p:grpSpPr>
          <p:sp>
            <p:nvSpPr>
              <p:cNvPr id="11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7" name="Group 50"/>
            <p:cNvGrpSpPr/>
            <p:nvPr/>
          </p:nvGrpSpPr>
          <p:grpSpPr>
            <a:xfrm>
              <a:off x="6135016" y="1210626"/>
              <a:ext cx="2647987" cy="633755"/>
              <a:chOff x="6832871" y="1856672"/>
              <a:chExt cx="4560847" cy="845007"/>
            </a:xfrm>
          </p:grpSpPr>
          <p:sp>
            <p:nvSpPr>
              <p:cNvPr id="118"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预览功能简介</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9"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fontScale="70000"/>
                <a:scene3d>
                  <a:camera prst="orthographicFront"/>
                  <a:lightRig rig="threePt" dir="t"/>
                </a:scene3d>
                <a:sp3d>
                  <a:bevelT w="0" h="0"/>
                </a:sp3d>
              </a:bodyPr>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点击预览按钮进入查看文件内容页面。图片和</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ppt</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文件可以滑动查看。</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docx</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和</a:t>
                </a:r>
                <a:r>
                  <a:rPr lang="en-US" altLang="zh-CN" sz="1065" dirty="0">
                    <a:solidFill>
                      <a:schemeClr val="bg1">
                        <a:lumMod val="50000"/>
                      </a:schemeClr>
                    </a:solidFill>
                    <a:latin typeface="微软雅黑" panose="020B0503020204020204" pitchFamily="34" charset="-122"/>
                    <a:ea typeface="微软雅黑" panose="020B0503020204020204" pitchFamily="34" charset="-122"/>
                  </a:rPr>
                  <a:t>txt</a:t>
                </a:r>
                <a:r>
                  <a:rPr lang="zh-CN" altLang="en-US" sz="1065" dirty="0">
                    <a:solidFill>
                      <a:schemeClr val="bg1">
                        <a:lumMod val="50000"/>
                      </a:schemeClr>
                    </a:solidFill>
                    <a:latin typeface="微软雅黑" panose="020B0503020204020204" pitchFamily="34" charset="-122"/>
                    <a:ea typeface="微软雅黑" panose="020B0503020204020204" pitchFamily="34" charset="-122"/>
                  </a:rPr>
                  <a:t>文件则是查看内容，音频文件预览有大小限制。目前我们只开发了这几张类型文件的预览，其他类型待开发中。</a:t>
                </a:r>
                <a:endParaRPr lang="en-US" altLang="zh-CN"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pic>
        <p:nvPicPr>
          <p:cNvPr id="3" name="图片 2" descr="yulan"/>
          <p:cNvPicPr>
            <a:picLocks noChangeAspect="1"/>
          </p:cNvPicPr>
          <p:nvPr/>
        </p:nvPicPr>
        <p:blipFill>
          <a:blip r:embed="rId1"/>
          <a:stretch>
            <a:fillRect/>
          </a:stretch>
        </p:blipFill>
        <p:spPr>
          <a:xfrm>
            <a:off x="8675370" y="183515"/>
            <a:ext cx="2926080" cy="6342380"/>
          </a:xfrm>
          <a:prstGeom prst="rect">
            <a:avLst/>
          </a:prstGeom>
        </p:spPr>
      </p:pic>
      <p:pic>
        <p:nvPicPr>
          <p:cNvPr id="4" name="图片 3" descr="yulan"/>
          <p:cNvPicPr>
            <a:picLocks noChangeAspect="1"/>
          </p:cNvPicPr>
          <p:nvPr/>
        </p:nvPicPr>
        <p:blipFill>
          <a:blip r:embed="rId1"/>
          <a:srcRect t="3294" b="9883"/>
          <a:stretch>
            <a:fillRect/>
          </a:stretch>
        </p:blipFill>
        <p:spPr>
          <a:xfrm>
            <a:off x="5566410" y="643255"/>
            <a:ext cx="2764790" cy="5204460"/>
          </a:xfrm>
          <a:prstGeom prst="rect">
            <a:avLst/>
          </a:prstGeom>
        </p:spPr>
      </p:pic>
      <p:pic>
        <p:nvPicPr>
          <p:cNvPr id="2" name="图片 1" descr="预览"/>
          <p:cNvPicPr>
            <a:picLocks noChangeAspect="1"/>
          </p:cNvPicPr>
          <p:nvPr/>
        </p:nvPicPr>
        <p:blipFill>
          <a:blip r:embed="rId2"/>
          <a:stretch>
            <a:fillRect/>
          </a:stretch>
        </p:blipFill>
        <p:spPr>
          <a:xfrm>
            <a:off x="5566410" y="969645"/>
            <a:ext cx="2764790" cy="4890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淡雅水彩墨迹">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淡雅水彩墨迹">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2478</Words>
  <Application>WPS 演示</Application>
  <PresentationFormat>宽屏</PresentationFormat>
  <Paragraphs>324</Paragraphs>
  <Slides>22</Slides>
  <Notes>16</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22</vt:i4>
      </vt:variant>
    </vt:vector>
  </HeadingPairs>
  <TitlesOfParts>
    <vt:vector size="44" baseType="lpstr">
      <vt:lpstr>Arial</vt:lpstr>
      <vt:lpstr>宋体</vt:lpstr>
      <vt:lpstr>Wingdings</vt:lpstr>
      <vt:lpstr>MV Boli</vt:lpstr>
      <vt:lpstr>幼圆</vt:lpstr>
      <vt:lpstr>等线</vt:lpstr>
      <vt:lpstr>Gill Sans</vt:lpstr>
      <vt:lpstr>微软雅黑</vt:lpstr>
      <vt:lpstr>FontAwesome</vt:lpstr>
      <vt:lpstr>Lato</vt:lpstr>
      <vt:lpstr>Arial Unicode MS</vt:lpstr>
      <vt:lpstr>等线 Light</vt:lpstr>
      <vt:lpstr>Open Sans</vt:lpstr>
      <vt:lpstr>Calibri</vt:lpstr>
      <vt:lpstr>Malgun Gothic</vt:lpstr>
      <vt:lpstr>FontAwesome</vt:lpstr>
      <vt:lpstr>Gill Sans</vt:lpstr>
      <vt:lpstr>Lato</vt:lpstr>
      <vt:lpstr>幼圆</vt:lpstr>
      <vt:lpstr>仿宋</vt:lpstr>
      <vt:lpstr>淡雅水彩墨迹</vt:lpstr>
      <vt:lpstr>1_淡雅水彩墨迹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淡的不仅是思念</cp:lastModifiedBy>
  <cp:revision>94</cp:revision>
  <dcterms:created xsi:type="dcterms:W3CDTF">2018-05-16T09:32:00Z</dcterms:created>
  <dcterms:modified xsi:type="dcterms:W3CDTF">2021-01-22T05:50:45Z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