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7544" r:id="rId5"/>
    <p:sldId id="7545" r:id="rId6"/>
    <p:sldId id="1004" r:id="rId7"/>
    <p:sldId id="7546" r:id="rId8"/>
    <p:sldId id="1060" r:id="rId9"/>
    <p:sldId id="7579" r:id="rId10"/>
    <p:sldId id="7580" r:id="rId11"/>
    <p:sldId id="7581" r:id="rId12"/>
    <p:sldId id="7582" r:id="rId13"/>
    <p:sldId id="1055" r:id="rId14"/>
    <p:sldId id="7547" r:id="rId15"/>
    <p:sldId id="7567" r:id="rId16"/>
    <p:sldId id="7568" r:id="rId17"/>
    <p:sldId id="842" r:id="rId18"/>
    <p:sldId id="954" r:id="rId19"/>
    <p:sldId id="957" r:id="rId20"/>
    <p:sldId id="7548" r:id="rId21"/>
    <p:sldId id="972" r:id="rId22"/>
    <p:sldId id="854" r:id="rId23"/>
    <p:sldId id="25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73"/>
    <a:srgbClr val="EFEBEC"/>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02" autoAdjust="0"/>
    <p:restoredTop sz="94660"/>
  </p:normalViewPr>
  <p:slideViewPr>
    <p:cSldViewPr snapToGrid="0">
      <p:cViewPr varScale="1">
        <p:scale>
          <a:sx n="67" d="100"/>
          <a:sy n="67" d="100"/>
        </p:scale>
        <p:origin x="712" y="56"/>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238E41-6C6D-4B56-860F-2B48E127361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a:fillRect/>
          </a:stretch>
        </p:blipFill>
        <p:spPr>
          <a:xfrm>
            <a:off x="1735454" y="47169"/>
            <a:ext cx="11815912"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407824" y="672698"/>
            <a:ext cx="1307465" cy="398780"/>
          </a:xfrm>
          <a:prstGeom prst="rect">
            <a:avLst/>
          </a:prstGeom>
          <a:solidFill>
            <a:srgbClr val="EFEBEC"/>
          </a:solidFill>
        </p:spPr>
        <p:txBody>
          <a:bodyPr wrap="none" rtlCol="0">
            <a:spAutoFit/>
          </a:bodyPr>
          <a:lstStyle/>
          <a:p>
            <a:r>
              <a:rPr lang="en-US" altLang="zh-CN" sz="2000" dirty="0">
                <a:latin typeface="MV Boli" panose="02000500030200090000" charset="0"/>
                <a:ea typeface="幼圆" panose="02010509060101010101" pitchFamily="49" charset="-122"/>
                <a:cs typeface="MV Boli" panose="02000500030200090000" charset="0"/>
              </a:rPr>
              <a:t>MoeCloud</a:t>
            </a:r>
            <a:endParaRPr lang="en-US" altLang="zh-CN" sz="2000" dirty="0">
              <a:latin typeface="MV Boli" panose="02000500030200090000" charset="0"/>
              <a:ea typeface="幼圆" panose="02010509060101010101" pitchFamily="49" charset="-122"/>
              <a:cs typeface="MV Boli" panose="02000500030200090000"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毕业</a:t>
            </a:r>
            <a:r>
              <a:rPr lang="zh-CN" altLang="en-US" sz="7200" dirty="0">
                <a:solidFill>
                  <a:srgbClr val="AAA4D1"/>
                </a:solidFill>
                <a:latin typeface="幼圆" panose="02010509060101010101" pitchFamily="49" charset="-122"/>
                <a:ea typeface="幼圆" panose="02010509060101010101" pitchFamily="49" charset="-122"/>
              </a:rPr>
              <a:t>答辩</a:t>
            </a:r>
            <a:endParaRPr lang="zh-CN" altLang="en-US" sz="7200" dirty="0">
              <a:solidFill>
                <a:srgbClr val="AAA4D1"/>
              </a:solidFill>
              <a:latin typeface="幼圆" panose="02010509060101010101" pitchFamily="49" charset="-122"/>
              <a:ea typeface="幼圆" panose="02010509060101010101" pitchFamily="49"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70946" y="905232"/>
            <a:ext cx="5483860" cy="706755"/>
          </a:xfrm>
          <a:prstGeom prst="rect">
            <a:avLst/>
          </a:prstGeom>
        </p:spPr>
        <p:txBody>
          <a:bodyPr wrap="none">
            <a:spAutoFit/>
          </a:bodyPr>
          <a:lstStyle/>
          <a:p>
            <a:r>
              <a:rPr lang="zh-CN" altLang="en-US" sz="4000" dirty="0">
                <a:solidFill>
                  <a:srgbClr val="AAA4D1"/>
                </a:solidFill>
                <a:latin typeface="+mn-ea"/>
              </a:rPr>
              <a:t>第四组项目：</a:t>
            </a:r>
            <a:r>
              <a:rPr lang="en-US" altLang="zh-CN" sz="4000" b="1" dirty="0">
                <a:solidFill>
                  <a:srgbClr val="1C1C73"/>
                </a:solidFill>
                <a:latin typeface="MV Boli" panose="02000500030200090000" charset="0"/>
                <a:cs typeface="MV Boli" panose="02000500030200090000" charset="0"/>
              </a:rPr>
              <a:t>MoeCloud</a:t>
            </a:r>
            <a:endParaRPr lang="en-US" altLang="zh-CN" sz="4000" b="1" dirty="0">
              <a:solidFill>
                <a:srgbClr val="1C1C73"/>
              </a:solidFill>
              <a:latin typeface="MV Boli" panose="02000500030200090000" charset="0"/>
              <a:cs typeface="MV Boli" panose="02000500030200090000" charset="0"/>
            </a:endParaRPr>
          </a:p>
        </p:txBody>
      </p:sp>
      <p:sp>
        <p:nvSpPr>
          <p:cNvPr id="22" name="文本框 21"/>
          <p:cNvSpPr txBox="1"/>
          <p:nvPr/>
        </p:nvSpPr>
        <p:spPr>
          <a:xfrm>
            <a:off x="1270357" y="5552658"/>
            <a:ext cx="1763729" cy="39878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汇报人：罗昕</a:t>
            </a:r>
            <a:endParaRPr lang="zh-CN" altLang="en-US" sz="2000" dirty="0">
              <a:solidFill>
                <a:schemeClr val="bg1"/>
              </a:solidFill>
              <a:latin typeface="幼圆" panose="02010509060101010101" pitchFamily="49" charset="-122"/>
              <a:ea typeface="幼圆" panose="02010509060101010101" pitchFamily="49" charset="-122"/>
            </a:endParaRPr>
          </a:p>
        </p:txBody>
      </p:sp>
      <p:pic>
        <p:nvPicPr>
          <p:cNvPr id="2" name="图片 1" descr="Background"/>
          <p:cNvPicPr>
            <a:picLocks noChangeAspect="1"/>
          </p:cNvPicPr>
          <p:nvPr/>
        </p:nvPicPr>
        <p:blipFill>
          <a:blip r:embed="rId1"/>
          <a:stretch>
            <a:fillRect/>
          </a:stretch>
        </p:blipFill>
        <p:spPr>
          <a:xfrm>
            <a:off x="1270635" y="3881120"/>
            <a:ext cx="1219200" cy="1219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73"/>
          <p:cNvGrpSpPr/>
          <p:nvPr/>
        </p:nvGrpSpPr>
        <p:grpSpPr>
          <a:xfrm>
            <a:off x="720090" y="1863725"/>
            <a:ext cx="2612390" cy="2699385"/>
            <a:chOff x="2389854" y="4060687"/>
            <a:chExt cx="2378357" cy="866137"/>
          </a:xfrm>
        </p:grpSpPr>
        <p:sp>
          <p:nvSpPr>
            <p:cNvPr id="110" name="TextBox 74"/>
            <p:cNvSpPr txBox="1"/>
            <p:nvPr/>
          </p:nvSpPr>
          <p:spPr bwMode="auto">
            <a:xfrm>
              <a:off x="2458650" y="4060687"/>
              <a:ext cx="2309561" cy="309902"/>
            </a:xfrm>
            <a:prstGeom prst="rect">
              <a:avLst/>
            </a:prstGeom>
            <a:noFill/>
          </p:spPr>
          <p:txBody>
            <a:bodyPr wrap="none" lIns="120000" tIns="62400" rIns="480000" bIns="62400">
              <a:normAutofit/>
            </a:bodyPr>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个人信息页</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11" name="TextBox 75"/>
            <p:cNvSpPr txBox="1"/>
            <p:nvPr/>
          </p:nvSpPr>
          <p:spPr bwMode="auto">
            <a:xfrm>
              <a:off x="2389854" y="4370589"/>
              <a:ext cx="2310718" cy="556235"/>
            </a:xfrm>
            <a:prstGeom prst="rect">
              <a:avLst/>
            </a:prstGeom>
            <a:noFill/>
          </p:spPr>
          <p:txBody>
            <a:bodyPr wrap="square" lIns="120000" tIns="62400" rIns="480000" bIns="62400">
              <a:normAutofit lnSpcReduction="10000"/>
            </a:bodyPr>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这里展示用户的信息界面</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3877310" y="3681095"/>
            <a:ext cx="4426585" cy="845185"/>
            <a:chOff x="5463099" y="1210626"/>
            <a:chExt cx="3319904" cy="633755"/>
          </a:xfrm>
        </p:grpSpPr>
        <p:grpSp>
          <p:nvGrpSpPr>
            <p:cNvPr id="114" name="Group 4"/>
            <p:cNvGrpSpPr/>
            <p:nvPr/>
          </p:nvGrpSpPr>
          <p:grpSpPr>
            <a:xfrm>
              <a:off x="5463099" y="1300172"/>
              <a:ext cx="671917" cy="454663"/>
              <a:chOff x="750278" y="1571840"/>
              <a:chExt cx="895890" cy="606217"/>
            </a:xfrm>
          </p:grpSpPr>
          <p:sp>
            <p:nvSpPr>
              <p:cNvPr id="11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7" name="Group 50"/>
            <p:cNvGrpSpPr/>
            <p:nvPr/>
          </p:nvGrpSpPr>
          <p:grpSpPr>
            <a:xfrm>
              <a:off x="6135016" y="1210626"/>
              <a:ext cx="2647987" cy="633755"/>
              <a:chOff x="6832871" y="1856672"/>
              <a:chExt cx="4560847" cy="845007"/>
            </a:xfrm>
          </p:grpSpPr>
          <p:sp>
            <p:nvSpPr>
              <p:cNvPr id="118"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个人信息页简介</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9"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fontScale="70000"/>
                <a:scene3d>
                  <a:camera prst="orthographicFront"/>
                  <a:lightRig rig="threePt" dir="t"/>
                </a:scene3d>
                <a:sp3d>
                  <a:bevelT w="0" h="0"/>
                </a:sp3d>
              </a:bodyPr>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个人信息页展示用户名字，头像，以及剩余储存空间。如果用户空间小于</a:t>
                </a:r>
                <a:r>
                  <a:rPr lang="en-US" altLang="zh-CN" sz="1065" dirty="0">
                    <a:solidFill>
                      <a:schemeClr val="bg1">
                        <a:lumMod val="50000"/>
                      </a:schemeClr>
                    </a:solidFill>
                    <a:latin typeface="微软雅黑" panose="020B0503020204020204" pitchFamily="34" charset="-122"/>
                    <a:ea typeface="微软雅黑" panose="020B0503020204020204" pitchFamily="34" charset="-122"/>
                  </a:rPr>
                  <a:t>10%</a:t>
                </a:r>
                <a:r>
                  <a:rPr lang="zh-CN" altLang="en-US" sz="1065" dirty="0">
                    <a:solidFill>
                      <a:schemeClr val="bg1">
                        <a:lumMod val="50000"/>
                      </a:schemeClr>
                    </a:solidFill>
                    <a:latin typeface="微软雅黑" panose="020B0503020204020204" pitchFamily="34" charset="-122"/>
                    <a:ea typeface="微软雅黑" panose="020B0503020204020204" pitchFamily="34" charset="-122"/>
                  </a:rPr>
                  <a:t>，也将会在此提示用户空间剩余不足。功能列表中我们只开发了回收站功能，其他功能由于时间没来得及开发。</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pic>
        <p:nvPicPr>
          <p:cNvPr id="4" name="图片 3" descr="QQ图片20210122052711"/>
          <p:cNvPicPr>
            <a:picLocks noChangeAspect="1"/>
          </p:cNvPicPr>
          <p:nvPr/>
        </p:nvPicPr>
        <p:blipFill>
          <a:blip r:embed="rId1"/>
          <a:stretch>
            <a:fillRect/>
          </a:stretch>
        </p:blipFill>
        <p:spPr>
          <a:xfrm>
            <a:off x="8452485" y="99695"/>
            <a:ext cx="3490595" cy="6657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fill="hold"/>
                                        <p:tgtEl>
                                          <p:spTgt spid="113"/>
                                        </p:tgtEl>
                                        <p:attrNameLst>
                                          <p:attrName>ppt_x</p:attrName>
                                        </p:attrNameLst>
                                      </p:cBhvr>
                                      <p:tavLst>
                                        <p:tav tm="0">
                                          <p:val>
                                            <p:strVal val="0-#ppt_w/2"/>
                                          </p:val>
                                        </p:tav>
                                        <p:tav tm="100000">
                                          <p:val>
                                            <p:strVal val="#ppt_x"/>
                                          </p:val>
                                        </p:tav>
                                      </p:tavLst>
                                    </p:anim>
                                    <p:anim calcmode="lin" valueType="num">
                                      <p:cBhvr additive="base">
                                        <p:cTn id="13"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345841" y="2559459"/>
            <a:ext cx="6320344" cy="2515119"/>
            <a:chOff x="1009381" y="1919594"/>
            <a:chExt cx="4740258" cy="1886339"/>
          </a:xfrm>
        </p:grpSpPr>
        <p:sp>
          <p:nvSpPr>
            <p:cNvPr id="5" name="Arrow: Bent 5"/>
            <p:cNvSpPr/>
            <p:nvPr/>
          </p:nvSpPr>
          <p:spPr>
            <a:xfrm>
              <a:off x="1009381" y="1919594"/>
              <a:ext cx="4740258" cy="1886339"/>
            </a:xfrm>
            <a:prstGeom prst="bentArrow">
              <a:avLst>
                <a:gd name="adj1" fmla="val 14971"/>
                <a:gd name="adj2" fmla="val 14123"/>
                <a:gd name="adj3" fmla="val 19508"/>
                <a:gd name="adj4" fmla="val 3669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latin typeface="微软雅黑" panose="020B0503020204020204" pitchFamily="34" charset="-122"/>
                <a:ea typeface="微软雅黑" panose="020B0503020204020204" pitchFamily="34" charset="-122"/>
              </a:endParaRPr>
            </a:p>
          </p:txBody>
        </p:sp>
        <p:sp>
          <p:nvSpPr>
            <p:cNvPr id="9" name="Rectangle 9"/>
            <p:cNvSpPr/>
            <p:nvPr/>
          </p:nvSpPr>
          <p:spPr>
            <a:xfrm>
              <a:off x="3124685" y="1977685"/>
              <a:ext cx="2136116" cy="380873"/>
            </a:xfrm>
            <a:prstGeom prst="rect">
              <a:avLst/>
            </a:prstGeom>
          </p:spPr>
          <p:txBody>
            <a:bodyPr wrap="none" anchor="ctr">
              <a:normAutofit/>
            </a:bodyPr>
            <a:lstStyle/>
            <a:p>
              <a:pPr algn="r"/>
              <a:r>
                <a:rPr lang="zh-CN" altLang="en-US" sz="1865" dirty="0">
                  <a:solidFill>
                    <a:srgbClr val="FFFFFF"/>
                  </a:solidFill>
                  <a:latin typeface="微软雅黑" panose="020B0503020204020204" pitchFamily="34" charset="-122"/>
                  <a:ea typeface="微软雅黑" panose="020B0503020204020204" pitchFamily="34" charset="-122"/>
                </a:rPr>
                <a:t>文件分享 </a:t>
              </a:r>
              <a:r>
                <a:rPr lang="en-US" altLang="zh-CN" sz="1865" dirty="0">
                  <a:solidFill>
                    <a:srgbClr val="FFFFFF"/>
                  </a:solidFill>
                  <a:latin typeface="微软雅黑" panose="020B0503020204020204" pitchFamily="34" charset="-122"/>
                  <a:ea typeface="微软雅黑" panose="020B0503020204020204" pitchFamily="34" charset="-122"/>
                </a:rPr>
                <a:t>02</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945877" y="3377605"/>
            <a:ext cx="4608249" cy="1696971"/>
            <a:chOff x="1459407" y="2533204"/>
            <a:chExt cx="3456187" cy="1272728"/>
          </a:xfrm>
        </p:grpSpPr>
        <p:sp>
          <p:nvSpPr>
            <p:cNvPr id="7" name="Arrow: Bent 7"/>
            <p:cNvSpPr/>
            <p:nvPr/>
          </p:nvSpPr>
          <p:spPr>
            <a:xfrm>
              <a:off x="1459407" y="2533204"/>
              <a:ext cx="3456187" cy="1272728"/>
            </a:xfrm>
            <a:prstGeom prst="bentArrow">
              <a:avLst>
                <a:gd name="adj1" fmla="val 22380"/>
                <a:gd name="adj2" fmla="val 19457"/>
                <a:gd name="adj3" fmla="val 28232"/>
                <a:gd name="adj4" fmla="val 45359"/>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latin typeface="微软雅黑" panose="020B0503020204020204" pitchFamily="34" charset="-122"/>
                <a:ea typeface="微软雅黑" panose="020B0503020204020204" pitchFamily="34" charset="-122"/>
              </a:endParaRPr>
            </a:p>
          </p:txBody>
        </p:sp>
        <p:sp>
          <p:nvSpPr>
            <p:cNvPr id="10" name="Rectangle 10"/>
            <p:cNvSpPr/>
            <p:nvPr/>
          </p:nvSpPr>
          <p:spPr>
            <a:xfrm>
              <a:off x="2311449" y="2571751"/>
              <a:ext cx="2136116" cy="380873"/>
            </a:xfrm>
            <a:prstGeom prst="rect">
              <a:avLst/>
            </a:prstGeom>
          </p:spPr>
          <p:txBody>
            <a:bodyPr wrap="none" anchor="ctr">
              <a:normAutofit/>
            </a:bodyPr>
            <a:lstStyle/>
            <a:p>
              <a:pPr algn="r"/>
              <a:r>
                <a:rPr lang="zh-CN" altLang="en-US" sz="1865" dirty="0">
                  <a:solidFill>
                    <a:srgbClr val="FFFFFF"/>
                  </a:solidFill>
                  <a:latin typeface="微软雅黑" panose="020B0503020204020204" pitchFamily="34" charset="-122"/>
                  <a:ea typeface="微软雅黑" panose="020B0503020204020204" pitchFamily="34" charset="-122"/>
                </a:rPr>
                <a:t>回收站机制 </a:t>
              </a:r>
              <a:r>
                <a:rPr lang="en-US" altLang="zh-CN" sz="1865" dirty="0">
                  <a:solidFill>
                    <a:srgbClr val="FFFFFF"/>
                  </a:solidFill>
                  <a:latin typeface="微软雅黑" panose="020B0503020204020204" pitchFamily="34" charset="-122"/>
                  <a:ea typeface="微软雅黑" panose="020B0503020204020204" pitchFamily="34" charset="-122"/>
                </a:rPr>
                <a:t>03</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045878" y="4087471"/>
            <a:ext cx="3364185" cy="987107"/>
            <a:chOff x="1534408" y="3065603"/>
            <a:chExt cx="2523139" cy="740330"/>
          </a:xfrm>
        </p:grpSpPr>
        <p:sp>
          <p:nvSpPr>
            <p:cNvPr id="6" name="Arrow: Bent 6"/>
            <p:cNvSpPr/>
            <p:nvPr/>
          </p:nvSpPr>
          <p:spPr>
            <a:xfrm>
              <a:off x="1903430" y="3065603"/>
              <a:ext cx="2154117" cy="740330"/>
            </a:xfrm>
            <a:prstGeom prst="bentArrow">
              <a:avLst>
                <a:gd name="adj1" fmla="val 38174"/>
                <a:gd name="adj2" fmla="val 37864"/>
                <a:gd name="adj3" fmla="val 43466"/>
                <a:gd name="adj4" fmla="val 51758"/>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latin typeface="微软雅黑" panose="020B0503020204020204" pitchFamily="34" charset="-122"/>
                <a:ea typeface="微软雅黑" panose="020B0503020204020204" pitchFamily="34" charset="-122"/>
              </a:endParaRPr>
            </a:p>
          </p:txBody>
        </p:sp>
        <p:sp>
          <p:nvSpPr>
            <p:cNvPr id="11" name="Rectangle 11"/>
            <p:cNvSpPr/>
            <p:nvPr/>
          </p:nvSpPr>
          <p:spPr>
            <a:xfrm>
              <a:off x="1534408" y="3138814"/>
              <a:ext cx="2136116" cy="380873"/>
            </a:xfrm>
            <a:prstGeom prst="rect">
              <a:avLst/>
            </a:prstGeom>
          </p:spPr>
          <p:txBody>
            <a:bodyPr wrap="none" anchor="ctr">
              <a:normAutofit/>
            </a:bodyPr>
            <a:lstStyle/>
            <a:p>
              <a:pPr algn="r"/>
              <a:r>
                <a:rPr lang="zh-CN" altLang="en-US" sz="1865" dirty="0">
                  <a:solidFill>
                    <a:srgbClr val="FFFFFF"/>
                  </a:solidFill>
                  <a:latin typeface="微软雅黑" panose="020B0503020204020204" pitchFamily="34" charset="-122"/>
                  <a:ea typeface="微软雅黑" panose="020B0503020204020204" pitchFamily="34" charset="-122"/>
                </a:rPr>
                <a:t>文件下载 </a:t>
              </a:r>
              <a:r>
                <a:rPr lang="en-US" altLang="zh-CN" sz="1865" dirty="0">
                  <a:solidFill>
                    <a:srgbClr val="FFFFFF"/>
                  </a:solidFill>
                  <a:latin typeface="微软雅黑" panose="020B0503020204020204" pitchFamily="34" charset="-122"/>
                  <a:ea typeface="微软雅黑" panose="020B0503020204020204" pitchFamily="34" charset="-122"/>
                </a:rPr>
                <a:t>04</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sp>
        <p:nvSpPr>
          <p:cNvPr id="13" name="TextBox 19"/>
          <p:cNvSpPr txBox="1"/>
          <p:nvPr/>
        </p:nvSpPr>
        <p:spPr>
          <a:xfrm>
            <a:off x="7801869" y="2694970"/>
            <a:ext cx="2801236" cy="484748"/>
          </a:xfrm>
          <a:prstGeom prst="rect">
            <a:avLst/>
          </a:prstGeom>
          <a:noFill/>
        </p:spPr>
        <p:txBody>
          <a:bodyPr wrap="square" lIns="96000" tIns="0" rIns="0" bIns="0">
            <a:noAutofit/>
          </a:bodyPr>
          <a:lstStyle/>
          <a:p>
            <a:pPr lvl="0">
              <a:lnSpc>
                <a:spcPct val="120000"/>
              </a:lnSpc>
              <a:spcBef>
                <a:spcPct val="0"/>
              </a:spcBef>
            </a:pPr>
            <a:r>
              <a:rPr lang="zh-CN" altLang="en-US" sz="1335">
                <a:solidFill>
                  <a:schemeClr val="bg1">
                    <a:lumMod val="50000"/>
                  </a:schemeClr>
                </a:solidFill>
                <a:latin typeface="微软雅黑" panose="020B0503020204020204" pitchFamily="34" charset="-122"/>
                <a:ea typeface="微软雅黑" panose="020B0503020204020204" pitchFamily="34" charset="-122"/>
              </a:rPr>
              <a:t>用户可以选择文件进行分享给别的他用户。</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TextBox 22"/>
          <p:cNvSpPr txBox="1"/>
          <p:nvPr/>
        </p:nvSpPr>
        <p:spPr>
          <a:xfrm>
            <a:off x="6689810" y="3472478"/>
            <a:ext cx="2801236" cy="484748"/>
          </a:xfrm>
          <a:prstGeom prst="rect">
            <a:avLst/>
          </a:prstGeom>
          <a:noFill/>
        </p:spPr>
        <p:txBody>
          <a:bodyPr wrap="square" lIns="96000" tIns="0" rIns="0" bIns="0">
            <a:noAutofit/>
          </a:bodyPr>
          <a:lstStyle/>
          <a:p>
            <a:pPr lvl="0">
              <a:lnSpc>
                <a:spcPct val="120000"/>
              </a:lnSpc>
              <a:spcBef>
                <a:spcPct val="0"/>
              </a:spcBef>
            </a:pPr>
            <a:r>
              <a:rPr lang="zh-CN" altLang="en-US" sz="1335">
                <a:solidFill>
                  <a:schemeClr val="bg1">
                    <a:lumMod val="50000"/>
                  </a:schemeClr>
                </a:solidFill>
                <a:latin typeface="微软雅黑" panose="020B0503020204020204" pitchFamily="34" charset="-122"/>
                <a:ea typeface="微软雅黑" panose="020B0503020204020204" pitchFamily="34" charset="-122"/>
              </a:rPr>
              <a:t>放入回收站的文件将在七天后自动删除。</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TextBox 25"/>
          <p:cNvSpPr txBox="1"/>
          <p:nvPr/>
        </p:nvSpPr>
        <p:spPr>
          <a:xfrm>
            <a:off x="5598549" y="4225322"/>
            <a:ext cx="2801236" cy="484748"/>
          </a:xfrm>
          <a:prstGeom prst="rect">
            <a:avLst/>
          </a:prstGeom>
          <a:noFill/>
        </p:spPr>
        <p:txBody>
          <a:bodyPr wrap="square" lIns="96000" tIns="0" rIns="0" bIns="0">
            <a:noAutofit/>
          </a:bodyPr>
          <a:lstStyle/>
          <a:p>
            <a:pPr lvl="0">
              <a:lnSpc>
                <a:spcPct val="120000"/>
              </a:lnSpc>
              <a:spcBef>
                <a:spcPct val="0"/>
              </a:spcBef>
            </a:pPr>
            <a:r>
              <a:rPr lang="zh-CN" altLang="en-US" sz="1335">
                <a:solidFill>
                  <a:schemeClr val="bg1">
                    <a:lumMod val="50000"/>
                  </a:schemeClr>
                </a:solidFill>
                <a:latin typeface="微软雅黑" panose="020B0503020204020204" pitchFamily="34" charset="-122"/>
                <a:ea typeface="微软雅黑" panose="020B0503020204020204" pitchFamily="34" charset="-122"/>
              </a:rPr>
              <a:t>选择文件下载后将文件下载到用户本地</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Rectangle 41"/>
          <p:cNvSpPr>
            <a:spLocks noChangeArrowheads="1"/>
          </p:cNvSpPr>
          <p:nvPr/>
        </p:nvSpPr>
        <p:spPr bwMode="auto">
          <a:xfrm>
            <a:off x="3504437" y="484751"/>
            <a:ext cx="4895199"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p>
            <a:pPr defTabSz="1450340">
              <a:lnSpc>
                <a:spcPct val="120000"/>
              </a:lnSpc>
              <a:defRPr/>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rPr>
              <a:t>其他功能</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endParaRP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除以上结束的功能之外，当然还有其他功能，就简略介绍一下。</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20283" y="1782789"/>
            <a:ext cx="7920429" cy="3291155"/>
            <a:chOff x="540212" y="1337092"/>
            <a:chExt cx="5940322" cy="2468366"/>
          </a:xfrm>
        </p:grpSpPr>
        <p:sp>
          <p:nvSpPr>
            <p:cNvPr id="3" name="Arrow: Bent 4"/>
            <p:cNvSpPr/>
            <p:nvPr/>
          </p:nvSpPr>
          <p:spPr>
            <a:xfrm>
              <a:off x="540212" y="1337092"/>
              <a:ext cx="5940322" cy="2468366"/>
            </a:xfrm>
            <a:prstGeom prst="bentArrow">
              <a:avLst>
                <a:gd name="adj1" fmla="val 11604"/>
                <a:gd name="adj2" fmla="val 11057"/>
                <a:gd name="adj3" fmla="val 16368"/>
                <a:gd name="adj4" fmla="val 2889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1865">
                <a:latin typeface="微软雅黑" panose="020B0503020204020204" pitchFamily="34" charset="-122"/>
                <a:ea typeface="微软雅黑" panose="020B0503020204020204" pitchFamily="34" charset="-122"/>
              </a:endParaRPr>
            </a:p>
          </p:txBody>
        </p:sp>
        <p:sp>
          <p:nvSpPr>
            <p:cNvPr id="20" name="Rectangle 8"/>
            <p:cNvSpPr/>
            <p:nvPr/>
          </p:nvSpPr>
          <p:spPr>
            <a:xfrm>
              <a:off x="3847534" y="1405813"/>
              <a:ext cx="2136116" cy="380873"/>
            </a:xfrm>
            <a:prstGeom prst="rect">
              <a:avLst/>
            </a:prstGeom>
          </p:spPr>
          <p:txBody>
            <a:bodyPr wrap="none" anchor="ctr">
              <a:normAutofit/>
            </a:bodyPr>
            <a:p>
              <a:pPr algn="r"/>
              <a:r>
                <a:rPr lang="zh-CN" altLang="en-US" sz="1865" dirty="0">
                  <a:solidFill>
                    <a:srgbClr val="FFFFFF"/>
                  </a:solidFill>
                  <a:latin typeface="微软雅黑" panose="020B0503020204020204" pitchFamily="34" charset="-122"/>
                  <a:ea typeface="微软雅黑" panose="020B0503020204020204" pitchFamily="34" charset="-122"/>
                </a:rPr>
                <a:t>压缩操作 </a:t>
              </a:r>
              <a:r>
                <a:rPr lang="en-US" altLang="zh-CN" sz="1865" dirty="0">
                  <a:solidFill>
                    <a:srgbClr val="FFFFFF"/>
                  </a:solidFill>
                  <a:latin typeface="微软雅黑" panose="020B0503020204020204" pitchFamily="34" charset="-122"/>
                  <a:ea typeface="微软雅黑" panose="020B0503020204020204" pitchFamily="34" charset="-122"/>
                </a:rPr>
                <a:t>01</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sp>
        <p:nvSpPr>
          <p:cNvPr id="24" name="TextBox 19"/>
          <p:cNvSpPr txBox="1"/>
          <p:nvPr/>
        </p:nvSpPr>
        <p:spPr>
          <a:xfrm>
            <a:off x="8738494" y="1898045"/>
            <a:ext cx="2801236" cy="484748"/>
          </a:xfrm>
          <a:prstGeom prst="rect">
            <a:avLst/>
          </a:prstGeom>
          <a:noFill/>
        </p:spPr>
        <p:txBody>
          <a:bodyPr wrap="square" lIns="96000" tIns="0" rIns="0" bIns="0">
            <a:noAutofit/>
          </a:bodyPr>
          <a:p>
            <a:pPr lvl="0">
              <a:lnSpc>
                <a:spcPct val="120000"/>
              </a:lnSpc>
              <a:spcBef>
                <a:spcPct val="0"/>
              </a:spcBef>
            </a:pPr>
            <a:r>
              <a:rPr lang="zh-CN" altLang="en-US" sz="1335">
                <a:solidFill>
                  <a:schemeClr val="bg1">
                    <a:lumMod val="50000"/>
                  </a:schemeClr>
                </a:solidFill>
                <a:latin typeface="微软雅黑" panose="020B0503020204020204" pitchFamily="34" charset="-122"/>
                <a:ea typeface="微软雅黑" panose="020B0503020204020204" pitchFamily="34" charset="-122"/>
              </a:rPr>
              <a:t>可以压缩文件或者文件夹，也可以解压。</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2" fill="hold" grpId="0" nodeType="withEffect">
                                  <p:stCondLst>
                                    <p:cond delay="220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fill="hold"/>
                                        <p:tgtEl>
                                          <p:spTgt spid="72"/>
                                        </p:tgtEl>
                                        <p:attrNameLst>
                                          <p:attrName>ppt_x</p:attrName>
                                        </p:attrNameLst>
                                      </p:cBhvr>
                                      <p:tavLst>
                                        <p:tav tm="0">
                                          <p:val>
                                            <p:strVal val="1+#ppt_w/2"/>
                                          </p:val>
                                        </p:tav>
                                        <p:tav tm="100000">
                                          <p:val>
                                            <p:strVal val="#ppt_x"/>
                                          </p:val>
                                        </p:tav>
                                      </p:tavLst>
                                    </p:anim>
                                    <p:anim calcmode="lin" valueType="num">
                                      <p:cBhvr additive="base">
                                        <p:cTn id="34"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par>
                          <p:cTn id="40" fill="hold">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72" grpId="0" bldLvl="0" animBg="1"/>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小组成员</a:t>
            </a:r>
            <a:endParaRPr lang="zh-CN" altLang="en-US" sz="4400" dirty="0">
              <a:solidFill>
                <a:schemeClr val="tx1">
                  <a:lumMod val="95000"/>
                  <a:lumOff val="5000"/>
                </a:schemeClr>
              </a:solidFill>
              <a:latin typeface="幼圆" panose="02010509060101010101" pitchFamily="49" charset="-122"/>
              <a:ea typeface="幼圆" panose="02010509060101010101" pitchFamily="49" charset="-122"/>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776931" y="2730420"/>
            <a:ext cx="5585336" cy="977265"/>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介绍我们的组员以及负责的功能</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575908" y="2526718"/>
            <a:ext cx="1398353" cy="1812681"/>
            <a:chOff x="5865825" y="1325309"/>
            <a:chExt cx="484692" cy="628305"/>
          </a:xfrm>
          <a:solidFill>
            <a:schemeClr val="accent3"/>
          </a:solidFill>
        </p:grpSpPr>
        <p:sp>
          <p:nvSpPr>
            <p:cNvPr id="11" name="Freeform 12"/>
            <p:cNvSpPr/>
            <p:nvPr/>
          </p:nvSpPr>
          <p:spPr bwMode="auto">
            <a:xfrm>
              <a:off x="5865825" y="1711740"/>
              <a:ext cx="484692" cy="241874"/>
            </a:xfrm>
            <a:custGeom>
              <a:avLst/>
              <a:gdLst>
                <a:gd name="T0" fmla="*/ 217 w 217"/>
                <a:gd name="T1" fmla="*/ 83 h 108"/>
                <a:gd name="T2" fmla="*/ 192 w 217"/>
                <a:gd name="T3" fmla="*/ 108 h 108"/>
                <a:gd name="T4" fmla="*/ 25 w 217"/>
                <a:gd name="T5" fmla="*/ 108 h 108"/>
                <a:gd name="T6" fmla="*/ 0 w 217"/>
                <a:gd name="T7" fmla="*/ 83 h 108"/>
                <a:gd name="T8" fmla="*/ 0 w 217"/>
                <a:gd name="T9" fmla="*/ 53 h 108"/>
                <a:gd name="T10" fmla="*/ 75 w 217"/>
                <a:gd name="T11" fmla="*/ 0 h 108"/>
                <a:gd name="T12" fmla="*/ 109 w 217"/>
                <a:gd name="T13" fmla="*/ 13 h 108"/>
                <a:gd name="T14" fmla="*/ 142 w 217"/>
                <a:gd name="T15" fmla="*/ 0 h 108"/>
                <a:gd name="T16" fmla="*/ 217 w 217"/>
                <a:gd name="T17" fmla="*/ 53 h 108"/>
                <a:gd name="T18" fmla="*/ 217 w 217"/>
                <a:gd name="T19" fmla="*/ 8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108">
                  <a:moveTo>
                    <a:pt x="217" y="83"/>
                  </a:moveTo>
                  <a:cubicBezTo>
                    <a:pt x="217" y="97"/>
                    <a:pt x="206" y="108"/>
                    <a:pt x="192" y="108"/>
                  </a:cubicBezTo>
                  <a:cubicBezTo>
                    <a:pt x="25" y="108"/>
                    <a:pt x="25" y="108"/>
                    <a:pt x="25" y="108"/>
                  </a:cubicBezTo>
                  <a:cubicBezTo>
                    <a:pt x="11" y="108"/>
                    <a:pt x="0" y="97"/>
                    <a:pt x="0" y="83"/>
                  </a:cubicBezTo>
                  <a:cubicBezTo>
                    <a:pt x="0" y="73"/>
                    <a:pt x="0" y="63"/>
                    <a:pt x="0" y="53"/>
                  </a:cubicBezTo>
                  <a:cubicBezTo>
                    <a:pt x="0" y="26"/>
                    <a:pt x="39" y="8"/>
                    <a:pt x="75" y="0"/>
                  </a:cubicBezTo>
                  <a:cubicBezTo>
                    <a:pt x="83" y="8"/>
                    <a:pt x="95" y="13"/>
                    <a:pt x="109" y="13"/>
                  </a:cubicBezTo>
                  <a:cubicBezTo>
                    <a:pt x="122" y="13"/>
                    <a:pt x="134" y="8"/>
                    <a:pt x="142" y="0"/>
                  </a:cubicBezTo>
                  <a:cubicBezTo>
                    <a:pt x="178" y="8"/>
                    <a:pt x="217" y="26"/>
                    <a:pt x="217" y="53"/>
                  </a:cubicBezTo>
                  <a:cubicBezTo>
                    <a:pt x="217" y="63"/>
                    <a:pt x="217" y="73"/>
                    <a:pt x="217"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12" name="Freeform 13"/>
            <p:cNvSpPr/>
            <p:nvPr/>
          </p:nvSpPr>
          <p:spPr bwMode="auto">
            <a:xfrm>
              <a:off x="5939521" y="1325309"/>
              <a:ext cx="321238" cy="281556"/>
            </a:xfrm>
            <a:custGeom>
              <a:avLst/>
              <a:gdLst>
                <a:gd name="T0" fmla="*/ 29 w 144"/>
                <a:gd name="T1" fmla="*/ 126 h 126"/>
                <a:gd name="T2" fmla="*/ 21 w 144"/>
                <a:gd name="T3" fmla="*/ 42 h 126"/>
                <a:gd name="T4" fmla="*/ 112 w 144"/>
                <a:gd name="T5" fmla="*/ 37 h 126"/>
                <a:gd name="T6" fmla="*/ 135 w 144"/>
                <a:gd name="T7" fmla="*/ 53 h 126"/>
                <a:gd name="T8" fmla="*/ 118 w 144"/>
                <a:gd name="T9" fmla="*/ 122 h 126"/>
                <a:gd name="T10" fmla="*/ 113 w 144"/>
                <a:gd name="T11" fmla="*/ 86 h 126"/>
                <a:gd name="T12" fmla="*/ 110 w 144"/>
                <a:gd name="T13" fmla="*/ 100 h 126"/>
                <a:gd name="T14" fmla="*/ 105 w 144"/>
                <a:gd name="T15" fmla="*/ 78 h 126"/>
                <a:gd name="T16" fmla="*/ 83 w 144"/>
                <a:gd name="T17" fmla="*/ 91 h 126"/>
                <a:gd name="T18" fmla="*/ 92 w 144"/>
                <a:gd name="T19" fmla="*/ 81 h 126"/>
                <a:gd name="T20" fmla="*/ 42 w 144"/>
                <a:gd name="T21" fmla="*/ 98 h 126"/>
                <a:gd name="T22" fmla="*/ 62 w 144"/>
                <a:gd name="T23" fmla="*/ 87 h 126"/>
                <a:gd name="T24" fmla="*/ 29 w 144"/>
                <a:gd name="T2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26">
                  <a:moveTo>
                    <a:pt x="29" y="126"/>
                  </a:moveTo>
                  <a:cubicBezTo>
                    <a:pt x="29" y="126"/>
                    <a:pt x="0" y="85"/>
                    <a:pt x="21" y="42"/>
                  </a:cubicBezTo>
                  <a:cubicBezTo>
                    <a:pt x="42" y="0"/>
                    <a:pt x="108" y="20"/>
                    <a:pt x="112" y="37"/>
                  </a:cubicBezTo>
                  <a:cubicBezTo>
                    <a:pt x="112" y="37"/>
                    <a:pt x="129" y="37"/>
                    <a:pt x="135" y="53"/>
                  </a:cubicBezTo>
                  <a:cubicBezTo>
                    <a:pt x="144" y="76"/>
                    <a:pt x="131" y="104"/>
                    <a:pt x="118" y="122"/>
                  </a:cubicBezTo>
                  <a:cubicBezTo>
                    <a:pt x="123" y="110"/>
                    <a:pt x="119" y="98"/>
                    <a:pt x="113" y="86"/>
                  </a:cubicBezTo>
                  <a:cubicBezTo>
                    <a:pt x="110" y="100"/>
                    <a:pt x="110" y="100"/>
                    <a:pt x="110" y="100"/>
                  </a:cubicBezTo>
                  <a:cubicBezTo>
                    <a:pt x="110" y="100"/>
                    <a:pt x="112" y="86"/>
                    <a:pt x="105" y="78"/>
                  </a:cubicBezTo>
                  <a:cubicBezTo>
                    <a:pt x="101" y="81"/>
                    <a:pt x="96" y="87"/>
                    <a:pt x="83" y="91"/>
                  </a:cubicBezTo>
                  <a:cubicBezTo>
                    <a:pt x="88" y="87"/>
                    <a:pt x="92" y="84"/>
                    <a:pt x="92" y="81"/>
                  </a:cubicBezTo>
                  <a:cubicBezTo>
                    <a:pt x="74" y="90"/>
                    <a:pt x="61" y="95"/>
                    <a:pt x="42" y="98"/>
                  </a:cubicBezTo>
                  <a:cubicBezTo>
                    <a:pt x="50" y="95"/>
                    <a:pt x="57" y="91"/>
                    <a:pt x="62" y="87"/>
                  </a:cubicBezTo>
                  <a:cubicBezTo>
                    <a:pt x="34" y="87"/>
                    <a:pt x="26" y="102"/>
                    <a:pt x="29" y="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grpSp>
      <p:grpSp>
        <p:nvGrpSpPr>
          <p:cNvPr id="18" name="组合 17"/>
          <p:cNvGrpSpPr/>
          <p:nvPr/>
        </p:nvGrpSpPr>
        <p:grpSpPr>
          <a:xfrm>
            <a:off x="3696475" y="2614745"/>
            <a:ext cx="1267317" cy="1732961"/>
            <a:chOff x="3887868" y="2823897"/>
            <a:chExt cx="1085963" cy="1484973"/>
          </a:xfrm>
          <a:solidFill>
            <a:schemeClr val="accent2"/>
          </a:solidFill>
        </p:grpSpPr>
        <p:sp>
          <p:nvSpPr>
            <p:cNvPr id="19" name="Freeform 19"/>
            <p:cNvSpPr/>
            <p:nvPr/>
          </p:nvSpPr>
          <p:spPr bwMode="auto">
            <a:xfrm>
              <a:off x="3887868" y="2823897"/>
              <a:ext cx="1085963" cy="1079794"/>
            </a:xfrm>
            <a:custGeom>
              <a:avLst/>
              <a:gdLst>
                <a:gd name="T0" fmla="*/ 223 w 223"/>
                <a:gd name="T1" fmla="*/ 143 h 222"/>
                <a:gd name="T2" fmla="*/ 195 w 223"/>
                <a:gd name="T3" fmla="*/ 135 h 222"/>
                <a:gd name="T4" fmla="*/ 198 w 223"/>
                <a:gd name="T5" fmla="*/ 144 h 222"/>
                <a:gd name="T6" fmla="*/ 197 w 223"/>
                <a:gd name="T7" fmla="*/ 151 h 222"/>
                <a:gd name="T8" fmla="*/ 191 w 223"/>
                <a:gd name="T9" fmla="*/ 150 h 222"/>
                <a:gd name="T10" fmla="*/ 190 w 223"/>
                <a:gd name="T11" fmla="*/ 151 h 222"/>
                <a:gd name="T12" fmla="*/ 187 w 223"/>
                <a:gd name="T13" fmla="*/ 151 h 222"/>
                <a:gd name="T14" fmla="*/ 183 w 223"/>
                <a:gd name="T15" fmla="*/ 158 h 222"/>
                <a:gd name="T16" fmla="*/ 182 w 223"/>
                <a:gd name="T17" fmla="*/ 172 h 222"/>
                <a:gd name="T18" fmla="*/ 177 w 223"/>
                <a:gd name="T19" fmla="*/ 165 h 222"/>
                <a:gd name="T20" fmla="*/ 175 w 223"/>
                <a:gd name="T21" fmla="*/ 167 h 222"/>
                <a:gd name="T22" fmla="*/ 173 w 223"/>
                <a:gd name="T23" fmla="*/ 176 h 222"/>
                <a:gd name="T24" fmla="*/ 172 w 223"/>
                <a:gd name="T25" fmla="*/ 174 h 222"/>
                <a:gd name="T26" fmla="*/ 170 w 223"/>
                <a:gd name="T27" fmla="*/ 180 h 222"/>
                <a:gd name="T28" fmla="*/ 168 w 223"/>
                <a:gd name="T29" fmla="*/ 181 h 222"/>
                <a:gd name="T30" fmla="*/ 166 w 223"/>
                <a:gd name="T31" fmla="*/ 182 h 222"/>
                <a:gd name="T32" fmla="*/ 164 w 223"/>
                <a:gd name="T33" fmla="*/ 185 h 222"/>
                <a:gd name="T34" fmla="*/ 162 w 223"/>
                <a:gd name="T35" fmla="*/ 187 h 222"/>
                <a:gd name="T36" fmla="*/ 159 w 223"/>
                <a:gd name="T37" fmla="*/ 193 h 222"/>
                <a:gd name="T38" fmla="*/ 157 w 223"/>
                <a:gd name="T39" fmla="*/ 193 h 222"/>
                <a:gd name="T40" fmla="*/ 155 w 223"/>
                <a:gd name="T41" fmla="*/ 191 h 222"/>
                <a:gd name="T42" fmla="*/ 136 w 223"/>
                <a:gd name="T43" fmla="*/ 221 h 222"/>
                <a:gd name="T44" fmla="*/ 87 w 223"/>
                <a:gd name="T45" fmla="*/ 221 h 222"/>
                <a:gd name="T46" fmla="*/ 68 w 223"/>
                <a:gd name="T47" fmla="*/ 191 h 222"/>
                <a:gd name="T48" fmla="*/ 66 w 223"/>
                <a:gd name="T49" fmla="*/ 193 h 222"/>
                <a:gd name="T50" fmla="*/ 63 w 223"/>
                <a:gd name="T51" fmla="*/ 192 h 222"/>
                <a:gd name="T52" fmla="*/ 60 w 223"/>
                <a:gd name="T53" fmla="*/ 189 h 222"/>
                <a:gd name="T54" fmla="*/ 59 w 223"/>
                <a:gd name="T55" fmla="*/ 185 h 222"/>
                <a:gd name="T56" fmla="*/ 57 w 223"/>
                <a:gd name="T57" fmla="*/ 183 h 222"/>
                <a:gd name="T58" fmla="*/ 54 w 223"/>
                <a:gd name="T59" fmla="*/ 180 h 222"/>
                <a:gd name="T60" fmla="*/ 53 w 223"/>
                <a:gd name="T61" fmla="*/ 181 h 222"/>
                <a:gd name="T62" fmla="*/ 49 w 223"/>
                <a:gd name="T63" fmla="*/ 180 h 222"/>
                <a:gd name="T64" fmla="*/ 49 w 223"/>
                <a:gd name="T65" fmla="*/ 179 h 222"/>
                <a:gd name="T66" fmla="*/ 48 w 223"/>
                <a:gd name="T67" fmla="*/ 167 h 222"/>
                <a:gd name="T68" fmla="*/ 46 w 223"/>
                <a:gd name="T69" fmla="*/ 174 h 222"/>
                <a:gd name="T70" fmla="*/ 41 w 223"/>
                <a:gd name="T71" fmla="*/ 180 h 222"/>
                <a:gd name="T72" fmla="*/ 40 w 223"/>
                <a:gd name="T73" fmla="*/ 174 h 222"/>
                <a:gd name="T74" fmla="*/ 33 w 223"/>
                <a:gd name="T75" fmla="*/ 171 h 222"/>
                <a:gd name="T76" fmla="*/ 30 w 223"/>
                <a:gd name="T77" fmla="*/ 157 h 222"/>
                <a:gd name="T78" fmla="*/ 28 w 223"/>
                <a:gd name="T79" fmla="*/ 157 h 222"/>
                <a:gd name="T80" fmla="*/ 21 w 223"/>
                <a:gd name="T81" fmla="*/ 158 h 222"/>
                <a:gd name="T82" fmla="*/ 16 w 223"/>
                <a:gd name="T83" fmla="*/ 159 h 222"/>
                <a:gd name="T84" fmla="*/ 10 w 223"/>
                <a:gd name="T85" fmla="*/ 147 h 222"/>
                <a:gd name="T86" fmla="*/ 28 w 223"/>
                <a:gd name="T87" fmla="*/ 132 h 222"/>
                <a:gd name="T88" fmla="*/ 47 w 223"/>
                <a:gd name="T89" fmla="*/ 6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3" h="222">
                  <a:moveTo>
                    <a:pt x="175" y="67"/>
                  </a:moveTo>
                  <a:cubicBezTo>
                    <a:pt x="192" y="120"/>
                    <a:pt x="195" y="133"/>
                    <a:pt x="223" y="143"/>
                  </a:cubicBezTo>
                  <a:cubicBezTo>
                    <a:pt x="223" y="143"/>
                    <a:pt x="199" y="143"/>
                    <a:pt x="194" y="132"/>
                  </a:cubicBezTo>
                  <a:cubicBezTo>
                    <a:pt x="194" y="132"/>
                    <a:pt x="195" y="133"/>
                    <a:pt x="195" y="135"/>
                  </a:cubicBezTo>
                  <a:cubicBezTo>
                    <a:pt x="199" y="140"/>
                    <a:pt x="205" y="144"/>
                    <a:pt x="213" y="147"/>
                  </a:cubicBezTo>
                  <a:cubicBezTo>
                    <a:pt x="213" y="147"/>
                    <a:pt x="205" y="147"/>
                    <a:pt x="198" y="144"/>
                  </a:cubicBezTo>
                  <a:cubicBezTo>
                    <a:pt x="201" y="149"/>
                    <a:pt x="203" y="156"/>
                    <a:pt x="207" y="159"/>
                  </a:cubicBezTo>
                  <a:cubicBezTo>
                    <a:pt x="207" y="159"/>
                    <a:pt x="201" y="156"/>
                    <a:pt x="197" y="151"/>
                  </a:cubicBezTo>
                  <a:cubicBezTo>
                    <a:pt x="198" y="154"/>
                    <a:pt x="200" y="157"/>
                    <a:pt x="201" y="158"/>
                  </a:cubicBezTo>
                  <a:cubicBezTo>
                    <a:pt x="201" y="158"/>
                    <a:pt x="194" y="154"/>
                    <a:pt x="191" y="150"/>
                  </a:cubicBezTo>
                  <a:cubicBezTo>
                    <a:pt x="192" y="152"/>
                    <a:pt x="193" y="155"/>
                    <a:pt x="194" y="157"/>
                  </a:cubicBezTo>
                  <a:cubicBezTo>
                    <a:pt x="190" y="151"/>
                    <a:pt x="190" y="151"/>
                    <a:pt x="190" y="151"/>
                  </a:cubicBezTo>
                  <a:cubicBezTo>
                    <a:pt x="190" y="153"/>
                    <a:pt x="191" y="155"/>
                    <a:pt x="192" y="157"/>
                  </a:cubicBezTo>
                  <a:cubicBezTo>
                    <a:pt x="187" y="151"/>
                    <a:pt x="187" y="151"/>
                    <a:pt x="187" y="151"/>
                  </a:cubicBezTo>
                  <a:cubicBezTo>
                    <a:pt x="189" y="171"/>
                    <a:pt x="189" y="171"/>
                    <a:pt x="189" y="171"/>
                  </a:cubicBezTo>
                  <a:cubicBezTo>
                    <a:pt x="189" y="171"/>
                    <a:pt x="185" y="164"/>
                    <a:pt x="183" y="158"/>
                  </a:cubicBezTo>
                  <a:cubicBezTo>
                    <a:pt x="182" y="174"/>
                    <a:pt x="182" y="174"/>
                    <a:pt x="182" y="174"/>
                  </a:cubicBezTo>
                  <a:cubicBezTo>
                    <a:pt x="182" y="174"/>
                    <a:pt x="182" y="173"/>
                    <a:pt x="182" y="172"/>
                  </a:cubicBezTo>
                  <a:cubicBezTo>
                    <a:pt x="181" y="180"/>
                    <a:pt x="181" y="180"/>
                    <a:pt x="181" y="180"/>
                  </a:cubicBezTo>
                  <a:cubicBezTo>
                    <a:pt x="181" y="180"/>
                    <a:pt x="178" y="171"/>
                    <a:pt x="177" y="165"/>
                  </a:cubicBezTo>
                  <a:cubicBezTo>
                    <a:pt x="177" y="168"/>
                    <a:pt x="176" y="172"/>
                    <a:pt x="176" y="174"/>
                  </a:cubicBezTo>
                  <a:cubicBezTo>
                    <a:pt x="175" y="167"/>
                    <a:pt x="175" y="167"/>
                    <a:pt x="175" y="167"/>
                  </a:cubicBezTo>
                  <a:cubicBezTo>
                    <a:pt x="175" y="167"/>
                    <a:pt x="173" y="176"/>
                    <a:pt x="174" y="179"/>
                  </a:cubicBezTo>
                  <a:cubicBezTo>
                    <a:pt x="173" y="176"/>
                    <a:pt x="173" y="176"/>
                    <a:pt x="173" y="176"/>
                  </a:cubicBezTo>
                  <a:cubicBezTo>
                    <a:pt x="173" y="177"/>
                    <a:pt x="173" y="178"/>
                    <a:pt x="173" y="180"/>
                  </a:cubicBezTo>
                  <a:cubicBezTo>
                    <a:pt x="172" y="174"/>
                    <a:pt x="172" y="174"/>
                    <a:pt x="172" y="174"/>
                  </a:cubicBezTo>
                  <a:cubicBezTo>
                    <a:pt x="170" y="181"/>
                    <a:pt x="170" y="181"/>
                    <a:pt x="170" y="181"/>
                  </a:cubicBezTo>
                  <a:cubicBezTo>
                    <a:pt x="170" y="180"/>
                    <a:pt x="170" y="180"/>
                    <a:pt x="170" y="180"/>
                  </a:cubicBezTo>
                  <a:cubicBezTo>
                    <a:pt x="170" y="183"/>
                    <a:pt x="169" y="186"/>
                    <a:pt x="170" y="187"/>
                  </a:cubicBezTo>
                  <a:cubicBezTo>
                    <a:pt x="168" y="181"/>
                    <a:pt x="168" y="181"/>
                    <a:pt x="168" y="181"/>
                  </a:cubicBezTo>
                  <a:cubicBezTo>
                    <a:pt x="167" y="188"/>
                    <a:pt x="167" y="188"/>
                    <a:pt x="167" y="188"/>
                  </a:cubicBezTo>
                  <a:cubicBezTo>
                    <a:pt x="166" y="182"/>
                    <a:pt x="166" y="182"/>
                    <a:pt x="166" y="182"/>
                  </a:cubicBezTo>
                  <a:cubicBezTo>
                    <a:pt x="164" y="190"/>
                    <a:pt x="164" y="190"/>
                    <a:pt x="164" y="190"/>
                  </a:cubicBezTo>
                  <a:cubicBezTo>
                    <a:pt x="164" y="185"/>
                    <a:pt x="164" y="185"/>
                    <a:pt x="164" y="185"/>
                  </a:cubicBezTo>
                  <a:cubicBezTo>
                    <a:pt x="163" y="187"/>
                    <a:pt x="162" y="190"/>
                    <a:pt x="163" y="192"/>
                  </a:cubicBezTo>
                  <a:cubicBezTo>
                    <a:pt x="163" y="192"/>
                    <a:pt x="162" y="190"/>
                    <a:pt x="162" y="187"/>
                  </a:cubicBezTo>
                  <a:cubicBezTo>
                    <a:pt x="161" y="199"/>
                    <a:pt x="161" y="199"/>
                    <a:pt x="161" y="199"/>
                  </a:cubicBezTo>
                  <a:cubicBezTo>
                    <a:pt x="159" y="193"/>
                    <a:pt x="159" y="193"/>
                    <a:pt x="159" y="193"/>
                  </a:cubicBezTo>
                  <a:cubicBezTo>
                    <a:pt x="159" y="195"/>
                    <a:pt x="158" y="197"/>
                    <a:pt x="157" y="199"/>
                  </a:cubicBezTo>
                  <a:cubicBezTo>
                    <a:pt x="157" y="193"/>
                    <a:pt x="157" y="193"/>
                    <a:pt x="157" y="193"/>
                  </a:cubicBezTo>
                  <a:cubicBezTo>
                    <a:pt x="155" y="196"/>
                    <a:pt x="154" y="200"/>
                    <a:pt x="155" y="205"/>
                  </a:cubicBezTo>
                  <a:cubicBezTo>
                    <a:pt x="155" y="205"/>
                    <a:pt x="152" y="196"/>
                    <a:pt x="155" y="191"/>
                  </a:cubicBezTo>
                  <a:cubicBezTo>
                    <a:pt x="155" y="191"/>
                    <a:pt x="149" y="195"/>
                    <a:pt x="150" y="202"/>
                  </a:cubicBezTo>
                  <a:cubicBezTo>
                    <a:pt x="151" y="208"/>
                    <a:pt x="146" y="219"/>
                    <a:pt x="136" y="221"/>
                  </a:cubicBezTo>
                  <a:cubicBezTo>
                    <a:pt x="130" y="222"/>
                    <a:pt x="119" y="222"/>
                    <a:pt x="111" y="222"/>
                  </a:cubicBezTo>
                  <a:cubicBezTo>
                    <a:pt x="103" y="222"/>
                    <a:pt x="92" y="222"/>
                    <a:pt x="87" y="221"/>
                  </a:cubicBezTo>
                  <a:cubicBezTo>
                    <a:pt x="76" y="219"/>
                    <a:pt x="71" y="208"/>
                    <a:pt x="72" y="202"/>
                  </a:cubicBezTo>
                  <a:cubicBezTo>
                    <a:pt x="74" y="195"/>
                    <a:pt x="68" y="191"/>
                    <a:pt x="68" y="191"/>
                  </a:cubicBezTo>
                  <a:cubicBezTo>
                    <a:pt x="70" y="196"/>
                    <a:pt x="68" y="205"/>
                    <a:pt x="68" y="205"/>
                  </a:cubicBezTo>
                  <a:cubicBezTo>
                    <a:pt x="69" y="201"/>
                    <a:pt x="67" y="196"/>
                    <a:pt x="66" y="193"/>
                  </a:cubicBezTo>
                  <a:cubicBezTo>
                    <a:pt x="66" y="199"/>
                    <a:pt x="66" y="199"/>
                    <a:pt x="66" y="199"/>
                  </a:cubicBezTo>
                  <a:cubicBezTo>
                    <a:pt x="64" y="197"/>
                    <a:pt x="63" y="194"/>
                    <a:pt x="63" y="192"/>
                  </a:cubicBezTo>
                  <a:cubicBezTo>
                    <a:pt x="62" y="199"/>
                    <a:pt x="62" y="199"/>
                    <a:pt x="62" y="199"/>
                  </a:cubicBezTo>
                  <a:cubicBezTo>
                    <a:pt x="60" y="189"/>
                    <a:pt x="60" y="189"/>
                    <a:pt x="60" y="189"/>
                  </a:cubicBezTo>
                  <a:cubicBezTo>
                    <a:pt x="60" y="191"/>
                    <a:pt x="60" y="192"/>
                    <a:pt x="60" y="192"/>
                  </a:cubicBezTo>
                  <a:cubicBezTo>
                    <a:pt x="60" y="190"/>
                    <a:pt x="60" y="187"/>
                    <a:pt x="59" y="185"/>
                  </a:cubicBezTo>
                  <a:cubicBezTo>
                    <a:pt x="58" y="190"/>
                    <a:pt x="58" y="190"/>
                    <a:pt x="58" y="190"/>
                  </a:cubicBezTo>
                  <a:cubicBezTo>
                    <a:pt x="57" y="183"/>
                    <a:pt x="57" y="183"/>
                    <a:pt x="57" y="183"/>
                  </a:cubicBezTo>
                  <a:cubicBezTo>
                    <a:pt x="55" y="188"/>
                    <a:pt x="55" y="188"/>
                    <a:pt x="55" y="188"/>
                  </a:cubicBezTo>
                  <a:cubicBezTo>
                    <a:pt x="54" y="180"/>
                    <a:pt x="54" y="180"/>
                    <a:pt x="54" y="180"/>
                  </a:cubicBezTo>
                  <a:cubicBezTo>
                    <a:pt x="52" y="187"/>
                    <a:pt x="52" y="187"/>
                    <a:pt x="52" y="187"/>
                  </a:cubicBezTo>
                  <a:cubicBezTo>
                    <a:pt x="53" y="186"/>
                    <a:pt x="53" y="183"/>
                    <a:pt x="53" y="181"/>
                  </a:cubicBezTo>
                  <a:cubicBezTo>
                    <a:pt x="51" y="173"/>
                    <a:pt x="51" y="173"/>
                    <a:pt x="51" y="173"/>
                  </a:cubicBezTo>
                  <a:cubicBezTo>
                    <a:pt x="49" y="180"/>
                    <a:pt x="49" y="180"/>
                    <a:pt x="49" y="180"/>
                  </a:cubicBezTo>
                  <a:cubicBezTo>
                    <a:pt x="49" y="179"/>
                    <a:pt x="49" y="178"/>
                    <a:pt x="49" y="177"/>
                  </a:cubicBezTo>
                  <a:cubicBezTo>
                    <a:pt x="49" y="179"/>
                    <a:pt x="49" y="179"/>
                    <a:pt x="49" y="179"/>
                  </a:cubicBezTo>
                  <a:cubicBezTo>
                    <a:pt x="49" y="177"/>
                    <a:pt x="48" y="168"/>
                    <a:pt x="48" y="167"/>
                  </a:cubicBezTo>
                  <a:cubicBezTo>
                    <a:pt x="48" y="167"/>
                    <a:pt x="48" y="167"/>
                    <a:pt x="48" y="167"/>
                  </a:cubicBezTo>
                  <a:cubicBezTo>
                    <a:pt x="48" y="167"/>
                    <a:pt x="48" y="167"/>
                    <a:pt x="48" y="167"/>
                  </a:cubicBezTo>
                  <a:cubicBezTo>
                    <a:pt x="46" y="174"/>
                    <a:pt x="46" y="174"/>
                    <a:pt x="46" y="174"/>
                  </a:cubicBezTo>
                  <a:cubicBezTo>
                    <a:pt x="47" y="171"/>
                    <a:pt x="46" y="167"/>
                    <a:pt x="45" y="164"/>
                  </a:cubicBezTo>
                  <a:cubicBezTo>
                    <a:pt x="44" y="171"/>
                    <a:pt x="41" y="180"/>
                    <a:pt x="41" y="180"/>
                  </a:cubicBezTo>
                  <a:cubicBezTo>
                    <a:pt x="41" y="173"/>
                    <a:pt x="41" y="173"/>
                    <a:pt x="41" y="173"/>
                  </a:cubicBezTo>
                  <a:cubicBezTo>
                    <a:pt x="40" y="174"/>
                    <a:pt x="40" y="174"/>
                    <a:pt x="40" y="174"/>
                  </a:cubicBezTo>
                  <a:cubicBezTo>
                    <a:pt x="39" y="157"/>
                    <a:pt x="39" y="157"/>
                    <a:pt x="39" y="157"/>
                  </a:cubicBezTo>
                  <a:cubicBezTo>
                    <a:pt x="38" y="163"/>
                    <a:pt x="33" y="171"/>
                    <a:pt x="33" y="171"/>
                  </a:cubicBezTo>
                  <a:cubicBezTo>
                    <a:pt x="35" y="151"/>
                    <a:pt x="35" y="151"/>
                    <a:pt x="35" y="151"/>
                  </a:cubicBezTo>
                  <a:cubicBezTo>
                    <a:pt x="30" y="157"/>
                    <a:pt x="30" y="157"/>
                    <a:pt x="30" y="157"/>
                  </a:cubicBezTo>
                  <a:cubicBezTo>
                    <a:pt x="32" y="155"/>
                    <a:pt x="33" y="153"/>
                    <a:pt x="33" y="151"/>
                  </a:cubicBezTo>
                  <a:cubicBezTo>
                    <a:pt x="28" y="157"/>
                    <a:pt x="28" y="157"/>
                    <a:pt x="28" y="157"/>
                  </a:cubicBezTo>
                  <a:cubicBezTo>
                    <a:pt x="29" y="155"/>
                    <a:pt x="30" y="153"/>
                    <a:pt x="31" y="150"/>
                  </a:cubicBezTo>
                  <a:cubicBezTo>
                    <a:pt x="28" y="155"/>
                    <a:pt x="21" y="158"/>
                    <a:pt x="21" y="158"/>
                  </a:cubicBezTo>
                  <a:cubicBezTo>
                    <a:pt x="23" y="157"/>
                    <a:pt x="25" y="154"/>
                    <a:pt x="26" y="151"/>
                  </a:cubicBezTo>
                  <a:cubicBezTo>
                    <a:pt x="21" y="155"/>
                    <a:pt x="16" y="159"/>
                    <a:pt x="16" y="159"/>
                  </a:cubicBezTo>
                  <a:cubicBezTo>
                    <a:pt x="19" y="156"/>
                    <a:pt x="22" y="150"/>
                    <a:pt x="24" y="144"/>
                  </a:cubicBezTo>
                  <a:cubicBezTo>
                    <a:pt x="18" y="147"/>
                    <a:pt x="10" y="147"/>
                    <a:pt x="10" y="147"/>
                  </a:cubicBezTo>
                  <a:cubicBezTo>
                    <a:pt x="18" y="144"/>
                    <a:pt x="23" y="141"/>
                    <a:pt x="27" y="135"/>
                  </a:cubicBezTo>
                  <a:cubicBezTo>
                    <a:pt x="28" y="133"/>
                    <a:pt x="28" y="132"/>
                    <a:pt x="28" y="132"/>
                  </a:cubicBezTo>
                  <a:cubicBezTo>
                    <a:pt x="23" y="143"/>
                    <a:pt x="0" y="143"/>
                    <a:pt x="0" y="143"/>
                  </a:cubicBezTo>
                  <a:cubicBezTo>
                    <a:pt x="27" y="133"/>
                    <a:pt x="30" y="120"/>
                    <a:pt x="47" y="67"/>
                  </a:cubicBezTo>
                  <a:cubicBezTo>
                    <a:pt x="68" y="0"/>
                    <a:pt x="154" y="0"/>
                    <a:pt x="175" y="67"/>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0" name="Freeform 20"/>
            <p:cNvSpPr/>
            <p:nvPr/>
          </p:nvSpPr>
          <p:spPr bwMode="auto">
            <a:xfrm>
              <a:off x="4161416" y="2998722"/>
              <a:ext cx="563548" cy="808303"/>
            </a:xfrm>
            <a:custGeom>
              <a:avLst/>
              <a:gdLst>
                <a:gd name="T0" fmla="*/ 0 w 116"/>
                <a:gd name="T1" fmla="*/ 78 h 166"/>
                <a:gd name="T2" fmla="*/ 52 w 116"/>
                <a:gd name="T3" fmla="*/ 164 h 166"/>
                <a:gd name="T4" fmla="*/ 106 w 116"/>
                <a:gd name="T5" fmla="*/ 83 h 166"/>
                <a:gd name="T6" fmla="*/ 0 w 116"/>
                <a:gd name="T7" fmla="*/ 78 h 166"/>
              </a:gdLst>
              <a:ahLst/>
              <a:cxnLst>
                <a:cxn ang="0">
                  <a:pos x="T0" y="T1"/>
                </a:cxn>
                <a:cxn ang="0">
                  <a:pos x="T2" y="T3"/>
                </a:cxn>
                <a:cxn ang="0">
                  <a:pos x="T4" y="T5"/>
                </a:cxn>
                <a:cxn ang="0">
                  <a:pos x="T6" y="T7"/>
                </a:cxn>
              </a:cxnLst>
              <a:rect l="0" t="0" r="r" b="b"/>
              <a:pathLst>
                <a:path w="116" h="166">
                  <a:moveTo>
                    <a:pt x="0" y="78"/>
                  </a:moveTo>
                  <a:cubicBezTo>
                    <a:pt x="0" y="78"/>
                    <a:pt x="2" y="145"/>
                    <a:pt x="52" y="164"/>
                  </a:cubicBezTo>
                  <a:cubicBezTo>
                    <a:pt x="52" y="164"/>
                    <a:pt x="96" y="166"/>
                    <a:pt x="106" y="83"/>
                  </a:cubicBezTo>
                  <a:cubicBezTo>
                    <a:pt x="116" y="0"/>
                    <a:pt x="31" y="18"/>
                    <a:pt x="0" y="78"/>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1" name="Freeform 21"/>
            <p:cNvSpPr/>
            <p:nvPr/>
          </p:nvSpPr>
          <p:spPr bwMode="auto">
            <a:xfrm>
              <a:off x="4253970" y="3305177"/>
              <a:ext cx="324966" cy="559436"/>
            </a:xfrm>
            <a:custGeom>
              <a:avLst/>
              <a:gdLst>
                <a:gd name="T0" fmla="*/ 67 w 67"/>
                <a:gd name="T1" fmla="*/ 65 h 115"/>
                <a:gd name="T2" fmla="*/ 65 w 67"/>
                <a:gd name="T3" fmla="*/ 115 h 115"/>
                <a:gd name="T4" fmla="*/ 5 w 67"/>
                <a:gd name="T5" fmla="*/ 115 h 115"/>
                <a:gd name="T6" fmla="*/ 4 w 67"/>
                <a:gd name="T7" fmla="*/ 71 h 115"/>
                <a:gd name="T8" fmla="*/ 67 w 67"/>
                <a:gd name="T9" fmla="*/ 65 h 115"/>
              </a:gdLst>
              <a:ahLst/>
              <a:cxnLst>
                <a:cxn ang="0">
                  <a:pos x="T0" y="T1"/>
                </a:cxn>
                <a:cxn ang="0">
                  <a:pos x="T2" y="T3"/>
                </a:cxn>
                <a:cxn ang="0">
                  <a:pos x="T4" y="T5"/>
                </a:cxn>
                <a:cxn ang="0">
                  <a:pos x="T6" y="T7"/>
                </a:cxn>
                <a:cxn ang="0">
                  <a:pos x="T8" y="T9"/>
                </a:cxn>
              </a:cxnLst>
              <a:rect l="0" t="0" r="r" b="b"/>
              <a:pathLst>
                <a:path w="67" h="115">
                  <a:moveTo>
                    <a:pt x="67" y="65"/>
                  </a:moveTo>
                  <a:cubicBezTo>
                    <a:pt x="67" y="65"/>
                    <a:pt x="61" y="94"/>
                    <a:pt x="65" y="115"/>
                  </a:cubicBezTo>
                  <a:cubicBezTo>
                    <a:pt x="5" y="115"/>
                    <a:pt x="5" y="115"/>
                    <a:pt x="5" y="115"/>
                  </a:cubicBezTo>
                  <a:cubicBezTo>
                    <a:pt x="6" y="105"/>
                    <a:pt x="6" y="91"/>
                    <a:pt x="4" y="71"/>
                  </a:cubicBezTo>
                  <a:cubicBezTo>
                    <a:pt x="0" y="0"/>
                    <a:pt x="67" y="65"/>
                    <a:pt x="67" y="65"/>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2" name="Freeform 22"/>
            <p:cNvSpPr/>
            <p:nvPr/>
          </p:nvSpPr>
          <p:spPr bwMode="auto">
            <a:xfrm>
              <a:off x="4054466" y="2823897"/>
              <a:ext cx="822699" cy="709578"/>
            </a:xfrm>
            <a:custGeom>
              <a:avLst/>
              <a:gdLst>
                <a:gd name="T0" fmla="*/ 141 w 169"/>
                <a:gd name="T1" fmla="*/ 67 h 146"/>
                <a:gd name="T2" fmla="*/ 169 w 169"/>
                <a:gd name="T3" fmla="*/ 132 h 146"/>
                <a:gd name="T4" fmla="*/ 106 w 169"/>
                <a:gd name="T5" fmla="*/ 77 h 146"/>
                <a:gd name="T6" fmla="*/ 0 w 169"/>
                <a:gd name="T7" fmla="*/ 106 h 146"/>
                <a:gd name="T8" fmla="*/ 13 w 169"/>
                <a:gd name="T9" fmla="*/ 67 h 146"/>
                <a:gd name="T10" fmla="*/ 141 w 169"/>
                <a:gd name="T11" fmla="*/ 67 h 146"/>
              </a:gdLst>
              <a:ahLst/>
              <a:cxnLst>
                <a:cxn ang="0">
                  <a:pos x="T0" y="T1"/>
                </a:cxn>
                <a:cxn ang="0">
                  <a:pos x="T2" y="T3"/>
                </a:cxn>
                <a:cxn ang="0">
                  <a:pos x="T4" y="T5"/>
                </a:cxn>
                <a:cxn ang="0">
                  <a:pos x="T6" y="T7"/>
                </a:cxn>
                <a:cxn ang="0">
                  <a:pos x="T8" y="T9"/>
                </a:cxn>
                <a:cxn ang="0">
                  <a:pos x="T10" y="T11"/>
                </a:cxn>
              </a:cxnLst>
              <a:rect l="0" t="0" r="r" b="b"/>
              <a:pathLst>
                <a:path w="169" h="146">
                  <a:moveTo>
                    <a:pt x="141" y="67"/>
                  </a:moveTo>
                  <a:cubicBezTo>
                    <a:pt x="153" y="104"/>
                    <a:pt x="158" y="121"/>
                    <a:pt x="169" y="132"/>
                  </a:cubicBezTo>
                  <a:cubicBezTo>
                    <a:pt x="141" y="129"/>
                    <a:pt x="112" y="116"/>
                    <a:pt x="106" y="77"/>
                  </a:cubicBezTo>
                  <a:cubicBezTo>
                    <a:pt x="106" y="77"/>
                    <a:pt x="65" y="146"/>
                    <a:pt x="0" y="106"/>
                  </a:cubicBezTo>
                  <a:cubicBezTo>
                    <a:pt x="4" y="96"/>
                    <a:pt x="8" y="84"/>
                    <a:pt x="13" y="67"/>
                  </a:cubicBezTo>
                  <a:cubicBezTo>
                    <a:pt x="34" y="0"/>
                    <a:pt x="120" y="0"/>
                    <a:pt x="141" y="67"/>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3" name="Freeform 23"/>
            <p:cNvSpPr/>
            <p:nvPr/>
          </p:nvSpPr>
          <p:spPr bwMode="auto">
            <a:xfrm>
              <a:off x="3887868" y="3782341"/>
              <a:ext cx="1081851" cy="526529"/>
            </a:xfrm>
            <a:custGeom>
              <a:avLst/>
              <a:gdLst>
                <a:gd name="T0" fmla="*/ 40 w 222"/>
                <a:gd name="T1" fmla="*/ 0 h 108"/>
                <a:gd name="T2" fmla="*/ 182 w 222"/>
                <a:gd name="T3" fmla="*/ 0 h 108"/>
                <a:gd name="T4" fmla="*/ 222 w 222"/>
                <a:gd name="T5" fmla="*/ 40 h 108"/>
                <a:gd name="T6" fmla="*/ 222 w 222"/>
                <a:gd name="T7" fmla="*/ 82 h 108"/>
                <a:gd name="T8" fmla="*/ 196 w 222"/>
                <a:gd name="T9" fmla="*/ 108 h 108"/>
                <a:gd name="T10" fmla="*/ 26 w 222"/>
                <a:gd name="T11" fmla="*/ 108 h 108"/>
                <a:gd name="T12" fmla="*/ 0 w 222"/>
                <a:gd name="T13" fmla="*/ 82 h 108"/>
                <a:gd name="T14" fmla="*/ 0 w 222"/>
                <a:gd name="T15" fmla="*/ 40 h 108"/>
                <a:gd name="T16" fmla="*/ 40 w 222"/>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108">
                  <a:moveTo>
                    <a:pt x="40" y="0"/>
                  </a:moveTo>
                  <a:cubicBezTo>
                    <a:pt x="182" y="0"/>
                    <a:pt x="182" y="0"/>
                    <a:pt x="182" y="0"/>
                  </a:cubicBezTo>
                  <a:cubicBezTo>
                    <a:pt x="204" y="0"/>
                    <a:pt x="222" y="18"/>
                    <a:pt x="222" y="40"/>
                  </a:cubicBezTo>
                  <a:cubicBezTo>
                    <a:pt x="222" y="82"/>
                    <a:pt x="222" y="82"/>
                    <a:pt x="222" y="82"/>
                  </a:cubicBezTo>
                  <a:cubicBezTo>
                    <a:pt x="222" y="96"/>
                    <a:pt x="210" y="108"/>
                    <a:pt x="196" y="108"/>
                  </a:cubicBezTo>
                  <a:cubicBezTo>
                    <a:pt x="26" y="108"/>
                    <a:pt x="26" y="108"/>
                    <a:pt x="26" y="108"/>
                  </a:cubicBezTo>
                  <a:cubicBezTo>
                    <a:pt x="11" y="108"/>
                    <a:pt x="0" y="96"/>
                    <a:pt x="0" y="82"/>
                  </a:cubicBezTo>
                  <a:cubicBezTo>
                    <a:pt x="0" y="40"/>
                    <a:pt x="0" y="40"/>
                    <a:pt x="0" y="40"/>
                  </a:cubicBezTo>
                  <a:cubicBezTo>
                    <a:pt x="0" y="18"/>
                    <a:pt x="18" y="0"/>
                    <a:pt x="40" y="0"/>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4" name="Freeform 24"/>
            <p:cNvSpPr/>
            <p:nvPr/>
          </p:nvSpPr>
          <p:spPr bwMode="auto">
            <a:xfrm>
              <a:off x="4204609" y="3782341"/>
              <a:ext cx="448371" cy="370214"/>
            </a:xfrm>
            <a:custGeom>
              <a:avLst/>
              <a:gdLst>
                <a:gd name="T0" fmla="*/ 5 w 92"/>
                <a:gd name="T1" fmla="*/ 0 h 76"/>
                <a:gd name="T2" fmla="*/ 87 w 92"/>
                <a:gd name="T3" fmla="*/ 0 h 76"/>
                <a:gd name="T4" fmla="*/ 92 w 92"/>
                <a:gd name="T5" fmla="*/ 42 h 76"/>
                <a:gd name="T6" fmla="*/ 65 w 92"/>
                <a:gd name="T7" fmla="*/ 42 h 76"/>
                <a:gd name="T8" fmla="*/ 46 w 92"/>
                <a:gd name="T9" fmla="*/ 76 h 76"/>
                <a:gd name="T10" fmla="*/ 27 w 92"/>
                <a:gd name="T11" fmla="*/ 42 h 76"/>
                <a:gd name="T12" fmla="*/ 0 w 92"/>
                <a:gd name="T13" fmla="*/ 42 h 76"/>
                <a:gd name="T14" fmla="*/ 5 w 9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76">
                  <a:moveTo>
                    <a:pt x="5" y="0"/>
                  </a:moveTo>
                  <a:cubicBezTo>
                    <a:pt x="31" y="0"/>
                    <a:pt x="63" y="0"/>
                    <a:pt x="87" y="0"/>
                  </a:cubicBezTo>
                  <a:cubicBezTo>
                    <a:pt x="92" y="42"/>
                    <a:pt x="92" y="42"/>
                    <a:pt x="92" y="42"/>
                  </a:cubicBezTo>
                  <a:cubicBezTo>
                    <a:pt x="65" y="42"/>
                    <a:pt x="65" y="42"/>
                    <a:pt x="65" y="42"/>
                  </a:cubicBezTo>
                  <a:cubicBezTo>
                    <a:pt x="46" y="76"/>
                    <a:pt x="46" y="76"/>
                    <a:pt x="46" y="76"/>
                  </a:cubicBezTo>
                  <a:cubicBezTo>
                    <a:pt x="27" y="42"/>
                    <a:pt x="27" y="42"/>
                    <a:pt x="27" y="42"/>
                  </a:cubicBezTo>
                  <a:cubicBezTo>
                    <a:pt x="0" y="42"/>
                    <a:pt x="0" y="42"/>
                    <a:pt x="0" y="42"/>
                  </a:cubicBezTo>
                  <a:lnTo>
                    <a:pt x="5" y="0"/>
                  </a:ln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5" name="Oval 25"/>
            <p:cNvSpPr>
              <a:spLocks noChangeArrowheads="1"/>
            </p:cNvSpPr>
            <p:nvPr/>
          </p:nvSpPr>
          <p:spPr bwMode="auto">
            <a:xfrm>
              <a:off x="4399999" y="3879009"/>
              <a:ext cx="53475" cy="49362"/>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6" name="Oval 26"/>
            <p:cNvSpPr>
              <a:spLocks noChangeArrowheads="1"/>
            </p:cNvSpPr>
            <p:nvPr/>
          </p:nvSpPr>
          <p:spPr bwMode="auto">
            <a:xfrm>
              <a:off x="4471986" y="3854329"/>
              <a:ext cx="45249" cy="45249"/>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7" name="Oval 27"/>
            <p:cNvSpPr>
              <a:spLocks noChangeArrowheads="1"/>
            </p:cNvSpPr>
            <p:nvPr/>
          </p:nvSpPr>
          <p:spPr bwMode="auto">
            <a:xfrm>
              <a:off x="4531632" y="3817306"/>
              <a:ext cx="28794" cy="32908"/>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8" name="Oval 28"/>
            <p:cNvSpPr>
              <a:spLocks noChangeArrowheads="1"/>
            </p:cNvSpPr>
            <p:nvPr/>
          </p:nvSpPr>
          <p:spPr bwMode="auto">
            <a:xfrm>
              <a:off x="4336240" y="3854329"/>
              <a:ext cx="43192" cy="45249"/>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9" name="Oval 29"/>
            <p:cNvSpPr>
              <a:spLocks noChangeArrowheads="1"/>
            </p:cNvSpPr>
            <p:nvPr/>
          </p:nvSpPr>
          <p:spPr bwMode="auto">
            <a:xfrm>
              <a:off x="4286878" y="3817306"/>
              <a:ext cx="34965" cy="32908"/>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grpSp>
      <p:sp>
        <p:nvSpPr>
          <p:cNvPr id="58" name="文本框 68"/>
          <p:cNvSpPr txBox="1"/>
          <p:nvPr/>
        </p:nvSpPr>
        <p:spPr>
          <a:xfrm>
            <a:off x="3386176" y="4777377"/>
            <a:ext cx="1964307" cy="1692579"/>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文本框 69"/>
          <p:cNvSpPr txBox="1"/>
          <p:nvPr/>
        </p:nvSpPr>
        <p:spPr>
          <a:xfrm>
            <a:off x="6383944"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ldLvl="0" animBg="1"/>
      <p:bldP spid="5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7028" y="2533030"/>
            <a:ext cx="1431065" cy="1804503"/>
            <a:chOff x="2743200" y="2324927"/>
            <a:chExt cx="496030" cy="625470"/>
          </a:xfrm>
          <a:solidFill>
            <a:schemeClr val="accent1"/>
          </a:solidFill>
        </p:grpSpPr>
        <p:sp>
          <p:nvSpPr>
            <p:cNvPr id="3" name="Freeform 5"/>
            <p:cNvSpPr/>
            <p:nvPr/>
          </p:nvSpPr>
          <p:spPr bwMode="auto">
            <a:xfrm>
              <a:off x="2743200" y="2709468"/>
              <a:ext cx="496030" cy="240929"/>
            </a:xfrm>
            <a:custGeom>
              <a:avLst/>
              <a:gdLst>
                <a:gd name="T0" fmla="*/ 40 w 222"/>
                <a:gd name="T1" fmla="*/ 0 h 108"/>
                <a:gd name="T2" fmla="*/ 68 w 222"/>
                <a:gd name="T3" fmla="*/ 0 h 108"/>
                <a:gd name="T4" fmla="*/ 93 w 222"/>
                <a:gd name="T5" fmla="*/ 82 h 108"/>
                <a:gd name="T6" fmla="*/ 97 w 222"/>
                <a:gd name="T7" fmla="*/ 84 h 108"/>
                <a:gd name="T8" fmla="*/ 103 w 222"/>
                <a:gd name="T9" fmla="*/ 36 h 108"/>
                <a:gd name="T10" fmla="*/ 98 w 222"/>
                <a:gd name="T11" fmla="*/ 24 h 108"/>
                <a:gd name="T12" fmla="*/ 107 w 222"/>
                <a:gd name="T13" fmla="*/ 16 h 108"/>
                <a:gd name="T14" fmla="*/ 114 w 222"/>
                <a:gd name="T15" fmla="*/ 16 h 108"/>
                <a:gd name="T16" fmla="*/ 123 w 222"/>
                <a:gd name="T17" fmla="*/ 24 h 108"/>
                <a:gd name="T18" fmla="*/ 118 w 222"/>
                <a:gd name="T19" fmla="*/ 36 h 108"/>
                <a:gd name="T20" fmla="*/ 125 w 222"/>
                <a:gd name="T21" fmla="*/ 84 h 108"/>
                <a:gd name="T22" fmla="*/ 128 w 222"/>
                <a:gd name="T23" fmla="*/ 83 h 108"/>
                <a:gd name="T24" fmla="*/ 153 w 222"/>
                <a:gd name="T25" fmla="*/ 0 h 108"/>
                <a:gd name="T26" fmla="*/ 182 w 222"/>
                <a:gd name="T27" fmla="*/ 0 h 108"/>
                <a:gd name="T28" fmla="*/ 222 w 222"/>
                <a:gd name="T29" fmla="*/ 40 h 108"/>
                <a:gd name="T30" fmla="*/ 222 w 222"/>
                <a:gd name="T31" fmla="*/ 83 h 108"/>
                <a:gd name="T32" fmla="*/ 196 w 222"/>
                <a:gd name="T33" fmla="*/ 108 h 108"/>
                <a:gd name="T34" fmla="*/ 25 w 222"/>
                <a:gd name="T35" fmla="*/ 108 h 108"/>
                <a:gd name="T36" fmla="*/ 0 w 222"/>
                <a:gd name="T37" fmla="*/ 83 h 108"/>
                <a:gd name="T38" fmla="*/ 0 w 222"/>
                <a:gd name="T39" fmla="*/ 40 h 108"/>
                <a:gd name="T40" fmla="*/ 40 w 222"/>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2" h="108">
                  <a:moveTo>
                    <a:pt x="40" y="0"/>
                  </a:moveTo>
                  <a:cubicBezTo>
                    <a:pt x="68" y="0"/>
                    <a:pt x="68" y="0"/>
                    <a:pt x="68" y="0"/>
                  </a:cubicBezTo>
                  <a:cubicBezTo>
                    <a:pt x="93" y="82"/>
                    <a:pt x="93" y="82"/>
                    <a:pt x="93" y="82"/>
                  </a:cubicBezTo>
                  <a:cubicBezTo>
                    <a:pt x="97" y="84"/>
                    <a:pt x="97" y="84"/>
                    <a:pt x="97" y="84"/>
                  </a:cubicBezTo>
                  <a:cubicBezTo>
                    <a:pt x="103" y="36"/>
                    <a:pt x="103" y="36"/>
                    <a:pt x="103" y="36"/>
                  </a:cubicBezTo>
                  <a:cubicBezTo>
                    <a:pt x="98" y="24"/>
                    <a:pt x="98" y="24"/>
                    <a:pt x="98" y="24"/>
                  </a:cubicBezTo>
                  <a:cubicBezTo>
                    <a:pt x="107" y="16"/>
                    <a:pt x="107" y="16"/>
                    <a:pt x="107" y="16"/>
                  </a:cubicBezTo>
                  <a:cubicBezTo>
                    <a:pt x="114" y="16"/>
                    <a:pt x="114" y="16"/>
                    <a:pt x="114" y="16"/>
                  </a:cubicBezTo>
                  <a:cubicBezTo>
                    <a:pt x="123" y="24"/>
                    <a:pt x="123" y="24"/>
                    <a:pt x="123" y="24"/>
                  </a:cubicBezTo>
                  <a:cubicBezTo>
                    <a:pt x="118" y="36"/>
                    <a:pt x="118" y="36"/>
                    <a:pt x="118" y="36"/>
                  </a:cubicBezTo>
                  <a:cubicBezTo>
                    <a:pt x="125" y="84"/>
                    <a:pt x="125" y="84"/>
                    <a:pt x="125" y="84"/>
                  </a:cubicBezTo>
                  <a:cubicBezTo>
                    <a:pt x="128" y="83"/>
                    <a:pt x="128" y="83"/>
                    <a:pt x="128" y="83"/>
                  </a:cubicBezTo>
                  <a:cubicBezTo>
                    <a:pt x="153" y="0"/>
                    <a:pt x="153" y="0"/>
                    <a:pt x="153" y="0"/>
                  </a:cubicBezTo>
                  <a:cubicBezTo>
                    <a:pt x="182" y="0"/>
                    <a:pt x="182" y="0"/>
                    <a:pt x="182" y="0"/>
                  </a:cubicBezTo>
                  <a:cubicBezTo>
                    <a:pt x="204" y="0"/>
                    <a:pt x="222" y="18"/>
                    <a:pt x="222" y="40"/>
                  </a:cubicBezTo>
                  <a:cubicBezTo>
                    <a:pt x="222" y="83"/>
                    <a:pt x="222" y="83"/>
                    <a:pt x="222" y="83"/>
                  </a:cubicBezTo>
                  <a:cubicBezTo>
                    <a:pt x="222" y="97"/>
                    <a:pt x="210" y="108"/>
                    <a:pt x="196" y="108"/>
                  </a:cubicBezTo>
                  <a:cubicBezTo>
                    <a:pt x="25" y="108"/>
                    <a:pt x="25" y="108"/>
                    <a:pt x="25" y="108"/>
                  </a:cubicBezTo>
                  <a:cubicBezTo>
                    <a:pt x="11" y="108"/>
                    <a:pt x="0" y="97"/>
                    <a:pt x="0" y="83"/>
                  </a:cubicBezTo>
                  <a:cubicBezTo>
                    <a:pt x="0" y="40"/>
                    <a:pt x="0" y="40"/>
                    <a:pt x="0" y="40"/>
                  </a:cubicBezTo>
                  <a:cubicBezTo>
                    <a:pt x="0" y="18"/>
                    <a:pt x="18"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4" name="Freeform 6"/>
            <p:cNvSpPr/>
            <p:nvPr/>
          </p:nvSpPr>
          <p:spPr bwMode="auto">
            <a:xfrm>
              <a:off x="2823510" y="2324927"/>
              <a:ext cx="320294" cy="283446"/>
            </a:xfrm>
            <a:custGeom>
              <a:avLst/>
              <a:gdLst>
                <a:gd name="T0" fmla="*/ 28 w 143"/>
                <a:gd name="T1" fmla="*/ 127 h 127"/>
                <a:gd name="T2" fmla="*/ 21 w 143"/>
                <a:gd name="T3" fmla="*/ 43 h 127"/>
                <a:gd name="T4" fmla="*/ 111 w 143"/>
                <a:gd name="T5" fmla="*/ 38 h 127"/>
                <a:gd name="T6" fmla="*/ 134 w 143"/>
                <a:gd name="T7" fmla="*/ 54 h 127"/>
                <a:gd name="T8" fmla="*/ 117 w 143"/>
                <a:gd name="T9" fmla="*/ 123 h 127"/>
                <a:gd name="T10" fmla="*/ 113 w 143"/>
                <a:gd name="T11" fmla="*/ 87 h 127"/>
                <a:gd name="T12" fmla="*/ 110 w 143"/>
                <a:gd name="T13" fmla="*/ 101 h 127"/>
                <a:gd name="T14" fmla="*/ 105 w 143"/>
                <a:gd name="T15" fmla="*/ 79 h 127"/>
                <a:gd name="T16" fmla="*/ 83 w 143"/>
                <a:gd name="T17" fmla="*/ 91 h 127"/>
                <a:gd name="T18" fmla="*/ 91 w 143"/>
                <a:gd name="T19" fmla="*/ 81 h 127"/>
                <a:gd name="T20" fmla="*/ 41 w 143"/>
                <a:gd name="T21" fmla="*/ 98 h 127"/>
                <a:gd name="T22" fmla="*/ 61 w 143"/>
                <a:gd name="T23" fmla="*/ 87 h 127"/>
                <a:gd name="T24" fmla="*/ 28 w 143"/>
                <a:gd name="T25"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27">
                  <a:moveTo>
                    <a:pt x="28" y="127"/>
                  </a:moveTo>
                  <a:cubicBezTo>
                    <a:pt x="28" y="127"/>
                    <a:pt x="0" y="85"/>
                    <a:pt x="21" y="43"/>
                  </a:cubicBezTo>
                  <a:cubicBezTo>
                    <a:pt x="41" y="0"/>
                    <a:pt x="108" y="20"/>
                    <a:pt x="111" y="38"/>
                  </a:cubicBezTo>
                  <a:cubicBezTo>
                    <a:pt x="111" y="38"/>
                    <a:pt x="128" y="38"/>
                    <a:pt x="134" y="54"/>
                  </a:cubicBezTo>
                  <a:cubicBezTo>
                    <a:pt x="143" y="77"/>
                    <a:pt x="131" y="105"/>
                    <a:pt x="117" y="123"/>
                  </a:cubicBezTo>
                  <a:cubicBezTo>
                    <a:pt x="122" y="110"/>
                    <a:pt x="118" y="99"/>
                    <a:pt x="113" y="87"/>
                  </a:cubicBezTo>
                  <a:cubicBezTo>
                    <a:pt x="110" y="101"/>
                    <a:pt x="110" y="101"/>
                    <a:pt x="110" y="101"/>
                  </a:cubicBezTo>
                  <a:cubicBezTo>
                    <a:pt x="110" y="101"/>
                    <a:pt x="112" y="87"/>
                    <a:pt x="105" y="79"/>
                  </a:cubicBezTo>
                  <a:cubicBezTo>
                    <a:pt x="101" y="82"/>
                    <a:pt x="95" y="88"/>
                    <a:pt x="83" y="91"/>
                  </a:cubicBezTo>
                  <a:cubicBezTo>
                    <a:pt x="87" y="88"/>
                    <a:pt x="91" y="85"/>
                    <a:pt x="91" y="81"/>
                  </a:cubicBezTo>
                  <a:cubicBezTo>
                    <a:pt x="74" y="90"/>
                    <a:pt x="61" y="96"/>
                    <a:pt x="41" y="98"/>
                  </a:cubicBezTo>
                  <a:cubicBezTo>
                    <a:pt x="49" y="95"/>
                    <a:pt x="56" y="92"/>
                    <a:pt x="61" y="87"/>
                  </a:cubicBezTo>
                  <a:cubicBezTo>
                    <a:pt x="33" y="87"/>
                    <a:pt x="26" y="103"/>
                    <a:pt x="28"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5" name="Freeform 7"/>
            <p:cNvSpPr>
              <a:spLocks noEditPoints="1"/>
            </p:cNvSpPr>
            <p:nvPr/>
          </p:nvSpPr>
          <p:spPr bwMode="auto">
            <a:xfrm>
              <a:off x="2908543" y="2562076"/>
              <a:ext cx="73696" cy="46296"/>
            </a:xfrm>
            <a:custGeom>
              <a:avLst/>
              <a:gdLst>
                <a:gd name="T0" fmla="*/ 10 w 33"/>
                <a:gd name="T1" fmla="*/ 0 h 21"/>
                <a:gd name="T2" fmla="*/ 22 w 33"/>
                <a:gd name="T3" fmla="*/ 0 h 21"/>
                <a:gd name="T4" fmla="*/ 30 w 33"/>
                <a:gd name="T5" fmla="*/ 3 h 21"/>
                <a:gd name="T6" fmla="*/ 30 w 33"/>
                <a:gd name="T7" fmla="*/ 3 h 21"/>
                <a:gd name="T8" fmla="*/ 33 w 33"/>
                <a:gd name="T9" fmla="*/ 11 h 21"/>
                <a:gd name="T10" fmla="*/ 33 w 33"/>
                <a:gd name="T11" fmla="*/ 11 h 21"/>
                <a:gd name="T12" fmla="*/ 30 w 33"/>
                <a:gd name="T13" fmla="*/ 18 h 21"/>
                <a:gd name="T14" fmla="*/ 22 w 33"/>
                <a:gd name="T15" fmla="*/ 21 h 21"/>
                <a:gd name="T16" fmla="*/ 10 w 33"/>
                <a:gd name="T17" fmla="*/ 21 h 21"/>
                <a:gd name="T18" fmla="*/ 3 w 33"/>
                <a:gd name="T19" fmla="*/ 18 h 21"/>
                <a:gd name="T20" fmla="*/ 0 w 33"/>
                <a:gd name="T21" fmla="*/ 11 h 21"/>
                <a:gd name="T22" fmla="*/ 0 w 33"/>
                <a:gd name="T23" fmla="*/ 11 h 21"/>
                <a:gd name="T24" fmla="*/ 3 w 33"/>
                <a:gd name="T25" fmla="*/ 3 h 21"/>
                <a:gd name="T26" fmla="*/ 3 w 33"/>
                <a:gd name="T27" fmla="*/ 3 h 21"/>
                <a:gd name="T28" fmla="*/ 10 w 33"/>
                <a:gd name="T29" fmla="*/ 0 h 21"/>
                <a:gd name="T30" fmla="*/ 22 w 33"/>
                <a:gd name="T31" fmla="*/ 4 h 21"/>
                <a:gd name="T32" fmla="*/ 10 w 33"/>
                <a:gd name="T33" fmla="*/ 4 h 21"/>
                <a:gd name="T34" fmla="*/ 6 w 33"/>
                <a:gd name="T35" fmla="*/ 6 h 21"/>
                <a:gd name="T36" fmla="*/ 6 w 33"/>
                <a:gd name="T37" fmla="*/ 6 h 21"/>
                <a:gd name="T38" fmla="*/ 3 w 33"/>
                <a:gd name="T39" fmla="*/ 11 h 21"/>
                <a:gd name="T40" fmla="*/ 3 w 33"/>
                <a:gd name="T41" fmla="*/ 11 h 21"/>
                <a:gd name="T42" fmla="*/ 6 w 33"/>
                <a:gd name="T43" fmla="*/ 16 h 21"/>
                <a:gd name="T44" fmla="*/ 10 w 33"/>
                <a:gd name="T45" fmla="*/ 18 h 21"/>
                <a:gd name="T46" fmla="*/ 22 w 33"/>
                <a:gd name="T47" fmla="*/ 18 h 21"/>
                <a:gd name="T48" fmla="*/ 27 w 33"/>
                <a:gd name="T49" fmla="*/ 16 h 21"/>
                <a:gd name="T50" fmla="*/ 29 w 33"/>
                <a:gd name="T51" fmla="*/ 11 h 21"/>
                <a:gd name="T52" fmla="*/ 29 w 33"/>
                <a:gd name="T53" fmla="*/ 11 h 21"/>
                <a:gd name="T54" fmla="*/ 27 w 33"/>
                <a:gd name="T55" fmla="*/ 6 h 21"/>
                <a:gd name="T56" fmla="*/ 27 w 33"/>
                <a:gd name="T57" fmla="*/ 6 h 21"/>
                <a:gd name="T58" fmla="*/ 22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10" y="0"/>
                  </a:moveTo>
                  <a:cubicBezTo>
                    <a:pt x="22" y="0"/>
                    <a:pt x="22" y="0"/>
                    <a:pt x="22" y="0"/>
                  </a:cubicBezTo>
                  <a:cubicBezTo>
                    <a:pt x="25" y="0"/>
                    <a:pt x="28" y="1"/>
                    <a:pt x="30" y="3"/>
                  </a:cubicBezTo>
                  <a:cubicBezTo>
                    <a:pt x="30" y="3"/>
                    <a:pt x="30" y="3"/>
                    <a:pt x="30" y="3"/>
                  </a:cubicBezTo>
                  <a:cubicBezTo>
                    <a:pt x="32" y="5"/>
                    <a:pt x="33" y="8"/>
                    <a:pt x="33" y="11"/>
                  </a:cubicBezTo>
                  <a:cubicBezTo>
                    <a:pt x="33" y="11"/>
                    <a:pt x="33" y="11"/>
                    <a:pt x="33" y="11"/>
                  </a:cubicBezTo>
                  <a:cubicBezTo>
                    <a:pt x="33" y="14"/>
                    <a:pt x="32" y="16"/>
                    <a:pt x="30" y="18"/>
                  </a:cubicBezTo>
                  <a:cubicBezTo>
                    <a:pt x="28" y="20"/>
                    <a:pt x="25" y="21"/>
                    <a:pt x="22" y="21"/>
                  </a:cubicBezTo>
                  <a:cubicBezTo>
                    <a:pt x="10" y="21"/>
                    <a:pt x="10" y="21"/>
                    <a:pt x="10" y="21"/>
                  </a:cubicBezTo>
                  <a:cubicBezTo>
                    <a:pt x="7" y="21"/>
                    <a:pt x="5" y="20"/>
                    <a:pt x="3" y="18"/>
                  </a:cubicBezTo>
                  <a:cubicBezTo>
                    <a:pt x="1" y="16"/>
                    <a:pt x="0" y="14"/>
                    <a:pt x="0" y="11"/>
                  </a:cubicBezTo>
                  <a:cubicBezTo>
                    <a:pt x="0" y="11"/>
                    <a:pt x="0" y="11"/>
                    <a:pt x="0" y="11"/>
                  </a:cubicBezTo>
                  <a:cubicBezTo>
                    <a:pt x="0" y="8"/>
                    <a:pt x="1" y="5"/>
                    <a:pt x="3" y="3"/>
                  </a:cubicBezTo>
                  <a:cubicBezTo>
                    <a:pt x="3" y="3"/>
                    <a:pt x="3" y="3"/>
                    <a:pt x="3" y="3"/>
                  </a:cubicBezTo>
                  <a:cubicBezTo>
                    <a:pt x="5" y="1"/>
                    <a:pt x="7" y="0"/>
                    <a:pt x="10" y="0"/>
                  </a:cubicBezTo>
                  <a:close/>
                  <a:moveTo>
                    <a:pt x="22" y="4"/>
                  </a:moveTo>
                  <a:cubicBezTo>
                    <a:pt x="10" y="4"/>
                    <a:pt x="10" y="4"/>
                    <a:pt x="10" y="4"/>
                  </a:cubicBezTo>
                  <a:cubicBezTo>
                    <a:pt x="8" y="4"/>
                    <a:pt x="7" y="5"/>
                    <a:pt x="6" y="6"/>
                  </a:cubicBezTo>
                  <a:cubicBezTo>
                    <a:pt x="6" y="6"/>
                    <a:pt x="6" y="6"/>
                    <a:pt x="6" y="6"/>
                  </a:cubicBezTo>
                  <a:cubicBezTo>
                    <a:pt x="4" y="7"/>
                    <a:pt x="3" y="9"/>
                    <a:pt x="3" y="11"/>
                  </a:cubicBezTo>
                  <a:cubicBezTo>
                    <a:pt x="3" y="11"/>
                    <a:pt x="3" y="11"/>
                    <a:pt x="3" y="11"/>
                  </a:cubicBezTo>
                  <a:cubicBezTo>
                    <a:pt x="3" y="13"/>
                    <a:pt x="4" y="14"/>
                    <a:pt x="6" y="16"/>
                  </a:cubicBezTo>
                  <a:cubicBezTo>
                    <a:pt x="7" y="17"/>
                    <a:pt x="8" y="18"/>
                    <a:pt x="10" y="18"/>
                  </a:cubicBezTo>
                  <a:cubicBezTo>
                    <a:pt x="22" y="18"/>
                    <a:pt x="22" y="18"/>
                    <a:pt x="22" y="18"/>
                  </a:cubicBezTo>
                  <a:cubicBezTo>
                    <a:pt x="24" y="18"/>
                    <a:pt x="26" y="17"/>
                    <a:pt x="27" y="16"/>
                  </a:cubicBezTo>
                  <a:cubicBezTo>
                    <a:pt x="29" y="14"/>
                    <a:pt x="29" y="13"/>
                    <a:pt x="29" y="11"/>
                  </a:cubicBezTo>
                  <a:cubicBezTo>
                    <a:pt x="29" y="11"/>
                    <a:pt x="29" y="11"/>
                    <a:pt x="29" y="11"/>
                  </a:cubicBezTo>
                  <a:cubicBezTo>
                    <a:pt x="29" y="9"/>
                    <a:pt x="29" y="7"/>
                    <a:pt x="27" y="6"/>
                  </a:cubicBezTo>
                  <a:cubicBezTo>
                    <a:pt x="27" y="6"/>
                    <a:pt x="27" y="6"/>
                    <a:pt x="27" y="6"/>
                  </a:cubicBezTo>
                  <a:cubicBezTo>
                    <a:pt x="26" y="5"/>
                    <a:pt x="24" y="4"/>
                    <a:pt x="2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6" name="Freeform 8"/>
            <p:cNvSpPr>
              <a:spLocks noEditPoints="1"/>
            </p:cNvSpPr>
            <p:nvPr/>
          </p:nvSpPr>
          <p:spPr bwMode="auto">
            <a:xfrm>
              <a:off x="2996411" y="2562076"/>
              <a:ext cx="75585" cy="46296"/>
            </a:xfrm>
            <a:custGeom>
              <a:avLst/>
              <a:gdLst>
                <a:gd name="T0" fmla="*/ 11 w 34"/>
                <a:gd name="T1" fmla="*/ 0 h 21"/>
                <a:gd name="T2" fmla="*/ 23 w 34"/>
                <a:gd name="T3" fmla="*/ 0 h 21"/>
                <a:gd name="T4" fmla="*/ 31 w 34"/>
                <a:gd name="T5" fmla="*/ 3 h 21"/>
                <a:gd name="T6" fmla="*/ 31 w 34"/>
                <a:gd name="T7" fmla="*/ 3 h 21"/>
                <a:gd name="T8" fmla="*/ 34 w 34"/>
                <a:gd name="T9" fmla="*/ 11 h 21"/>
                <a:gd name="T10" fmla="*/ 34 w 34"/>
                <a:gd name="T11" fmla="*/ 11 h 21"/>
                <a:gd name="T12" fmla="*/ 31 w 34"/>
                <a:gd name="T13" fmla="*/ 18 h 21"/>
                <a:gd name="T14" fmla="*/ 23 w 34"/>
                <a:gd name="T15" fmla="*/ 21 h 21"/>
                <a:gd name="T16" fmla="*/ 11 w 34"/>
                <a:gd name="T17" fmla="*/ 21 h 21"/>
                <a:gd name="T18" fmla="*/ 4 w 34"/>
                <a:gd name="T19" fmla="*/ 18 h 21"/>
                <a:gd name="T20" fmla="*/ 0 w 34"/>
                <a:gd name="T21" fmla="*/ 11 h 21"/>
                <a:gd name="T22" fmla="*/ 0 w 34"/>
                <a:gd name="T23" fmla="*/ 11 h 21"/>
                <a:gd name="T24" fmla="*/ 4 w 34"/>
                <a:gd name="T25" fmla="*/ 3 h 21"/>
                <a:gd name="T26" fmla="*/ 4 w 34"/>
                <a:gd name="T27" fmla="*/ 3 h 21"/>
                <a:gd name="T28" fmla="*/ 11 w 34"/>
                <a:gd name="T29" fmla="*/ 0 h 21"/>
                <a:gd name="T30" fmla="*/ 23 w 34"/>
                <a:gd name="T31" fmla="*/ 4 h 21"/>
                <a:gd name="T32" fmla="*/ 11 w 34"/>
                <a:gd name="T33" fmla="*/ 4 h 21"/>
                <a:gd name="T34" fmla="*/ 6 w 34"/>
                <a:gd name="T35" fmla="*/ 6 h 21"/>
                <a:gd name="T36" fmla="*/ 6 w 34"/>
                <a:gd name="T37" fmla="*/ 6 h 21"/>
                <a:gd name="T38" fmla="*/ 4 w 34"/>
                <a:gd name="T39" fmla="*/ 11 h 21"/>
                <a:gd name="T40" fmla="*/ 4 w 34"/>
                <a:gd name="T41" fmla="*/ 11 h 21"/>
                <a:gd name="T42" fmla="*/ 6 w 34"/>
                <a:gd name="T43" fmla="*/ 16 h 21"/>
                <a:gd name="T44" fmla="*/ 11 w 34"/>
                <a:gd name="T45" fmla="*/ 18 h 21"/>
                <a:gd name="T46" fmla="*/ 23 w 34"/>
                <a:gd name="T47" fmla="*/ 18 h 21"/>
                <a:gd name="T48" fmla="*/ 28 w 34"/>
                <a:gd name="T49" fmla="*/ 16 h 21"/>
                <a:gd name="T50" fmla="*/ 30 w 34"/>
                <a:gd name="T51" fmla="*/ 11 h 21"/>
                <a:gd name="T52" fmla="*/ 30 w 34"/>
                <a:gd name="T53" fmla="*/ 11 h 21"/>
                <a:gd name="T54" fmla="*/ 28 w 34"/>
                <a:gd name="T55" fmla="*/ 6 h 21"/>
                <a:gd name="T56" fmla="*/ 28 w 34"/>
                <a:gd name="T57" fmla="*/ 6 h 21"/>
                <a:gd name="T58" fmla="*/ 23 w 34"/>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1">
                  <a:moveTo>
                    <a:pt x="11" y="0"/>
                  </a:moveTo>
                  <a:cubicBezTo>
                    <a:pt x="23" y="0"/>
                    <a:pt x="23" y="0"/>
                    <a:pt x="23" y="0"/>
                  </a:cubicBezTo>
                  <a:cubicBezTo>
                    <a:pt x="26" y="0"/>
                    <a:pt x="29" y="1"/>
                    <a:pt x="31" y="3"/>
                  </a:cubicBezTo>
                  <a:cubicBezTo>
                    <a:pt x="31" y="3"/>
                    <a:pt x="31" y="3"/>
                    <a:pt x="31" y="3"/>
                  </a:cubicBezTo>
                  <a:cubicBezTo>
                    <a:pt x="33" y="5"/>
                    <a:pt x="34" y="8"/>
                    <a:pt x="34" y="11"/>
                  </a:cubicBezTo>
                  <a:cubicBezTo>
                    <a:pt x="34" y="11"/>
                    <a:pt x="34" y="11"/>
                    <a:pt x="34" y="11"/>
                  </a:cubicBezTo>
                  <a:cubicBezTo>
                    <a:pt x="34" y="14"/>
                    <a:pt x="33" y="16"/>
                    <a:pt x="31" y="18"/>
                  </a:cubicBezTo>
                  <a:cubicBezTo>
                    <a:pt x="29" y="20"/>
                    <a:pt x="26" y="21"/>
                    <a:pt x="23" y="21"/>
                  </a:cubicBezTo>
                  <a:cubicBezTo>
                    <a:pt x="11" y="21"/>
                    <a:pt x="11" y="21"/>
                    <a:pt x="11" y="21"/>
                  </a:cubicBezTo>
                  <a:cubicBezTo>
                    <a:pt x="8" y="21"/>
                    <a:pt x="5" y="20"/>
                    <a:pt x="4" y="18"/>
                  </a:cubicBezTo>
                  <a:cubicBezTo>
                    <a:pt x="2" y="16"/>
                    <a:pt x="0" y="14"/>
                    <a:pt x="0" y="11"/>
                  </a:cubicBezTo>
                  <a:cubicBezTo>
                    <a:pt x="0" y="11"/>
                    <a:pt x="0" y="11"/>
                    <a:pt x="0" y="11"/>
                  </a:cubicBezTo>
                  <a:cubicBezTo>
                    <a:pt x="0" y="8"/>
                    <a:pt x="2" y="5"/>
                    <a:pt x="4" y="3"/>
                  </a:cubicBezTo>
                  <a:cubicBezTo>
                    <a:pt x="4" y="3"/>
                    <a:pt x="4" y="3"/>
                    <a:pt x="4" y="3"/>
                  </a:cubicBezTo>
                  <a:cubicBezTo>
                    <a:pt x="5" y="1"/>
                    <a:pt x="8" y="0"/>
                    <a:pt x="11" y="0"/>
                  </a:cubicBezTo>
                  <a:close/>
                  <a:moveTo>
                    <a:pt x="23" y="4"/>
                  </a:moveTo>
                  <a:cubicBezTo>
                    <a:pt x="11" y="4"/>
                    <a:pt x="11" y="4"/>
                    <a:pt x="11" y="4"/>
                  </a:cubicBezTo>
                  <a:cubicBezTo>
                    <a:pt x="9" y="4"/>
                    <a:pt x="7" y="5"/>
                    <a:pt x="6" y="6"/>
                  </a:cubicBezTo>
                  <a:cubicBezTo>
                    <a:pt x="6" y="6"/>
                    <a:pt x="6" y="6"/>
                    <a:pt x="6" y="6"/>
                  </a:cubicBezTo>
                  <a:cubicBezTo>
                    <a:pt x="5" y="7"/>
                    <a:pt x="4" y="9"/>
                    <a:pt x="4" y="11"/>
                  </a:cubicBezTo>
                  <a:cubicBezTo>
                    <a:pt x="4" y="11"/>
                    <a:pt x="4" y="11"/>
                    <a:pt x="4" y="11"/>
                  </a:cubicBezTo>
                  <a:cubicBezTo>
                    <a:pt x="4" y="13"/>
                    <a:pt x="5" y="14"/>
                    <a:pt x="6" y="16"/>
                  </a:cubicBezTo>
                  <a:cubicBezTo>
                    <a:pt x="7" y="17"/>
                    <a:pt x="9" y="18"/>
                    <a:pt x="11" y="18"/>
                  </a:cubicBezTo>
                  <a:cubicBezTo>
                    <a:pt x="23" y="18"/>
                    <a:pt x="23" y="18"/>
                    <a:pt x="23" y="18"/>
                  </a:cubicBezTo>
                  <a:cubicBezTo>
                    <a:pt x="25" y="18"/>
                    <a:pt x="27" y="17"/>
                    <a:pt x="28" y="16"/>
                  </a:cubicBezTo>
                  <a:cubicBezTo>
                    <a:pt x="29" y="14"/>
                    <a:pt x="30" y="13"/>
                    <a:pt x="30" y="11"/>
                  </a:cubicBezTo>
                  <a:cubicBezTo>
                    <a:pt x="30" y="11"/>
                    <a:pt x="30" y="11"/>
                    <a:pt x="30" y="11"/>
                  </a:cubicBezTo>
                  <a:cubicBezTo>
                    <a:pt x="30" y="9"/>
                    <a:pt x="29" y="7"/>
                    <a:pt x="28" y="6"/>
                  </a:cubicBezTo>
                  <a:cubicBezTo>
                    <a:pt x="28" y="6"/>
                    <a:pt x="28" y="6"/>
                    <a:pt x="28" y="6"/>
                  </a:cubicBezTo>
                  <a:cubicBezTo>
                    <a:pt x="27" y="5"/>
                    <a:pt x="25" y="4"/>
                    <a:pt x="2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7" name="Freeform 9"/>
            <p:cNvSpPr/>
            <p:nvPr/>
          </p:nvSpPr>
          <p:spPr bwMode="auto">
            <a:xfrm>
              <a:off x="2883978" y="2575304"/>
              <a:ext cx="29289" cy="13227"/>
            </a:xfrm>
            <a:custGeom>
              <a:avLst/>
              <a:gdLst>
                <a:gd name="T0" fmla="*/ 29 w 31"/>
                <a:gd name="T1" fmla="*/ 14 h 14"/>
                <a:gd name="T2" fmla="*/ 0 w 31"/>
                <a:gd name="T3" fmla="*/ 7 h 14"/>
                <a:gd name="T4" fmla="*/ 3 w 31"/>
                <a:gd name="T5" fmla="*/ 0 h 14"/>
                <a:gd name="T6" fmla="*/ 31 w 31"/>
                <a:gd name="T7" fmla="*/ 7 h 14"/>
                <a:gd name="T8" fmla="*/ 29 w 31"/>
                <a:gd name="T9" fmla="*/ 14 h 14"/>
              </a:gdLst>
              <a:ahLst/>
              <a:cxnLst>
                <a:cxn ang="0">
                  <a:pos x="T0" y="T1"/>
                </a:cxn>
                <a:cxn ang="0">
                  <a:pos x="T2" y="T3"/>
                </a:cxn>
                <a:cxn ang="0">
                  <a:pos x="T4" y="T5"/>
                </a:cxn>
                <a:cxn ang="0">
                  <a:pos x="T6" y="T7"/>
                </a:cxn>
                <a:cxn ang="0">
                  <a:pos x="T8" y="T9"/>
                </a:cxn>
              </a:cxnLst>
              <a:rect l="0" t="0" r="r" b="b"/>
              <a:pathLst>
                <a:path w="31" h="14">
                  <a:moveTo>
                    <a:pt x="29" y="14"/>
                  </a:moveTo>
                  <a:lnTo>
                    <a:pt x="0" y="7"/>
                  </a:lnTo>
                  <a:lnTo>
                    <a:pt x="3" y="0"/>
                  </a:lnTo>
                  <a:lnTo>
                    <a:pt x="31" y="7"/>
                  </a:lnTo>
                  <a:lnTo>
                    <a:pt x="2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8" name="Freeform 10"/>
            <p:cNvSpPr/>
            <p:nvPr/>
          </p:nvSpPr>
          <p:spPr bwMode="auto">
            <a:xfrm>
              <a:off x="3065383" y="2575304"/>
              <a:ext cx="31179" cy="13227"/>
            </a:xfrm>
            <a:custGeom>
              <a:avLst/>
              <a:gdLst>
                <a:gd name="T0" fmla="*/ 0 w 33"/>
                <a:gd name="T1" fmla="*/ 7 h 14"/>
                <a:gd name="T2" fmla="*/ 31 w 33"/>
                <a:gd name="T3" fmla="*/ 0 h 14"/>
                <a:gd name="T4" fmla="*/ 33 w 33"/>
                <a:gd name="T5" fmla="*/ 7 h 14"/>
                <a:gd name="T6" fmla="*/ 2 w 33"/>
                <a:gd name="T7" fmla="*/ 14 h 14"/>
                <a:gd name="T8" fmla="*/ 0 w 33"/>
                <a:gd name="T9" fmla="*/ 7 h 14"/>
              </a:gdLst>
              <a:ahLst/>
              <a:cxnLst>
                <a:cxn ang="0">
                  <a:pos x="T0" y="T1"/>
                </a:cxn>
                <a:cxn ang="0">
                  <a:pos x="T2" y="T3"/>
                </a:cxn>
                <a:cxn ang="0">
                  <a:pos x="T4" y="T5"/>
                </a:cxn>
                <a:cxn ang="0">
                  <a:pos x="T6" y="T7"/>
                </a:cxn>
                <a:cxn ang="0">
                  <a:pos x="T8" y="T9"/>
                </a:cxn>
              </a:cxnLst>
              <a:rect l="0" t="0" r="r" b="b"/>
              <a:pathLst>
                <a:path w="33" h="14">
                  <a:moveTo>
                    <a:pt x="0" y="7"/>
                  </a:moveTo>
                  <a:lnTo>
                    <a:pt x="31" y="0"/>
                  </a:lnTo>
                  <a:lnTo>
                    <a:pt x="33" y="7"/>
                  </a:lnTo>
                  <a:lnTo>
                    <a:pt x="2" y="14"/>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9" name="Rectangle 11"/>
            <p:cNvSpPr>
              <a:spLocks noChangeArrowheads="1"/>
            </p:cNvSpPr>
            <p:nvPr/>
          </p:nvSpPr>
          <p:spPr bwMode="auto">
            <a:xfrm>
              <a:off x="2978460" y="2581918"/>
              <a:ext cx="21731" cy="85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400">
                <a:solidFill>
                  <a:prstClr val="black"/>
                </a:solidFill>
              </a:endParaRPr>
            </a:p>
          </p:txBody>
        </p:sp>
      </p:grpSp>
      <p:grpSp>
        <p:nvGrpSpPr>
          <p:cNvPr id="10" name="组合 9"/>
          <p:cNvGrpSpPr/>
          <p:nvPr/>
        </p:nvGrpSpPr>
        <p:grpSpPr>
          <a:xfrm>
            <a:off x="6575908" y="2526718"/>
            <a:ext cx="1398353" cy="1812681"/>
            <a:chOff x="5865825" y="1325309"/>
            <a:chExt cx="484692" cy="628305"/>
          </a:xfrm>
          <a:solidFill>
            <a:schemeClr val="accent3"/>
          </a:solidFill>
        </p:grpSpPr>
        <p:sp>
          <p:nvSpPr>
            <p:cNvPr id="11" name="Freeform 12"/>
            <p:cNvSpPr/>
            <p:nvPr/>
          </p:nvSpPr>
          <p:spPr bwMode="auto">
            <a:xfrm>
              <a:off x="5865825" y="1711740"/>
              <a:ext cx="484692" cy="241874"/>
            </a:xfrm>
            <a:custGeom>
              <a:avLst/>
              <a:gdLst>
                <a:gd name="T0" fmla="*/ 217 w 217"/>
                <a:gd name="T1" fmla="*/ 83 h 108"/>
                <a:gd name="T2" fmla="*/ 192 w 217"/>
                <a:gd name="T3" fmla="*/ 108 h 108"/>
                <a:gd name="T4" fmla="*/ 25 w 217"/>
                <a:gd name="T5" fmla="*/ 108 h 108"/>
                <a:gd name="T6" fmla="*/ 0 w 217"/>
                <a:gd name="T7" fmla="*/ 83 h 108"/>
                <a:gd name="T8" fmla="*/ 0 w 217"/>
                <a:gd name="T9" fmla="*/ 53 h 108"/>
                <a:gd name="T10" fmla="*/ 75 w 217"/>
                <a:gd name="T11" fmla="*/ 0 h 108"/>
                <a:gd name="T12" fmla="*/ 109 w 217"/>
                <a:gd name="T13" fmla="*/ 13 h 108"/>
                <a:gd name="T14" fmla="*/ 142 w 217"/>
                <a:gd name="T15" fmla="*/ 0 h 108"/>
                <a:gd name="T16" fmla="*/ 217 w 217"/>
                <a:gd name="T17" fmla="*/ 53 h 108"/>
                <a:gd name="T18" fmla="*/ 217 w 217"/>
                <a:gd name="T19" fmla="*/ 8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108">
                  <a:moveTo>
                    <a:pt x="217" y="83"/>
                  </a:moveTo>
                  <a:cubicBezTo>
                    <a:pt x="217" y="97"/>
                    <a:pt x="206" y="108"/>
                    <a:pt x="192" y="108"/>
                  </a:cubicBezTo>
                  <a:cubicBezTo>
                    <a:pt x="25" y="108"/>
                    <a:pt x="25" y="108"/>
                    <a:pt x="25" y="108"/>
                  </a:cubicBezTo>
                  <a:cubicBezTo>
                    <a:pt x="11" y="108"/>
                    <a:pt x="0" y="97"/>
                    <a:pt x="0" y="83"/>
                  </a:cubicBezTo>
                  <a:cubicBezTo>
                    <a:pt x="0" y="73"/>
                    <a:pt x="0" y="63"/>
                    <a:pt x="0" y="53"/>
                  </a:cubicBezTo>
                  <a:cubicBezTo>
                    <a:pt x="0" y="26"/>
                    <a:pt x="39" y="8"/>
                    <a:pt x="75" y="0"/>
                  </a:cubicBezTo>
                  <a:cubicBezTo>
                    <a:pt x="83" y="8"/>
                    <a:pt x="95" y="13"/>
                    <a:pt x="109" y="13"/>
                  </a:cubicBezTo>
                  <a:cubicBezTo>
                    <a:pt x="122" y="13"/>
                    <a:pt x="134" y="8"/>
                    <a:pt x="142" y="0"/>
                  </a:cubicBezTo>
                  <a:cubicBezTo>
                    <a:pt x="178" y="8"/>
                    <a:pt x="217" y="26"/>
                    <a:pt x="217" y="53"/>
                  </a:cubicBezTo>
                  <a:cubicBezTo>
                    <a:pt x="217" y="63"/>
                    <a:pt x="217" y="73"/>
                    <a:pt x="217"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12" name="Freeform 13"/>
            <p:cNvSpPr/>
            <p:nvPr/>
          </p:nvSpPr>
          <p:spPr bwMode="auto">
            <a:xfrm>
              <a:off x="5939521" y="1325309"/>
              <a:ext cx="321238" cy="281556"/>
            </a:xfrm>
            <a:custGeom>
              <a:avLst/>
              <a:gdLst>
                <a:gd name="T0" fmla="*/ 29 w 144"/>
                <a:gd name="T1" fmla="*/ 126 h 126"/>
                <a:gd name="T2" fmla="*/ 21 w 144"/>
                <a:gd name="T3" fmla="*/ 42 h 126"/>
                <a:gd name="T4" fmla="*/ 112 w 144"/>
                <a:gd name="T5" fmla="*/ 37 h 126"/>
                <a:gd name="T6" fmla="*/ 135 w 144"/>
                <a:gd name="T7" fmla="*/ 53 h 126"/>
                <a:gd name="T8" fmla="*/ 118 w 144"/>
                <a:gd name="T9" fmla="*/ 122 h 126"/>
                <a:gd name="T10" fmla="*/ 113 w 144"/>
                <a:gd name="T11" fmla="*/ 86 h 126"/>
                <a:gd name="T12" fmla="*/ 110 w 144"/>
                <a:gd name="T13" fmla="*/ 100 h 126"/>
                <a:gd name="T14" fmla="*/ 105 w 144"/>
                <a:gd name="T15" fmla="*/ 78 h 126"/>
                <a:gd name="T16" fmla="*/ 83 w 144"/>
                <a:gd name="T17" fmla="*/ 91 h 126"/>
                <a:gd name="T18" fmla="*/ 92 w 144"/>
                <a:gd name="T19" fmla="*/ 81 h 126"/>
                <a:gd name="T20" fmla="*/ 42 w 144"/>
                <a:gd name="T21" fmla="*/ 98 h 126"/>
                <a:gd name="T22" fmla="*/ 62 w 144"/>
                <a:gd name="T23" fmla="*/ 87 h 126"/>
                <a:gd name="T24" fmla="*/ 29 w 144"/>
                <a:gd name="T2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26">
                  <a:moveTo>
                    <a:pt x="29" y="126"/>
                  </a:moveTo>
                  <a:cubicBezTo>
                    <a:pt x="29" y="126"/>
                    <a:pt x="0" y="85"/>
                    <a:pt x="21" y="42"/>
                  </a:cubicBezTo>
                  <a:cubicBezTo>
                    <a:pt x="42" y="0"/>
                    <a:pt x="108" y="20"/>
                    <a:pt x="112" y="37"/>
                  </a:cubicBezTo>
                  <a:cubicBezTo>
                    <a:pt x="112" y="37"/>
                    <a:pt x="129" y="37"/>
                    <a:pt x="135" y="53"/>
                  </a:cubicBezTo>
                  <a:cubicBezTo>
                    <a:pt x="144" y="76"/>
                    <a:pt x="131" y="104"/>
                    <a:pt x="118" y="122"/>
                  </a:cubicBezTo>
                  <a:cubicBezTo>
                    <a:pt x="123" y="110"/>
                    <a:pt x="119" y="98"/>
                    <a:pt x="113" y="86"/>
                  </a:cubicBezTo>
                  <a:cubicBezTo>
                    <a:pt x="110" y="100"/>
                    <a:pt x="110" y="100"/>
                    <a:pt x="110" y="100"/>
                  </a:cubicBezTo>
                  <a:cubicBezTo>
                    <a:pt x="110" y="100"/>
                    <a:pt x="112" y="86"/>
                    <a:pt x="105" y="78"/>
                  </a:cubicBezTo>
                  <a:cubicBezTo>
                    <a:pt x="101" y="81"/>
                    <a:pt x="96" y="87"/>
                    <a:pt x="83" y="91"/>
                  </a:cubicBezTo>
                  <a:cubicBezTo>
                    <a:pt x="88" y="87"/>
                    <a:pt x="92" y="84"/>
                    <a:pt x="92" y="81"/>
                  </a:cubicBezTo>
                  <a:cubicBezTo>
                    <a:pt x="74" y="90"/>
                    <a:pt x="61" y="95"/>
                    <a:pt x="42" y="98"/>
                  </a:cubicBezTo>
                  <a:cubicBezTo>
                    <a:pt x="50" y="95"/>
                    <a:pt x="57" y="91"/>
                    <a:pt x="62" y="87"/>
                  </a:cubicBezTo>
                  <a:cubicBezTo>
                    <a:pt x="34" y="87"/>
                    <a:pt x="26" y="102"/>
                    <a:pt x="29" y="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grpSp>
      <p:grpSp>
        <p:nvGrpSpPr>
          <p:cNvPr id="13" name="组合 12"/>
          <p:cNvGrpSpPr/>
          <p:nvPr/>
        </p:nvGrpSpPr>
        <p:grpSpPr>
          <a:xfrm>
            <a:off x="9695290" y="2731359"/>
            <a:ext cx="1293717" cy="1654032"/>
            <a:chOff x="9297313" y="2911384"/>
            <a:chExt cx="1108587" cy="1417341"/>
          </a:xfrm>
          <a:solidFill>
            <a:schemeClr val="accent4"/>
          </a:solidFill>
        </p:grpSpPr>
        <p:sp>
          <p:nvSpPr>
            <p:cNvPr id="14" name="任意多边形 13"/>
            <p:cNvSpPr/>
            <p:nvPr/>
          </p:nvSpPr>
          <p:spPr bwMode="auto">
            <a:xfrm>
              <a:off x="9398093" y="2911384"/>
              <a:ext cx="894023" cy="878474"/>
            </a:xfrm>
            <a:custGeom>
              <a:avLst/>
              <a:gdLst>
                <a:gd name="connsiteX0" fmla="*/ 392078 w 894023"/>
                <a:gd name="connsiteY0" fmla="*/ 171301 h 878474"/>
                <a:gd name="connsiteX1" fmla="*/ 215760 w 894023"/>
                <a:gd name="connsiteY1" fmla="*/ 425614 h 878474"/>
                <a:gd name="connsiteX2" fmla="*/ 215760 w 894023"/>
                <a:gd name="connsiteY2" fmla="*/ 435337 h 878474"/>
                <a:gd name="connsiteX3" fmla="*/ 186602 w 894023"/>
                <a:gd name="connsiteY3" fmla="*/ 440198 h 878474"/>
                <a:gd name="connsiteX4" fmla="*/ 210900 w 894023"/>
                <a:gd name="connsiteY4" fmla="*/ 576318 h 878474"/>
                <a:gd name="connsiteX5" fmla="*/ 225480 w 894023"/>
                <a:gd name="connsiteY5" fmla="*/ 581179 h 878474"/>
                <a:gd name="connsiteX6" fmla="*/ 308096 w 894023"/>
                <a:gd name="connsiteY6" fmla="*/ 770774 h 878474"/>
                <a:gd name="connsiteX7" fmla="*/ 444169 w 894023"/>
                <a:gd name="connsiteY7" fmla="*/ 824250 h 878474"/>
                <a:gd name="connsiteX8" fmla="*/ 449029 w 894023"/>
                <a:gd name="connsiteY8" fmla="*/ 824250 h 878474"/>
                <a:gd name="connsiteX9" fmla="*/ 604541 w 894023"/>
                <a:gd name="connsiteY9" fmla="*/ 746467 h 878474"/>
                <a:gd name="connsiteX10" fmla="*/ 662858 w 894023"/>
                <a:gd name="connsiteY10" fmla="*/ 595763 h 878474"/>
                <a:gd name="connsiteX11" fmla="*/ 711456 w 894023"/>
                <a:gd name="connsiteY11" fmla="*/ 537426 h 878474"/>
                <a:gd name="connsiteX12" fmla="*/ 424730 w 894023"/>
                <a:gd name="connsiteY12" fmla="*/ 172820 h 878474"/>
                <a:gd name="connsiteX13" fmla="*/ 392078 w 894023"/>
                <a:gd name="connsiteY13" fmla="*/ 171301 h 878474"/>
                <a:gd name="connsiteX14" fmla="*/ 380893 w 894023"/>
                <a:gd name="connsiteY14" fmla="*/ 728 h 878474"/>
                <a:gd name="connsiteX15" fmla="*/ 486764 w 894023"/>
                <a:gd name="connsiteY15" fmla="*/ 12285 h 878474"/>
                <a:gd name="connsiteX16" fmla="*/ 837235 w 894023"/>
                <a:gd name="connsiteY16" fmla="*/ 664360 h 878474"/>
                <a:gd name="connsiteX17" fmla="*/ 442955 w 894023"/>
                <a:gd name="connsiteY17" fmla="*/ 878474 h 878474"/>
                <a:gd name="connsiteX18" fmla="*/ 0 w 894023"/>
                <a:gd name="connsiteY18" fmla="*/ 605965 h 878474"/>
                <a:gd name="connsiteX19" fmla="*/ 165500 w 894023"/>
                <a:gd name="connsiteY19" fmla="*/ 109609 h 878474"/>
                <a:gd name="connsiteX20" fmla="*/ 380893 w 894023"/>
                <a:gd name="connsiteY20" fmla="*/ 728 h 87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4023" h="878474">
                  <a:moveTo>
                    <a:pt x="392078" y="171301"/>
                  </a:moveTo>
                  <a:cubicBezTo>
                    <a:pt x="333306" y="174036"/>
                    <a:pt x="215760" y="206850"/>
                    <a:pt x="215760" y="425614"/>
                  </a:cubicBezTo>
                  <a:cubicBezTo>
                    <a:pt x="215760" y="430475"/>
                    <a:pt x="215760" y="435337"/>
                    <a:pt x="215760" y="435337"/>
                  </a:cubicBezTo>
                  <a:cubicBezTo>
                    <a:pt x="206041" y="430475"/>
                    <a:pt x="196321" y="430475"/>
                    <a:pt x="186602" y="440198"/>
                  </a:cubicBezTo>
                  <a:cubicBezTo>
                    <a:pt x="176882" y="459644"/>
                    <a:pt x="191461" y="561733"/>
                    <a:pt x="210900" y="576318"/>
                  </a:cubicBezTo>
                  <a:cubicBezTo>
                    <a:pt x="215760" y="581179"/>
                    <a:pt x="220620" y="581179"/>
                    <a:pt x="225480" y="581179"/>
                  </a:cubicBezTo>
                  <a:cubicBezTo>
                    <a:pt x="240059" y="634655"/>
                    <a:pt x="264358" y="731883"/>
                    <a:pt x="308096" y="770774"/>
                  </a:cubicBezTo>
                  <a:cubicBezTo>
                    <a:pt x="346974" y="799943"/>
                    <a:pt x="395571" y="824250"/>
                    <a:pt x="444169" y="824250"/>
                  </a:cubicBezTo>
                  <a:cubicBezTo>
                    <a:pt x="449029" y="824250"/>
                    <a:pt x="449029" y="824250"/>
                    <a:pt x="449029" y="824250"/>
                  </a:cubicBezTo>
                  <a:cubicBezTo>
                    <a:pt x="507346" y="829111"/>
                    <a:pt x="565663" y="790220"/>
                    <a:pt x="604541" y="746467"/>
                  </a:cubicBezTo>
                  <a:cubicBezTo>
                    <a:pt x="638559" y="707576"/>
                    <a:pt x="662858" y="654100"/>
                    <a:pt x="662858" y="595763"/>
                  </a:cubicBezTo>
                  <a:cubicBezTo>
                    <a:pt x="662858" y="595763"/>
                    <a:pt x="726035" y="586041"/>
                    <a:pt x="711456" y="537426"/>
                  </a:cubicBezTo>
                  <a:cubicBezTo>
                    <a:pt x="643419" y="513119"/>
                    <a:pt x="424730" y="406168"/>
                    <a:pt x="424730" y="172820"/>
                  </a:cubicBezTo>
                  <a:cubicBezTo>
                    <a:pt x="424730" y="172820"/>
                    <a:pt x="411669" y="170390"/>
                    <a:pt x="392078" y="171301"/>
                  </a:cubicBezTo>
                  <a:close/>
                  <a:moveTo>
                    <a:pt x="380893" y="728"/>
                  </a:moveTo>
                  <a:cubicBezTo>
                    <a:pt x="442955" y="-3530"/>
                    <a:pt x="486764" y="12285"/>
                    <a:pt x="486764" y="12285"/>
                  </a:cubicBezTo>
                  <a:cubicBezTo>
                    <a:pt x="715543" y="-65575"/>
                    <a:pt x="1022205" y="435647"/>
                    <a:pt x="837235" y="664360"/>
                  </a:cubicBezTo>
                  <a:cubicBezTo>
                    <a:pt x="764220" y="756818"/>
                    <a:pt x="700941" y="849277"/>
                    <a:pt x="442955" y="878474"/>
                  </a:cubicBezTo>
                  <a:cubicBezTo>
                    <a:pt x="121691" y="820079"/>
                    <a:pt x="0" y="605965"/>
                    <a:pt x="0" y="605965"/>
                  </a:cubicBezTo>
                  <a:cubicBezTo>
                    <a:pt x="0" y="605965"/>
                    <a:pt x="24338" y="265329"/>
                    <a:pt x="165500" y="109609"/>
                  </a:cubicBezTo>
                  <a:cubicBezTo>
                    <a:pt x="238515" y="29317"/>
                    <a:pt x="318831" y="4986"/>
                    <a:pt x="380893" y="728"/>
                  </a:cubicBezTo>
                  <a:close/>
                </a:path>
              </a:pathLst>
            </a:custGeom>
            <a:grpFill/>
            <a:ln>
              <a:noFill/>
            </a:ln>
          </p:spPr>
          <p:txBody>
            <a:bodyPr vert="horz" wrap="square" lIns="121883" tIns="60941" rIns="121883" bIns="60941" numCol="1" anchor="t" anchorCtr="0" compatLnSpc="1">
              <a:noAutofit/>
            </a:bodyPr>
            <a:lstStyle/>
            <a:p>
              <a:endParaRPr lang="zh-CN" altLang="en-US" sz="2400">
                <a:solidFill>
                  <a:prstClr val="black"/>
                </a:solidFill>
              </a:endParaRPr>
            </a:p>
          </p:txBody>
        </p:sp>
        <p:sp>
          <p:nvSpPr>
            <p:cNvPr id="15" name="Freeform 16"/>
            <p:cNvSpPr/>
            <p:nvPr/>
          </p:nvSpPr>
          <p:spPr bwMode="auto">
            <a:xfrm>
              <a:off x="9297313" y="3789858"/>
              <a:ext cx="1108587" cy="538867"/>
            </a:xfrm>
            <a:custGeom>
              <a:avLst/>
              <a:gdLst>
                <a:gd name="T0" fmla="*/ 114 w 228"/>
                <a:gd name="T1" fmla="*/ 81 h 111"/>
                <a:gd name="T2" fmla="*/ 120 w 228"/>
                <a:gd name="T3" fmla="*/ 66 h 111"/>
                <a:gd name="T4" fmla="*/ 115 w 228"/>
                <a:gd name="T5" fmla="*/ 56 h 111"/>
                <a:gd name="T6" fmla="*/ 145 w 228"/>
                <a:gd name="T7" fmla="*/ 0 h 111"/>
                <a:gd name="T8" fmla="*/ 228 w 228"/>
                <a:gd name="T9" fmla="*/ 27 h 111"/>
                <a:gd name="T10" fmla="*/ 228 w 228"/>
                <a:gd name="T11" fmla="*/ 96 h 111"/>
                <a:gd name="T12" fmla="*/ 212 w 228"/>
                <a:gd name="T13" fmla="*/ 111 h 111"/>
                <a:gd name="T14" fmla="*/ 16 w 228"/>
                <a:gd name="T15" fmla="*/ 111 h 111"/>
                <a:gd name="T16" fmla="*/ 0 w 228"/>
                <a:gd name="T17" fmla="*/ 96 h 111"/>
                <a:gd name="T18" fmla="*/ 0 w 228"/>
                <a:gd name="T19" fmla="*/ 27 h 111"/>
                <a:gd name="T20" fmla="*/ 83 w 228"/>
                <a:gd name="T21" fmla="*/ 0 h 111"/>
                <a:gd name="T22" fmla="*/ 113 w 228"/>
                <a:gd name="T23" fmla="*/ 56 h 111"/>
                <a:gd name="T24" fmla="*/ 108 w 228"/>
                <a:gd name="T25" fmla="*/ 66 h 111"/>
                <a:gd name="T26" fmla="*/ 114 w 228"/>
                <a:gd name="T27" fmla="*/ 8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8" h="111">
                  <a:moveTo>
                    <a:pt x="114" y="81"/>
                  </a:moveTo>
                  <a:cubicBezTo>
                    <a:pt x="123" y="81"/>
                    <a:pt x="127" y="71"/>
                    <a:pt x="120" y="66"/>
                  </a:cubicBezTo>
                  <a:cubicBezTo>
                    <a:pt x="117" y="64"/>
                    <a:pt x="115" y="61"/>
                    <a:pt x="115" y="56"/>
                  </a:cubicBezTo>
                  <a:cubicBezTo>
                    <a:pt x="115" y="30"/>
                    <a:pt x="149" y="36"/>
                    <a:pt x="145" y="0"/>
                  </a:cubicBezTo>
                  <a:cubicBezTo>
                    <a:pt x="212" y="2"/>
                    <a:pt x="228" y="14"/>
                    <a:pt x="228" y="27"/>
                  </a:cubicBezTo>
                  <a:cubicBezTo>
                    <a:pt x="228" y="62"/>
                    <a:pt x="228" y="61"/>
                    <a:pt x="228" y="96"/>
                  </a:cubicBezTo>
                  <a:cubicBezTo>
                    <a:pt x="228" y="104"/>
                    <a:pt x="221" y="111"/>
                    <a:pt x="212" y="111"/>
                  </a:cubicBezTo>
                  <a:cubicBezTo>
                    <a:pt x="16" y="111"/>
                    <a:pt x="16" y="111"/>
                    <a:pt x="16" y="111"/>
                  </a:cubicBezTo>
                  <a:cubicBezTo>
                    <a:pt x="7" y="111"/>
                    <a:pt x="0" y="104"/>
                    <a:pt x="0" y="96"/>
                  </a:cubicBezTo>
                  <a:cubicBezTo>
                    <a:pt x="0" y="61"/>
                    <a:pt x="0" y="62"/>
                    <a:pt x="0" y="27"/>
                  </a:cubicBezTo>
                  <a:cubicBezTo>
                    <a:pt x="0" y="14"/>
                    <a:pt x="16" y="2"/>
                    <a:pt x="83" y="0"/>
                  </a:cubicBezTo>
                  <a:cubicBezTo>
                    <a:pt x="79" y="36"/>
                    <a:pt x="113" y="30"/>
                    <a:pt x="113" y="56"/>
                  </a:cubicBezTo>
                  <a:cubicBezTo>
                    <a:pt x="113" y="61"/>
                    <a:pt x="110" y="64"/>
                    <a:pt x="108" y="66"/>
                  </a:cubicBezTo>
                  <a:cubicBezTo>
                    <a:pt x="100" y="71"/>
                    <a:pt x="104" y="81"/>
                    <a:pt x="114" y="81"/>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16" name="Freeform 17"/>
            <p:cNvSpPr/>
            <p:nvPr/>
          </p:nvSpPr>
          <p:spPr bwMode="auto">
            <a:xfrm>
              <a:off x="9681925" y="3687020"/>
              <a:ext cx="339363" cy="495676"/>
            </a:xfrm>
            <a:custGeom>
              <a:avLst/>
              <a:gdLst>
                <a:gd name="T0" fmla="*/ 4 w 70"/>
                <a:gd name="T1" fmla="*/ 21 h 102"/>
                <a:gd name="T2" fmla="*/ 34 w 70"/>
                <a:gd name="T3" fmla="*/ 77 h 102"/>
                <a:gd name="T4" fmla="*/ 29 w 70"/>
                <a:gd name="T5" fmla="*/ 87 h 102"/>
                <a:gd name="T6" fmla="*/ 35 w 70"/>
                <a:gd name="T7" fmla="*/ 102 h 102"/>
                <a:gd name="T8" fmla="*/ 41 w 70"/>
                <a:gd name="T9" fmla="*/ 87 h 102"/>
                <a:gd name="T10" fmla="*/ 36 w 70"/>
                <a:gd name="T11" fmla="*/ 77 h 102"/>
                <a:gd name="T12" fmla="*/ 66 w 70"/>
                <a:gd name="T13" fmla="*/ 21 h 102"/>
                <a:gd name="T14" fmla="*/ 66 w 70"/>
                <a:gd name="T15" fmla="*/ 0 h 102"/>
                <a:gd name="T16" fmla="*/ 34 w 70"/>
                <a:gd name="T17" fmla="*/ 15 h 102"/>
                <a:gd name="T18" fmla="*/ 4 w 70"/>
                <a:gd name="T19" fmla="*/ 2 h 102"/>
                <a:gd name="T20" fmla="*/ 4 w 70"/>
                <a:gd name="T21" fmla="*/ 2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02">
                  <a:moveTo>
                    <a:pt x="4" y="21"/>
                  </a:moveTo>
                  <a:cubicBezTo>
                    <a:pt x="0" y="57"/>
                    <a:pt x="34" y="51"/>
                    <a:pt x="34" y="77"/>
                  </a:cubicBezTo>
                  <a:cubicBezTo>
                    <a:pt x="34" y="82"/>
                    <a:pt x="31" y="85"/>
                    <a:pt x="29" y="87"/>
                  </a:cubicBezTo>
                  <a:cubicBezTo>
                    <a:pt x="21" y="92"/>
                    <a:pt x="25" y="102"/>
                    <a:pt x="35" y="102"/>
                  </a:cubicBezTo>
                  <a:cubicBezTo>
                    <a:pt x="44" y="102"/>
                    <a:pt x="48" y="92"/>
                    <a:pt x="41" y="87"/>
                  </a:cubicBezTo>
                  <a:cubicBezTo>
                    <a:pt x="38" y="85"/>
                    <a:pt x="36" y="82"/>
                    <a:pt x="36" y="77"/>
                  </a:cubicBezTo>
                  <a:cubicBezTo>
                    <a:pt x="36" y="51"/>
                    <a:pt x="70" y="57"/>
                    <a:pt x="66" y="21"/>
                  </a:cubicBezTo>
                  <a:cubicBezTo>
                    <a:pt x="66" y="0"/>
                    <a:pt x="66" y="0"/>
                    <a:pt x="66" y="0"/>
                  </a:cubicBezTo>
                  <a:cubicBezTo>
                    <a:pt x="56" y="9"/>
                    <a:pt x="45" y="15"/>
                    <a:pt x="34" y="15"/>
                  </a:cubicBezTo>
                  <a:cubicBezTo>
                    <a:pt x="22" y="14"/>
                    <a:pt x="12" y="10"/>
                    <a:pt x="4" y="2"/>
                  </a:cubicBezTo>
                  <a:lnTo>
                    <a:pt x="4" y="21"/>
                  </a:ln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17" name="Freeform 18"/>
            <p:cNvSpPr>
              <a:spLocks noEditPoints="1"/>
            </p:cNvSpPr>
            <p:nvPr/>
          </p:nvSpPr>
          <p:spPr bwMode="auto">
            <a:xfrm>
              <a:off x="9611995" y="3322975"/>
              <a:ext cx="477166" cy="135745"/>
            </a:xfrm>
            <a:custGeom>
              <a:avLst/>
              <a:gdLst>
                <a:gd name="T0" fmla="*/ 40 w 98"/>
                <a:gd name="T1" fmla="*/ 8 h 28"/>
                <a:gd name="T2" fmla="*/ 34 w 98"/>
                <a:gd name="T3" fmla="*/ 4 h 28"/>
                <a:gd name="T4" fmla="*/ 7 w 98"/>
                <a:gd name="T5" fmla="*/ 4 h 28"/>
                <a:gd name="T6" fmla="*/ 5 w 98"/>
                <a:gd name="T7" fmla="*/ 7 h 28"/>
                <a:gd name="T8" fmla="*/ 9 w 98"/>
                <a:gd name="T9" fmla="*/ 19 h 28"/>
                <a:gd name="T10" fmla="*/ 20 w 98"/>
                <a:gd name="T11" fmla="*/ 23 h 28"/>
                <a:gd name="T12" fmla="*/ 27 w 98"/>
                <a:gd name="T13" fmla="*/ 23 h 28"/>
                <a:gd name="T14" fmla="*/ 37 w 98"/>
                <a:gd name="T15" fmla="*/ 19 h 28"/>
                <a:gd name="T16" fmla="*/ 40 w 98"/>
                <a:gd name="T17" fmla="*/ 10 h 28"/>
                <a:gd name="T18" fmla="*/ 40 w 98"/>
                <a:gd name="T19" fmla="*/ 10 h 28"/>
                <a:gd name="T20" fmla="*/ 40 w 98"/>
                <a:gd name="T21" fmla="*/ 8 h 28"/>
                <a:gd name="T22" fmla="*/ 54 w 98"/>
                <a:gd name="T23" fmla="*/ 5 h 28"/>
                <a:gd name="T24" fmla="*/ 63 w 98"/>
                <a:gd name="T25" fmla="*/ 0 h 28"/>
                <a:gd name="T26" fmla="*/ 91 w 98"/>
                <a:gd name="T27" fmla="*/ 0 h 28"/>
                <a:gd name="T28" fmla="*/ 91 w 98"/>
                <a:gd name="T29" fmla="*/ 0 h 28"/>
                <a:gd name="T30" fmla="*/ 98 w 98"/>
                <a:gd name="T31" fmla="*/ 7 h 28"/>
                <a:gd name="T32" fmla="*/ 97 w 98"/>
                <a:gd name="T33" fmla="*/ 13 h 28"/>
                <a:gd name="T34" fmla="*/ 92 w 98"/>
                <a:gd name="T35" fmla="*/ 22 h 28"/>
                <a:gd name="T36" fmla="*/ 77 w 98"/>
                <a:gd name="T37" fmla="*/ 28 h 28"/>
                <a:gd name="T38" fmla="*/ 70 w 98"/>
                <a:gd name="T39" fmla="*/ 27 h 28"/>
                <a:gd name="T40" fmla="*/ 57 w 98"/>
                <a:gd name="T41" fmla="*/ 22 h 28"/>
                <a:gd name="T42" fmla="*/ 53 w 98"/>
                <a:gd name="T43" fmla="*/ 10 h 28"/>
                <a:gd name="T44" fmla="*/ 53 w 98"/>
                <a:gd name="T45" fmla="*/ 10 h 28"/>
                <a:gd name="T46" fmla="*/ 53 w 98"/>
                <a:gd name="T47" fmla="*/ 9 h 28"/>
                <a:gd name="T48" fmla="*/ 45 w 98"/>
                <a:gd name="T49" fmla="*/ 9 h 28"/>
                <a:gd name="T50" fmla="*/ 45 w 98"/>
                <a:gd name="T51" fmla="*/ 10 h 28"/>
                <a:gd name="T52" fmla="*/ 45 w 98"/>
                <a:gd name="T53" fmla="*/ 10 h 28"/>
                <a:gd name="T54" fmla="*/ 40 w 98"/>
                <a:gd name="T55" fmla="*/ 22 h 28"/>
                <a:gd name="T56" fmla="*/ 27 w 98"/>
                <a:gd name="T57" fmla="*/ 27 h 28"/>
                <a:gd name="T58" fmla="*/ 20 w 98"/>
                <a:gd name="T59" fmla="*/ 28 h 28"/>
                <a:gd name="T60" fmla="*/ 6 w 98"/>
                <a:gd name="T61" fmla="*/ 22 h 28"/>
                <a:gd name="T62" fmla="*/ 2 w 98"/>
                <a:gd name="T63" fmla="*/ 16 h 28"/>
                <a:gd name="T64" fmla="*/ 0 w 98"/>
                <a:gd name="T65" fmla="*/ 7 h 28"/>
                <a:gd name="T66" fmla="*/ 6 w 98"/>
                <a:gd name="T67" fmla="*/ 0 h 28"/>
                <a:gd name="T68" fmla="*/ 7 w 98"/>
                <a:gd name="T69" fmla="*/ 0 h 28"/>
                <a:gd name="T70" fmla="*/ 34 w 98"/>
                <a:gd name="T71" fmla="*/ 0 h 28"/>
                <a:gd name="T72" fmla="*/ 43 w 98"/>
                <a:gd name="T73" fmla="*/ 5 h 28"/>
                <a:gd name="T74" fmla="*/ 54 w 98"/>
                <a:gd name="T75" fmla="*/ 5 h 28"/>
                <a:gd name="T76" fmla="*/ 63 w 98"/>
                <a:gd name="T77" fmla="*/ 4 h 28"/>
                <a:gd name="T78" fmla="*/ 58 w 98"/>
                <a:gd name="T79" fmla="*/ 8 h 28"/>
                <a:gd name="T80" fmla="*/ 58 w 98"/>
                <a:gd name="T81" fmla="*/ 10 h 28"/>
                <a:gd name="T82" fmla="*/ 58 w 98"/>
                <a:gd name="T83" fmla="*/ 10 h 28"/>
                <a:gd name="T84" fmla="*/ 61 w 98"/>
                <a:gd name="T85" fmla="*/ 19 h 28"/>
                <a:gd name="T86" fmla="*/ 71 w 98"/>
                <a:gd name="T87" fmla="*/ 23 h 28"/>
                <a:gd name="T88" fmla="*/ 77 w 98"/>
                <a:gd name="T89" fmla="*/ 23 h 28"/>
                <a:gd name="T90" fmla="*/ 89 w 98"/>
                <a:gd name="T91" fmla="*/ 19 h 28"/>
                <a:gd name="T92" fmla="*/ 93 w 98"/>
                <a:gd name="T93" fmla="*/ 7 h 28"/>
                <a:gd name="T94" fmla="*/ 90 w 98"/>
                <a:gd name="T95" fmla="*/ 4 h 28"/>
                <a:gd name="T96" fmla="*/ 63 w 98"/>
                <a:gd name="T9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28">
                  <a:moveTo>
                    <a:pt x="40" y="8"/>
                  </a:moveTo>
                  <a:cubicBezTo>
                    <a:pt x="39" y="7"/>
                    <a:pt x="37" y="4"/>
                    <a:pt x="34" y="4"/>
                  </a:cubicBezTo>
                  <a:cubicBezTo>
                    <a:pt x="7" y="4"/>
                    <a:pt x="7" y="4"/>
                    <a:pt x="7" y="4"/>
                  </a:cubicBezTo>
                  <a:cubicBezTo>
                    <a:pt x="7" y="5"/>
                    <a:pt x="5" y="5"/>
                    <a:pt x="5" y="7"/>
                  </a:cubicBezTo>
                  <a:cubicBezTo>
                    <a:pt x="5" y="9"/>
                    <a:pt x="5" y="15"/>
                    <a:pt x="9" y="19"/>
                  </a:cubicBezTo>
                  <a:cubicBezTo>
                    <a:pt x="11" y="21"/>
                    <a:pt x="15" y="23"/>
                    <a:pt x="20" y="23"/>
                  </a:cubicBezTo>
                  <a:cubicBezTo>
                    <a:pt x="23" y="23"/>
                    <a:pt x="25" y="23"/>
                    <a:pt x="27" y="23"/>
                  </a:cubicBezTo>
                  <a:cubicBezTo>
                    <a:pt x="31" y="22"/>
                    <a:pt x="35" y="21"/>
                    <a:pt x="37" y="19"/>
                  </a:cubicBezTo>
                  <a:cubicBezTo>
                    <a:pt x="39" y="17"/>
                    <a:pt x="40" y="14"/>
                    <a:pt x="40" y="10"/>
                  </a:cubicBezTo>
                  <a:cubicBezTo>
                    <a:pt x="40" y="10"/>
                    <a:pt x="40" y="10"/>
                    <a:pt x="40" y="10"/>
                  </a:cubicBezTo>
                  <a:cubicBezTo>
                    <a:pt x="40" y="10"/>
                    <a:pt x="40" y="9"/>
                    <a:pt x="40" y="8"/>
                  </a:cubicBezTo>
                  <a:close/>
                  <a:moveTo>
                    <a:pt x="54" y="5"/>
                  </a:moveTo>
                  <a:cubicBezTo>
                    <a:pt x="56" y="3"/>
                    <a:pt x="60" y="0"/>
                    <a:pt x="63" y="0"/>
                  </a:cubicBezTo>
                  <a:cubicBezTo>
                    <a:pt x="91" y="0"/>
                    <a:pt x="91" y="0"/>
                    <a:pt x="91" y="0"/>
                  </a:cubicBezTo>
                  <a:cubicBezTo>
                    <a:pt x="91" y="0"/>
                    <a:pt x="91" y="0"/>
                    <a:pt x="91" y="0"/>
                  </a:cubicBezTo>
                  <a:cubicBezTo>
                    <a:pt x="91" y="0"/>
                    <a:pt x="98" y="1"/>
                    <a:pt x="98" y="7"/>
                  </a:cubicBezTo>
                  <a:cubicBezTo>
                    <a:pt x="98" y="8"/>
                    <a:pt x="97" y="11"/>
                    <a:pt x="97" y="13"/>
                  </a:cubicBezTo>
                  <a:cubicBezTo>
                    <a:pt x="96" y="16"/>
                    <a:pt x="95" y="19"/>
                    <a:pt x="92" y="22"/>
                  </a:cubicBezTo>
                  <a:cubicBezTo>
                    <a:pt x="89" y="26"/>
                    <a:pt x="84" y="28"/>
                    <a:pt x="77" y="28"/>
                  </a:cubicBezTo>
                  <a:cubicBezTo>
                    <a:pt x="75" y="28"/>
                    <a:pt x="73" y="28"/>
                    <a:pt x="70" y="27"/>
                  </a:cubicBezTo>
                  <a:cubicBezTo>
                    <a:pt x="65" y="27"/>
                    <a:pt x="60" y="25"/>
                    <a:pt x="57" y="22"/>
                  </a:cubicBezTo>
                  <a:cubicBezTo>
                    <a:pt x="54" y="19"/>
                    <a:pt x="53" y="15"/>
                    <a:pt x="53" y="10"/>
                  </a:cubicBezTo>
                  <a:cubicBezTo>
                    <a:pt x="53" y="10"/>
                    <a:pt x="53" y="10"/>
                    <a:pt x="53" y="10"/>
                  </a:cubicBezTo>
                  <a:cubicBezTo>
                    <a:pt x="53" y="10"/>
                    <a:pt x="53" y="10"/>
                    <a:pt x="53" y="9"/>
                  </a:cubicBezTo>
                  <a:cubicBezTo>
                    <a:pt x="45" y="9"/>
                    <a:pt x="45" y="9"/>
                    <a:pt x="45" y="9"/>
                  </a:cubicBezTo>
                  <a:cubicBezTo>
                    <a:pt x="45" y="10"/>
                    <a:pt x="45" y="10"/>
                    <a:pt x="45" y="10"/>
                  </a:cubicBezTo>
                  <a:cubicBezTo>
                    <a:pt x="45" y="10"/>
                    <a:pt x="45" y="10"/>
                    <a:pt x="45" y="10"/>
                  </a:cubicBezTo>
                  <a:cubicBezTo>
                    <a:pt x="45" y="15"/>
                    <a:pt x="43" y="19"/>
                    <a:pt x="40" y="22"/>
                  </a:cubicBezTo>
                  <a:cubicBezTo>
                    <a:pt x="37" y="25"/>
                    <a:pt x="33" y="27"/>
                    <a:pt x="27" y="27"/>
                  </a:cubicBezTo>
                  <a:cubicBezTo>
                    <a:pt x="25" y="28"/>
                    <a:pt x="23" y="28"/>
                    <a:pt x="20" y="28"/>
                  </a:cubicBezTo>
                  <a:cubicBezTo>
                    <a:pt x="13" y="28"/>
                    <a:pt x="9" y="26"/>
                    <a:pt x="6" y="22"/>
                  </a:cubicBezTo>
                  <a:cubicBezTo>
                    <a:pt x="4" y="20"/>
                    <a:pt x="2" y="18"/>
                    <a:pt x="2" y="16"/>
                  </a:cubicBezTo>
                  <a:cubicBezTo>
                    <a:pt x="1" y="13"/>
                    <a:pt x="0" y="9"/>
                    <a:pt x="0" y="7"/>
                  </a:cubicBezTo>
                  <a:cubicBezTo>
                    <a:pt x="0" y="1"/>
                    <a:pt x="6" y="0"/>
                    <a:pt x="6" y="0"/>
                  </a:cubicBezTo>
                  <a:cubicBezTo>
                    <a:pt x="7" y="0"/>
                    <a:pt x="7" y="0"/>
                    <a:pt x="7" y="0"/>
                  </a:cubicBezTo>
                  <a:cubicBezTo>
                    <a:pt x="34" y="0"/>
                    <a:pt x="34" y="0"/>
                    <a:pt x="34" y="0"/>
                  </a:cubicBezTo>
                  <a:cubicBezTo>
                    <a:pt x="38" y="0"/>
                    <a:pt x="42" y="3"/>
                    <a:pt x="43" y="5"/>
                  </a:cubicBezTo>
                  <a:cubicBezTo>
                    <a:pt x="54" y="5"/>
                    <a:pt x="54" y="5"/>
                    <a:pt x="54" y="5"/>
                  </a:cubicBezTo>
                  <a:close/>
                  <a:moveTo>
                    <a:pt x="63" y="4"/>
                  </a:moveTo>
                  <a:cubicBezTo>
                    <a:pt x="61" y="4"/>
                    <a:pt x="59" y="7"/>
                    <a:pt x="58" y="8"/>
                  </a:cubicBezTo>
                  <a:cubicBezTo>
                    <a:pt x="58" y="9"/>
                    <a:pt x="58" y="10"/>
                    <a:pt x="58" y="10"/>
                  </a:cubicBezTo>
                  <a:cubicBezTo>
                    <a:pt x="58" y="10"/>
                    <a:pt x="58" y="10"/>
                    <a:pt x="58" y="10"/>
                  </a:cubicBezTo>
                  <a:cubicBezTo>
                    <a:pt x="58" y="14"/>
                    <a:pt x="59" y="17"/>
                    <a:pt x="61" y="19"/>
                  </a:cubicBezTo>
                  <a:cubicBezTo>
                    <a:pt x="63" y="21"/>
                    <a:pt x="66" y="22"/>
                    <a:pt x="71" y="23"/>
                  </a:cubicBezTo>
                  <a:cubicBezTo>
                    <a:pt x="73" y="23"/>
                    <a:pt x="75" y="23"/>
                    <a:pt x="77" y="23"/>
                  </a:cubicBezTo>
                  <a:cubicBezTo>
                    <a:pt x="83" y="23"/>
                    <a:pt x="86" y="21"/>
                    <a:pt x="89" y="19"/>
                  </a:cubicBezTo>
                  <a:cubicBezTo>
                    <a:pt x="92" y="15"/>
                    <a:pt x="93" y="9"/>
                    <a:pt x="93" y="7"/>
                  </a:cubicBezTo>
                  <a:cubicBezTo>
                    <a:pt x="93" y="5"/>
                    <a:pt x="91" y="5"/>
                    <a:pt x="90" y="4"/>
                  </a:cubicBezTo>
                  <a:lnTo>
                    <a:pt x="63" y="4"/>
                  </a:ln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grpSp>
      <p:grpSp>
        <p:nvGrpSpPr>
          <p:cNvPr id="18" name="组合 17"/>
          <p:cNvGrpSpPr/>
          <p:nvPr/>
        </p:nvGrpSpPr>
        <p:grpSpPr>
          <a:xfrm>
            <a:off x="3696475" y="2614745"/>
            <a:ext cx="1267317" cy="1732961"/>
            <a:chOff x="3887868" y="2823897"/>
            <a:chExt cx="1085963" cy="1484973"/>
          </a:xfrm>
          <a:solidFill>
            <a:schemeClr val="accent2"/>
          </a:solidFill>
        </p:grpSpPr>
        <p:sp>
          <p:nvSpPr>
            <p:cNvPr id="19" name="Freeform 19"/>
            <p:cNvSpPr/>
            <p:nvPr/>
          </p:nvSpPr>
          <p:spPr bwMode="auto">
            <a:xfrm>
              <a:off x="3887868" y="2823897"/>
              <a:ext cx="1085963" cy="1079794"/>
            </a:xfrm>
            <a:custGeom>
              <a:avLst/>
              <a:gdLst>
                <a:gd name="T0" fmla="*/ 223 w 223"/>
                <a:gd name="T1" fmla="*/ 143 h 222"/>
                <a:gd name="T2" fmla="*/ 195 w 223"/>
                <a:gd name="T3" fmla="*/ 135 h 222"/>
                <a:gd name="T4" fmla="*/ 198 w 223"/>
                <a:gd name="T5" fmla="*/ 144 h 222"/>
                <a:gd name="T6" fmla="*/ 197 w 223"/>
                <a:gd name="T7" fmla="*/ 151 h 222"/>
                <a:gd name="T8" fmla="*/ 191 w 223"/>
                <a:gd name="T9" fmla="*/ 150 h 222"/>
                <a:gd name="T10" fmla="*/ 190 w 223"/>
                <a:gd name="T11" fmla="*/ 151 h 222"/>
                <a:gd name="T12" fmla="*/ 187 w 223"/>
                <a:gd name="T13" fmla="*/ 151 h 222"/>
                <a:gd name="T14" fmla="*/ 183 w 223"/>
                <a:gd name="T15" fmla="*/ 158 h 222"/>
                <a:gd name="T16" fmla="*/ 182 w 223"/>
                <a:gd name="T17" fmla="*/ 172 h 222"/>
                <a:gd name="T18" fmla="*/ 177 w 223"/>
                <a:gd name="T19" fmla="*/ 165 h 222"/>
                <a:gd name="T20" fmla="*/ 175 w 223"/>
                <a:gd name="T21" fmla="*/ 167 h 222"/>
                <a:gd name="T22" fmla="*/ 173 w 223"/>
                <a:gd name="T23" fmla="*/ 176 h 222"/>
                <a:gd name="T24" fmla="*/ 172 w 223"/>
                <a:gd name="T25" fmla="*/ 174 h 222"/>
                <a:gd name="T26" fmla="*/ 170 w 223"/>
                <a:gd name="T27" fmla="*/ 180 h 222"/>
                <a:gd name="T28" fmla="*/ 168 w 223"/>
                <a:gd name="T29" fmla="*/ 181 h 222"/>
                <a:gd name="T30" fmla="*/ 166 w 223"/>
                <a:gd name="T31" fmla="*/ 182 h 222"/>
                <a:gd name="T32" fmla="*/ 164 w 223"/>
                <a:gd name="T33" fmla="*/ 185 h 222"/>
                <a:gd name="T34" fmla="*/ 162 w 223"/>
                <a:gd name="T35" fmla="*/ 187 h 222"/>
                <a:gd name="T36" fmla="*/ 159 w 223"/>
                <a:gd name="T37" fmla="*/ 193 h 222"/>
                <a:gd name="T38" fmla="*/ 157 w 223"/>
                <a:gd name="T39" fmla="*/ 193 h 222"/>
                <a:gd name="T40" fmla="*/ 155 w 223"/>
                <a:gd name="T41" fmla="*/ 191 h 222"/>
                <a:gd name="T42" fmla="*/ 136 w 223"/>
                <a:gd name="T43" fmla="*/ 221 h 222"/>
                <a:gd name="T44" fmla="*/ 87 w 223"/>
                <a:gd name="T45" fmla="*/ 221 h 222"/>
                <a:gd name="T46" fmla="*/ 68 w 223"/>
                <a:gd name="T47" fmla="*/ 191 h 222"/>
                <a:gd name="T48" fmla="*/ 66 w 223"/>
                <a:gd name="T49" fmla="*/ 193 h 222"/>
                <a:gd name="T50" fmla="*/ 63 w 223"/>
                <a:gd name="T51" fmla="*/ 192 h 222"/>
                <a:gd name="T52" fmla="*/ 60 w 223"/>
                <a:gd name="T53" fmla="*/ 189 h 222"/>
                <a:gd name="T54" fmla="*/ 59 w 223"/>
                <a:gd name="T55" fmla="*/ 185 h 222"/>
                <a:gd name="T56" fmla="*/ 57 w 223"/>
                <a:gd name="T57" fmla="*/ 183 h 222"/>
                <a:gd name="T58" fmla="*/ 54 w 223"/>
                <a:gd name="T59" fmla="*/ 180 h 222"/>
                <a:gd name="T60" fmla="*/ 53 w 223"/>
                <a:gd name="T61" fmla="*/ 181 h 222"/>
                <a:gd name="T62" fmla="*/ 49 w 223"/>
                <a:gd name="T63" fmla="*/ 180 h 222"/>
                <a:gd name="T64" fmla="*/ 49 w 223"/>
                <a:gd name="T65" fmla="*/ 179 h 222"/>
                <a:gd name="T66" fmla="*/ 48 w 223"/>
                <a:gd name="T67" fmla="*/ 167 h 222"/>
                <a:gd name="T68" fmla="*/ 46 w 223"/>
                <a:gd name="T69" fmla="*/ 174 h 222"/>
                <a:gd name="T70" fmla="*/ 41 w 223"/>
                <a:gd name="T71" fmla="*/ 180 h 222"/>
                <a:gd name="T72" fmla="*/ 40 w 223"/>
                <a:gd name="T73" fmla="*/ 174 h 222"/>
                <a:gd name="T74" fmla="*/ 33 w 223"/>
                <a:gd name="T75" fmla="*/ 171 h 222"/>
                <a:gd name="T76" fmla="*/ 30 w 223"/>
                <a:gd name="T77" fmla="*/ 157 h 222"/>
                <a:gd name="T78" fmla="*/ 28 w 223"/>
                <a:gd name="T79" fmla="*/ 157 h 222"/>
                <a:gd name="T80" fmla="*/ 21 w 223"/>
                <a:gd name="T81" fmla="*/ 158 h 222"/>
                <a:gd name="T82" fmla="*/ 16 w 223"/>
                <a:gd name="T83" fmla="*/ 159 h 222"/>
                <a:gd name="T84" fmla="*/ 10 w 223"/>
                <a:gd name="T85" fmla="*/ 147 h 222"/>
                <a:gd name="T86" fmla="*/ 28 w 223"/>
                <a:gd name="T87" fmla="*/ 132 h 222"/>
                <a:gd name="T88" fmla="*/ 47 w 223"/>
                <a:gd name="T89" fmla="*/ 6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3" h="222">
                  <a:moveTo>
                    <a:pt x="175" y="67"/>
                  </a:moveTo>
                  <a:cubicBezTo>
                    <a:pt x="192" y="120"/>
                    <a:pt x="195" y="133"/>
                    <a:pt x="223" y="143"/>
                  </a:cubicBezTo>
                  <a:cubicBezTo>
                    <a:pt x="223" y="143"/>
                    <a:pt x="199" y="143"/>
                    <a:pt x="194" y="132"/>
                  </a:cubicBezTo>
                  <a:cubicBezTo>
                    <a:pt x="194" y="132"/>
                    <a:pt x="195" y="133"/>
                    <a:pt x="195" y="135"/>
                  </a:cubicBezTo>
                  <a:cubicBezTo>
                    <a:pt x="199" y="140"/>
                    <a:pt x="205" y="144"/>
                    <a:pt x="213" y="147"/>
                  </a:cubicBezTo>
                  <a:cubicBezTo>
                    <a:pt x="213" y="147"/>
                    <a:pt x="205" y="147"/>
                    <a:pt x="198" y="144"/>
                  </a:cubicBezTo>
                  <a:cubicBezTo>
                    <a:pt x="201" y="149"/>
                    <a:pt x="203" y="156"/>
                    <a:pt x="207" y="159"/>
                  </a:cubicBezTo>
                  <a:cubicBezTo>
                    <a:pt x="207" y="159"/>
                    <a:pt x="201" y="156"/>
                    <a:pt x="197" y="151"/>
                  </a:cubicBezTo>
                  <a:cubicBezTo>
                    <a:pt x="198" y="154"/>
                    <a:pt x="200" y="157"/>
                    <a:pt x="201" y="158"/>
                  </a:cubicBezTo>
                  <a:cubicBezTo>
                    <a:pt x="201" y="158"/>
                    <a:pt x="194" y="154"/>
                    <a:pt x="191" y="150"/>
                  </a:cubicBezTo>
                  <a:cubicBezTo>
                    <a:pt x="192" y="152"/>
                    <a:pt x="193" y="155"/>
                    <a:pt x="194" y="157"/>
                  </a:cubicBezTo>
                  <a:cubicBezTo>
                    <a:pt x="190" y="151"/>
                    <a:pt x="190" y="151"/>
                    <a:pt x="190" y="151"/>
                  </a:cubicBezTo>
                  <a:cubicBezTo>
                    <a:pt x="190" y="153"/>
                    <a:pt x="191" y="155"/>
                    <a:pt x="192" y="157"/>
                  </a:cubicBezTo>
                  <a:cubicBezTo>
                    <a:pt x="187" y="151"/>
                    <a:pt x="187" y="151"/>
                    <a:pt x="187" y="151"/>
                  </a:cubicBezTo>
                  <a:cubicBezTo>
                    <a:pt x="189" y="171"/>
                    <a:pt x="189" y="171"/>
                    <a:pt x="189" y="171"/>
                  </a:cubicBezTo>
                  <a:cubicBezTo>
                    <a:pt x="189" y="171"/>
                    <a:pt x="185" y="164"/>
                    <a:pt x="183" y="158"/>
                  </a:cubicBezTo>
                  <a:cubicBezTo>
                    <a:pt x="182" y="174"/>
                    <a:pt x="182" y="174"/>
                    <a:pt x="182" y="174"/>
                  </a:cubicBezTo>
                  <a:cubicBezTo>
                    <a:pt x="182" y="174"/>
                    <a:pt x="182" y="173"/>
                    <a:pt x="182" y="172"/>
                  </a:cubicBezTo>
                  <a:cubicBezTo>
                    <a:pt x="181" y="180"/>
                    <a:pt x="181" y="180"/>
                    <a:pt x="181" y="180"/>
                  </a:cubicBezTo>
                  <a:cubicBezTo>
                    <a:pt x="181" y="180"/>
                    <a:pt x="178" y="171"/>
                    <a:pt x="177" y="165"/>
                  </a:cubicBezTo>
                  <a:cubicBezTo>
                    <a:pt x="177" y="168"/>
                    <a:pt x="176" y="172"/>
                    <a:pt x="176" y="174"/>
                  </a:cubicBezTo>
                  <a:cubicBezTo>
                    <a:pt x="175" y="167"/>
                    <a:pt x="175" y="167"/>
                    <a:pt x="175" y="167"/>
                  </a:cubicBezTo>
                  <a:cubicBezTo>
                    <a:pt x="175" y="167"/>
                    <a:pt x="173" y="176"/>
                    <a:pt x="174" y="179"/>
                  </a:cubicBezTo>
                  <a:cubicBezTo>
                    <a:pt x="173" y="176"/>
                    <a:pt x="173" y="176"/>
                    <a:pt x="173" y="176"/>
                  </a:cubicBezTo>
                  <a:cubicBezTo>
                    <a:pt x="173" y="177"/>
                    <a:pt x="173" y="178"/>
                    <a:pt x="173" y="180"/>
                  </a:cubicBezTo>
                  <a:cubicBezTo>
                    <a:pt x="172" y="174"/>
                    <a:pt x="172" y="174"/>
                    <a:pt x="172" y="174"/>
                  </a:cubicBezTo>
                  <a:cubicBezTo>
                    <a:pt x="170" y="181"/>
                    <a:pt x="170" y="181"/>
                    <a:pt x="170" y="181"/>
                  </a:cubicBezTo>
                  <a:cubicBezTo>
                    <a:pt x="170" y="180"/>
                    <a:pt x="170" y="180"/>
                    <a:pt x="170" y="180"/>
                  </a:cubicBezTo>
                  <a:cubicBezTo>
                    <a:pt x="170" y="183"/>
                    <a:pt x="169" y="186"/>
                    <a:pt x="170" y="187"/>
                  </a:cubicBezTo>
                  <a:cubicBezTo>
                    <a:pt x="168" y="181"/>
                    <a:pt x="168" y="181"/>
                    <a:pt x="168" y="181"/>
                  </a:cubicBezTo>
                  <a:cubicBezTo>
                    <a:pt x="167" y="188"/>
                    <a:pt x="167" y="188"/>
                    <a:pt x="167" y="188"/>
                  </a:cubicBezTo>
                  <a:cubicBezTo>
                    <a:pt x="166" y="182"/>
                    <a:pt x="166" y="182"/>
                    <a:pt x="166" y="182"/>
                  </a:cubicBezTo>
                  <a:cubicBezTo>
                    <a:pt x="164" y="190"/>
                    <a:pt x="164" y="190"/>
                    <a:pt x="164" y="190"/>
                  </a:cubicBezTo>
                  <a:cubicBezTo>
                    <a:pt x="164" y="185"/>
                    <a:pt x="164" y="185"/>
                    <a:pt x="164" y="185"/>
                  </a:cubicBezTo>
                  <a:cubicBezTo>
                    <a:pt x="163" y="187"/>
                    <a:pt x="162" y="190"/>
                    <a:pt x="163" y="192"/>
                  </a:cubicBezTo>
                  <a:cubicBezTo>
                    <a:pt x="163" y="192"/>
                    <a:pt x="162" y="190"/>
                    <a:pt x="162" y="187"/>
                  </a:cubicBezTo>
                  <a:cubicBezTo>
                    <a:pt x="161" y="199"/>
                    <a:pt x="161" y="199"/>
                    <a:pt x="161" y="199"/>
                  </a:cubicBezTo>
                  <a:cubicBezTo>
                    <a:pt x="159" y="193"/>
                    <a:pt x="159" y="193"/>
                    <a:pt x="159" y="193"/>
                  </a:cubicBezTo>
                  <a:cubicBezTo>
                    <a:pt x="159" y="195"/>
                    <a:pt x="158" y="197"/>
                    <a:pt x="157" y="199"/>
                  </a:cubicBezTo>
                  <a:cubicBezTo>
                    <a:pt x="157" y="193"/>
                    <a:pt x="157" y="193"/>
                    <a:pt x="157" y="193"/>
                  </a:cubicBezTo>
                  <a:cubicBezTo>
                    <a:pt x="155" y="196"/>
                    <a:pt x="154" y="200"/>
                    <a:pt x="155" y="205"/>
                  </a:cubicBezTo>
                  <a:cubicBezTo>
                    <a:pt x="155" y="205"/>
                    <a:pt x="152" y="196"/>
                    <a:pt x="155" y="191"/>
                  </a:cubicBezTo>
                  <a:cubicBezTo>
                    <a:pt x="155" y="191"/>
                    <a:pt x="149" y="195"/>
                    <a:pt x="150" y="202"/>
                  </a:cubicBezTo>
                  <a:cubicBezTo>
                    <a:pt x="151" y="208"/>
                    <a:pt x="146" y="219"/>
                    <a:pt x="136" y="221"/>
                  </a:cubicBezTo>
                  <a:cubicBezTo>
                    <a:pt x="130" y="222"/>
                    <a:pt x="119" y="222"/>
                    <a:pt x="111" y="222"/>
                  </a:cubicBezTo>
                  <a:cubicBezTo>
                    <a:pt x="103" y="222"/>
                    <a:pt x="92" y="222"/>
                    <a:pt x="87" y="221"/>
                  </a:cubicBezTo>
                  <a:cubicBezTo>
                    <a:pt x="76" y="219"/>
                    <a:pt x="71" y="208"/>
                    <a:pt x="72" y="202"/>
                  </a:cubicBezTo>
                  <a:cubicBezTo>
                    <a:pt x="74" y="195"/>
                    <a:pt x="68" y="191"/>
                    <a:pt x="68" y="191"/>
                  </a:cubicBezTo>
                  <a:cubicBezTo>
                    <a:pt x="70" y="196"/>
                    <a:pt x="68" y="205"/>
                    <a:pt x="68" y="205"/>
                  </a:cubicBezTo>
                  <a:cubicBezTo>
                    <a:pt x="69" y="201"/>
                    <a:pt x="67" y="196"/>
                    <a:pt x="66" y="193"/>
                  </a:cubicBezTo>
                  <a:cubicBezTo>
                    <a:pt x="66" y="199"/>
                    <a:pt x="66" y="199"/>
                    <a:pt x="66" y="199"/>
                  </a:cubicBezTo>
                  <a:cubicBezTo>
                    <a:pt x="64" y="197"/>
                    <a:pt x="63" y="194"/>
                    <a:pt x="63" y="192"/>
                  </a:cubicBezTo>
                  <a:cubicBezTo>
                    <a:pt x="62" y="199"/>
                    <a:pt x="62" y="199"/>
                    <a:pt x="62" y="199"/>
                  </a:cubicBezTo>
                  <a:cubicBezTo>
                    <a:pt x="60" y="189"/>
                    <a:pt x="60" y="189"/>
                    <a:pt x="60" y="189"/>
                  </a:cubicBezTo>
                  <a:cubicBezTo>
                    <a:pt x="60" y="191"/>
                    <a:pt x="60" y="192"/>
                    <a:pt x="60" y="192"/>
                  </a:cubicBezTo>
                  <a:cubicBezTo>
                    <a:pt x="60" y="190"/>
                    <a:pt x="60" y="187"/>
                    <a:pt x="59" y="185"/>
                  </a:cubicBezTo>
                  <a:cubicBezTo>
                    <a:pt x="58" y="190"/>
                    <a:pt x="58" y="190"/>
                    <a:pt x="58" y="190"/>
                  </a:cubicBezTo>
                  <a:cubicBezTo>
                    <a:pt x="57" y="183"/>
                    <a:pt x="57" y="183"/>
                    <a:pt x="57" y="183"/>
                  </a:cubicBezTo>
                  <a:cubicBezTo>
                    <a:pt x="55" y="188"/>
                    <a:pt x="55" y="188"/>
                    <a:pt x="55" y="188"/>
                  </a:cubicBezTo>
                  <a:cubicBezTo>
                    <a:pt x="54" y="180"/>
                    <a:pt x="54" y="180"/>
                    <a:pt x="54" y="180"/>
                  </a:cubicBezTo>
                  <a:cubicBezTo>
                    <a:pt x="52" y="187"/>
                    <a:pt x="52" y="187"/>
                    <a:pt x="52" y="187"/>
                  </a:cubicBezTo>
                  <a:cubicBezTo>
                    <a:pt x="53" y="186"/>
                    <a:pt x="53" y="183"/>
                    <a:pt x="53" y="181"/>
                  </a:cubicBezTo>
                  <a:cubicBezTo>
                    <a:pt x="51" y="173"/>
                    <a:pt x="51" y="173"/>
                    <a:pt x="51" y="173"/>
                  </a:cubicBezTo>
                  <a:cubicBezTo>
                    <a:pt x="49" y="180"/>
                    <a:pt x="49" y="180"/>
                    <a:pt x="49" y="180"/>
                  </a:cubicBezTo>
                  <a:cubicBezTo>
                    <a:pt x="49" y="179"/>
                    <a:pt x="49" y="178"/>
                    <a:pt x="49" y="177"/>
                  </a:cubicBezTo>
                  <a:cubicBezTo>
                    <a:pt x="49" y="179"/>
                    <a:pt x="49" y="179"/>
                    <a:pt x="49" y="179"/>
                  </a:cubicBezTo>
                  <a:cubicBezTo>
                    <a:pt x="49" y="177"/>
                    <a:pt x="48" y="168"/>
                    <a:pt x="48" y="167"/>
                  </a:cubicBezTo>
                  <a:cubicBezTo>
                    <a:pt x="48" y="167"/>
                    <a:pt x="48" y="167"/>
                    <a:pt x="48" y="167"/>
                  </a:cubicBezTo>
                  <a:cubicBezTo>
                    <a:pt x="48" y="167"/>
                    <a:pt x="48" y="167"/>
                    <a:pt x="48" y="167"/>
                  </a:cubicBezTo>
                  <a:cubicBezTo>
                    <a:pt x="46" y="174"/>
                    <a:pt x="46" y="174"/>
                    <a:pt x="46" y="174"/>
                  </a:cubicBezTo>
                  <a:cubicBezTo>
                    <a:pt x="47" y="171"/>
                    <a:pt x="46" y="167"/>
                    <a:pt x="45" y="164"/>
                  </a:cubicBezTo>
                  <a:cubicBezTo>
                    <a:pt x="44" y="171"/>
                    <a:pt x="41" y="180"/>
                    <a:pt x="41" y="180"/>
                  </a:cubicBezTo>
                  <a:cubicBezTo>
                    <a:pt x="41" y="173"/>
                    <a:pt x="41" y="173"/>
                    <a:pt x="41" y="173"/>
                  </a:cubicBezTo>
                  <a:cubicBezTo>
                    <a:pt x="40" y="174"/>
                    <a:pt x="40" y="174"/>
                    <a:pt x="40" y="174"/>
                  </a:cubicBezTo>
                  <a:cubicBezTo>
                    <a:pt x="39" y="157"/>
                    <a:pt x="39" y="157"/>
                    <a:pt x="39" y="157"/>
                  </a:cubicBezTo>
                  <a:cubicBezTo>
                    <a:pt x="38" y="163"/>
                    <a:pt x="33" y="171"/>
                    <a:pt x="33" y="171"/>
                  </a:cubicBezTo>
                  <a:cubicBezTo>
                    <a:pt x="35" y="151"/>
                    <a:pt x="35" y="151"/>
                    <a:pt x="35" y="151"/>
                  </a:cubicBezTo>
                  <a:cubicBezTo>
                    <a:pt x="30" y="157"/>
                    <a:pt x="30" y="157"/>
                    <a:pt x="30" y="157"/>
                  </a:cubicBezTo>
                  <a:cubicBezTo>
                    <a:pt x="32" y="155"/>
                    <a:pt x="33" y="153"/>
                    <a:pt x="33" y="151"/>
                  </a:cubicBezTo>
                  <a:cubicBezTo>
                    <a:pt x="28" y="157"/>
                    <a:pt x="28" y="157"/>
                    <a:pt x="28" y="157"/>
                  </a:cubicBezTo>
                  <a:cubicBezTo>
                    <a:pt x="29" y="155"/>
                    <a:pt x="30" y="153"/>
                    <a:pt x="31" y="150"/>
                  </a:cubicBezTo>
                  <a:cubicBezTo>
                    <a:pt x="28" y="155"/>
                    <a:pt x="21" y="158"/>
                    <a:pt x="21" y="158"/>
                  </a:cubicBezTo>
                  <a:cubicBezTo>
                    <a:pt x="23" y="157"/>
                    <a:pt x="25" y="154"/>
                    <a:pt x="26" y="151"/>
                  </a:cubicBezTo>
                  <a:cubicBezTo>
                    <a:pt x="21" y="155"/>
                    <a:pt x="16" y="159"/>
                    <a:pt x="16" y="159"/>
                  </a:cubicBezTo>
                  <a:cubicBezTo>
                    <a:pt x="19" y="156"/>
                    <a:pt x="22" y="150"/>
                    <a:pt x="24" y="144"/>
                  </a:cubicBezTo>
                  <a:cubicBezTo>
                    <a:pt x="18" y="147"/>
                    <a:pt x="10" y="147"/>
                    <a:pt x="10" y="147"/>
                  </a:cubicBezTo>
                  <a:cubicBezTo>
                    <a:pt x="18" y="144"/>
                    <a:pt x="23" y="141"/>
                    <a:pt x="27" y="135"/>
                  </a:cubicBezTo>
                  <a:cubicBezTo>
                    <a:pt x="28" y="133"/>
                    <a:pt x="28" y="132"/>
                    <a:pt x="28" y="132"/>
                  </a:cubicBezTo>
                  <a:cubicBezTo>
                    <a:pt x="23" y="143"/>
                    <a:pt x="0" y="143"/>
                    <a:pt x="0" y="143"/>
                  </a:cubicBezTo>
                  <a:cubicBezTo>
                    <a:pt x="27" y="133"/>
                    <a:pt x="30" y="120"/>
                    <a:pt x="47" y="67"/>
                  </a:cubicBezTo>
                  <a:cubicBezTo>
                    <a:pt x="68" y="0"/>
                    <a:pt x="154" y="0"/>
                    <a:pt x="175" y="67"/>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0" name="Freeform 20"/>
            <p:cNvSpPr/>
            <p:nvPr/>
          </p:nvSpPr>
          <p:spPr bwMode="auto">
            <a:xfrm>
              <a:off x="4161416" y="2998722"/>
              <a:ext cx="563548" cy="808303"/>
            </a:xfrm>
            <a:custGeom>
              <a:avLst/>
              <a:gdLst>
                <a:gd name="T0" fmla="*/ 0 w 116"/>
                <a:gd name="T1" fmla="*/ 78 h 166"/>
                <a:gd name="T2" fmla="*/ 52 w 116"/>
                <a:gd name="T3" fmla="*/ 164 h 166"/>
                <a:gd name="T4" fmla="*/ 106 w 116"/>
                <a:gd name="T5" fmla="*/ 83 h 166"/>
                <a:gd name="T6" fmla="*/ 0 w 116"/>
                <a:gd name="T7" fmla="*/ 78 h 166"/>
              </a:gdLst>
              <a:ahLst/>
              <a:cxnLst>
                <a:cxn ang="0">
                  <a:pos x="T0" y="T1"/>
                </a:cxn>
                <a:cxn ang="0">
                  <a:pos x="T2" y="T3"/>
                </a:cxn>
                <a:cxn ang="0">
                  <a:pos x="T4" y="T5"/>
                </a:cxn>
                <a:cxn ang="0">
                  <a:pos x="T6" y="T7"/>
                </a:cxn>
              </a:cxnLst>
              <a:rect l="0" t="0" r="r" b="b"/>
              <a:pathLst>
                <a:path w="116" h="166">
                  <a:moveTo>
                    <a:pt x="0" y="78"/>
                  </a:moveTo>
                  <a:cubicBezTo>
                    <a:pt x="0" y="78"/>
                    <a:pt x="2" y="145"/>
                    <a:pt x="52" y="164"/>
                  </a:cubicBezTo>
                  <a:cubicBezTo>
                    <a:pt x="52" y="164"/>
                    <a:pt x="96" y="166"/>
                    <a:pt x="106" y="83"/>
                  </a:cubicBezTo>
                  <a:cubicBezTo>
                    <a:pt x="116" y="0"/>
                    <a:pt x="31" y="18"/>
                    <a:pt x="0" y="78"/>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1" name="Freeform 21"/>
            <p:cNvSpPr/>
            <p:nvPr/>
          </p:nvSpPr>
          <p:spPr bwMode="auto">
            <a:xfrm>
              <a:off x="4253970" y="3305177"/>
              <a:ext cx="324966" cy="559436"/>
            </a:xfrm>
            <a:custGeom>
              <a:avLst/>
              <a:gdLst>
                <a:gd name="T0" fmla="*/ 67 w 67"/>
                <a:gd name="T1" fmla="*/ 65 h 115"/>
                <a:gd name="T2" fmla="*/ 65 w 67"/>
                <a:gd name="T3" fmla="*/ 115 h 115"/>
                <a:gd name="T4" fmla="*/ 5 w 67"/>
                <a:gd name="T5" fmla="*/ 115 h 115"/>
                <a:gd name="T6" fmla="*/ 4 w 67"/>
                <a:gd name="T7" fmla="*/ 71 h 115"/>
                <a:gd name="T8" fmla="*/ 67 w 67"/>
                <a:gd name="T9" fmla="*/ 65 h 115"/>
              </a:gdLst>
              <a:ahLst/>
              <a:cxnLst>
                <a:cxn ang="0">
                  <a:pos x="T0" y="T1"/>
                </a:cxn>
                <a:cxn ang="0">
                  <a:pos x="T2" y="T3"/>
                </a:cxn>
                <a:cxn ang="0">
                  <a:pos x="T4" y="T5"/>
                </a:cxn>
                <a:cxn ang="0">
                  <a:pos x="T6" y="T7"/>
                </a:cxn>
                <a:cxn ang="0">
                  <a:pos x="T8" y="T9"/>
                </a:cxn>
              </a:cxnLst>
              <a:rect l="0" t="0" r="r" b="b"/>
              <a:pathLst>
                <a:path w="67" h="115">
                  <a:moveTo>
                    <a:pt x="67" y="65"/>
                  </a:moveTo>
                  <a:cubicBezTo>
                    <a:pt x="67" y="65"/>
                    <a:pt x="61" y="94"/>
                    <a:pt x="65" y="115"/>
                  </a:cubicBezTo>
                  <a:cubicBezTo>
                    <a:pt x="5" y="115"/>
                    <a:pt x="5" y="115"/>
                    <a:pt x="5" y="115"/>
                  </a:cubicBezTo>
                  <a:cubicBezTo>
                    <a:pt x="6" y="105"/>
                    <a:pt x="6" y="91"/>
                    <a:pt x="4" y="71"/>
                  </a:cubicBezTo>
                  <a:cubicBezTo>
                    <a:pt x="0" y="0"/>
                    <a:pt x="67" y="65"/>
                    <a:pt x="67" y="65"/>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2" name="Freeform 22"/>
            <p:cNvSpPr/>
            <p:nvPr/>
          </p:nvSpPr>
          <p:spPr bwMode="auto">
            <a:xfrm>
              <a:off x="4054466" y="2823897"/>
              <a:ext cx="822699" cy="709578"/>
            </a:xfrm>
            <a:custGeom>
              <a:avLst/>
              <a:gdLst>
                <a:gd name="T0" fmla="*/ 141 w 169"/>
                <a:gd name="T1" fmla="*/ 67 h 146"/>
                <a:gd name="T2" fmla="*/ 169 w 169"/>
                <a:gd name="T3" fmla="*/ 132 h 146"/>
                <a:gd name="T4" fmla="*/ 106 w 169"/>
                <a:gd name="T5" fmla="*/ 77 h 146"/>
                <a:gd name="T6" fmla="*/ 0 w 169"/>
                <a:gd name="T7" fmla="*/ 106 h 146"/>
                <a:gd name="T8" fmla="*/ 13 w 169"/>
                <a:gd name="T9" fmla="*/ 67 h 146"/>
                <a:gd name="T10" fmla="*/ 141 w 169"/>
                <a:gd name="T11" fmla="*/ 67 h 146"/>
              </a:gdLst>
              <a:ahLst/>
              <a:cxnLst>
                <a:cxn ang="0">
                  <a:pos x="T0" y="T1"/>
                </a:cxn>
                <a:cxn ang="0">
                  <a:pos x="T2" y="T3"/>
                </a:cxn>
                <a:cxn ang="0">
                  <a:pos x="T4" y="T5"/>
                </a:cxn>
                <a:cxn ang="0">
                  <a:pos x="T6" y="T7"/>
                </a:cxn>
                <a:cxn ang="0">
                  <a:pos x="T8" y="T9"/>
                </a:cxn>
                <a:cxn ang="0">
                  <a:pos x="T10" y="T11"/>
                </a:cxn>
              </a:cxnLst>
              <a:rect l="0" t="0" r="r" b="b"/>
              <a:pathLst>
                <a:path w="169" h="146">
                  <a:moveTo>
                    <a:pt x="141" y="67"/>
                  </a:moveTo>
                  <a:cubicBezTo>
                    <a:pt x="153" y="104"/>
                    <a:pt x="158" y="121"/>
                    <a:pt x="169" y="132"/>
                  </a:cubicBezTo>
                  <a:cubicBezTo>
                    <a:pt x="141" y="129"/>
                    <a:pt x="112" y="116"/>
                    <a:pt x="106" y="77"/>
                  </a:cubicBezTo>
                  <a:cubicBezTo>
                    <a:pt x="106" y="77"/>
                    <a:pt x="65" y="146"/>
                    <a:pt x="0" y="106"/>
                  </a:cubicBezTo>
                  <a:cubicBezTo>
                    <a:pt x="4" y="96"/>
                    <a:pt x="8" y="84"/>
                    <a:pt x="13" y="67"/>
                  </a:cubicBezTo>
                  <a:cubicBezTo>
                    <a:pt x="34" y="0"/>
                    <a:pt x="120" y="0"/>
                    <a:pt x="141" y="67"/>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3" name="Freeform 23"/>
            <p:cNvSpPr/>
            <p:nvPr/>
          </p:nvSpPr>
          <p:spPr bwMode="auto">
            <a:xfrm>
              <a:off x="3887868" y="3782341"/>
              <a:ext cx="1081851" cy="526529"/>
            </a:xfrm>
            <a:custGeom>
              <a:avLst/>
              <a:gdLst>
                <a:gd name="T0" fmla="*/ 40 w 222"/>
                <a:gd name="T1" fmla="*/ 0 h 108"/>
                <a:gd name="T2" fmla="*/ 182 w 222"/>
                <a:gd name="T3" fmla="*/ 0 h 108"/>
                <a:gd name="T4" fmla="*/ 222 w 222"/>
                <a:gd name="T5" fmla="*/ 40 h 108"/>
                <a:gd name="T6" fmla="*/ 222 w 222"/>
                <a:gd name="T7" fmla="*/ 82 h 108"/>
                <a:gd name="T8" fmla="*/ 196 w 222"/>
                <a:gd name="T9" fmla="*/ 108 h 108"/>
                <a:gd name="T10" fmla="*/ 26 w 222"/>
                <a:gd name="T11" fmla="*/ 108 h 108"/>
                <a:gd name="T12" fmla="*/ 0 w 222"/>
                <a:gd name="T13" fmla="*/ 82 h 108"/>
                <a:gd name="T14" fmla="*/ 0 w 222"/>
                <a:gd name="T15" fmla="*/ 40 h 108"/>
                <a:gd name="T16" fmla="*/ 40 w 222"/>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108">
                  <a:moveTo>
                    <a:pt x="40" y="0"/>
                  </a:moveTo>
                  <a:cubicBezTo>
                    <a:pt x="182" y="0"/>
                    <a:pt x="182" y="0"/>
                    <a:pt x="182" y="0"/>
                  </a:cubicBezTo>
                  <a:cubicBezTo>
                    <a:pt x="204" y="0"/>
                    <a:pt x="222" y="18"/>
                    <a:pt x="222" y="40"/>
                  </a:cubicBezTo>
                  <a:cubicBezTo>
                    <a:pt x="222" y="82"/>
                    <a:pt x="222" y="82"/>
                    <a:pt x="222" y="82"/>
                  </a:cubicBezTo>
                  <a:cubicBezTo>
                    <a:pt x="222" y="96"/>
                    <a:pt x="210" y="108"/>
                    <a:pt x="196" y="108"/>
                  </a:cubicBezTo>
                  <a:cubicBezTo>
                    <a:pt x="26" y="108"/>
                    <a:pt x="26" y="108"/>
                    <a:pt x="26" y="108"/>
                  </a:cubicBezTo>
                  <a:cubicBezTo>
                    <a:pt x="11" y="108"/>
                    <a:pt x="0" y="96"/>
                    <a:pt x="0" y="82"/>
                  </a:cubicBezTo>
                  <a:cubicBezTo>
                    <a:pt x="0" y="40"/>
                    <a:pt x="0" y="40"/>
                    <a:pt x="0" y="40"/>
                  </a:cubicBezTo>
                  <a:cubicBezTo>
                    <a:pt x="0" y="18"/>
                    <a:pt x="18" y="0"/>
                    <a:pt x="40" y="0"/>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4" name="Freeform 24"/>
            <p:cNvSpPr/>
            <p:nvPr/>
          </p:nvSpPr>
          <p:spPr bwMode="auto">
            <a:xfrm>
              <a:off x="4204609" y="3782341"/>
              <a:ext cx="448371" cy="370214"/>
            </a:xfrm>
            <a:custGeom>
              <a:avLst/>
              <a:gdLst>
                <a:gd name="T0" fmla="*/ 5 w 92"/>
                <a:gd name="T1" fmla="*/ 0 h 76"/>
                <a:gd name="T2" fmla="*/ 87 w 92"/>
                <a:gd name="T3" fmla="*/ 0 h 76"/>
                <a:gd name="T4" fmla="*/ 92 w 92"/>
                <a:gd name="T5" fmla="*/ 42 h 76"/>
                <a:gd name="T6" fmla="*/ 65 w 92"/>
                <a:gd name="T7" fmla="*/ 42 h 76"/>
                <a:gd name="T8" fmla="*/ 46 w 92"/>
                <a:gd name="T9" fmla="*/ 76 h 76"/>
                <a:gd name="T10" fmla="*/ 27 w 92"/>
                <a:gd name="T11" fmla="*/ 42 h 76"/>
                <a:gd name="T12" fmla="*/ 0 w 92"/>
                <a:gd name="T13" fmla="*/ 42 h 76"/>
                <a:gd name="T14" fmla="*/ 5 w 9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76">
                  <a:moveTo>
                    <a:pt x="5" y="0"/>
                  </a:moveTo>
                  <a:cubicBezTo>
                    <a:pt x="31" y="0"/>
                    <a:pt x="63" y="0"/>
                    <a:pt x="87" y="0"/>
                  </a:cubicBezTo>
                  <a:cubicBezTo>
                    <a:pt x="92" y="42"/>
                    <a:pt x="92" y="42"/>
                    <a:pt x="92" y="42"/>
                  </a:cubicBezTo>
                  <a:cubicBezTo>
                    <a:pt x="65" y="42"/>
                    <a:pt x="65" y="42"/>
                    <a:pt x="65" y="42"/>
                  </a:cubicBezTo>
                  <a:cubicBezTo>
                    <a:pt x="46" y="76"/>
                    <a:pt x="46" y="76"/>
                    <a:pt x="46" y="76"/>
                  </a:cubicBezTo>
                  <a:cubicBezTo>
                    <a:pt x="27" y="42"/>
                    <a:pt x="27" y="42"/>
                    <a:pt x="27" y="42"/>
                  </a:cubicBezTo>
                  <a:cubicBezTo>
                    <a:pt x="0" y="42"/>
                    <a:pt x="0" y="42"/>
                    <a:pt x="0" y="42"/>
                  </a:cubicBezTo>
                  <a:lnTo>
                    <a:pt x="5" y="0"/>
                  </a:ln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5" name="Oval 25"/>
            <p:cNvSpPr>
              <a:spLocks noChangeArrowheads="1"/>
            </p:cNvSpPr>
            <p:nvPr/>
          </p:nvSpPr>
          <p:spPr bwMode="auto">
            <a:xfrm>
              <a:off x="4399999" y="3879009"/>
              <a:ext cx="53475" cy="49362"/>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6" name="Oval 26"/>
            <p:cNvSpPr>
              <a:spLocks noChangeArrowheads="1"/>
            </p:cNvSpPr>
            <p:nvPr/>
          </p:nvSpPr>
          <p:spPr bwMode="auto">
            <a:xfrm>
              <a:off x="4471986" y="3854329"/>
              <a:ext cx="45249" cy="45249"/>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7" name="Oval 27"/>
            <p:cNvSpPr>
              <a:spLocks noChangeArrowheads="1"/>
            </p:cNvSpPr>
            <p:nvPr/>
          </p:nvSpPr>
          <p:spPr bwMode="auto">
            <a:xfrm>
              <a:off x="4531632" y="3817306"/>
              <a:ext cx="28794" cy="32908"/>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8" name="Oval 28"/>
            <p:cNvSpPr>
              <a:spLocks noChangeArrowheads="1"/>
            </p:cNvSpPr>
            <p:nvPr/>
          </p:nvSpPr>
          <p:spPr bwMode="auto">
            <a:xfrm>
              <a:off x="4336240" y="3854329"/>
              <a:ext cx="43192" cy="45249"/>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9" name="Oval 29"/>
            <p:cNvSpPr>
              <a:spLocks noChangeArrowheads="1"/>
            </p:cNvSpPr>
            <p:nvPr/>
          </p:nvSpPr>
          <p:spPr bwMode="auto">
            <a:xfrm>
              <a:off x="4286878" y="3817306"/>
              <a:ext cx="34965" cy="32908"/>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grpSp>
      <p:sp>
        <p:nvSpPr>
          <p:cNvPr id="30" name="燕尾形 29"/>
          <p:cNvSpPr/>
          <p:nvPr/>
        </p:nvSpPr>
        <p:spPr>
          <a:xfrm rot="10800000">
            <a:off x="8639499" y="3560555"/>
            <a:ext cx="565565" cy="565565"/>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endParaRPr>
          </a:p>
        </p:txBody>
      </p:sp>
      <p:sp>
        <p:nvSpPr>
          <p:cNvPr id="31" name="燕尾形 30"/>
          <p:cNvSpPr/>
          <p:nvPr/>
        </p:nvSpPr>
        <p:spPr>
          <a:xfrm rot="10800000">
            <a:off x="5561663" y="3569286"/>
            <a:ext cx="565565" cy="565565"/>
          </a:xfrm>
          <a:prstGeom prst="chevr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endParaRPr>
          </a:p>
        </p:txBody>
      </p:sp>
      <p:sp>
        <p:nvSpPr>
          <p:cNvPr id="32" name="燕尾形 31"/>
          <p:cNvSpPr/>
          <p:nvPr/>
        </p:nvSpPr>
        <p:spPr>
          <a:xfrm rot="10800000">
            <a:off x="2400732" y="3561506"/>
            <a:ext cx="565565" cy="565565"/>
          </a:xfrm>
          <a:prstGeom prst="chevr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endParaRPr>
          </a:p>
        </p:txBody>
      </p:sp>
      <p:grpSp>
        <p:nvGrpSpPr>
          <p:cNvPr id="33" name="组合 32"/>
          <p:cNvGrpSpPr/>
          <p:nvPr/>
        </p:nvGrpSpPr>
        <p:grpSpPr>
          <a:xfrm>
            <a:off x="1601437" y="2019749"/>
            <a:ext cx="1524831" cy="800785"/>
            <a:chOff x="1965776" y="2377512"/>
            <a:chExt cx="1306627" cy="686192"/>
          </a:xfrm>
        </p:grpSpPr>
        <p:grpSp>
          <p:nvGrpSpPr>
            <p:cNvPr id="34" name="组合 33"/>
            <p:cNvGrpSpPr/>
            <p:nvPr/>
          </p:nvGrpSpPr>
          <p:grpSpPr>
            <a:xfrm>
              <a:off x="1965776" y="2377512"/>
              <a:ext cx="1212762" cy="686192"/>
              <a:chOff x="2340394" y="1644277"/>
              <a:chExt cx="755922" cy="427708"/>
            </a:xfrm>
            <a:noFill/>
          </p:grpSpPr>
          <p:sp>
            <p:nvSpPr>
              <p:cNvPr id="36" name="椭圆 35"/>
              <p:cNvSpPr/>
              <p:nvPr/>
            </p:nvSpPr>
            <p:spPr>
              <a:xfrm>
                <a:off x="2340394" y="1932739"/>
                <a:ext cx="87367" cy="87367"/>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椭圆 36"/>
              <p:cNvSpPr/>
              <p:nvPr/>
            </p:nvSpPr>
            <p:spPr>
              <a:xfrm>
                <a:off x="2440052" y="1797332"/>
                <a:ext cx="179090" cy="17909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nvSpPr>
            <p:spPr>
              <a:xfrm>
                <a:off x="2668608" y="1644277"/>
                <a:ext cx="427708" cy="427708"/>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5" name="矩形 34"/>
            <p:cNvSpPr/>
            <p:nvPr/>
          </p:nvSpPr>
          <p:spPr>
            <a:xfrm>
              <a:off x="2432215" y="2482244"/>
              <a:ext cx="840188" cy="325327"/>
            </a:xfrm>
            <a:prstGeom prst="rect">
              <a:avLst/>
            </a:prstGeom>
          </p:spPr>
          <p:txBody>
            <a:bodyPr wrap="square">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4692537" y="2012945"/>
            <a:ext cx="1501703" cy="800785"/>
            <a:chOff x="4635144" y="2372407"/>
            <a:chExt cx="1286808" cy="686192"/>
          </a:xfrm>
        </p:grpSpPr>
        <p:grpSp>
          <p:nvGrpSpPr>
            <p:cNvPr id="40" name="组合 39"/>
            <p:cNvGrpSpPr/>
            <p:nvPr/>
          </p:nvGrpSpPr>
          <p:grpSpPr>
            <a:xfrm>
              <a:off x="4635144" y="2372407"/>
              <a:ext cx="1212762" cy="686192"/>
              <a:chOff x="5009762" y="1639172"/>
              <a:chExt cx="755922" cy="427708"/>
            </a:xfrm>
            <a:noFill/>
          </p:grpSpPr>
          <p:sp>
            <p:nvSpPr>
              <p:cNvPr id="42" name="椭圆 41"/>
              <p:cNvSpPr/>
              <p:nvPr/>
            </p:nvSpPr>
            <p:spPr>
              <a:xfrm>
                <a:off x="5009762" y="1927634"/>
                <a:ext cx="87367" cy="87367"/>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椭圆 42"/>
              <p:cNvSpPr/>
              <p:nvPr/>
            </p:nvSpPr>
            <p:spPr>
              <a:xfrm>
                <a:off x="5109420" y="1792227"/>
                <a:ext cx="179090" cy="17909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椭圆 43"/>
              <p:cNvSpPr/>
              <p:nvPr/>
            </p:nvSpPr>
            <p:spPr>
              <a:xfrm>
                <a:off x="5337976" y="1639172"/>
                <a:ext cx="427708" cy="427708"/>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1" name="矩形 40"/>
            <p:cNvSpPr/>
            <p:nvPr/>
          </p:nvSpPr>
          <p:spPr>
            <a:xfrm>
              <a:off x="5081764" y="2490560"/>
              <a:ext cx="840188" cy="325327"/>
            </a:xfrm>
            <a:prstGeom prst="rect">
              <a:avLst/>
            </a:prstGeom>
          </p:spPr>
          <p:txBody>
            <a:bodyPr wrap="square">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70%</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7595026" y="2026553"/>
            <a:ext cx="1502389" cy="800785"/>
            <a:chOff x="7301022" y="2382617"/>
            <a:chExt cx="1287397" cy="686192"/>
          </a:xfrm>
        </p:grpSpPr>
        <p:grpSp>
          <p:nvGrpSpPr>
            <p:cNvPr id="46" name="组合 45"/>
            <p:cNvGrpSpPr/>
            <p:nvPr/>
          </p:nvGrpSpPr>
          <p:grpSpPr>
            <a:xfrm>
              <a:off x="7301022" y="2382617"/>
              <a:ext cx="1212762" cy="686192"/>
              <a:chOff x="7675640" y="1649382"/>
              <a:chExt cx="755922" cy="427708"/>
            </a:xfrm>
            <a:noFill/>
          </p:grpSpPr>
          <p:sp>
            <p:nvSpPr>
              <p:cNvPr id="48" name="椭圆 47"/>
              <p:cNvSpPr/>
              <p:nvPr/>
            </p:nvSpPr>
            <p:spPr>
              <a:xfrm>
                <a:off x="7675640" y="1937844"/>
                <a:ext cx="87367" cy="87367"/>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椭圆 48"/>
              <p:cNvSpPr/>
              <p:nvPr/>
            </p:nvSpPr>
            <p:spPr>
              <a:xfrm>
                <a:off x="7775298" y="1802437"/>
                <a:ext cx="179090" cy="179090"/>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椭圆 49"/>
              <p:cNvSpPr/>
              <p:nvPr/>
            </p:nvSpPr>
            <p:spPr>
              <a:xfrm>
                <a:off x="8003854" y="1649382"/>
                <a:ext cx="427708" cy="427708"/>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7" name="矩形 46"/>
            <p:cNvSpPr/>
            <p:nvPr/>
          </p:nvSpPr>
          <p:spPr>
            <a:xfrm>
              <a:off x="7748231" y="2496311"/>
              <a:ext cx="840188" cy="325327"/>
            </a:xfrm>
            <a:prstGeom prst="rect">
              <a:avLst/>
            </a:prstGeom>
          </p:spPr>
          <p:txBody>
            <a:bodyPr wrap="square">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65%</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10660290" y="1962337"/>
            <a:ext cx="1516684" cy="800785"/>
            <a:chOff x="10021288" y="2334440"/>
            <a:chExt cx="1299646" cy="686192"/>
          </a:xfrm>
        </p:grpSpPr>
        <p:grpSp>
          <p:nvGrpSpPr>
            <p:cNvPr id="52" name="组合 51"/>
            <p:cNvGrpSpPr/>
            <p:nvPr/>
          </p:nvGrpSpPr>
          <p:grpSpPr>
            <a:xfrm>
              <a:off x="10021288" y="2334440"/>
              <a:ext cx="1212762" cy="686192"/>
              <a:chOff x="10345008" y="1644277"/>
              <a:chExt cx="755922" cy="427708"/>
            </a:xfrm>
            <a:noFill/>
          </p:grpSpPr>
          <p:sp>
            <p:nvSpPr>
              <p:cNvPr id="54" name="椭圆 53"/>
              <p:cNvSpPr/>
              <p:nvPr/>
            </p:nvSpPr>
            <p:spPr>
              <a:xfrm>
                <a:off x="10345008" y="1932739"/>
                <a:ext cx="87367" cy="87367"/>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椭圆 54"/>
              <p:cNvSpPr/>
              <p:nvPr/>
            </p:nvSpPr>
            <p:spPr>
              <a:xfrm>
                <a:off x="10444666" y="1797332"/>
                <a:ext cx="179090" cy="179090"/>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椭圆 55"/>
              <p:cNvSpPr/>
              <p:nvPr/>
            </p:nvSpPr>
            <p:spPr>
              <a:xfrm>
                <a:off x="10673222" y="1644277"/>
                <a:ext cx="427708" cy="427708"/>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53" name="矩形 52"/>
            <p:cNvSpPr/>
            <p:nvPr/>
          </p:nvSpPr>
          <p:spPr>
            <a:xfrm>
              <a:off x="10480746" y="2457685"/>
              <a:ext cx="840188" cy="325327"/>
            </a:xfrm>
            <a:prstGeom prst="rect">
              <a:avLst/>
            </a:prstGeom>
          </p:spPr>
          <p:txBody>
            <a:bodyPr wrap="square">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45%</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57" name="文本框 67"/>
          <p:cNvSpPr txBox="1"/>
          <p:nvPr/>
        </p:nvSpPr>
        <p:spPr>
          <a:xfrm>
            <a:off x="289147" y="4777377"/>
            <a:ext cx="1967612"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8" name="文本框 68"/>
          <p:cNvSpPr txBox="1"/>
          <p:nvPr/>
        </p:nvSpPr>
        <p:spPr>
          <a:xfrm>
            <a:off x="3386176" y="4777377"/>
            <a:ext cx="1964307" cy="1692579"/>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文本框 69"/>
          <p:cNvSpPr txBox="1"/>
          <p:nvPr/>
        </p:nvSpPr>
        <p:spPr>
          <a:xfrm>
            <a:off x="6383944"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0" name="文本框 70"/>
          <p:cNvSpPr txBox="1"/>
          <p:nvPr/>
        </p:nvSpPr>
        <p:spPr>
          <a:xfrm>
            <a:off x="9455337"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9"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par>
                          <p:cTn id="42" fill="hold">
                            <p:stCondLst>
                              <p:cond delay="4500"/>
                            </p:stCondLst>
                            <p:childTnLst>
                              <p:par>
                                <p:cTn id="43" presetID="22" presetClass="entr" presetSubtype="8"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left)">
                                      <p:cBhvr>
                                        <p:cTn id="45" dur="500"/>
                                        <p:tgtEl>
                                          <p:spTgt spid="45"/>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par>
                          <p:cTn id="50" fill="hold">
                            <p:stCondLst>
                              <p:cond delay="5500"/>
                            </p:stCondLst>
                            <p:childTnLst>
                              <p:par>
                                <p:cTn id="51" presetID="2" presetClass="entr" presetSubtype="2"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1+#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par>
                          <p:cTn id="55" fill="hold">
                            <p:stCondLst>
                              <p:cond delay="6000"/>
                            </p:stCondLst>
                            <p:childTnLst>
                              <p:par>
                                <p:cTn id="56" presetID="9" presetClass="entr" presetSubtype="0"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left)">
                                      <p:cBhvr>
                                        <p:cTn id="62" dur="500"/>
                                        <p:tgtEl>
                                          <p:spTgt spid="51"/>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bldLvl="0" animBg="1"/>
      <p:bldP spid="57" grpId="0" bldLvl="0" animBg="1"/>
      <p:bldP spid="58" grpId="0" bldLvl="0" animBg="1"/>
      <p:bldP spid="59" grpId="0" bldLvl="0" animBg="1"/>
      <p:bldP spid="6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019436" y="1586754"/>
            <a:ext cx="10153128" cy="3684493"/>
            <a:chOff x="764577" y="1190065"/>
            <a:chExt cx="7614846" cy="2763370"/>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2331388"/>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6508500" y="1348849"/>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14"/>
            <p:cNvSpPr txBox="1"/>
            <p:nvPr/>
          </p:nvSpPr>
          <p:spPr>
            <a:xfrm>
              <a:off x="6508500" y="1190065"/>
              <a:ext cx="1870923" cy="234245"/>
            </a:xfrm>
            <a:prstGeom prst="rect">
              <a:avLst/>
            </a:prstGeom>
          </p:spPr>
          <p:txBody>
            <a:bodyPr vert="horz" wrap="none" lIns="121920" tIns="60960" rIns="121920" bIns="60960">
              <a:normAutofit fontScale="85000" lnSpcReduction="20000"/>
            </a:bodyPr>
            <a:lstStyle/>
            <a:p>
              <a:pPr algn="l"/>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文本框 17"/>
            <p:cNvSpPr txBox="1"/>
            <p:nvPr/>
          </p:nvSpPr>
          <p:spPr>
            <a:xfrm>
              <a:off x="6508500" y="2462514"/>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文本框 18"/>
            <p:cNvSpPr txBox="1"/>
            <p:nvPr/>
          </p:nvSpPr>
          <p:spPr>
            <a:xfrm>
              <a:off x="6508500" y="2303730"/>
              <a:ext cx="1870923" cy="234245"/>
            </a:xfrm>
            <a:prstGeom prst="rect">
              <a:avLst/>
            </a:prstGeom>
          </p:spPr>
          <p:txBody>
            <a:bodyPr vert="horz" wrap="none" lIns="121920" tIns="60960" rIns="121920" bIns="60960">
              <a:normAutofit fontScale="85000" lnSpcReduction="20000"/>
            </a:bodyPr>
            <a:lstStyle/>
            <a:p>
              <a:pPr algn="l"/>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文本框 21"/>
            <p:cNvSpPr txBox="1"/>
            <p:nvPr/>
          </p:nvSpPr>
          <p:spPr>
            <a:xfrm>
              <a:off x="6508500" y="3576180"/>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508500" y="3417396"/>
              <a:ext cx="1870923" cy="234245"/>
            </a:xfrm>
            <a:prstGeom prst="rect">
              <a:avLst/>
            </a:prstGeom>
          </p:spPr>
          <p:txBody>
            <a:bodyPr vert="horz" wrap="none" lIns="121920" tIns="60960" rIns="121920" bIns="60960">
              <a:normAutofit fontScale="85000" lnSpcReduction="20000"/>
            </a:bodyPr>
            <a:lstStyle/>
            <a:p>
              <a:pPr algn="l"/>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文本框 25"/>
            <p:cNvSpPr txBox="1"/>
            <p:nvPr/>
          </p:nvSpPr>
          <p:spPr>
            <a:xfrm flipH="1">
              <a:off x="764577" y="1348849"/>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26"/>
            <p:cNvSpPr txBox="1"/>
            <p:nvPr/>
          </p:nvSpPr>
          <p:spPr>
            <a:xfrm flipH="1">
              <a:off x="764577" y="1190065"/>
              <a:ext cx="1870923" cy="234245"/>
            </a:xfrm>
            <a:prstGeom prst="rect">
              <a:avLst/>
            </a:prstGeom>
          </p:spPr>
          <p:txBody>
            <a:bodyPr vert="horz" wrap="none" lIns="121920" tIns="60960" rIns="121920" bIns="60960">
              <a:normAutofit fontScale="85000" lnSpcReduction="20000"/>
            </a:bodyPr>
            <a:lstStyle/>
            <a:p>
              <a:pPr algn="r"/>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文本框 29"/>
            <p:cNvSpPr txBox="1"/>
            <p:nvPr/>
          </p:nvSpPr>
          <p:spPr>
            <a:xfrm flipH="1">
              <a:off x="764577" y="2462514"/>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文本框 30"/>
            <p:cNvSpPr txBox="1"/>
            <p:nvPr/>
          </p:nvSpPr>
          <p:spPr>
            <a:xfrm flipH="1">
              <a:off x="764577" y="2303730"/>
              <a:ext cx="1870923" cy="234245"/>
            </a:xfrm>
            <a:prstGeom prst="rect">
              <a:avLst/>
            </a:prstGeom>
          </p:spPr>
          <p:txBody>
            <a:bodyPr vert="horz" wrap="none" lIns="121920" tIns="60960" rIns="121920" bIns="60960">
              <a:normAutofit fontScale="85000" lnSpcReduction="20000"/>
            </a:bodyPr>
            <a:lstStyle/>
            <a:p>
              <a:pPr algn="r"/>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33"/>
            <p:cNvSpPr txBox="1"/>
            <p:nvPr/>
          </p:nvSpPr>
          <p:spPr>
            <a:xfrm flipH="1">
              <a:off x="764577" y="3576180"/>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文本框 34"/>
            <p:cNvSpPr txBox="1"/>
            <p:nvPr/>
          </p:nvSpPr>
          <p:spPr>
            <a:xfrm flipH="1">
              <a:off x="764577" y="3417396"/>
              <a:ext cx="1870923" cy="234245"/>
            </a:xfrm>
            <a:prstGeom prst="rect">
              <a:avLst/>
            </a:prstGeom>
          </p:spPr>
          <p:txBody>
            <a:bodyPr vert="horz" wrap="none" lIns="121920" tIns="60960" rIns="121920" bIns="60960">
              <a:normAutofit fontScale="85000" lnSpcReduction="20000"/>
            </a:bodyPr>
            <a:lstStyle/>
            <a:p>
              <a:pPr algn="r"/>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797232" y="2041059"/>
            <a:ext cx="2597533" cy="2774119"/>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84132" y="1614169"/>
            <a:ext cx="4426539" cy="845007"/>
            <a:chOff x="5463099" y="1210626"/>
            <a:chExt cx="3319904" cy="633755"/>
          </a:xfrm>
        </p:grpSpPr>
        <p:grpSp>
          <p:nvGrpSpPr>
            <p:cNvPr id="39" name="Group 4"/>
            <p:cNvGrpSpPr/>
            <p:nvPr/>
          </p:nvGrpSpPr>
          <p:grpSpPr>
            <a:xfrm>
              <a:off x="5463099" y="1300172"/>
              <a:ext cx="671917" cy="454663"/>
              <a:chOff x="750278" y="1571840"/>
              <a:chExt cx="895890" cy="606217"/>
            </a:xfrm>
          </p:grpSpPr>
          <p:sp>
            <p:nvSpPr>
              <p:cNvPr id="5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2" name="Group 50"/>
            <p:cNvGrpSpPr/>
            <p:nvPr/>
          </p:nvGrpSpPr>
          <p:grpSpPr>
            <a:xfrm>
              <a:off x="6135016" y="1210626"/>
              <a:ext cx="2647987" cy="633755"/>
              <a:chOff x="6832871" y="1856672"/>
              <a:chExt cx="4560847" cy="845007"/>
            </a:xfrm>
          </p:grpSpPr>
          <p:sp>
            <p:nvSpPr>
              <p:cNvPr id="49"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dirty="0">
                    <a:solidFill>
                      <a:schemeClr val="bg1">
                        <a:lumMod val="50000"/>
                      </a:schemeClr>
                    </a:solidFill>
                    <a:latin typeface="微软雅黑" panose="020B0503020204020204" pitchFamily="34" charset="-122"/>
                    <a:ea typeface="微软雅黑" panose="020B0503020204020204" pitchFamily="34" charset="-122"/>
                  </a:rPr>
                </a:br>
                <a:r>
                  <a:rPr lang="zh-CN" altLang="en-US" sz="106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58" name="组合 57"/>
          <p:cNvGrpSpPr/>
          <p:nvPr/>
        </p:nvGrpSpPr>
        <p:grpSpPr>
          <a:xfrm>
            <a:off x="7289954" y="2724275"/>
            <a:ext cx="4420717" cy="845007"/>
            <a:chOff x="5467465" y="2043206"/>
            <a:chExt cx="3315538" cy="633755"/>
          </a:xfrm>
        </p:grpSpPr>
        <p:grpSp>
          <p:nvGrpSpPr>
            <p:cNvPr id="40" name="Group 3"/>
            <p:cNvGrpSpPr/>
            <p:nvPr/>
          </p:nvGrpSpPr>
          <p:grpSpPr>
            <a:xfrm>
              <a:off x="5467465" y="2132752"/>
              <a:ext cx="671917" cy="454663"/>
              <a:chOff x="756099" y="2643991"/>
              <a:chExt cx="895890" cy="606217"/>
            </a:xfrm>
          </p:grpSpPr>
          <p:sp>
            <p:nvSpPr>
              <p:cNvPr id="53" name="Arrow: Pentagon 81"/>
              <p:cNvSpPr/>
              <p:nvPr/>
            </p:nvSpPr>
            <p:spPr>
              <a:xfrm>
                <a:off x="756099" y="2643991"/>
                <a:ext cx="895890" cy="606217"/>
              </a:xfrm>
              <a:prstGeom prst="homePlate">
                <a:avLst/>
              </a:prstGeom>
              <a:solidFill>
                <a:schemeClr val="accent2"/>
              </a:solidFill>
              <a:ln w="50800">
                <a:solidFill>
                  <a:schemeClr val="accent2">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86"/>
              <p:cNvSpPr/>
              <p:nvPr/>
            </p:nvSpPr>
            <p:spPr bwMode="auto">
              <a:xfrm>
                <a:off x="845332" y="2727678"/>
                <a:ext cx="454895" cy="454895"/>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3" name="Group 89"/>
            <p:cNvGrpSpPr/>
            <p:nvPr/>
          </p:nvGrpSpPr>
          <p:grpSpPr>
            <a:xfrm>
              <a:off x="6135016" y="2043206"/>
              <a:ext cx="2647987" cy="633755"/>
              <a:chOff x="6832871" y="1856672"/>
              <a:chExt cx="4560847" cy="845007"/>
            </a:xfrm>
          </p:grpSpPr>
          <p:sp>
            <p:nvSpPr>
              <p:cNvPr id="47" name="TextBox 90"/>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TextBox 91"/>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59" name="组合 58"/>
          <p:cNvGrpSpPr/>
          <p:nvPr/>
        </p:nvGrpSpPr>
        <p:grpSpPr>
          <a:xfrm>
            <a:off x="7289954" y="3834382"/>
            <a:ext cx="4420717" cy="845007"/>
            <a:chOff x="5467465" y="2875786"/>
            <a:chExt cx="3315538" cy="633755"/>
          </a:xfrm>
        </p:grpSpPr>
        <p:grpSp>
          <p:nvGrpSpPr>
            <p:cNvPr id="41" name="Group 2"/>
            <p:cNvGrpSpPr/>
            <p:nvPr/>
          </p:nvGrpSpPr>
          <p:grpSpPr>
            <a:xfrm>
              <a:off x="5467465" y="2965332"/>
              <a:ext cx="671917" cy="454663"/>
              <a:chOff x="756099" y="3797767"/>
              <a:chExt cx="895890" cy="606217"/>
            </a:xfrm>
          </p:grpSpPr>
          <p:sp>
            <p:nvSpPr>
              <p:cNvPr id="51" name="Arrow: Pentagon 84"/>
              <p:cNvSpPr/>
              <p:nvPr/>
            </p:nvSpPr>
            <p:spPr>
              <a:xfrm>
                <a:off x="756099" y="3797767"/>
                <a:ext cx="895890" cy="606217"/>
              </a:xfrm>
              <a:prstGeom prst="homePlate">
                <a:avLst/>
              </a:prstGeom>
              <a:solidFill>
                <a:schemeClr val="accent3"/>
              </a:solidFill>
              <a:ln w="50800">
                <a:solidFill>
                  <a:schemeClr val="accent3">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87"/>
              <p:cNvSpPr/>
              <p:nvPr/>
            </p:nvSpPr>
            <p:spPr bwMode="auto">
              <a:xfrm>
                <a:off x="845332" y="3866388"/>
                <a:ext cx="454895" cy="454895"/>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4" name="Group 92"/>
            <p:cNvGrpSpPr/>
            <p:nvPr/>
          </p:nvGrpSpPr>
          <p:grpSpPr>
            <a:xfrm>
              <a:off x="6135016" y="2875786"/>
              <a:ext cx="2647987" cy="633755"/>
              <a:chOff x="6832871" y="1856672"/>
              <a:chExt cx="4560847" cy="845007"/>
            </a:xfrm>
          </p:grpSpPr>
          <p:sp>
            <p:nvSpPr>
              <p:cNvPr id="45" name="TextBox 93"/>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TextBox 94"/>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5" name="Group 1"/>
          <p:cNvGrpSpPr/>
          <p:nvPr/>
        </p:nvGrpSpPr>
        <p:grpSpPr>
          <a:xfrm>
            <a:off x="1244037" y="1509724"/>
            <a:ext cx="5197319" cy="4341605"/>
            <a:chOff x="6200828" y="1719475"/>
            <a:chExt cx="5197319"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7" name="TextBox 41"/>
            <p:cNvSpPr txBox="1"/>
            <p:nvPr/>
          </p:nvSpPr>
          <p:spPr bwMode="auto">
            <a:xfrm>
              <a:off x="7507857" y="212475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5" b="1" dirty="0">
                  <a:solidFill>
                    <a:schemeClr val="bg1"/>
                  </a:solidFill>
                </a:rPr>
                <a:t>标题文本预设</a:t>
              </a:r>
              <a:endParaRPr lang="zh-CN" altLang="en-US" sz="1865" b="1" dirty="0">
                <a:solidFill>
                  <a:schemeClr val="bg1"/>
                </a:solidFill>
              </a:endParaRPr>
            </a:p>
          </p:txBody>
        </p:sp>
        <p:sp>
          <p:nvSpPr>
            <p:cNvPr id="8" name="TextBox 42"/>
            <p:cNvSpPr txBox="1"/>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dirty="0">
                  <a:solidFill>
                    <a:schemeClr val="bg1">
                      <a:lumMod val="50000"/>
                    </a:schemeClr>
                  </a:solidFill>
                  <a:latin typeface="微软雅黑" panose="020B0503020204020204" pitchFamily="34" charset="-122"/>
                  <a:ea typeface="微软雅黑" panose="020B0503020204020204" pitchFamily="34" charset="-122"/>
                </a:rPr>
              </a:br>
              <a:r>
                <a:rPr lang="zh-CN" altLang="en-US" sz="106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TextBox 43"/>
            <p:cNvSpPr txBox="1"/>
            <p:nvPr/>
          </p:nvSpPr>
          <p:spPr bwMode="auto">
            <a:xfrm>
              <a:off x="6919766" y="200207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01</a:t>
              </a:r>
              <a:endParaRPr lang="en-US" altLang="ko-KR" sz="4535" b="1">
                <a:solidFill>
                  <a:schemeClr val="bg1"/>
                </a:solidFill>
              </a:endParaRPr>
            </a:p>
          </p:txBody>
        </p:sp>
        <p:sp>
          <p:nvSpPr>
            <p:cNvPr id="10" name="Arrow: Pentagon 44"/>
            <p:cNvSpPr/>
            <p:nvPr/>
          </p:nvSpPr>
          <p:spPr>
            <a:xfrm flipH="1">
              <a:off x="6200828" y="3250135"/>
              <a:ext cx="2500124" cy="606217"/>
            </a:xfrm>
            <a:prstGeom prst="homePlate">
              <a:avLst/>
            </a:prstGeom>
            <a:solidFill>
              <a:schemeClr val="accent3"/>
            </a:solidFill>
            <a:ln w="50800">
              <a:solidFill>
                <a:schemeClr val="accent3">
                  <a:lumMod val="20000"/>
                  <a:lumOff val="80000"/>
                </a:schemeClr>
              </a:solidFill>
            </a:ln>
          </p:spPr>
          <p:txBody>
            <a:bodyPr anchor="ctr"/>
            <a:lstStyle/>
            <a:p>
              <a:pPr algn="ctr"/>
              <a:endParaRPr sz="2400"/>
            </a:p>
          </p:txBody>
        </p:sp>
        <p:sp>
          <p:nvSpPr>
            <p:cNvPr id="11" name="TextBox 45"/>
            <p:cNvSpPr txBox="1"/>
            <p:nvPr/>
          </p:nvSpPr>
          <p:spPr bwMode="auto">
            <a:xfrm>
              <a:off x="7425811" y="346587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5" b="1">
                  <a:solidFill>
                    <a:schemeClr val="bg1"/>
                  </a:solidFill>
                </a:rPr>
                <a:t>标题文本预设</a:t>
              </a:r>
              <a:endParaRPr lang="zh-CN" altLang="en-US" sz="1865" b="1">
                <a:solidFill>
                  <a:schemeClr val="bg1"/>
                </a:solidFill>
              </a:endParaRPr>
            </a:p>
          </p:txBody>
        </p:sp>
        <p:sp>
          <p:nvSpPr>
            <p:cNvPr id="12" name="TextBox 47"/>
            <p:cNvSpPr txBox="1"/>
            <p:nvPr/>
          </p:nvSpPr>
          <p:spPr bwMode="auto">
            <a:xfrm>
              <a:off x="6547914" y="334319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02</a:t>
              </a:r>
              <a:endParaRPr lang="en-US" altLang="ko-KR" sz="4535" b="1">
                <a:solidFill>
                  <a:schemeClr val="bg1"/>
                </a:solidFill>
              </a:endParaRP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sp>
          <p:nvSpPr>
            <p:cNvPr id="14" name="TextBox 49"/>
            <p:cNvSpPr txBox="1"/>
            <p:nvPr/>
          </p:nvSpPr>
          <p:spPr bwMode="auto">
            <a:xfrm>
              <a:off x="10206077" y="2297924"/>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03</a:t>
              </a:r>
              <a:endParaRPr lang="en-US" altLang="ko-KR" sz="4535" b="1">
                <a:solidFill>
                  <a:schemeClr val="bg1"/>
                </a:solidFill>
              </a:endParaRPr>
            </a:p>
          </p:txBody>
        </p:sp>
        <p:grpSp>
          <p:nvGrpSpPr>
            <p:cNvPr id="15" name="Group 51"/>
            <p:cNvGrpSpPr/>
            <p:nvPr/>
          </p:nvGrpSpPr>
          <p:grpSpPr>
            <a:xfrm>
              <a:off x="10474461" y="4284751"/>
              <a:ext cx="655421" cy="1563811"/>
              <a:chOff x="5310189" y="1930400"/>
              <a:chExt cx="995363" cy="2374900"/>
            </a:xfrm>
          </p:grpSpPr>
          <p:sp>
            <p:nvSpPr>
              <p:cNvPr id="34" name="Freeform: Shape 52"/>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5" name="Freeform: Shape 53"/>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6" name="Freeform: Shape 54"/>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7" name="Freeform: Shape 55"/>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8" name="Freeform: Shape 56"/>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grpSp>
        <p:sp>
          <p:nvSpPr>
            <p:cNvPr id="16" name="Freeform: Shape 57"/>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ln>
          </p:spPr>
          <p:txBody>
            <a:bodyPr anchor="ctr"/>
            <a:lstStyle/>
            <a:p>
              <a:pPr algn="ctr"/>
              <a:endParaRPr sz="2400"/>
            </a:p>
          </p:txBody>
        </p:sp>
        <p:grpSp>
          <p:nvGrpSpPr>
            <p:cNvPr id="17" name="Group 58"/>
            <p:cNvGrpSpPr/>
            <p:nvPr/>
          </p:nvGrpSpPr>
          <p:grpSpPr>
            <a:xfrm>
              <a:off x="10142528" y="3763585"/>
              <a:ext cx="548770" cy="474713"/>
              <a:chOff x="6620815" y="3930208"/>
              <a:chExt cx="548770" cy="474713"/>
            </a:xfrm>
          </p:grpSpPr>
          <p:sp>
            <p:nvSpPr>
              <p:cNvPr id="30" name="Freeform: Shape 59"/>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lstStyle/>
              <a:p>
                <a:pPr algn="ctr"/>
                <a:endParaRPr sz="2400"/>
              </a:p>
            </p:txBody>
          </p:sp>
          <p:grpSp>
            <p:nvGrpSpPr>
              <p:cNvPr id="31" name="Group 60"/>
              <p:cNvGrpSpPr/>
              <p:nvPr/>
            </p:nvGrpSpPr>
            <p:grpSpPr>
              <a:xfrm>
                <a:off x="6789651" y="3985752"/>
                <a:ext cx="217730" cy="331040"/>
                <a:chOff x="7672388" y="5945188"/>
                <a:chExt cx="466725" cy="709613"/>
              </a:xfrm>
            </p:grpSpPr>
            <p:sp>
              <p:nvSpPr>
                <p:cNvPr id="32" name="Freeform: Shape 61"/>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3" name="Freeform: Shape 62"/>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grpSp>
        </p:grpSp>
        <p:sp>
          <p:nvSpPr>
            <p:cNvPr id="18" name="TextBox 63"/>
            <p:cNvSpPr txBox="1"/>
            <p:nvPr/>
          </p:nvSpPr>
          <p:spPr bwMode="auto">
            <a:xfrm>
              <a:off x="9076502" y="241656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buClr>
                  <a:prstClr val="white"/>
                </a:buClr>
                <a:defRPr/>
              </a:pPr>
              <a:r>
                <a:rPr lang="zh-CN" altLang="en-US" sz="1865" b="1">
                  <a:solidFill>
                    <a:schemeClr val="bg1"/>
                  </a:solidFill>
                </a:rPr>
                <a:t>标题文本预设</a:t>
              </a:r>
              <a:endParaRPr lang="zh-CN" altLang="en-US" sz="1865" b="1">
                <a:solidFill>
                  <a:schemeClr val="bg1"/>
                </a:solidFill>
              </a:endParaRPr>
            </a:p>
          </p:txBody>
        </p:sp>
        <p:grpSp>
          <p:nvGrpSpPr>
            <p:cNvPr id="19" name="Group 65"/>
            <p:cNvGrpSpPr/>
            <p:nvPr/>
          </p:nvGrpSpPr>
          <p:grpSpPr>
            <a:xfrm>
              <a:off x="6331502" y="5828822"/>
              <a:ext cx="5066645" cy="232259"/>
              <a:chOff x="-304902" y="5954171"/>
              <a:chExt cx="5573307" cy="232259"/>
            </a:xfrm>
          </p:grpSpPr>
          <p:cxnSp>
            <p:nvCxnSpPr>
              <p:cNvPr id="22"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20" name="TextBox 95"/>
            <p:cNvSpPr txBox="1"/>
            <p:nvPr/>
          </p:nvSpPr>
          <p:spPr bwMode="auto">
            <a:xfrm>
              <a:off x="6404116" y="3853164"/>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TextBox 96"/>
            <p:cNvSpPr txBox="1"/>
            <p:nvPr/>
          </p:nvSpPr>
          <p:spPr bwMode="auto">
            <a:xfrm>
              <a:off x="8872003" y="2812592"/>
              <a:ext cx="2296836" cy="632290"/>
            </a:xfrm>
            <a:prstGeom prst="rect">
              <a:avLst/>
            </a:prstGeom>
          </p:spPr>
          <p:txBody>
            <a:bodyPr wrap="square" lIns="192000" tIns="0" rIns="288000" bIns="0" anchor="ctr" anchorCtr="0">
              <a:normAutofit/>
              <a:scene3d>
                <a:camera prst="orthographicFront"/>
                <a:lightRig rig="threePt" dir="t"/>
              </a:scene3d>
              <a:sp3d>
                <a:bevelT w="0" h="0"/>
              </a:sp3d>
            </a:bodyPr>
            <a:lstStyle/>
            <a:p>
              <a:pPr>
                <a:lnSpc>
                  <a:spcPct val="120000"/>
                </a:lnSpc>
                <a:spcBef>
                  <a:spcPct val="0"/>
                </a:spcBef>
                <a:defRPr/>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additive="base">
                                        <p:cTn id="18" dur="500" fill="hold"/>
                                        <p:tgtEl>
                                          <p:spTgt spid="58"/>
                                        </p:tgtEl>
                                        <p:attrNameLst>
                                          <p:attrName>ppt_x</p:attrName>
                                        </p:attrNameLst>
                                      </p:cBhvr>
                                      <p:tavLst>
                                        <p:tav tm="0">
                                          <p:val>
                                            <p:strVal val="0-#ppt_w/2"/>
                                          </p:val>
                                        </p:tav>
                                        <p:tav tm="100000">
                                          <p:val>
                                            <p:strVal val="#ppt_x"/>
                                          </p:val>
                                        </p:tav>
                                      </p:tavLst>
                                    </p:anim>
                                    <p:anim calcmode="lin" valueType="num">
                                      <p:cBhvr additive="base">
                                        <p:cTn id="19" dur="500" fill="hold"/>
                                        <p:tgtEl>
                                          <p:spTgt spid="58"/>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0-#ppt_w/2"/>
                                          </p:val>
                                        </p:tav>
                                        <p:tav tm="100000">
                                          <p:val>
                                            <p:strVal val="#ppt_x"/>
                                          </p:val>
                                        </p:tav>
                                      </p:tavLst>
                                    </p:anim>
                                    <p:anim calcmode="lin" valueType="num">
                                      <p:cBhvr additive="base">
                                        <p:cTn id="24"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p:cNvSpPr/>
          <p:nvPr/>
        </p:nvSpPr>
        <p:spPr>
          <a:xfrm>
            <a:off x="5044405" y="2174887"/>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tx1">
              <a:lumMod val="50000"/>
              <a:lumOff val="50000"/>
            </a:schemeClr>
          </a:solidFill>
          <a:ln w="12700">
            <a:miter lim="400000"/>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7"/>
          <p:cNvGrpSpPr/>
          <p:nvPr/>
        </p:nvGrpSpPr>
        <p:grpSpPr>
          <a:xfrm>
            <a:off x="7114125" y="3040628"/>
            <a:ext cx="780929" cy="780955"/>
            <a:chOff x="7114124" y="3034446"/>
            <a:chExt cx="780930" cy="780955"/>
          </a:xfrm>
        </p:grpSpPr>
        <p:sp>
          <p:nvSpPr>
            <p:cNvPr id="39" name="Freeform: Shape 8"/>
            <p:cNvSpPr/>
            <p:nvPr/>
          </p:nvSpPr>
          <p:spPr>
            <a:xfrm>
              <a:off x="7114124" y="3034446"/>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4"/>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9"/>
            <p:cNvSpPr/>
            <p:nvPr/>
          </p:nvSpPr>
          <p:spPr>
            <a:xfrm>
              <a:off x="7330198" y="3292828"/>
              <a:ext cx="348784" cy="283364"/>
            </a:xfrm>
            <a:custGeom>
              <a:avLst/>
              <a:gdLst/>
              <a:ahLst/>
              <a:cxnLst>
                <a:cxn ang="0">
                  <a:pos x="wd2" y="hd2"/>
                </a:cxn>
                <a:cxn ang="5400000">
                  <a:pos x="wd2" y="hd2"/>
                </a:cxn>
                <a:cxn ang="10800000">
                  <a:pos x="wd2" y="hd2"/>
                </a:cxn>
                <a:cxn ang="16200000">
                  <a:pos x="wd2" y="hd2"/>
                </a:cxn>
              </a:cxnLst>
              <a:rect l="0" t="0" r="r" b="b"/>
              <a:pathLst>
                <a:path w="21476" h="21600" extrusionOk="0">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15"/>
          <p:cNvGrpSpPr/>
          <p:nvPr/>
        </p:nvGrpSpPr>
        <p:grpSpPr>
          <a:xfrm>
            <a:off x="6446838" y="4187614"/>
            <a:ext cx="780959" cy="780949"/>
            <a:chOff x="6446838" y="4188061"/>
            <a:chExt cx="780959" cy="780950"/>
          </a:xfrm>
        </p:grpSpPr>
        <p:sp>
          <p:nvSpPr>
            <p:cNvPr id="37" name="Freeform: Shape 11"/>
            <p:cNvSpPr/>
            <p:nvPr/>
          </p:nvSpPr>
          <p:spPr>
            <a:xfrm>
              <a:off x="6446838" y="4188061"/>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accent5"/>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12"/>
            <p:cNvSpPr/>
            <p:nvPr/>
          </p:nvSpPr>
          <p:spPr>
            <a:xfrm>
              <a:off x="6662345" y="4437661"/>
              <a:ext cx="327304" cy="276950"/>
            </a:xfrm>
            <a:custGeom>
              <a:avLst/>
              <a:gdLst/>
              <a:ahLst/>
              <a:cxnLst>
                <a:cxn ang="0">
                  <a:pos x="wd2" y="hd2"/>
                </a:cxn>
                <a:cxn ang="5400000">
                  <a:pos x="wd2" y="hd2"/>
                </a:cxn>
                <a:cxn ang="10800000">
                  <a:pos x="wd2" y="hd2"/>
                </a:cxn>
                <a:cxn ang="16200000">
                  <a:pos x="wd2" y="hd2"/>
                </a:cxn>
              </a:cxnLst>
              <a:rect l="0" t="0" r="r" b="b"/>
              <a:pathLst>
                <a:path w="21600" h="21600" extrusionOk="0">
                  <a:moveTo>
                    <a:pt x="18277" y="21600"/>
                  </a:moveTo>
                  <a:cubicBezTo>
                    <a:pt x="17368" y="21600"/>
                    <a:pt x="16615" y="20710"/>
                    <a:pt x="16615" y="19636"/>
                  </a:cubicBezTo>
                  <a:cubicBezTo>
                    <a:pt x="16615" y="18562"/>
                    <a:pt x="17368" y="17673"/>
                    <a:pt x="18277" y="17673"/>
                  </a:cubicBezTo>
                  <a:cubicBezTo>
                    <a:pt x="19186" y="17673"/>
                    <a:pt x="19938" y="18562"/>
                    <a:pt x="19938" y="19636"/>
                  </a:cubicBezTo>
                  <a:cubicBezTo>
                    <a:pt x="19938" y="20710"/>
                    <a:pt x="19186" y="21600"/>
                    <a:pt x="18277" y="21600"/>
                  </a:cubicBezTo>
                  <a:close/>
                  <a:moveTo>
                    <a:pt x="6646" y="21600"/>
                  </a:moveTo>
                  <a:cubicBezTo>
                    <a:pt x="5738" y="21600"/>
                    <a:pt x="4985" y="20710"/>
                    <a:pt x="4985" y="19636"/>
                  </a:cubicBezTo>
                  <a:cubicBezTo>
                    <a:pt x="4985" y="18562"/>
                    <a:pt x="5738" y="17673"/>
                    <a:pt x="6646" y="17673"/>
                  </a:cubicBezTo>
                  <a:cubicBezTo>
                    <a:pt x="7555" y="17673"/>
                    <a:pt x="8308" y="18562"/>
                    <a:pt x="8308" y="19636"/>
                  </a:cubicBezTo>
                  <a:cubicBezTo>
                    <a:pt x="8308" y="20710"/>
                    <a:pt x="7555" y="21600"/>
                    <a:pt x="6646" y="21600"/>
                  </a:cubicBezTo>
                  <a:close/>
                  <a:moveTo>
                    <a:pt x="21600" y="10800"/>
                  </a:moveTo>
                  <a:cubicBezTo>
                    <a:pt x="21600" y="11291"/>
                    <a:pt x="21275" y="11720"/>
                    <a:pt x="20860" y="11782"/>
                  </a:cubicBezTo>
                  <a:lnTo>
                    <a:pt x="7308" y="13653"/>
                  </a:lnTo>
                  <a:cubicBezTo>
                    <a:pt x="7373" y="14006"/>
                    <a:pt x="7477" y="14359"/>
                    <a:pt x="7477" y="14727"/>
                  </a:cubicBezTo>
                  <a:cubicBezTo>
                    <a:pt x="7477" y="15080"/>
                    <a:pt x="7295" y="15402"/>
                    <a:pt x="7165" y="15709"/>
                  </a:cubicBezTo>
                  <a:lnTo>
                    <a:pt x="19108" y="15709"/>
                  </a:lnTo>
                  <a:cubicBezTo>
                    <a:pt x="19562" y="15709"/>
                    <a:pt x="19938" y="16154"/>
                    <a:pt x="19938" y="16691"/>
                  </a:cubicBezTo>
                  <a:cubicBezTo>
                    <a:pt x="19938" y="17228"/>
                    <a:pt x="19562" y="17673"/>
                    <a:pt x="19108" y="17673"/>
                  </a:cubicBezTo>
                  <a:lnTo>
                    <a:pt x="5815" y="17673"/>
                  </a:lnTo>
                  <a:cubicBezTo>
                    <a:pt x="5361" y="17673"/>
                    <a:pt x="4985" y="17228"/>
                    <a:pt x="4985" y="16691"/>
                  </a:cubicBezTo>
                  <a:cubicBezTo>
                    <a:pt x="4985" y="16215"/>
                    <a:pt x="5569" y="15065"/>
                    <a:pt x="5776" y="14589"/>
                  </a:cubicBezTo>
                  <a:lnTo>
                    <a:pt x="3479" y="1964"/>
                  </a:lnTo>
                  <a:lnTo>
                    <a:pt x="831" y="1964"/>
                  </a:lnTo>
                  <a:cubicBezTo>
                    <a:pt x="376" y="1964"/>
                    <a:pt x="0" y="1519"/>
                    <a:pt x="0" y="982"/>
                  </a:cubicBezTo>
                  <a:cubicBezTo>
                    <a:pt x="0" y="445"/>
                    <a:pt x="376" y="0"/>
                    <a:pt x="831" y="0"/>
                  </a:cubicBezTo>
                  <a:lnTo>
                    <a:pt x="4154" y="0"/>
                  </a:lnTo>
                  <a:cubicBezTo>
                    <a:pt x="5024" y="0"/>
                    <a:pt x="5050" y="1227"/>
                    <a:pt x="5179" y="1964"/>
                  </a:cubicBezTo>
                  <a:lnTo>
                    <a:pt x="20769" y="1964"/>
                  </a:lnTo>
                  <a:cubicBezTo>
                    <a:pt x="21224" y="1964"/>
                    <a:pt x="21600" y="2409"/>
                    <a:pt x="21600" y="2945"/>
                  </a:cubicBezTo>
                  <a:cubicBezTo>
                    <a:pt x="21600" y="2945"/>
                    <a:pt x="21600" y="10800"/>
                    <a:pt x="21600" y="10800"/>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7" name="Group 10"/>
          <p:cNvGrpSpPr/>
          <p:nvPr/>
        </p:nvGrpSpPr>
        <p:grpSpPr>
          <a:xfrm>
            <a:off x="4433665" y="3040633"/>
            <a:ext cx="780959" cy="780944"/>
            <a:chOff x="4433665" y="3034444"/>
            <a:chExt cx="780959" cy="780944"/>
          </a:xfrm>
        </p:grpSpPr>
        <p:sp>
          <p:nvSpPr>
            <p:cNvPr id="35" name="Freeform: Shape 20"/>
            <p:cNvSpPr/>
            <p:nvPr/>
          </p:nvSpPr>
          <p:spPr>
            <a:xfrm>
              <a:off x="4433665" y="3034444"/>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1"/>
            <p:cNvSpPr/>
            <p:nvPr/>
          </p:nvSpPr>
          <p:spPr>
            <a:xfrm>
              <a:off x="4670171" y="3301739"/>
              <a:ext cx="307946" cy="246355"/>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Group 2"/>
          <p:cNvGrpSpPr/>
          <p:nvPr/>
        </p:nvGrpSpPr>
        <p:grpSpPr>
          <a:xfrm>
            <a:off x="6435526" y="1913388"/>
            <a:ext cx="780937" cy="780944"/>
            <a:chOff x="6435526" y="1880828"/>
            <a:chExt cx="780937" cy="780944"/>
          </a:xfrm>
        </p:grpSpPr>
        <p:sp>
          <p:nvSpPr>
            <p:cNvPr id="33" name="Freeform: Shape 5"/>
            <p:cNvSpPr/>
            <p:nvPr/>
          </p:nvSpPr>
          <p:spPr>
            <a:xfrm>
              <a:off x="6435526" y="1880828"/>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3"/>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Freeform: Shape 25"/>
            <p:cNvSpPr/>
            <p:nvPr/>
          </p:nvSpPr>
          <p:spPr>
            <a:xfrm>
              <a:off x="6658636" y="2103942"/>
              <a:ext cx="334717" cy="334717"/>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9" name="Group 13"/>
          <p:cNvGrpSpPr/>
          <p:nvPr/>
        </p:nvGrpSpPr>
        <p:grpSpPr>
          <a:xfrm>
            <a:off x="5112262" y="4187616"/>
            <a:ext cx="780929" cy="780944"/>
            <a:chOff x="5112262" y="4188058"/>
            <a:chExt cx="780930" cy="780944"/>
          </a:xfrm>
        </p:grpSpPr>
        <p:sp>
          <p:nvSpPr>
            <p:cNvPr id="31" name="Freeform: Shape 14"/>
            <p:cNvSpPr/>
            <p:nvPr/>
          </p:nvSpPr>
          <p:spPr>
            <a:xfrm>
              <a:off x="5112262" y="4188058"/>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6"/>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26"/>
            <p:cNvSpPr/>
            <p:nvPr/>
          </p:nvSpPr>
          <p:spPr bwMode="auto">
            <a:xfrm>
              <a:off x="5344436" y="4418973"/>
              <a:ext cx="316582" cy="3191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0" name="Group 1"/>
          <p:cNvGrpSpPr/>
          <p:nvPr/>
        </p:nvGrpSpPr>
        <p:grpSpPr>
          <a:xfrm>
            <a:off x="5100954" y="1913378"/>
            <a:ext cx="780941" cy="780965"/>
            <a:chOff x="5100954" y="1880830"/>
            <a:chExt cx="780942" cy="780965"/>
          </a:xfrm>
        </p:grpSpPr>
        <p:sp>
          <p:nvSpPr>
            <p:cNvPr id="29" name="Freeform: Shape 17"/>
            <p:cNvSpPr/>
            <p:nvPr/>
          </p:nvSpPr>
          <p:spPr>
            <a:xfrm>
              <a:off x="5100954" y="1880830"/>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chemeClr val="accent2"/>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27"/>
            <p:cNvSpPr/>
            <p:nvPr/>
          </p:nvSpPr>
          <p:spPr bwMode="auto">
            <a:xfrm>
              <a:off x="5317995" y="2108802"/>
              <a:ext cx="346851" cy="325002"/>
            </a:xfrm>
            <a:custGeom>
              <a:avLst/>
              <a:gdLst>
                <a:gd name="T0" fmla="*/ 103188 w 127"/>
                <a:gd name="T1" fmla="*/ 34925 h 119"/>
                <a:gd name="T2" fmla="*/ 41275 w 127"/>
                <a:gd name="T3" fmla="*/ 71437 h 119"/>
                <a:gd name="T4" fmla="*/ 0 w 127"/>
                <a:gd name="T5" fmla="*/ 41275 h 119"/>
                <a:gd name="T6" fmla="*/ 61913 w 127"/>
                <a:gd name="T7" fmla="*/ 0 h 119"/>
                <a:gd name="T8" fmla="*/ 103188 w 127"/>
                <a:gd name="T9" fmla="*/ 34925 h 119"/>
                <a:gd name="T10" fmla="*/ 103188 w 127"/>
                <a:gd name="T11" fmla="*/ 109537 h 119"/>
                <a:gd name="T12" fmla="*/ 61913 w 127"/>
                <a:gd name="T13" fmla="*/ 144462 h 119"/>
                <a:gd name="T14" fmla="*/ 0 w 127"/>
                <a:gd name="T15" fmla="*/ 106362 h 119"/>
                <a:gd name="T16" fmla="*/ 41275 w 127"/>
                <a:gd name="T17" fmla="*/ 71437 h 119"/>
                <a:gd name="T18" fmla="*/ 103188 w 127"/>
                <a:gd name="T19" fmla="*/ 109537 h 119"/>
                <a:gd name="T20" fmla="*/ 160338 w 127"/>
                <a:gd name="T21" fmla="*/ 153987 h 119"/>
                <a:gd name="T22" fmla="*/ 103188 w 127"/>
                <a:gd name="T23" fmla="*/ 188912 h 119"/>
                <a:gd name="T24" fmla="*/ 103188 w 127"/>
                <a:gd name="T25" fmla="*/ 188912 h 119"/>
                <a:gd name="T26" fmla="*/ 103188 w 127"/>
                <a:gd name="T27" fmla="*/ 188912 h 119"/>
                <a:gd name="T28" fmla="*/ 103188 w 127"/>
                <a:gd name="T29" fmla="*/ 188912 h 119"/>
                <a:gd name="T30" fmla="*/ 103188 w 127"/>
                <a:gd name="T31" fmla="*/ 188912 h 119"/>
                <a:gd name="T32" fmla="*/ 41275 w 127"/>
                <a:gd name="T33" fmla="*/ 153987 h 119"/>
                <a:gd name="T34" fmla="*/ 41275 w 127"/>
                <a:gd name="T35" fmla="*/ 141287 h 119"/>
                <a:gd name="T36" fmla="*/ 61913 w 127"/>
                <a:gd name="T37" fmla="*/ 150812 h 119"/>
                <a:gd name="T38" fmla="*/ 103188 w 127"/>
                <a:gd name="T39" fmla="*/ 117475 h 119"/>
                <a:gd name="T40" fmla="*/ 103188 w 127"/>
                <a:gd name="T41" fmla="*/ 117475 h 119"/>
                <a:gd name="T42" fmla="*/ 103188 w 127"/>
                <a:gd name="T43" fmla="*/ 117475 h 119"/>
                <a:gd name="T44" fmla="*/ 103188 w 127"/>
                <a:gd name="T45" fmla="*/ 117475 h 119"/>
                <a:gd name="T46" fmla="*/ 103188 w 127"/>
                <a:gd name="T47" fmla="*/ 117475 h 119"/>
                <a:gd name="T48" fmla="*/ 144463 w 127"/>
                <a:gd name="T49" fmla="*/ 150812 h 119"/>
                <a:gd name="T50" fmla="*/ 160338 w 127"/>
                <a:gd name="T51" fmla="*/ 141287 h 119"/>
                <a:gd name="T52" fmla="*/ 160338 w 127"/>
                <a:gd name="T53" fmla="*/ 153987 h 119"/>
                <a:gd name="T54" fmla="*/ 201613 w 127"/>
                <a:gd name="T55" fmla="*/ 41275 h 119"/>
                <a:gd name="T56" fmla="*/ 160338 w 127"/>
                <a:gd name="T57" fmla="*/ 71437 h 119"/>
                <a:gd name="T58" fmla="*/ 103188 w 127"/>
                <a:gd name="T59" fmla="*/ 34925 h 119"/>
                <a:gd name="T60" fmla="*/ 144463 w 127"/>
                <a:gd name="T61" fmla="*/ 0 h 119"/>
                <a:gd name="T62" fmla="*/ 201613 w 127"/>
                <a:gd name="T63" fmla="*/ 41275 h 119"/>
                <a:gd name="T64" fmla="*/ 201613 w 127"/>
                <a:gd name="T65" fmla="*/ 106362 h 119"/>
                <a:gd name="T66" fmla="*/ 144463 w 127"/>
                <a:gd name="T67" fmla="*/ 144462 h 119"/>
                <a:gd name="T68" fmla="*/ 103188 w 127"/>
                <a:gd name="T69" fmla="*/ 109537 h 119"/>
                <a:gd name="T70" fmla="*/ 160338 w 127"/>
                <a:gd name="T71" fmla="*/ 71437 h 119"/>
                <a:gd name="T72" fmla="*/ 201613 w 127"/>
                <a:gd name="T73" fmla="*/ 106362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26" y="97"/>
                  </a:lnTo>
                  <a:lnTo>
                    <a:pt x="26" y="89"/>
                  </a:lnTo>
                  <a:lnTo>
                    <a:pt x="39" y="95"/>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28"/>
          <p:cNvGrpSpPr/>
          <p:nvPr/>
        </p:nvGrpSpPr>
        <p:grpSpPr>
          <a:xfrm>
            <a:off x="7216463" y="1883072"/>
            <a:ext cx="2497612" cy="866137"/>
            <a:chOff x="7645890" y="3344328"/>
            <a:chExt cx="2122517" cy="866137"/>
          </a:xfrm>
        </p:grpSpPr>
        <p:sp>
          <p:nvSpPr>
            <p:cNvPr id="27" name="TextBox 29"/>
            <p:cNvSpPr txBox="1"/>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30"/>
            <p:cNvSpPr txBox="1"/>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2" name="Group 31"/>
          <p:cNvGrpSpPr/>
          <p:nvPr/>
        </p:nvGrpSpPr>
        <p:grpSpPr>
          <a:xfrm>
            <a:off x="2711037" y="1883072"/>
            <a:ext cx="2389919" cy="866137"/>
            <a:chOff x="2378292" y="4060687"/>
            <a:chExt cx="2389919" cy="866137"/>
          </a:xfrm>
        </p:grpSpPr>
        <p:sp>
          <p:nvSpPr>
            <p:cNvPr id="25" name="TextBox 32"/>
            <p:cNvSpPr txBox="1"/>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TextBox 33"/>
            <p:cNvSpPr txBox="1"/>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3" name="Group 34"/>
          <p:cNvGrpSpPr/>
          <p:nvPr/>
        </p:nvGrpSpPr>
        <p:grpSpPr>
          <a:xfrm>
            <a:off x="7227797" y="4157300"/>
            <a:ext cx="2497612" cy="866137"/>
            <a:chOff x="7645890" y="3344328"/>
            <a:chExt cx="2122517" cy="866137"/>
          </a:xfrm>
        </p:grpSpPr>
        <p:sp>
          <p:nvSpPr>
            <p:cNvPr id="23" name="TextBox 35"/>
            <p:cNvSpPr txBox="1"/>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TextBox 36"/>
            <p:cNvSpPr txBox="1"/>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4" name="Group 37"/>
          <p:cNvGrpSpPr/>
          <p:nvPr/>
        </p:nvGrpSpPr>
        <p:grpSpPr>
          <a:xfrm>
            <a:off x="2722345" y="4157300"/>
            <a:ext cx="2389919" cy="866137"/>
            <a:chOff x="2378292" y="4060687"/>
            <a:chExt cx="2389919" cy="866137"/>
          </a:xfrm>
        </p:grpSpPr>
        <p:sp>
          <p:nvSpPr>
            <p:cNvPr id="21" name="TextBox 38"/>
            <p:cNvSpPr txBox="1"/>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TextBox 51"/>
            <p:cNvSpPr txBox="1"/>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Group 52"/>
          <p:cNvGrpSpPr/>
          <p:nvPr/>
        </p:nvGrpSpPr>
        <p:grpSpPr>
          <a:xfrm>
            <a:off x="7895054" y="3010317"/>
            <a:ext cx="2497612" cy="866137"/>
            <a:chOff x="7645890" y="3344328"/>
            <a:chExt cx="2122517" cy="866137"/>
          </a:xfrm>
        </p:grpSpPr>
        <p:sp>
          <p:nvSpPr>
            <p:cNvPr id="19" name="TextBox 53"/>
            <p:cNvSpPr txBox="1"/>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TextBox 54"/>
            <p:cNvSpPr txBox="1"/>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6" name="Group 55"/>
          <p:cNvGrpSpPr/>
          <p:nvPr/>
        </p:nvGrpSpPr>
        <p:grpSpPr>
          <a:xfrm>
            <a:off x="2043747" y="3010317"/>
            <a:ext cx="2389919" cy="866137"/>
            <a:chOff x="2378292" y="4060687"/>
            <a:chExt cx="2389919" cy="866137"/>
          </a:xfrm>
        </p:grpSpPr>
        <p:sp>
          <p:nvSpPr>
            <p:cNvPr id="17" name="TextBox 56"/>
            <p:cNvSpPr txBox="1"/>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TextBox 57"/>
            <p:cNvSpPr txBox="1"/>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par>
                                <p:cTn id="37" presetID="53" presetClass="entr" presetSubtype="16"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outVertical)">
                                      <p:cBhvr>
                                        <p:cTn id="46" dur="500"/>
                                        <p:tgtEl>
                                          <p:spTgt spid="12"/>
                                        </p:tgtEl>
                                      </p:cBhvr>
                                    </p:animEffect>
                                  </p:childTnLst>
                                </p:cTn>
                              </p:par>
                              <p:par>
                                <p:cTn id="47" presetID="16" presetClass="entr" presetSubtype="37"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outVertical)">
                                      <p:cBhvr>
                                        <p:cTn id="49" dur="500"/>
                                        <p:tgtEl>
                                          <p:spTgt spid="16"/>
                                        </p:tgtEl>
                                      </p:cBhvr>
                                    </p:animEffect>
                                  </p:childTnLst>
                                </p:cTn>
                              </p:par>
                              <p:par>
                                <p:cTn id="50" presetID="16" presetClass="entr" presetSubtype="37"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outVertical)">
                                      <p:cBhvr>
                                        <p:cTn id="52" dur="500"/>
                                        <p:tgtEl>
                                          <p:spTgt spid="14"/>
                                        </p:tgtEl>
                                      </p:cBhvr>
                                    </p:animEffect>
                                  </p:childTnLst>
                                </p:cTn>
                              </p:par>
                              <p:par>
                                <p:cTn id="53" presetID="16" presetClass="entr" presetSubtype="37"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arn(outVertical)">
                                      <p:cBhvr>
                                        <p:cTn id="58" dur="500"/>
                                        <p:tgtEl>
                                          <p:spTgt spid="15"/>
                                        </p:tgtEl>
                                      </p:cBhvr>
                                    </p:animEffect>
                                  </p:childTnLst>
                                </p:cTn>
                              </p:par>
                              <p:par>
                                <p:cTn id="59" presetID="16" presetClass="entr" presetSubtype="37"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arn(outVertical)">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项目</a:t>
            </a: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总结</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776931" y="2730420"/>
            <a:ext cx="5585336" cy="977265"/>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对此次项目遇见的问题和收获总结</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35830" y="4842017"/>
            <a:ext cx="1443121" cy="1098889"/>
            <a:chOff x="700676" y="3691260"/>
            <a:chExt cx="1082675" cy="823912"/>
          </a:xfrm>
          <a:solidFill>
            <a:schemeClr val="accent4"/>
          </a:solidFill>
        </p:grpSpPr>
        <p:sp>
          <p:nvSpPr>
            <p:cNvPr id="45" name="Freeform 25"/>
            <p:cNvSpPr/>
            <p:nvPr/>
          </p:nvSpPr>
          <p:spPr bwMode="auto">
            <a:xfrm>
              <a:off x="700676" y="3691260"/>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400"/>
            </a:p>
          </p:txBody>
        </p:sp>
        <p:sp>
          <p:nvSpPr>
            <p:cNvPr id="46" name="Freeform 26"/>
            <p:cNvSpPr/>
            <p:nvPr/>
          </p:nvSpPr>
          <p:spPr bwMode="auto">
            <a:xfrm>
              <a:off x="1240426" y="3691260"/>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400"/>
            </a:p>
          </p:txBody>
        </p:sp>
      </p:grpSp>
      <p:sp>
        <p:nvSpPr>
          <p:cNvPr id="28" name="Rectangle 41"/>
          <p:cNvSpPr>
            <a:spLocks noChangeArrowheads="1"/>
          </p:cNvSpPr>
          <p:nvPr/>
        </p:nvSpPr>
        <p:spPr bwMode="auto">
          <a:xfrm>
            <a:off x="1290827" y="1355336"/>
            <a:ext cx="4895199" cy="127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rPr>
              <a:t>文件上传问题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endParaRP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开发最先遇见的就是文件上传问题，因为文件夹是无限嵌套的。这就难以将文件夹的各个文件的数据存入表中。最后用了递归和截取字符串将属于该文件的信息准确的获取到。</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Rectangle 41"/>
          <p:cNvSpPr>
            <a:spLocks noChangeArrowheads="1"/>
          </p:cNvSpPr>
          <p:nvPr/>
        </p:nvSpPr>
        <p:spPr bwMode="auto">
          <a:xfrm>
            <a:off x="1290827" y="2793611"/>
            <a:ext cx="4895199" cy="1049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rPr>
              <a:t>小程序开发问题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endParaRP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由于小程序开发需要用到</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nuiapp+Vue.js</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。这两个是我们从前没有怎么接触过的。开发过程中千难万难，都是一边同过百度，视频，官方文档。一边不断学习一边开发。</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Rectangle 41"/>
          <p:cNvSpPr>
            <a:spLocks noChangeArrowheads="1"/>
          </p:cNvSpPr>
          <p:nvPr/>
        </p:nvSpPr>
        <p:spPr bwMode="auto">
          <a:xfrm>
            <a:off x="6551802" y="1466461"/>
            <a:ext cx="4895199" cy="1049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p>
            <a:pPr defTabSz="1450340">
              <a:lnSpc>
                <a:spcPct val="120000"/>
              </a:lnSpc>
              <a:defRPr/>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rPr>
              <a:t>.netcoreApi</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rPr>
              <a:t>问题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endParaRP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因为小程序访问后台要通过</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Api</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，开发时我们就选择了</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Api</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。虽然说问题不是很大，但也是不断查找资料才解决</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Api</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开发和</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Web</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控制器开发不一样的问题。</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3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220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2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20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1+#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p:cNvSpPr/>
          <p:nvPr/>
        </p:nvSpPr>
        <p:spPr>
          <a:xfrm>
            <a:off x="906967" y="663796"/>
            <a:ext cx="3672408" cy="923329"/>
          </a:xfrm>
          <a:prstGeom prst="rect">
            <a:avLst/>
          </a:prstGeom>
        </p:spPr>
        <p:txBody>
          <a:bodyPr wrap="square">
            <a:normAutofit fontScale="85000" lnSpcReduction="20000"/>
          </a:bodyPr>
          <a:lstStyle/>
          <a:p>
            <a:r>
              <a:rPr lang="zh-CN" altLang="en-US" sz="7200" b="1" spc="400" dirty="0">
                <a:solidFill>
                  <a:srgbClr val="1C1C73"/>
                </a:solidFill>
                <a:latin typeface="幼圆" panose="02010509060101010101" pitchFamily="49" charset="-122"/>
                <a:ea typeface="幼圆" panose="02010509060101010101" pitchFamily="49" charset="-122"/>
              </a:rPr>
              <a:t>目录</a:t>
            </a:r>
            <a:endParaRPr lang="zh-CN" altLang="en-US" sz="7200" b="1" spc="400" dirty="0">
              <a:solidFill>
                <a:srgbClr val="1C1C73"/>
              </a:solidFill>
              <a:latin typeface="幼圆" panose="02010509060101010101" pitchFamily="49" charset="-122"/>
              <a:ea typeface="幼圆" panose="02010509060101010101" pitchFamily="49" charset="-122"/>
            </a:endParaRPr>
          </a:p>
        </p:txBody>
      </p:sp>
      <p:sp>
        <p:nvSpPr>
          <p:cNvPr id="21" name="Rectangle 2"/>
          <p:cNvSpPr/>
          <p:nvPr/>
        </p:nvSpPr>
        <p:spPr bwMode="auto">
          <a:xfrm rot="10800000">
            <a:off x="726948" y="714474"/>
            <a:ext cx="95672" cy="672108"/>
          </a:xfrm>
          <a:prstGeom prst="rect">
            <a:avLst/>
          </a:prstGeom>
          <a:solidFill>
            <a:srgbClr val="AAA4D1"/>
          </a:solidFill>
          <a:ln w="19050">
            <a:noFill/>
            <a:round/>
          </a:ln>
        </p:spPr>
        <p:txBody>
          <a:bodyPr anchor="ctr"/>
          <a:lstStyle/>
          <a:p>
            <a:pPr algn="ctr"/>
            <a:endParaRPr sz="2400">
              <a:latin typeface="幼圆" panose="02010509060101010101" pitchFamily="49" charset="-122"/>
              <a:ea typeface="幼圆" panose="02010509060101010101" pitchFamily="49" charset="-122"/>
            </a:endParaRPr>
          </a:p>
        </p:txBody>
      </p:sp>
      <p:cxnSp>
        <p:nvCxnSpPr>
          <p:cNvPr id="7" name="Straight Connector 5"/>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p:cNvSpPr/>
          <p:nvPr/>
        </p:nvSpPr>
        <p:spPr bwMode="auto">
          <a:xfrm>
            <a:off x="3098707" y="2210101"/>
            <a:ext cx="2520280" cy="371568"/>
          </a:xfrm>
          <a:prstGeom prst="rect">
            <a:avLst/>
          </a:prstGeom>
          <a:solidFill>
            <a:schemeClr val="tx2">
              <a:lumMod val="60000"/>
              <a:lumOff val="40000"/>
            </a:schemeClr>
          </a:solidFill>
          <a:ln w="19050">
            <a:noFill/>
            <a:round/>
          </a:ln>
        </p:spPr>
        <p:txBody>
          <a:bodyPr rot="0" spcFirstLastPara="0" vert="horz" wrap="none" lIns="121920" tIns="60960" rIns="121920" bIns="60960" anchor="ctr" anchorCtr="1" forceAA="0" compatLnSpc="1">
            <a:normAutofit fontScale="60000" lnSpcReduction="20000"/>
          </a:bodyPr>
          <a:lstStyle/>
          <a:p>
            <a:pPr algn="ctr"/>
            <a:r>
              <a:rPr lang="zh-CN" altLang="en-US" sz="2800" dirty="0">
                <a:solidFill>
                  <a:schemeClr val="bg1"/>
                </a:solidFill>
                <a:latin typeface="幼圆" panose="02010509060101010101" pitchFamily="49" charset="-122"/>
                <a:ea typeface="幼圆" panose="02010509060101010101" pitchFamily="49" charset="-122"/>
              </a:rPr>
              <a:t>项目背景</a:t>
            </a: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9" name="Rectangle 14"/>
          <p:cNvSpPr/>
          <p:nvPr/>
        </p:nvSpPr>
        <p:spPr bwMode="auto">
          <a:xfrm>
            <a:off x="6708481" y="2210101"/>
            <a:ext cx="2520280" cy="371568"/>
          </a:xfrm>
          <a:prstGeom prst="rect">
            <a:avLst/>
          </a:prstGeom>
          <a:solidFill>
            <a:schemeClr val="tx2">
              <a:lumMod val="60000"/>
              <a:lumOff val="40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功能介绍</a:t>
            </a: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10" name="Rectangle 16"/>
          <p:cNvSpPr/>
          <p:nvPr/>
        </p:nvSpPr>
        <p:spPr bwMode="auto">
          <a:xfrm>
            <a:off x="3098707" y="3770511"/>
            <a:ext cx="2520280" cy="371568"/>
          </a:xfrm>
          <a:prstGeom prst="rect">
            <a:avLst/>
          </a:prstGeom>
          <a:solidFill>
            <a:schemeClr val="tx2">
              <a:lumMod val="60000"/>
              <a:lumOff val="40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小组成员</a:t>
            </a: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11" name="Rectangle 17"/>
          <p:cNvSpPr/>
          <p:nvPr/>
        </p:nvSpPr>
        <p:spPr bwMode="auto">
          <a:xfrm>
            <a:off x="6708481" y="3770511"/>
            <a:ext cx="2520280" cy="371568"/>
          </a:xfrm>
          <a:prstGeom prst="rect">
            <a:avLst/>
          </a:prstGeom>
          <a:solidFill>
            <a:schemeClr val="tx2">
              <a:lumMod val="60000"/>
              <a:lumOff val="40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项目总结</a:t>
            </a: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14" name="TextBox 20"/>
          <p:cNvSpPr txBox="1"/>
          <p:nvPr/>
        </p:nvSpPr>
        <p:spPr bwMode="auto">
          <a:xfrm>
            <a:off x="3098708" y="2575955"/>
            <a:ext cx="2520280"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幼圆" panose="02010509060101010101" pitchFamily="49" charset="-122"/>
                <a:ea typeface="幼圆" panose="02010509060101010101" pitchFamily="49" charset="-122"/>
              </a:rPr>
              <a:t>项目开展的主要原因</a:t>
            </a:r>
            <a:endParaRPr lang="zh-CN" altLang="en-US" sz="1335" dirty="0">
              <a:latin typeface="幼圆" panose="02010509060101010101" pitchFamily="49" charset="-122"/>
              <a:ea typeface="幼圆" panose="02010509060101010101" pitchFamily="49" charset="-122"/>
            </a:endParaRPr>
          </a:p>
        </p:txBody>
      </p:sp>
      <p:sp>
        <p:nvSpPr>
          <p:cNvPr id="15" name="TextBox 21"/>
          <p:cNvSpPr txBox="1"/>
          <p:nvPr/>
        </p:nvSpPr>
        <p:spPr bwMode="auto">
          <a:xfrm>
            <a:off x="3098708" y="4142079"/>
            <a:ext cx="2520280"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幼圆" panose="02010509060101010101" pitchFamily="49" charset="-122"/>
                <a:ea typeface="幼圆" panose="02010509060101010101" pitchFamily="49" charset="-122"/>
              </a:rPr>
              <a:t>小组成员信息及模块负责</a:t>
            </a:r>
            <a:endParaRPr lang="zh-CN" altLang="en-US" sz="1335" dirty="0">
              <a:latin typeface="幼圆" panose="02010509060101010101" pitchFamily="49" charset="-122"/>
              <a:ea typeface="幼圆" panose="02010509060101010101" pitchFamily="49" charset="-122"/>
            </a:endParaRPr>
          </a:p>
        </p:txBody>
      </p:sp>
      <p:sp>
        <p:nvSpPr>
          <p:cNvPr id="17" name="TextBox 23"/>
          <p:cNvSpPr txBox="1"/>
          <p:nvPr/>
        </p:nvSpPr>
        <p:spPr bwMode="auto">
          <a:xfrm>
            <a:off x="6710304" y="2581670"/>
            <a:ext cx="2518457"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幼圆" panose="02010509060101010101" pitchFamily="49" charset="-122"/>
                <a:ea typeface="幼圆" panose="02010509060101010101" pitchFamily="49" charset="-122"/>
              </a:rPr>
              <a:t>介绍我们的项目的功能以及展示实际效果</a:t>
            </a:r>
            <a:endParaRPr lang="zh-CN" altLang="en-US" sz="1335" dirty="0">
              <a:latin typeface="幼圆" panose="02010509060101010101" pitchFamily="49" charset="-122"/>
              <a:ea typeface="幼圆" panose="02010509060101010101" pitchFamily="49" charset="-122"/>
            </a:endParaRPr>
          </a:p>
        </p:txBody>
      </p:sp>
      <p:sp>
        <p:nvSpPr>
          <p:cNvPr id="18" name="TextBox 24"/>
          <p:cNvSpPr txBox="1"/>
          <p:nvPr/>
        </p:nvSpPr>
        <p:spPr bwMode="auto">
          <a:xfrm>
            <a:off x="6710304" y="4142079"/>
            <a:ext cx="2518456"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a:latin typeface="幼圆" panose="02010509060101010101" pitchFamily="49" charset="-122"/>
                <a:ea typeface="幼圆" panose="02010509060101010101" pitchFamily="49" charset="-122"/>
              </a:rPr>
              <a:t>通过这个项目学到了什么</a:t>
            </a:r>
            <a:endParaRPr lang="zh-CN" altLang="en-US" sz="1335">
              <a:latin typeface="幼圆" panose="02010509060101010101" pitchFamily="49" charset="-122"/>
              <a:ea typeface="幼圆" panose="02010509060101010101" pitchFamily="49" charset="-122"/>
            </a:endParaRPr>
          </a:p>
        </p:txBody>
      </p:sp>
      <p:sp>
        <p:nvSpPr>
          <p:cNvPr id="5" name="Rectangle 6"/>
          <p:cNvSpPr/>
          <p:nvPr/>
        </p:nvSpPr>
        <p:spPr>
          <a:xfrm>
            <a:off x="970466" y="1411982"/>
            <a:ext cx="1594929" cy="369332"/>
          </a:xfrm>
          <a:prstGeom prst="rect">
            <a:avLst/>
          </a:prstGeom>
        </p:spPr>
        <p:txBody>
          <a:bodyPr wrap="none">
            <a:normAutofit fontScale="92500" lnSpcReduction="20000"/>
          </a:bodyPr>
          <a:lstStyle/>
          <a:p>
            <a:pPr algn="dist"/>
            <a:r>
              <a:rPr lang="en-US" altLang="zh-CN" sz="2400" b="1" spc="400" dirty="0">
                <a:solidFill>
                  <a:srgbClr val="1C1C73"/>
                </a:solidFill>
                <a:latin typeface="幼圆" panose="02010509060101010101" pitchFamily="49" charset="-122"/>
                <a:ea typeface="幼圆" panose="02010509060101010101" pitchFamily="49" charset="-122"/>
              </a:rPr>
              <a:t>CONTENT</a:t>
            </a:r>
            <a:endParaRPr lang="en-US" altLang="zh-CN" sz="2400" b="1" spc="400" dirty="0">
              <a:solidFill>
                <a:srgbClr val="1C1C73"/>
              </a:solidFill>
              <a:latin typeface="幼圆" panose="02010509060101010101" pitchFamily="49" charset="-122"/>
              <a:ea typeface="幼圆" panose="02010509060101010101" pitchFamily="49" charset="-122"/>
            </a:endParaRPr>
          </a:p>
        </p:txBody>
      </p:sp>
      <p:cxnSp>
        <p:nvCxnSpPr>
          <p:cNvPr id="23" name="直接连接符 22"/>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130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18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30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childTnLst>
                          </p:cTn>
                        </p:par>
                        <p:par>
                          <p:cTn id="55" fill="hold">
                            <p:stCondLst>
                              <p:cond delay="3300"/>
                            </p:stCondLst>
                            <p:childTnLst>
                              <p:par>
                                <p:cTn id="56" presetID="2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right)">
                                      <p:cBhvr>
                                        <p:cTn id="64" dur="500"/>
                                        <p:tgtEl>
                                          <p:spTgt spid="1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par>
                          <p:cTn id="68" fill="hold">
                            <p:stCondLst>
                              <p:cond delay="3800"/>
                            </p:stCondLst>
                            <p:childTnLst>
                              <p:par>
                                <p:cTn id="69" presetID="47" presetClass="entr" presetSubtype="0"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anim calcmode="lin" valueType="num">
                                      <p:cBhvr>
                                        <p:cTn id="72" dur="500" fill="hold"/>
                                        <p:tgtEl>
                                          <p:spTgt spid="14"/>
                                        </p:tgtEl>
                                        <p:attrNameLst>
                                          <p:attrName>ppt_x</p:attrName>
                                        </p:attrNameLst>
                                      </p:cBhvr>
                                      <p:tavLst>
                                        <p:tav tm="0">
                                          <p:val>
                                            <p:strVal val="#ppt_x"/>
                                          </p:val>
                                        </p:tav>
                                        <p:tav tm="100000">
                                          <p:val>
                                            <p:strVal val="#ppt_x"/>
                                          </p:val>
                                        </p:tav>
                                      </p:tavLst>
                                    </p:anim>
                                    <p:anim calcmode="lin" valueType="num">
                                      <p:cBhvr>
                                        <p:cTn id="73" dur="500" fill="hold"/>
                                        <p:tgtEl>
                                          <p:spTgt spid="1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anim calcmode="lin" valueType="num">
                                      <p:cBhvr>
                                        <p:cTn id="77" dur="500" fill="hold"/>
                                        <p:tgtEl>
                                          <p:spTgt spid="17"/>
                                        </p:tgtEl>
                                        <p:attrNameLst>
                                          <p:attrName>ppt_x</p:attrName>
                                        </p:attrNameLst>
                                      </p:cBhvr>
                                      <p:tavLst>
                                        <p:tav tm="0">
                                          <p:val>
                                            <p:strVal val="#ppt_x"/>
                                          </p:val>
                                        </p:tav>
                                        <p:tav tm="100000">
                                          <p:val>
                                            <p:strVal val="#ppt_x"/>
                                          </p:val>
                                        </p:tav>
                                      </p:tavLst>
                                    </p:anim>
                                    <p:anim calcmode="lin" valueType="num">
                                      <p:cBhvr>
                                        <p:cTn id="78" dur="500" fill="hold"/>
                                        <p:tgtEl>
                                          <p:spTgt spid="17"/>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anim calcmode="lin" valueType="num">
                                      <p:cBhvr>
                                        <p:cTn id="82" dur="500" fill="hold"/>
                                        <p:tgtEl>
                                          <p:spTgt spid="18"/>
                                        </p:tgtEl>
                                        <p:attrNameLst>
                                          <p:attrName>ppt_x</p:attrName>
                                        </p:attrNameLst>
                                      </p:cBhvr>
                                      <p:tavLst>
                                        <p:tav tm="0">
                                          <p:val>
                                            <p:strVal val="#ppt_x"/>
                                          </p:val>
                                        </p:tav>
                                        <p:tav tm="100000">
                                          <p:val>
                                            <p:strVal val="#ppt_x"/>
                                          </p:val>
                                        </p:tav>
                                      </p:tavLst>
                                    </p:anim>
                                    <p:anim calcmode="lin" valueType="num">
                                      <p:cBhvr>
                                        <p:cTn id="83" dur="500" fill="hold"/>
                                        <p:tgtEl>
                                          <p:spTgt spid="18"/>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anim calcmode="lin" valueType="num">
                                      <p:cBhvr>
                                        <p:cTn id="87" dur="500" fill="hold"/>
                                        <p:tgtEl>
                                          <p:spTgt spid="15"/>
                                        </p:tgtEl>
                                        <p:attrNameLst>
                                          <p:attrName>ppt_x</p:attrName>
                                        </p:attrNameLst>
                                      </p:cBhvr>
                                      <p:tavLst>
                                        <p:tav tm="0">
                                          <p:val>
                                            <p:strVal val="#ppt_x"/>
                                          </p:val>
                                        </p:tav>
                                        <p:tav tm="100000">
                                          <p:val>
                                            <p:strVal val="#ppt_x"/>
                                          </p:val>
                                        </p:tav>
                                      </p:tavLst>
                                    </p:anim>
                                    <p:anim calcmode="lin" valueType="num">
                                      <p:cBhvr>
                                        <p:cTn id="8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bldLvl="0" animBg="1"/>
      <p:bldP spid="9" grpId="0" bldLvl="0" animBg="1"/>
      <p:bldP spid="10" grpId="0" bldLvl="0" animBg="1"/>
      <p:bldP spid="11" grpId="0" bldLvl="0" animBg="1"/>
      <p:bldP spid="14" grpId="0"/>
      <p:bldP spid="15" grpId="0"/>
      <p:bldP spid="17" grpId="0"/>
      <p:bldP spid="18"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79278" y="1520789"/>
            <a:ext cx="10633447" cy="4601384"/>
            <a:chOff x="639042" y="1277044"/>
            <a:chExt cx="10913915" cy="4722751"/>
          </a:xfrm>
        </p:grpSpPr>
        <p:grpSp>
          <p:nvGrpSpPr>
            <p:cNvPr id="6" name="Group 94"/>
            <p:cNvGrpSpPr/>
            <p:nvPr/>
          </p:nvGrpSpPr>
          <p:grpSpPr>
            <a:xfrm>
              <a:off x="2555274" y="1556792"/>
              <a:ext cx="7061201" cy="3544888"/>
              <a:chOff x="2563813" y="2184400"/>
              <a:chExt cx="7061201" cy="3544888"/>
            </a:xfrm>
            <a:solidFill>
              <a:schemeClr val="tx1"/>
            </a:solidFill>
          </p:grpSpPr>
          <p:grpSp>
            <p:nvGrpSpPr>
              <p:cNvPr id="60" name="Group 93"/>
              <p:cNvGrpSpPr/>
              <p:nvPr/>
            </p:nvGrpSpPr>
            <p:grpSpPr>
              <a:xfrm>
                <a:off x="2563813" y="2184400"/>
                <a:ext cx="7061201" cy="3544888"/>
                <a:chOff x="2563813" y="2184400"/>
                <a:chExt cx="7061201" cy="3544888"/>
              </a:xfrm>
              <a:grpFill/>
            </p:grpSpPr>
            <p:grpSp>
              <p:nvGrpSpPr>
                <p:cNvPr id="62" name="Group 91"/>
                <p:cNvGrpSpPr/>
                <p:nvPr/>
              </p:nvGrpSpPr>
              <p:grpSpPr>
                <a:xfrm>
                  <a:off x="3336926" y="2963863"/>
                  <a:ext cx="5502275" cy="1960562"/>
                  <a:chOff x="3336926" y="2963863"/>
                  <a:chExt cx="5502275" cy="1960562"/>
                </a:xfrm>
                <a:grpFill/>
              </p:grpSpPr>
              <p:sp>
                <p:nvSpPr>
                  <p:cNvPr id="69" name="Rectangle 5"/>
                  <p:cNvSpPr>
                    <a:spLocks noChangeArrowheads="1"/>
                  </p:cNvSpPr>
                  <p:nvPr/>
                </p:nvSpPr>
                <p:spPr bwMode="auto">
                  <a:xfrm>
                    <a:off x="4689476" y="3919538"/>
                    <a:ext cx="2790825" cy="7620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0" name="Freeform 6"/>
                  <p:cNvSpPr/>
                  <p:nvPr/>
                </p:nvSpPr>
                <p:spPr bwMode="auto">
                  <a:xfrm>
                    <a:off x="3336926" y="4229100"/>
                    <a:ext cx="703263" cy="695325"/>
                  </a:xfrm>
                  <a:custGeom>
                    <a:avLst/>
                    <a:gdLst>
                      <a:gd name="T0" fmla="*/ 443 w 443"/>
                      <a:gd name="T1" fmla="*/ 33 h 438"/>
                      <a:gd name="T2" fmla="*/ 34 w 443"/>
                      <a:gd name="T3" fmla="*/ 438 h 438"/>
                      <a:gd name="T4" fmla="*/ 0 w 443"/>
                      <a:gd name="T5" fmla="*/ 405 h 438"/>
                      <a:gd name="T6" fmla="*/ 410 w 443"/>
                      <a:gd name="T7" fmla="*/ 0 h 438"/>
                      <a:gd name="T8" fmla="*/ 443 w 443"/>
                      <a:gd name="T9" fmla="*/ 33 h 438"/>
                    </a:gdLst>
                    <a:ahLst/>
                    <a:cxnLst>
                      <a:cxn ang="0">
                        <a:pos x="T0" y="T1"/>
                      </a:cxn>
                      <a:cxn ang="0">
                        <a:pos x="T2" y="T3"/>
                      </a:cxn>
                      <a:cxn ang="0">
                        <a:pos x="T4" y="T5"/>
                      </a:cxn>
                      <a:cxn ang="0">
                        <a:pos x="T6" y="T7"/>
                      </a:cxn>
                      <a:cxn ang="0">
                        <a:pos x="T8" y="T9"/>
                      </a:cxn>
                    </a:cxnLst>
                    <a:rect l="0" t="0" r="r" b="b"/>
                    <a:pathLst>
                      <a:path w="443" h="438">
                        <a:moveTo>
                          <a:pt x="443" y="33"/>
                        </a:moveTo>
                        <a:lnTo>
                          <a:pt x="34" y="438"/>
                        </a:lnTo>
                        <a:lnTo>
                          <a:pt x="0" y="405"/>
                        </a:lnTo>
                        <a:lnTo>
                          <a:pt x="410" y="0"/>
                        </a:lnTo>
                        <a:lnTo>
                          <a:pt x="443"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1" name="Freeform 7"/>
                  <p:cNvSpPr/>
                  <p:nvPr/>
                </p:nvSpPr>
                <p:spPr bwMode="auto">
                  <a:xfrm>
                    <a:off x="3348038" y="2967038"/>
                    <a:ext cx="692150" cy="723900"/>
                  </a:xfrm>
                  <a:custGeom>
                    <a:avLst/>
                    <a:gdLst>
                      <a:gd name="T0" fmla="*/ 400 w 436"/>
                      <a:gd name="T1" fmla="*/ 456 h 456"/>
                      <a:gd name="T2" fmla="*/ 0 w 436"/>
                      <a:gd name="T3" fmla="*/ 34 h 456"/>
                      <a:gd name="T4" fmla="*/ 34 w 436"/>
                      <a:gd name="T5" fmla="*/ 0 h 456"/>
                      <a:gd name="T6" fmla="*/ 436 w 436"/>
                      <a:gd name="T7" fmla="*/ 422 h 456"/>
                      <a:gd name="T8" fmla="*/ 400 w 436"/>
                      <a:gd name="T9" fmla="*/ 456 h 456"/>
                    </a:gdLst>
                    <a:ahLst/>
                    <a:cxnLst>
                      <a:cxn ang="0">
                        <a:pos x="T0" y="T1"/>
                      </a:cxn>
                      <a:cxn ang="0">
                        <a:pos x="T2" y="T3"/>
                      </a:cxn>
                      <a:cxn ang="0">
                        <a:pos x="T4" y="T5"/>
                      </a:cxn>
                      <a:cxn ang="0">
                        <a:pos x="T6" y="T7"/>
                      </a:cxn>
                      <a:cxn ang="0">
                        <a:pos x="T8" y="T9"/>
                      </a:cxn>
                    </a:cxnLst>
                    <a:rect l="0" t="0" r="r" b="b"/>
                    <a:pathLst>
                      <a:path w="436" h="456">
                        <a:moveTo>
                          <a:pt x="400" y="456"/>
                        </a:moveTo>
                        <a:lnTo>
                          <a:pt x="0" y="34"/>
                        </a:lnTo>
                        <a:lnTo>
                          <a:pt x="34" y="0"/>
                        </a:lnTo>
                        <a:lnTo>
                          <a:pt x="436" y="422"/>
                        </a:lnTo>
                        <a:lnTo>
                          <a:pt x="400" y="456"/>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2" name="Freeform 8"/>
                  <p:cNvSpPr/>
                  <p:nvPr/>
                </p:nvSpPr>
                <p:spPr bwMode="auto">
                  <a:xfrm>
                    <a:off x="8132763" y="4224338"/>
                    <a:ext cx="706438" cy="696913"/>
                  </a:xfrm>
                  <a:custGeom>
                    <a:avLst/>
                    <a:gdLst>
                      <a:gd name="T0" fmla="*/ 0 w 445"/>
                      <a:gd name="T1" fmla="*/ 33 h 439"/>
                      <a:gd name="T2" fmla="*/ 410 w 445"/>
                      <a:gd name="T3" fmla="*/ 439 h 439"/>
                      <a:gd name="T4" fmla="*/ 445 w 445"/>
                      <a:gd name="T5" fmla="*/ 406 h 439"/>
                      <a:gd name="T6" fmla="*/ 34 w 445"/>
                      <a:gd name="T7" fmla="*/ 0 h 439"/>
                      <a:gd name="T8" fmla="*/ 0 w 445"/>
                      <a:gd name="T9" fmla="*/ 33 h 439"/>
                    </a:gdLst>
                    <a:ahLst/>
                    <a:cxnLst>
                      <a:cxn ang="0">
                        <a:pos x="T0" y="T1"/>
                      </a:cxn>
                      <a:cxn ang="0">
                        <a:pos x="T2" y="T3"/>
                      </a:cxn>
                      <a:cxn ang="0">
                        <a:pos x="T4" y="T5"/>
                      </a:cxn>
                      <a:cxn ang="0">
                        <a:pos x="T6" y="T7"/>
                      </a:cxn>
                      <a:cxn ang="0">
                        <a:pos x="T8" y="T9"/>
                      </a:cxn>
                    </a:cxnLst>
                    <a:rect l="0" t="0" r="r" b="b"/>
                    <a:pathLst>
                      <a:path w="445" h="439">
                        <a:moveTo>
                          <a:pt x="0" y="33"/>
                        </a:moveTo>
                        <a:lnTo>
                          <a:pt x="410" y="439"/>
                        </a:lnTo>
                        <a:lnTo>
                          <a:pt x="445" y="406"/>
                        </a:lnTo>
                        <a:lnTo>
                          <a:pt x="34" y="0"/>
                        </a:lnTo>
                        <a:lnTo>
                          <a:pt x="0"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3" name="Freeform 9"/>
                  <p:cNvSpPr/>
                  <p:nvPr/>
                </p:nvSpPr>
                <p:spPr bwMode="auto">
                  <a:xfrm>
                    <a:off x="8132763" y="2963863"/>
                    <a:ext cx="692150" cy="722313"/>
                  </a:xfrm>
                  <a:custGeom>
                    <a:avLst/>
                    <a:gdLst>
                      <a:gd name="T0" fmla="*/ 36 w 436"/>
                      <a:gd name="T1" fmla="*/ 455 h 455"/>
                      <a:gd name="T2" fmla="*/ 436 w 436"/>
                      <a:gd name="T3" fmla="*/ 33 h 455"/>
                      <a:gd name="T4" fmla="*/ 403 w 436"/>
                      <a:gd name="T5" fmla="*/ 0 h 455"/>
                      <a:gd name="T6" fmla="*/ 0 w 436"/>
                      <a:gd name="T7" fmla="*/ 422 h 455"/>
                      <a:gd name="T8" fmla="*/ 36 w 436"/>
                      <a:gd name="T9" fmla="*/ 455 h 455"/>
                    </a:gdLst>
                    <a:ahLst/>
                    <a:cxnLst>
                      <a:cxn ang="0">
                        <a:pos x="T0" y="T1"/>
                      </a:cxn>
                      <a:cxn ang="0">
                        <a:pos x="T2" y="T3"/>
                      </a:cxn>
                      <a:cxn ang="0">
                        <a:pos x="T4" y="T5"/>
                      </a:cxn>
                      <a:cxn ang="0">
                        <a:pos x="T6" y="T7"/>
                      </a:cxn>
                      <a:cxn ang="0">
                        <a:pos x="T8" y="T9"/>
                      </a:cxn>
                    </a:cxnLst>
                    <a:rect l="0" t="0" r="r" b="b"/>
                    <a:pathLst>
                      <a:path w="436" h="455">
                        <a:moveTo>
                          <a:pt x="36" y="455"/>
                        </a:moveTo>
                        <a:lnTo>
                          <a:pt x="436" y="33"/>
                        </a:lnTo>
                        <a:lnTo>
                          <a:pt x="403" y="0"/>
                        </a:lnTo>
                        <a:lnTo>
                          <a:pt x="0" y="422"/>
                        </a:lnTo>
                        <a:lnTo>
                          <a:pt x="36" y="455"/>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3" name="Oval 10"/>
                <p:cNvSpPr>
                  <a:spLocks noChangeArrowheads="1"/>
                </p:cNvSpPr>
                <p:nvPr/>
              </p:nvSpPr>
              <p:spPr bwMode="auto">
                <a:xfrm>
                  <a:off x="2563813" y="2184400"/>
                  <a:ext cx="1028700"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4" name="Oval 13"/>
                <p:cNvSpPr>
                  <a:spLocks noChangeArrowheads="1"/>
                </p:cNvSpPr>
                <p:nvPr/>
              </p:nvSpPr>
              <p:spPr bwMode="auto">
                <a:xfrm>
                  <a:off x="2563813" y="4695825"/>
                  <a:ext cx="1028700"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5" name="Oval 16"/>
                <p:cNvSpPr>
                  <a:spLocks noChangeArrowheads="1"/>
                </p:cNvSpPr>
                <p:nvPr/>
              </p:nvSpPr>
              <p:spPr bwMode="auto">
                <a:xfrm>
                  <a:off x="3795713"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6" name="Oval 19"/>
                <p:cNvSpPr>
                  <a:spLocks noChangeArrowheads="1"/>
                </p:cNvSpPr>
                <p:nvPr/>
              </p:nvSpPr>
              <p:spPr bwMode="auto">
                <a:xfrm>
                  <a:off x="7340601"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7" name="Oval 22"/>
                <p:cNvSpPr>
                  <a:spLocks noChangeArrowheads="1"/>
                </p:cNvSpPr>
                <p:nvPr/>
              </p:nvSpPr>
              <p:spPr bwMode="auto">
                <a:xfrm>
                  <a:off x="8591551" y="2184400"/>
                  <a:ext cx="1033463"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8" name="Oval 25"/>
                <p:cNvSpPr>
                  <a:spLocks noChangeArrowheads="1"/>
                </p:cNvSpPr>
                <p:nvPr/>
              </p:nvSpPr>
              <p:spPr bwMode="auto">
                <a:xfrm>
                  <a:off x="8591551" y="4695825"/>
                  <a:ext cx="1033463"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1" name="Oval 28"/>
              <p:cNvSpPr>
                <a:spLocks noChangeArrowheads="1"/>
              </p:cNvSpPr>
              <p:nvPr/>
            </p:nvSpPr>
            <p:spPr bwMode="auto">
              <a:xfrm>
                <a:off x="5387976" y="3260725"/>
                <a:ext cx="1393825" cy="1392238"/>
              </a:xfrm>
              <a:prstGeom prst="ellipse">
                <a:avLst/>
              </a:prstGeom>
              <a:solidFill>
                <a:schemeClr val="accent1">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7" name="TextBox 6"/>
            <p:cNvSpPr txBox="1"/>
            <p:nvPr/>
          </p:nvSpPr>
          <p:spPr>
            <a:xfrm>
              <a:off x="728810" y="2818610"/>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8" name="Rectangle 1"/>
            <p:cNvSpPr/>
            <p:nvPr/>
          </p:nvSpPr>
          <p:spPr>
            <a:xfrm>
              <a:off x="639042" y="3151993"/>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9" name="TextBox 8"/>
            <p:cNvSpPr txBox="1"/>
            <p:nvPr/>
          </p:nvSpPr>
          <p:spPr>
            <a:xfrm>
              <a:off x="3878005" y="1277044"/>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0" name="Rectangle 9"/>
            <p:cNvSpPr/>
            <p:nvPr/>
          </p:nvSpPr>
          <p:spPr>
            <a:xfrm>
              <a:off x="3788237" y="1610427"/>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 name="TextBox 10"/>
            <p:cNvSpPr txBox="1"/>
            <p:nvPr/>
          </p:nvSpPr>
          <p:spPr>
            <a:xfrm>
              <a:off x="6703247" y="1277044"/>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2" name="Rectangle 11"/>
            <p:cNvSpPr/>
            <p:nvPr/>
          </p:nvSpPr>
          <p:spPr>
            <a:xfrm>
              <a:off x="6613479" y="1610427"/>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3" name="TextBox 12"/>
            <p:cNvSpPr txBox="1"/>
            <p:nvPr/>
          </p:nvSpPr>
          <p:spPr>
            <a:xfrm>
              <a:off x="9860141" y="2818610"/>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Rectangle 13"/>
            <p:cNvSpPr/>
            <p:nvPr/>
          </p:nvSpPr>
          <p:spPr>
            <a:xfrm>
              <a:off x="9770373" y="3151993"/>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5" name="TextBox 14"/>
            <p:cNvSpPr txBox="1"/>
            <p:nvPr/>
          </p:nvSpPr>
          <p:spPr>
            <a:xfrm>
              <a:off x="4289595" y="4896971"/>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 name="Rectangle 15"/>
            <p:cNvSpPr/>
            <p:nvPr/>
          </p:nvSpPr>
          <p:spPr>
            <a:xfrm>
              <a:off x="4199827" y="5230354"/>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 name="TextBox 16"/>
            <p:cNvSpPr txBox="1"/>
            <p:nvPr/>
          </p:nvSpPr>
          <p:spPr>
            <a:xfrm>
              <a:off x="6272671" y="4896971"/>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 name="Rectangle 17"/>
            <p:cNvSpPr/>
            <p:nvPr/>
          </p:nvSpPr>
          <p:spPr>
            <a:xfrm>
              <a:off x="6182903" y="5230354"/>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19" name="Group 37"/>
            <p:cNvGrpSpPr/>
            <p:nvPr/>
          </p:nvGrpSpPr>
          <p:grpSpPr>
            <a:xfrm>
              <a:off x="2363094" y="2554875"/>
              <a:ext cx="407231" cy="432215"/>
              <a:chOff x="2371633" y="3182483"/>
              <a:chExt cx="407231" cy="432215"/>
            </a:xfrm>
            <a:solidFill>
              <a:schemeClr val="tx1"/>
            </a:solidFill>
          </p:grpSpPr>
          <p:cxnSp>
            <p:nvCxnSpPr>
              <p:cNvPr id="57" name="Straight Connector 7"/>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Oval 35"/>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9" name="Oval 36"/>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Group 38"/>
            <p:cNvGrpSpPr/>
            <p:nvPr/>
          </p:nvGrpSpPr>
          <p:grpSpPr>
            <a:xfrm flipH="1">
              <a:off x="9461310" y="2464934"/>
              <a:ext cx="407231" cy="432215"/>
              <a:chOff x="2371633" y="3182483"/>
              <a:chExt cx="407231" cy="432215"/>
            </a:xfrm>
            <a:solidFill>
              <a:schemeClr val="tx1"/>
            </a:solidFill>
          </p:grpSpPr>
          <p:cxnSp>
            <p:nvCxnSpPr>
              <p:cNvPr id="54" name="Straight Connector 39"/>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Oval 40"/>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6" name="Oval 41"/>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Group 44"/>
            <p:cNvGrpSpPr/>
            <p:nvPr/>
          </p:nvGrpSpPr>
          <p:grpSpPr>
            <a:xfrm>
              <a:off x="3522881" y="4866989"/>
              <a:ext cx="641856" cy="363365"/>
              <a:chOff x="3531420" y="5494597"/>
              <a:chExt cx="641856" cy="363365"/>
            </a:xfrm>
            <a:solidFill>
              <a:schemeClr val="tx1"/>
            </a:solidFill>
          </p:grpSpPr>
          <p:cxnSp>
            <p:nvCxnSpPr>
              <p:cNvPr id="51" name="Straight Connector 34"/>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Oval 42"/>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3" name="Oval 43"/>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2" name="Group 45"/>
            <p:cNvGrpSpPr/>
            <p:nvPr/>
          </p:nvGrpSpPr>
          <p:grpSpPr>
            <a:xfrm flipH="1">
              <a:off x="7965487" y="4853786"/>
              <a:ext cx="641856" cy="363365"/>
              <a:chOff x="3531420" y="5494597"/>
              <a:chExt cx="641856" cy="363365"/>
            </a:xfrm>
            <a:solidFill>
              <a:schemeClr val="tx1"/>
            </a:solidFill>
          </p:grpSpPr>
          <p:cxnSp>
            <p:nvCxnSpPr>
              <p:cNvPr id="48" name="Straight Connector 46"/>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Oval 47"/>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0" name="Oval 48"/>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3" name="Group 55"/>
            <p:cNvGrpSpPr/>
            <p:nvPr/>
          </p:nvGrpSpPr>
          <p:grpSpPr>
            <a:xfrm>
              <a:off x="4287358" y="2316602"/>
              <a:ext cx="197232" cy="435801"/>
              <a:chOff x="4295897" y="2944210"/>
              <a:chExt cx="197232" cy="435801"/>
            </a:xfrm>
            <a:solidFill>
              <a:schemeClr val="tx1"/>
            </a:solidFill>
          </p:grpSpPr>
          <p:cxnSp>
            <p:nvCxnSpPr>
              <p:cNvPr id="45" name="Straight Connector 26"/>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Oval 53"/>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7" name="Oval 54"/>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4" name="Group 56"/>
            <p:cNvGrpSpPr/>
            <p:nvPr/>
          </p:nvGrpSpPr>
          <p:grpSpPr>
            <a:xfrm flipH="1">
              <a:off x="7607602" y="2304576"/>
              <a:ext cx="197232" cy="435801"/>
              <a:chOff x="4295897" y="2944210"/>
              <a:chExt cx="197232" cy="435801"/>
            </a:xfrm>
            <a:solidFill>
              <a:schemeClr val="tx1"/>
            </a:solidFill>
          </p:grpSpPr>
          <p:cxnSp>
            <p:nvCxnSpPr>
              <p:cNvPr id="42" name="Straight Connector 57"/>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Oval 58"/>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4" name="Oval 59"/>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25" name="Oval 11"/>
            <p:cNvSpPr>
              <a:spLocks noChangeArrowheads="1"/>
            </p:cNvSpPr>
            <p:nvPr/>
          </p:nvSpPr>
          <p:spPr bwMode="auto">
            <a:xfrm>
              <a:off x="2690212" y="1696492"/>
              <a:ext cx="758825" cy="757238"/>
            </a:xfrm>
            <a:prstGeom prst="ellipse">
              <a:avLst/>
            </a:prstGeom>
            <a:solidFill>
              <a:schemeClr val="accent1"/>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6" name="Oval 14"/>
            <p:cNvSpPr>
              <a:spLocks noChangeArrowheads="1"/>
            </p:cNvSpPr>
            <p:nvPr/>
          </p:nvSpPr>
          <p:spPr bwMode="auto">
            <a:xfrm>
              <a:off x="2690212" y="4203155"/>
              <a:ext cx="758825" cy="760413"/>
            </a:xfrm>
            <a:prstGeom prst="ellipse">
              <a:avLst/>
            </a:prstGeom>
            <a:solidFill>
              <a:schemeClr val="accent5"/>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Oval 17"/>
            <p:cNvSpPr>
              <a:spLocks noChangeArrowheads="1"/>
            </p:cNvSpPr>
            <p:nvPr/>
          </p:nvSpPr>
          <p:spPr bwMode="auto">
            <a:xfrm>
              <a:off x="3922112" y="2949030"/>
              <a:ext cx="758825" cy="760413"/>
            </a:xfrm>
            <a:prstGeom prst="ellipse">
              <a:avLst/>
            </a:prstGeom>
            <a:solidFill>
              <a:schemeClr val="tx1">
                <a:lumMod val="60000"/>
                <a:lumOff val="40000"/>
              </a:schemeClr>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8" name="Oval 20"/>
            <p:cNvSpPr>
              <a:spLocks noChangeArrowheads="1"/>
            </p:cNvSpPr>
            <p:nvPr/>
          </p:nvSpPr>
          <p:spPr bwMode="auto">
            <a:xfrm>
              <a:off x="7466999" y="2949030"/>
              <a:ext cx="758825" cy="760413"/>
            </a:xfrm>
            <a:prstGeom prst="ellipse">
              <a:avLst/>
            </a:prstGeom>
            <a:solidFill>
              <a:schemeClr val="accent3"/>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9" name="Oval 23"/>
            <p:cNvSpPr>
              <a:spLocks noChangeArrowheads="1"/>
            </p:cNvSpPr>
            <p:nvPr/>
          </p:nvSpPr>
          <p:spPr bwMode="auto">
            <a:xfrm>
              <a:off x="8722712" y="1696492"/>
              <a:ext cx="754063" cy="757238"/>
            </a:xfrm>
            <a:prstGeom prst="ellipse">
              <a:avLst/>
            </a:prstGeom>
            <a:solidFill>
              <a:schemeClr val="tx1">
                <a:lumMod val="60000"/>
                <a:lumOff val="40000"/>
              </a:schemeClr>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0" name="Oval 26"/>
            <p:cNvSpPr>
              <a:spLocks noChangeArrowheads="1"/>
            </p:cNvSpPr>
            <p:nvPr/>
          </p:nvSpPr>
          <p:spPr bwMode="auto">
            <a:xfrm>
              <a:off x="8722712" y="4203155"/>
              <a:ext cx="754063" cy="760413"/>
            </a:xfrm>
            <a:prstGeom prst="ellipse">
              <a:avLst/>
            </a:prstGeom>
            <a:solidFill>
              <a:schemeClr val="accent4"/>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1" name="Oval 29"/>
            <p:cNvSpPr>
              <a:spLocks noChangeArrowheads="1"/>
            </p:cNvSpPr>
            <p:nvPr/>
          </p:nvSpPr>
          <p:spPr bwMode="auto">
            <a:xfrm>
              <a:off x="5566762" y="2818855"/>
              <a:ext cx="1022350" cy="1022350"/>
            </a:xfrm>
            <a:prstGeom prst="ellipse">
              <a:avLst/>
            </a:prstGeom>
            <a:solidFill>
              <a:schemeClr val="accent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2" name="Freeform 31"/>
            <p:cNvSpPr/>
            <p:nvPr/>
          </p:nvSpPr>
          <p:spPr bwMode="auto">
            <a:xfrm>
              <a:off x="5368324" y="2441030"/>
              <a:ext cx="709613" cy="414338"/>
            </a:xfrm>
            <a:custGeom>
              <a:avLst/>
              <a:gdLst>
                <a:gd name="T0" fmla="*/ 23 w 189"/>
                <a:gd name="T1" fmla="*/ 104 h 110"/>
                <a:gd name="T2" fmla="*/ 177 w 189"/>
                <a:gd name="T3" fmla="*/ 24 h 110"/>
                <a:gd name="T4" fmla="*/ 189 w 189"/>
                <a:gd name="T5" fmla="*/ 12 h 110"/>
                <a:gd name="T6" fmla="*/ 189 w 189"/>
                <a:gd name="T7" fmla="*/ 12 h 110"/>
                <a:gd name="T8" fmla="*/ 176 w 189"/>
                <a:gd name="T9" fmla="*/ 0 h 110"/>
                <a:gd name="T10" fmla="*/ 4 w 189"/>
                <a:gd name="T11" fmla="*/ 89 h 110"/>
                <a:gd name="T12" fmla="*/ 7 w 189"/>
                <a:gd name="T13" fmla="*/ 106 h 110"/>
                <a:gd name="T14" fmla="*/ 7 w 189"/>
                <a:gd name="T15" fmla="*/ 107 h 110"/>
                <a:gd name="T16" fmla="*/ 23 w 189"/>
                <a:gd name="T17" fmla="*/ 10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10">
                  <a:moveTo>
                    <a:pt x="23" y="104"/>
                  </a:moveTo>
                  <a:cubicBezTo>
                    <a:pt x="60" y="58"/>
                    <a:pt x="115" y="28"/>
                    <a:pt x="177" y="24"/>
                  </a:cubicBezTo>
                  <a:cubicBezTo>
                    <a:pt x="184" y="24"/>
                    <a:pt x="189" y="19"/>
                    <a:pt x="189" y="12"/>
                  </a:cubicBezTo>
                  <a:cubicBezTo>
                    <a:pt x="189" y="12"/>
                    <a:pt x="189" y="12"/>
                    <a:pt x="189" y="12"/>
                  </a:cubicBezTo>
                  <a:cubicBezTo>
                    <a:pt x="189" y="5"/>
                    <a:pt x="183" y="0"/>
                    <a:pt x="176" y="0"/>
                  </a:cubicBezTo>
                  <a:cubicBezTo>
                    <a:pt x="106" y="4"/>
                    <a:pt x="45" y="38"/>
                    <a:pt x="4" y="89"/>
                  </a:cubicBezTo>
                  <a:cubicBezTo>
                    <a:pt x="0" y="95"/>
                    <a:pt x="1" y="103"/>
                    <a:pt x="7" y="106"/>
                  </a:cubicBezTo>
                  <a:cubicBezTo>
                    <a:pt x="7" y="107"/>
                    <a:pt x="7" y="107"/>
                    <a:pt x="7" y="107"/>
                  </a:cubicBezTo>
                  <a:cubicBezTo>
                    <a:pt x="13" y="110"/>
                    <a:pt x="19" y="109"/>
                    <a:pt x="23" y="104"/>
                  </a:cubicBezTo>
                  <a:close/>
                </a:path>
              </a:pathLst>
            </a:custGeom>
            <a:solidFill>
              <a:schemeClr val="accent1">
                <a:lumMod val="40000"/>
                <a:lumOff val="6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3" name="Freeform 32"/>
            <p:cNvSpPr/>
            <p:nvPr/>
          </p:nvSpPr>
          <p:spPr bwMode="auto">
            <a:xfrm>
              <a:off x="6141437" y="2445792"/>
              <a:ext cx="822325" cy="1287463"/>
            </a:xfrm>
            <a:custGeom>
              <a:avLst/>
              <a:gdLst>
                <a:gd name="T0" fmla="*/ 195 w 219"/>
                <a:gd name="T1" fmla="*/ 235 h 342"/>
                <a:gd name="T2" fmla="*/ 175 w 219"/>
                <a:gd name="T3" fmla="*/ 323 h 342"/>
                <a:gd name="T4" fmla="*/ 179 w 219"/>
                <a:gd name="T5" fmla="*/ 337 h 342"/>
                <a:gd name="T6" fmla="*/ 179 w 219"/>
                <a:gd name="T7" fmla="*/ 337 h 342"/>
                <a:gd name="T8" fmla="*/ 197 w 219"/>
                <a:gd name="T9" fmla="*/ 333 h 342"/>
                <a:gd name="T10" fmla="*/ 219 w 219"/>
                <a:gd name="T11" fmla="*/ 235 h 342"/>
                <a:gd name="T12" fmla="*/ 13 w 219"/>
                <a:gd name="T13" fmla="*/ 1 h 342"/>
                <a:gd name="T14" fmla="*/ 0 w 219"/>
                <a:gd name="T15" fmla="*/ 13 h 342"/>
                <a:gd name="T16" fmla="*/ 0 w 219"/>
                <a:gd name="T17" fmla="*/ 13 h 342"/>
                <a:gd name="T18" fmla="*/ 10 w 219"/>
                <a:gd name="T19" fmla="*/ 25 h 342"/>
                <a:gd name="T20" fmla="*/ 195 w 219"/>
                <a:gd name="T21" fmla="*/ 235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342">
                  <a:moveTo>
                    <a:pt x="195" y="235"/>
                  </a:moveTo>
                  <a:cubicBezTo>
                    <a:pt x="195" y="266"/>
                    <a:pt x="188" y="296"/>
                    <a:pt x="175" y="323"/>
                  </a:cubicBezTo>
                  <a:cubicBezTo>
                    <a:pt x="173" y="328"/>
                    <a:pt x="175" y="334"/>
                    <a:pt x="179" y="337"/>
                  </a:cubicBezTo>
                  <a:cubicBezTo>
                    <a:pt x="179" y="337"/>
                    <a:pt x="179" y="337"/>
                    <a:pt x="179" y="337"/>
                  </a:cubicBezTo>
                  <a:cubicBezTo>
                    <a:pt x="185" y="342"/>
                    <a:pt x="194" y="340"/>
                    <a:pt x="197" y="333"/>
                  </a:cubicBezTo>
                  <a:cubicBezTo>
                    <a:pt x="211" y="303"/>
                    <a:pt x="219" y="270"/>
                    <a:pt x="219" y="235"/>
                  </a:cubicBezTo>
                  <a:cubicBezTo>
                    <a:pt x="219" y="115"/>
                    <a:pt x="129" y="16"/>
                    <a:pt x="13" y="1"/>
                  </a:cubicBezTo>
                  <a:cubicBezTo>
                    <a:pt x="6" y="0"/>
                    <a:pt x="0" y="6"/>
                    <a:pt x="0" y="13"/>
                  </a:cubicBezTo>
                  <a:cubicBezTo>
                    <a:pt x="0" y="13"/>
                    <a:pt x="0" y="13"/>
                    <a:pt x="0" y="13"/>
                  </a:cubicBezTo>
                  <a:cubicBezTo>
                    <a:pt x="0" y="19"/>
                    <a:pt x="4" y="24"/>
                    <a:pt x="10" y="25"/>
                  </a:cubicBezTo>
                  <a:cubicBezTo>
                    <a:pt x="114" y="38"/>
                    <a:pt x="195" y="127"/>
                    <a:pt x="195" y="235"/>
                  </a:cubicBezTo>
                  <a:close/>
                </a:path>
              </a:pathLst>
            </a:custGeom>
            <a:solidFill>
              <a:schemeClr val="accent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4" name="Freeform 33"/>
            <p:cNvSpPr/>
            <p:nvPr/>
          </p:nvSpPr>
          <p:spPr bwMode="auto">
            <a:xfrm>
              <a:off x="5187349" y="2871242"/>
              <a:ext cx="1638300" cy="1354138"/>
            </a:xfrm>
            <a:custGeom>
              <a:avLst/>
              <a:gdLst>
                <a:gd name="T0" fmla="*/ 413 w 436"/>
                <a:gd name="T1" fmla="*/ 240 h 360"/>
                <a:gd name="T2" fmla="*/ 189 w 436"/>
                <a:gd name="T3" fmla="*/ 329 h 360"/>
                <a:gd name="T4" fmla="*/ 30 w 436"/>
                <a:gd name="T5" fmla="*/ 170 h 360"/>
                <a:gd name="T6" fmla="*/ 51 w 436"/>
                <a:gd name="T7" fmla="*/ 19 h 360"/>
                <a:gd name="T8" fmla="*/ 47 w 436"/>
                <a:gd name="T9" fmla="*/ 3 h 360"/>
                <a:gd name="T10" fmla="*/ 47 w 436"/>
                <a:gd name="T11" fmla="*/ 3 h 360"/>
                <a:gd name="T12" fmla="*/ 30 w 436"/>
                <a:gd name="T13" fmla="*/ 7 h 360"/>
                <a:gd name="T14" fmla="*/ 1 w 436"/>
                <a:gd name="T15" fmla="*/ 128 h 360"/>
                <a:gd name="T16" fmla="*/ 229 w 436"/>
                <a:gd name="T17" fmla="*/ 358 h 360"/>
                <a:gd name="T18" fmla="*/ 432 w 436"/>
                <a:gd name="T19" fmla="*/ 254 h 360"/>
                <a:gd name="T20" fmla="*/ 430 w 436"/>
                <a:gd name="T21" fmla="*/ 238 h 360"/>
                <a:gd name="T22" fmla="*/ 430 w 436"/>
                <a:gd name="T23" fmla="*/ 238 h 360"/>
                <a:gd name="T24" fmla="*/ 413 w 436"/>
                <a:gd name="T25"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60">
                  <a:moveTo>
                    <a:pt x="413" y="240"/>
                  </a:moveTo>
                  <a:cubicBezTo>
                    <a:pt x="366" y="309"/>
                    <a:pt x="282" y="349"/>
                    <a:pt x="189" y="329"/>
                  </a:cubicBezTo>
                  <a:cubicBezTo>
                    <a:pt x="110" y="312"/>
                    <a:pt x="47" y="249"/>
                    <a:pt x="30" y="170"/>
                  </a:cubicBezTo>
                  <a:cubicBezTo>
                    <a:pt x="18" y="115"/>
                    <a:pt x="27" y="62"/>
                    <a:pt x="51" y="19"/>
                  </a:cubicBezTo>
                  <a:cubicBezTo>
                    <a:pt x="54" y="14"/>
                    <a:pt x="53" y="6"/>
                    <a:pt x="47" y="3"/>
                  </a:cubicBezTo>
                  <a:cubicBezTo>
                    <a:pt x="47" y="3"/>
                    <a:pt x="47" y="3"/>
                    <a:pt x="47" y="3"/>
                  </a:cubicBezTo>
                  <a:cubicBezTo>
                    <a:pt x="41" y="0"/>
                    <a:pt x="34" y="1"/>
                    <a:pt x="30" y="7"/>
                  </a:cubicBezTo>
                  <a:cubicBezTo>
                    <a:pt x="10" y="43"/>
                    <a:pt x="0" y="84"/>
                    <a:pt x="1" y="128"/>
                  </a:cubicBezTo>
                  <a:cubicBezTo>
                    <a:pt x="4" y="253"/>
                    <a:pt x="105" y="354"/>
                    <a:pt x="229" y="358"/>
                  </a:cubicBezTo>
                  <a:cubicBezTo>
                    <a:pt x="314" y="360"/>
                    <a:pt x="389" y="318"/>
                    <a:pt x="432" y="254"/>
                  </a:cubicBezTo>
                  <a:cubicBezTo>
                    <a:pt x="436" y="249"/>
                    <a:pt x="435" y="242"/>
                    <a:pt x="430" y="238"/>
                  </a:cubicBezTo>
                  <a:cubicBezTo>
                    <a:pt x="430" y="238"/>
                    <a:pt x="430" y="238"/>
                    <a:pt x="430" y="238"/>
                  </a:cubicBezTo>
                  <a:cubicBezTo>
                    <a:pt x="425" y="233"/>
                    <a:pt x="417" y="234"/>
                    <a:pt x="413" y="240"/>
                  </a:cubicBezTo>
                  <a:close/>
                </a:path>
              </a:pathLst>
            </a:custGeom>
            <a:solidFill>
              <a:schemeClr val="accent1">
                <a:lumMod val="60000"/>
                <a:lumOff val="4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5" name="Oval 12"/>
            <p:cNvSpPr>
              <a:spLocks noChangeArrowheads="1"/>
            </p:cNvSpPr>
            <p:nvPr/>
          </p:nvSpPr>
          <p:spPr bwMode="auto">
            <a:xfrm>
              <a:off x="2941527"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Oval 15"/>
            <p:cNvSpPr>
              <a:spLocks noChangeArrowheads="1"/>
            </p:cNvSpPr>
            <p:nvPr/>
          </p:nvSpPr>
          <p:spPr bwMode="auto">
            <a:xfrm>
              <a:off x="2942252" y="4386452"/>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Oval 18"/>
            <p:cNvSpPr>
              <a:spLocks noChangeArrowheads="1"/>
            </p:cNvSpPr>
            <p:nvPr/>
          </p:nvSpPr>
          <p:spPr bwMode="auto">
            <a:xfrm>
              <a:off x="4174152"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8" name="Oval 21"/>
            <p:cNvSpPr>
              <a:spLocks noChangeArrowheads="1"/>
            </p:cNvSpPr>
            <p:nvPr/>
          </p:nvSpPr>
          <p:spPr bwMode="auto">
            <a:xfrm>
              <a:off x="7719039"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9" name="Oval 24"/>
            <p:cNvSpPr>
              <a:spLocks noChangeArrowheads="1"/>
            </p:cNvSpPr>
            <p:nvPr/>
          </p:nvSpPr>
          <p:spPr bwMode="auto">
            <a:xfrm>
              <a:off x="8971645"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0" name="Oval 27"/>
            <p:cNvSpPr>
              <a:spLocks noChangeArrowheads="1"/>
            </p:cNvSpPr>
            <p:nvPr/>
          </p:nvSpPr>
          <p:spPr bwMode="auto">
            <a:xfrm>
              <a:off x="8971645" y="4385329"/>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1" name="Oval 30"/>
            <p:cNvSpPr>
              <a:spLocks noChangeArrowheads="1"/>
            </p:cNvSpPr>
            <p:nvPr/>
          </p:nvSpPr>
          <p:spPr bwMode="auto">
            <a:xfrm>
              <a:off x="5948614" y="3131766"/>
              <a:ext cx="255470" cy="395326"/>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感谢</a:t>
            </a:r>
            <a:r>
              <a:rPr lang="zh-CN" altLang="en-US" sz="7200" dirty="0">
                <a:solidFill>
                  <a:srgbClr val="AAA4D1"/>
                </a:solidFill>
                <a:latin typeface="幼圆" panose="02010509060101010101" pitchFamily="49" charset="-122"/>
                <a:ea typeface="幼圆" panose="02010509060101010101" pitchFamily="49" charset="-122"/>
              </a:rPr>
              <a:t>观看</a:t>
            </a:r>
            <a:endParaRPr lang="zh-CN" altLang="en-US" sz="7200" dirty="0">
              <a:solidFill>
                <a:srgbClr val="AAA4D1"/>
              </a:solidFill>
              <a:latin typeface="幼圆" panose="02010509060101010101" pitchFamily="49" charset="-122"/>
              <a:ea typeface="幼圆" panose="02010509060101010101" pitchFamily="49"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70946" y="905232"/>
            <a:ext cx="4737100" cy="706755"/>
          </a:xfrm>
          <a:prstGeom prst="rect">
            <a:avLst/>
          </a:prstGeom>
        </p:spPr>
        <p:txBody>
          <a:bodyPr wrap="none">
            <a:spAutoFit/>
          </a:bodyPr>
          <a:lstStyle/>
          <a:p>
            <a:pPr algn="l"/>
            <a:r>
              <a:rPr lang="en-US" altLang="zh-CN" sz="4000" dirty="0">
                <a:solidFill>
                  <a:srgbClr val="AAA4D1"/>
                </a:solidFill>
                <a:latin typeface="+mn-ea"/>
                <a:sym typeface="+mn-ea"/>
              </a:rPr>
              <a:t>This is the </a:t>
            </a:r>
            <a:r>
              <a:rPr lang="en-US" altLang="zh-CN" sz="4000" b="1" dirty="0">
                <a:solidFill>
                  <a:srgbClr val="1C1C73"/>
                </a:solidFill>
                <a:latin typeface="MV Boli" panose="02000500030200090000" charset="0"/>
                <a:cs typeface="MV Boli" panose="02000500030200090000" charset="0"/>
                <a:sym typeface="+mn-ea"/>
              </a:rPr>
              <a:t>MoeCloud</a:t>
            </a:r>
            <a:endParaRPr lang="zh-CN" altLang="en-US" sz="4000" dirty="0">
              <a:solidFill>
                <a:srgbClr val="AAA4D1"/>
              </a:solidFill>
              <a:latin typeface="+mn-ea"/>
            </a:endParaRPr>
          </a:p>
        </p:txBody>
      </p:sp>
      <p:sp>
        <p:nvSpPr>
          <p:cNvPr id="22" name="文本框 21"/>
          <p:cNvSpPr txBox="1"/>
          <p:nvPr/>
        </p:nvSpPr>
        <p:spPr>
          <a:xfrm>
            <a:off x="1270357" y="5552658"/>
            <a:ext cx="1763729" cy="39878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汇报人：罗昕</a:t>
            </a:r>
            <a:endParaRPr lang="zh-CN" altLang="en-US" sz="2000" dirty="0">
              <a:solidFill>
                <a:schemeClr val="bg1"/>
              </a:solidFill>
              <a:latin typeface="幼圆" panose="02010509060101010101" pitchFamily="49" charset="-122"/>
              <a:ea typeface="幼圆" panose="02010509060101010101" pitchFamily="49" charset="-122"/>
            </a:endParaRPr>
          </a:p>
        </p:txBody>
      </p:sp>
      <p:pic>
        <p:nvPicPr>
          <p:cNvPr id="2" name="图片 1" descr="Background"/>
          <p:cNvPicPr>
            <a:picLocks noChangeAspect="1"/>
          </p:cNvPicPr>
          <p:nvPr/>
        </p:nvPicPr>
        <p:blipFill>
          <a:blip r:embed="rId1"/>
          <a:stretch>
            <a:fillRect/>
          </a:stretch>
        </p:blipFill>
        <p:spPr>
          <a:xfrm>
            <a:off x="1270635" y="3881120"/>
            <a:ext cx="1219200" cy="1219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项目背景</a:t>
            </a:r>
            <a:endParaRPr lang="zh-CN" altLang="en-US" sz="4400" dirty="0">
              <a:solidFill>
                <a:schemeClr val="tx1">
                  <a:lumMod val="95000"/>
                  <a:lumOff val="5000"/>
                </a:schemeClr>
              </a:solidFill>
              <a:latin typeface="幼圆" panose="02010509060101010101" pitchFamily="49" charset="-122"/>
              <a:ea typeface="幼圆" panose="02010509060101010101" pitchFamily="49" charset="-122"/>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776931" y="2730420"/>
            <a:ext cx="5585336" cy="1863725"/>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在这个数据信息庞大的时代，硬盘存储逐渐成了一种局限，在有限的空间里存放着有限的数据，不同设备的传输还需要</a:t>
            </a: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，更是给人们使用带来不便</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4053715" y="1708736"/>
            <a:ext cx="3975204" cy="3877776"/>
            <a:chOff x="8106167" y="3417472"/>
            <a:chExt cx="7952861" cy="7755553"/>
          </a:xfrm>
        </p:grpSpPr>
        <p:sp>
          <p:nvSpPr>
            <p:cNvPr id="3" name="Shape 405"/>
            <p:cNvSpPr/>
            <p:nvPr/>
          </p:nvSpPr>
          <p:spPr>
            <a:xfrm>
              <a:off x="8478901" y="3439397"/>
              <a:ext cx="3617487" cy="3234387"/>
            </a:xfrm>
            <a:custGeom>
              <a:avLst/>
              <a:gdLst/>
              <a:ahLst/>
              <a:cxnLst>
                <a:cxn ang="0">
                  <a:pos x="wd2" y="hd2"/>
                </a:cxn>
                <a:cxn ang="5400000">
                  <a:pos x="wd2" y="hd2"/>
                </a:cxn>
                <a:cxn ang="10800000">
                  <a:pos x="wd2" y="hd2"/>
                </a:cxn>
                <a:cxn ang="16200000">
                  <a:pos x="wd2" y="hd2"/>
                </a:cxn>
              </a:cxnLst>
              <a:rect l="0" t="0" r="r" b="b"/>
              <a:pathLst>
                <a:path w="21006" h="20951" extrusionOk="0">
                  <a:moveTo>
                    <a:pt x="28" y="15669"/>
                  </a:moveTo>
                  <a:cubicBezTo>
                    <a:pt x="-241" y="18269"/>
                    <a:pt x="1430" y="20620"/>
                    <a:pt x="3761" y="20920"/>
                  </a:cubicBezTo>
                  <a:cubicBezTo>
                    <a:pt x="5982" y="21206"/>
                    <a:pt x="7998" y="19526"/>
                    <a:pt x="8417" y="17118"/>
                  </a:cubicBezTo>
                  <a:lnTo>
                    <a:pt x="8417" y="17119"/>
                  </a:lnTo>
                  <a:cubicBezTo>
                    <a:pt x="8879" y="14483"/>
                    <a:pt x="10094" y="13046"/>
                    <a:pt x="13567" y="13801"/>
                  </a:cubicBezTo>
                  <a:lnTo>
                    <a:pt x="13566" y="13799"/>
                  </a:lnTo>
                  <a:cubicBezTo>
                    <a:pt x="13724" y="13833"/>
                    <a:pt x="13883" y="13863"/>
                    <a:pt x="14046" y="13884"/>
                  </a:cubicBezTo>
                  <a:cubicBezTo>
                    <a:pt x="17471" y="14325"/>
                    <a:pt x="20568" y="11585"/>
                    <a:pt x="20964" y="7764"/>
                  </a:cubicBezTo>
                  <a:cubicBezTo>
                    <a:pt x="21359" y="3943"/>
                    <a:pt x="18903" y="488"/>
                    <a:pt x="15478" y="47"/>
                  </a:cubicBezTo>
                  <a:cubicBezTo>
                    <a:pt x="12052" y="-394"/>
                    <a:pt x="8955" y="2346"/>
                    <a:pt x="8560" y="6167"/>
                  </a:cubicBezTo>
                  <a:cubicBezTo>
                    <a:pt x="8542" y="6335"/>
                    <a:pt x="8532" y="6502"/>
                    <a:pt x="8526" y="6668"/>
                  </a:cubicBezTo>
                  <a:lnTo>
                    <a:pt x="8524" y="6666"/>
                  </a:lnTo>
                  <a:cubicBezTo>
                    <a:pt x="8372" y="10610"/>
                    <a:pt x="6836" y="11593"/>
                    <a:pt x="4431" y="11478"/>
                  </a:cubicBezTo>
                  <a:lnTo>
                    <a:pt x="4431" y="11479"/>
                  </a:lnTo>
                  <a:cubicBezTo>
                    <a:pt x="2224" y="11371"/>
                    <a:pt x="285" y="13183"/>
                    <a:pt x="28" y="15669"/>
                  </a:cubicBezTo>
                  <a:close/>
                </a:path>
              </a:pathLst>
            </a:custGeom>
            <a:solidFill>
              <a:schemeClr val="accent4"/>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4" name="Shape 406"/>
            <p:cNvSpPr/>
            <p:nvPr/>
          </p:nvSpPr>
          <p:spPr>
            <a:xfrm>
              <a:off x="10342569" y="3417472"/>
              <a:ext cx="4112389" cy="2150323"/>
            </a:xfrm>
            <a:custGeom>
              <a:avLst/>
              <a:gdLst/>
              <a:ahLst/>
              <a:cxnLst>
                <a:cxn ang="0">
                  <a:pos x="wd2" y="hd2"/>
                </a:cxn>
                <a:cxn ang="5400000">
                  <a:pos x="wd2" y="hd2"/>
                </a:cxn>
                <a:cxn ang="10800000">
                  <a:pos x="wd2" y="hd2"/>
                </a:cxn>
                <a:cxn ang="16200000">
                  <a:pos x="wd2" y="hd2"/>
                </a:cxn>
              </a:cxnLst>
              <a:rect l="0" t="0" r="r" b="b"/>
              <a:pathLst>
                <a:path w="20705" h="19665" extrusionOk="0">
                  <a:moveTo>
                    <a:pt x="1073" y="5102"/>
                  </a:moveTo>
                  <a:cubicBezTo>
                    <a:pt x="-362" y="7721"/>
                    <a:pt x="-357" y="11957"/>
                    <a:pt x="1085" y="14564"/>
                  </a:cubicBezTo>
                  <a:cubicBezTo>
                    <a:pt x="2459" y="17048"/>
                    <a:pt x="4640" y="17154"/>
                    <a:pt x="6085" y="14893"/>
                  </a:cubicBezTo>
                  <a:lnTo>
                    <a:pt x="6084" y="14895"/>
                  </a:lnTo>
                  <a:cubicBezTo>
                    <a:pt x="7668" y="12423"/>
                    <a:pt x="9187" y="12017"/>
                    <a:pt x="11187" y="16243"/>
                  </a:cubicBezTo>
                  <a:lnTo>
                    <a:pt x="11188" y="16239"/>
                  </a:lnTo>
                  <a:cubicBezTo>
                    <a:pt x="11279" y="16431"/>
                    <a:pt x="11373" y="16620"/>
                    <a:pt x="11473" y="16801"/>
                  </a:cubicBezTo>
                  <a:cubicBezTo>
                    <a:pt x="13592" y="20633"/>
                    <a:pt x="17020" y="20618"/>
                    <a:pt x="19129" y="16769"/>
                  </a:cubicBezTo>
                  <a:cubicBezTo>
                    <a:pt x="21238" y="12920"/>
                    <a:pt x="21230" y="6695"/>
                    <a:pt x="19111" y="2864"/>
                  </a:cubicBezTo>
                  <a:cubicBezTo>
                    <a:pt x="16992" y="-967"/>
                    <a:pt x="13565" y="-953"/>
                    <a:pt x="11456" y="2896"/>
                  </a:cubicBezTo>
                  <a:cubicBezTo>
                    <a:pt x="11363" y="3066"/>
                    <a:pt x="11275" y="3241"/>
                    <a:pt x="11191" y="3419"/>
                  </a:cubicBezTo>
                  <a:lnTo>
                    <a:pt x="11191" y="3415"/>
                  </a:lnTo>
                  <a:cubicBezTo>
                    <a:pt x="9188" y="7638"/>
                    <a:pt x="7669" y="7229"/>
                    <a:pt x="6088" y="4754"/>
                  </a:cubicBezTo>
                  <a:lnTo>
                    <a:pt x="6088" y="4756"/>
                  </a:lnTo>
                  <a:cubicBezTo>
                    <a:pt x="4638" y="2482"/>
                    <a:pt x="2445" y="2598"/>
                    <a:pt x="1073" y="5102"/>
                  </a:cubicBezTo>
                  <a:close/>
                </a:path>
              </a:pathLst>
            </a:custGeom>
            <a:solidFill>
              <a:schemeClr val="accent3"/>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5" name="Shape 407"/>
            <p:cNvSpPr/>
            <p:nvPr/>
          </p:nvSpPr>
          <p:spPr>
            <a:xfrm>
              <a:off x="12622820" y="3790205"/>
              <a:ext cx="3436208" cy="3437878"/>
            </a:xfrm>
            <a:custGeom>
              <a:avLst/>
              <a:gdLst/>
              <a:ahLst/>
              <a:cxnLst>
                <a:cxn ang="0">
                  <a:pos x="wd2" y="hd2"/>
                </a:cxn>
                <a:cxn ang="5400000">
                  <a:pos x="wd2" y="hd2"/>
                </a:cxn>
                <a:cxn ang="10800000">
                  <a:pos x="wd2" y="hd2"/>
                </a:cxn>
                <a:cxn ang="16200000">
                  <a:pos x="wd2" y="hd2"/>
                </a:cxn>
              </a:cxnLst>
              <a:rect l="0" t="0" r="r" b="b"/>
              <a:pathLst>
                <a:path w="21586" h="21586" extrusionOk="0">
                  <a:moveTo>
                    <a:pt x="4585" y="1"/>
                  </a:moveTo>
                  <a:cubicBezTo>
                    <a:pt x="2047" y="6"/>
                    <a:pt x="-6" y="2068"/>
                    <a:pt x="0" y="4605"/>
                  </a:cubicBezTo>
                  <a:cubicBezTo>
                    <a:pt x="5" y="7022"/>
                    <a:pt x="1878" y="8997"/>
                    <a:pt x="4251" y="9173"/>
                  </a:cubicBezTo>
                  <a:lnTo>
                    <a:pt x="4249" y="9174"/>
                  </a:lnTo>
                  <a:cubicBezTo>
                    <a:pt x="6847" y="9370"/>
                    <a:pt x="8385" y="10512"/>
                    <a:pt x="8097" y="14328"/>
                  </a:cubicBezTo>
                  <a:lnTo>
                    <a:pt x="8099" y="14326"/>
                  </a:lnTo>
                  <a:cubicBezTo>
                    <a:pt x="8086" y="14500"/>
                    <a:pt x="8077" y="14674"/>
                    <a:pt x="8078" y="14851"/>
                  </a:cubicBezTo>
                  <a:cubicBezTo>
                    <a:pt x="8086" y="18580"/>
                    <a:pt x="11117" y="21595"/>
                    <a:pt x="14847" y="21586"/>
                  </a:cubicBezTo>
                  <a:cubicBezTo>
                    <a:pt x="18577" y="21578"/>
                    <a:pt x="21594" y="18549"/>
                    <a:pt x="21585" y="14820"/>
                  </a:cubicBezTo>
                  <a:cubicBezTo>
                    <a:pt x="21577" y="11092"/>
                    <a:pt x="18546" y="8076"/>
                    <a:pt x="14816" y="8085"/>
                  </a:cubicBezTo>
                  <a:cubicBezTo>
                    <a:pt x="14651" y="8085"/>
                    <a:pt x="14490" y="8094"/>
                    <a:pt x="14328" y="8106"/>
                  </a:cubicBezTo>
                  <a:lnTo>
                    <a:pt x="14330" y="8104"/>
                  </a:lnTo>
                  <a:cubicBezTo>
                    <a:pt x="10512" y="8387"/>
                    <a:pt x="9371" y="6849"/>
                    <a:pt x="9178" y="4253"/>
                  </a:cubicBezTo>
                  <a:lnTo>
                    <a:pt x="9177" y="4254"/>
                  </a:lnTo>
                  <a:cubicBezTo>
                    <a:pt x="9002" y="1872"/>
                    <a:pt x="7012" y="-5"/>
                    <a:pt x="4585" y="1"/>
                  </a:cubicBezTo>
                  <a:close/>
                </a:path>
              </a:pathLst>
            </a:custGeom>
            <a:solidFill>
              <a:schemeClr val="accent2"/>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6" name="Shape 408"/>
            <p:cNvSpPr/>
            <p:nvPr/>
          </p:nvSpPr>
          <p:spPr>
            <a:xfrm>
              <a:off x="13872576" y="5434618"/>
              <a:ext cx="2150323" cy="4112378"/>
            </a:xfrm>
            <a:custGeom>
              <a:avLst/>
              <a:gdLst/>
              <a:ahLst/>
              <a:cxnLst>
                <a:cxn ang="0">
                  <a:pos x="wd2" y="hd2"/>
                </a:cxn>
                <a:cxn ang="5400000">
                  <a:pos x="wd2" y="hd2"/>
                </a:cxn>
                <a:cxn ang="10800000">
                  <a:pos x="wd2" y="hd2"/>
                </a:cxn>
                <a:cxn ang="16200000">
                  <a:pos x="wd2" y="hd2"/>
                </a:cxn>
              </a:cxnLst>
              <a:rect l="0" t="0" r="r" b="b"/>
              <a:pathLst>
                <a:path w="19665" h="20705" extrusionOk="0">
                  <a:moveTo>
                    <a:pt x="14563" y="1073"/>
                  </a:moveTo>
                  <a:cubicBezTo>
                    <a:pt x="11944" y="-362"/>
                    <a:pt x="7708" y="-357"/>
                    <a:pt x="5101" y="1085"/>
                  </a:cubicBezTo>
                  <a:cubicBezTo>
                    <a:pt x="2617" y="2459"/>
                    <a:pt x="2511" y="4640"/>
                    <a:pt x="4772" y="6085"/>
                  </a:cubicBezTo>
                  <a:lnTo>
                    <a:pt x="4770" y="6084"/>
                  </a:lnTo>
                  <a:cubicBezTo>
                    <a:pt x="7242" y="7668"/>
                    <a:pt x="7648" y="9187"/>
                    <a:pt x="3422" y="11187"/>
                  </a:cubicBezTo>
                  <a:lnTo>
                    <a:pt x="3426" y="11187"/>
                  </a:lnTo>
                  <a:cubicBezTo>
                    <a:pt x="3234" y="11279"/>
                    <a:pt x="3045" y="11373"/>
                    <a:pt x="2864" y="11473"/>
                  </a:cubicBezTo>
                  <a:cubicBezTo>
                    <a:pt x="-968" y="13592"/>
                    <a:pt x="-953" y="17020"/>
                    <a:pt x="2896" y="19129"/>
                  </a:cubicBezTo>
                  <a:cubicBezTo>
                    <a:pt x="6745" y="21238"/>
                    <a:pt x="12970" y="21230"/>
                    <a:pt x="16801" y="19111"/>
                  </a:cubicBezTo>
                  <a:cubicBezTo>
                    <a:pt x="20632" y="16992"/>
                    <a:pt x="20618" y="13565"/>
                    <a:pt x="16769" y="11456"/>
                  </a:cubicBezTo>
                  <a:cubicBezTo>
                    <a:pt x="16599" y="11363"/>
                    <a:pt x="16424" y="11275"/>
                    <a:pt x="16246" y="11191"/>
                  </a:cubicBezTo>
                  <a:lnTo>
                    <a:pt x="16250" y="11191"/>
                  </a:lnTo>
                  <a:cubicBezTo>
                    <a:pt x="12027" y="9188"/>
                    <a:pt x="12436" y="7669"/>
                    <a:pt x="14911" y="6088"/>
                  </a:cubicBezTo>
                  <a:lnTo>
                    <a:pt x="14909" y="6088"/>
                  </a:lnTo>
                  <a:cubicBezTo>
                    <a:pt x="17183" y="4638"/>
                    <a:pt x="17067" y="2445"/>
                    <a:pt x="14563" y="1073"/>
                  </a:cubicBezTo>
                  <a:close/>
                </a:path>
              </a:pathLst>
            </a:custGeom>
            <a:solidFill>
              <a:schemeClr val="accent1"/>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7" name="Shape 409"/>
            <p:cNvSpPr/>
            <p:nvPr/>
          </p:nvSpPr>
          <p:spPr>
            <a:xfrm>
              <a:off x="12228162" y="7736796"/>
              <a:ext cx="3437899" cy="3436229"/>
            </a:xfrm>
            <a:custGeom>
              <a:avLst/>
              <a:gdLst/>
              <a:ahLst/>
              <a:cxnLst>
                <a:cxn ang="0">
                  <a:pos x="wd2" y="hd2"/>
                </a:cxn>
                <a:cxn ang="5400000">
                  <a:pos x="wd2" y="hd2"/>
                </a:cxn>
                <a:cxn ang="10800000">
                  <a:pos x="wd2" y="hd2"/>
                </a:cxn>
                <a:cxn ang="16200000">
                  <a:pos x="wd2" y="hd2"/>
                </a:cxn>
              </a:cxnLst>
              <a:rect l="0" t="0" r="r" b="b"/>
              <a:pathLst>
                <a:path w="21586" h="21586" extrusionOk="0">
                  <a:moveTo>
                    <a:pt x="21586" y="4584"/>
                  </a:moveTo>
                  <a:cubicBezTo>
                    <a:pt x="21581" y="2047"/>
                    <a:pt x="19519" y="-6"/>
                    <a:pt x="16982" y="0"/>
                  </a:cubicBezTo>
                  <a:cubicBezTo>
                    <a:pt x="14565" y="5"/>
                    <a:pt x="12590" y="1878"/>
                    <a:pt x="12414" y="4251"/>
                  </a:cubicBezTo>
                  <a:lnTo>
                    <a:pt x="12413" y="4249"/>
                  </a:lnTo>
                  <a:cubicBezTo>
                    <a:pt x="12217" y="6847"/>
                    <a:pt x="11075" y="8385"/>
                    <a:pt x="7259" y="8097"/>
                  </a:cubicBezTo>
                  <a:lnTo>
                    <a:pt x="7261" y="8099"/>
                  </a:lnTo>
                  <a:cubicBezTo>
                    <a:pt x="7087" y="8086"/>
                    <a:pt x="6912" y="8077"/>
                    <a:pt x="6736" y="8078"/>
                  </a:cubicBezTo>
                  <a:cubicBezTo>
                    <a:pt x="3007" y="8086"/>
                    <a:pt x="-8" y="11117"/>
                    <a:pt x="0" y="14847"/>
                  </a:cubicBezTo>
                  <a:cubicBezTo>
                    <a:pt x="9" y="18577"/>
                    <a:pt x="3038" y="21594"/>
                    <a:pt x="6767" y="21585"/>
                  </a:cubicBezTo>
                  <a:cubicBezTo>
                    <a:pt x="10495" y="21577"/>
                    <a:pt x="13510" y="18546"/>
                    <a:pt x="13502" y="14816"/>
                  </a:cubicBezTo>
                  <a:cubicBezTo>
                    <a:pt x="13502" y="14651"/>
                    <a:pt x="13493" y="14490"/>
                    <a:pt x="13482" y="14328"/>
                  </a:cubicBezTo>
                  <a:lnTo>
                    <a:pt x="13483" y="14330"/>
                  </a:lnTo>
                  <a:cubicBezTo>
                    <a:pt x="13199" y="10512"/>
                    <a:pt x="14738" y="9371"/>
                    <a:pt x="17334" y="9178"/>
                  </a:cubicBezTo>
                  <a:lnTo>
                    <a:pt x="17333" y="9177"/>
                  </a:lnTo>
                  <a:cubicBezTo>
                    <a:pt x="19715" y="9002"/>
                    <a:pt x="21592" y="7012"/>
                    <a:pt x="21586" y="4584"/>
                  </a:cubicBezTo>
                  <a:close/>
                </a:path>
              </a:pathLst>
            </a:custGeom>
            <a:solidFill>
              <a:schemeClr val="accent4"/>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8" name="Shape 410"/>
            <p:cNvSpPr/>
            <p:nvPr/>
          </p:nvSpPr>
          <p:spPr>
            <a:xfrm>
              <a:off x="9882134" y="9008475"/>
              <a:ext cx="4112389" cy="2150332"/>
            </a:xfrm>
            <a:custGeom>
              <a:avLst/>
              <a:gdLst/>
              <a:ahLst/>
              <a:cxnLst>
                <a:cxn ang="0">
                  <a:pos x="wd2" y="hd2"/>
                </a:cxn>
                <a:cxn ang="5400000">
                  <a:pos x="wd2" y="hd2"/>
                </a:cxn>
                <a:cxn ang="10800000">
                  <a:pos x="wd2" y="hd2"/>
                </a:cxn>
                <a:cxn ang="16200000">
                  <a:pos x="wd2" y="hd2"/>
                </a:cxn>
              </a:cxnLst>
              <a:rect l="0" t="0" r="r" b="b"/>
              <a:pathLst>
                <a:path w="20705" h="19665" extrusionOk="0">
                  <a:moveTo>
                    <a:pt x="19633" y="14563"/>
                  </a:moveTo>
                  <a:cubicBezTo>
                    <a:pt x="21068" y="11944"/>
                    <a:pt x="21063" y="7708"/>
                    <a:pt x="19621" y="5101"/>
                  </a:cubicBezTo>
                  <a:cubicBezTo>
                    <a:pt x="18247" y="2617"/>
                    <a:pt x="16066" y="2511"/>
                    <a:pt x="14621" y="4772"/>
                  </a:cubicBezTo>
                  <a:lnTo>
                    <a:pt x="14622" y="4770"/>
                  </a:lnTo>
                  <a:cubicBezTo>
                    <a:pt x="13038" y="7242"/>
                    <a:pt x="11519" y="7648"/>
                    <a:pt x="9519" y="3422"/>
                  </a:cubicBezTo>
                  <a:lnTo>
                    <a:pt x="9518" y="3426"/>
                  </a:lnTo>
                  <a:cubicBezTo>
                    <a:pt x="9427" y="3234"/>
                    <a:pt x="9333" y="3045"/>
                    <a:pt x="9233" y="2863"/>
                  </a:cubicBezTo>
                  <a:cubicBezTo>
                    <a:pt x="7114" y="-968"/>
                    <a:pt x="3686" y="-953"/>
                    <a:pt x="1577" y="2896"/>
                  </a:cubicBezTo>
                  <a:cubicBezTo>
                    <a:pt x="-532" y="6745"/>
                    <a:pt x="-524" y="12970"/>
                    <a:pt x="1595" y="16801"/>
                  </a:cubicBezTo>
                  <a:cubicBezTo>
                    <a:pt x="3714" y="20632"/>
                    <a:pt x="7141" y="20617"/>
                    <a:pt x="9250" y="16769"/>
                  </a:cubicBezTo>
                  <a:cubicBezTo>
                    <a:pt x="9343" y="16599"/>
                    <a:pt x="9431" y="16424"/>
                    <a:pt x="9515" y="16246"/>
                  </a:cubicBezTo>
                  <a:lnTo>
                    <a:pt x="9515" y="16250"/>
                  </a:lnTo>
                  <a:cubicBezTo>
                    <a:pt x="11518" y="12027"/>
                    <a:pt x="13037" y="12436"/>
                    <a:pt x="14618" y="14911"/>
                  </a:cubicBezTo>
                  <a:lnTo>
                    <a:pt x="14618" y="14909"/>
                  </a:lnTo>
                  <a:cubicBezTo>
                    <a:pt x="16068" y="17183"/>
                    <a:pt x="18261" y="17067"/>
                    <a:pt x="19633" y="14563"/>
                  </a:cubicBezTo>
                  <a:close/>
                </a:path>
              </a:pathLst>
            </a:custGeom>
            <a:solidFill>
              <a:schemeClr val="accent3"/>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9" name="Shape 411"/>
            <p:cNvSpPr/>
            <p:nvPr/>
          </p:nvSpPr>
          <p:spPr>
            <a:xfrm>
              <a:off x="8259646" y="7298286"/>
              <a:ext cx="3436208" cy="3437898"/>
            </a:xfrm>
            <a:custGeom>
              <a:avLst/>
              <a:gdLst/>
              <a:ahLst/>
              <a:cxnLst>
                <a:cxn ang="0">
                  <a:pos x="wd2" y="hd2"/>
                </a:cxn>
                <a:cxn ang="5400000">
                  <a:pos x="wd2" y="hd2"/>
                </a:cxn>
                <a:cxn ang="10800000">
                  <a:pos x="wd2" y="hd2"/>
                </a:cxn>
                <a:cxn ang="16200000">
                  <a:pos x="wd2" y="hd2"/>
                </a:cxn>
              </a:cxnLst>
              <a:rect l="0" t="0" r="r" b="b"/>
              <a:pathLst>
                <a:path w="21586" h="21586" extrusionOk="0">
                  <a:moveTo>
                    <a:pt x="17001" y="21585"/>
                  </a:moveTo>
                  <a:cubicBezTo>
                    <a:pt x="19538" y="21579"/>
                    <a:pt x="21591" y="19518"/>
                    <a:pt x="21585" y="16981"/>
                  </a:cubicBezTo>
                  <a:cubicBezTo>
                    <a:pt x="21580" y="14564"/>
                    <a:pt x="19707" y="12589"/>
                    <a:pt x="17334" y="12413"/>
                  </a:cubicBezTo>
                  <a:lnTo>
                    <a:pt x="17336" y="12412"/>
                  </a:lnTo>
                  <a:cubicBezTo>
                    <a:pt x="14738" y="12216"/>
                    <a:pt x="13200" y="11074"/>
                    <a:pt x="13488" y="7258"/>
                  </a:cubicBezTo>
                  <a:lnTo>
                    <a:pt x="13486" y="7260"/>
                  </a:lnTo>
                  <a:cubicBezTo>
                    <a:pt x="13499" y="7086"/>
                    <a:pt x="13508" y="6912"/>
                    <a:pt x="13507" y="6735"/>
                  </a:cubicBezTo>
                  <a:cubicBezTo>
                    <a:pt x="13499" y="3006"/>
                    <a:pt x="10468" y="-9"/>
                    <a:pt x="6738" y="0"/>
                  </a:cubicBezTo>
                  <a:cubicBezTo>
                    <a:pt x="3008" y="8"/>
                    <a:pt x="-9" y="3037"/>
                    <a:pt x="0" y="6766"/>
                  </a:cubicBezTo>
                  <a:cubicBezTo>
                    <a:pt x="8" y="10494"/>
                    <a:pt x="3039" y="13509"/>
                    <a:pt x="6769" y="13501"/>
                  </a:cubicBezTo>
                  <a:cubicBezTo>
                    <a:pt x="6934" y="13500"/>
                    <a:pt x="7095" y="13492"/>
                    <a:pt x="7257" y="13480"/>
                  </a:cubicBezTo>
                  <a:lnTo>
                    <a:pt x="7255" y="13482"/>
                  </a:lnTo>
                  <a:cubicBezTo>
                    <a:pt x="11073" y="13198"/>
                    <a:pt x="12214" y="14736"/>
                    <a:pt x="12407" y="17333"/>
                  </a:cubicBezTo>
                  <a:lnTo>
                    <a:pt x="12408" y="17332"/>
                  </a:lnTo>
                  <a:cubicBezTo>
                    <a:pt x="12583" y="19714"/>
                    <a:pt x="14573" y="21591"/>
                    <a:pt x="17001" y="21585"/>
                  </a:cubicBezTo>
                  <a:close/>
                </a:path>
              </a:pathLst>
            </a:custGeom>
            <a:solidFill>
              <a:schemeClr val="accent2"/>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0" name="Shape 412"/>
            <p:cNvSpPr/>
            <p:nvPr/>
          </p:nvSpPr>
          <p:spPr>
            <a:xfrm>
              <a:off x="8106167" y="4930332"/>
              <a:ext cx="2150363" cy="4107288"/>
            </a:xfrm>
            <a:custGeom>
              <a:avLst/>
              <a:gdLst/>
              <a:ahLst/>
              <a:cxnLst>
                <a:cxn ang="0">
                  <a:pos x="wd2" y="hd2"/>
                </a:cxn>
                <a:cxn ang="5400000">
                  <a:pos x="wd2" y="hd2"/>
                </a:cxn>
                <a:cxn ang="10800000">
                  <a:pos x="wd2" y="hd2"/>
                </a:cxn>
                <a:cxn ang="16200000">
                  <a:pos x="wd2" y="hd2"/>
                </a:cxn>
              </a:cxnLst>
              <a:rect l="0" t="0" r="r" b="b"/>
              <a:pathLst>
                <a:path w="19338" h="20543" extrusionOk="0">
                  <a:moveTo>
                    <a:pt x="6733" y="19645"/>
                  </a:moveTo>
                  <a:cubicBezTo>
                    <a:pt x="9474" y="20971"/>
                    <a:pt x="13630" y="20810"/>
                    <a:pt x="16014" y="19285"/>
                  </a:cubicBezTo>
                  <a:cubicBezTo>
                    <a:pt x="18287" y="17832"/>
                    <a:pt x="18129" y="15666"/>
                    <a:pt x="15738" y="14318"/>
                  </a:cubicBezTo>
                  <a:lnTo>
                    <a:pt x="15740" y="14318"/>
                  </a:lnTo>
                  <a:cubicBezTo>
                    <a:pt x="13125" y="12839"/>
                    <a:pt x="12544" y="11349"/>
                    <a:pt x="16450" y="9211"/>
                  </a:cubicBezTo>
                  <a:lnTo>
                    <a:pt x="16446" y="9211"/>
                  </a:lnTo>
                  <a:cubicBezTo>
                    <a:pt x="16624" y="9113"/>
                    <a:pt x="16798" y="9013"/>
                    <a:pt x="16964" y="8907"/>
                  </a:cubicBezTo>
                  <a:cubicBezTo>
                    <a:pt x="20469" y="6666"/>
                    <a:pt x="20043" y="3269"/>
                    <a:pt x="16014" y="1320"/>
                  </a:cubicBezTo>
                  <a:cubicBezTo>
                    <a:pt x="11985" y="-629"/>
                    <a:pt x="5878" y="-393"/>
                    <a:pt x="2373" y="1848"/>
                  </a:cubicBezTo>
                  <a:cubicBezTo>
                    <a:pt x="-1131" y="4090"/>
                    <a:pt x="-706" y="7486"/>
                    <a:pt x="3323" y="9435"/>
                  </a:cubicBezTo>
                  <a:cubicBezTo>
                    <a:pt x="3501" y="9521"/>
                    <a:pt x="3683" y="9601"/>
                    <a:pt x="3868" y="9678"/>
                  </a:cubicBezTo>
                  <a:lnTo>
                    <a:pt x="3864" y="9678"/>
                  </a:lnTo>
                  <a:cubicBezTo>
                    <a:pt x="8247" y="11508"/>
                    <a:pt x="8028" y="13029"/>
                    <a:pt x="5789" y="14687"/>
                  </a:cubicBezTo>
                  <a:lnTo>
                    <a:pt x="5792" y="14687"/>
                  </a:lnTo>
                  <a:cubicBezTo>
                    <a:pt x="3734" y="16208"/>
                    <a:pt x="4111" y="18377"/>
                    <a:pt x="6733" y="19645"/>
                  </a:cubicBezTo>
                  <a:close/>
                </a:path>
              </a:pathLst>
            </a:custGeom>
            <a:solidFill>
              <a:schemeClr val="accent1"/>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1" name="Shape 413"/>
            <p:cNvSpPr/>
            <p:nvPr/>
          </p:nvSpPr>
          <p:spPr>
            <a:xfrm>
              <a:off x="13009481" y="4127348"/>
              <a:ext cx="733668"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C</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2" name="Shape 414"/>
            <p:cNvSpPr/>
            <p:nvPr/>
          </p:nvSpPr>
          <p:spPr>
            <a:xfrm>
              <a:off x="12848479" y="9722701"/>
              <a:ext cx="775759"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F</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3" name="Shape 415"/>
            <p:cNvSpPr/>
            <p:nvPr/>
          </p:nvSpPr>
          <p:spPr>
            <a:xfrm>
              <a:off x="14571014" y="8102526"/>
              <a:ext cx="733667"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E</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4" name="Shape 416"/>
            <p:cNvSpPr/>
            <p:nvPr/>
          </p:nvSpPr>
          <p:spPr>
            <a:xfrm>
              <a:off x="14582799" y="5827866"/>
              <a:ext cx="733668"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D</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5" name="Shape 417"/>
            <p:cNvSpPr/>
            <p:nvPr/>
          </p:nvSpPr>
          <p:spPr>
            <a:xfrm>
              <a:off x="8795994" y="5603461"/>
              <a:ext cx="817852"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A</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6" name="Shape 418"/>
            <p:cNvSpPr/>
            <p:nvPr/>
          </p:nvSpPr>
          <p:spPr>
            <a:xfrm>
              <a:off x="8931409" y="7929667"/>
              <a:ext cx="817851"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H</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7" name="Shape 419"/>
            <p:cNvSpPr/>
            <p:nvPr/>
          </p:nvSpPr>
          <p:spPr>
            <a:xfrm>
              <a:off x="10568300" y="9604842"/>
              <a:ext cx="775760"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J</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8" name="Shape 420"/>
            <p:cNvSpPr/>
            <p:nvPr/>
          </p:nvSpPr>
          <p:spPr>
            <a:xfrm>
              <a:off x="10841338" y="4083936"/>
              <a:ext cx="481114"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B</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22" name="Shape 422"/>
            <p:cNvSpPr/>
            <p:nvPr/>
          </p:nvSpPr>
          <p:spPr>
            <a:xfrm>
              <a:off x="11039871" y="6334540"/>
              <a:ext cx="2446299" cy="535134"/>
            </a:xfrm>
            <a:prstGeom prst="rect">
              <a:avLst/>
            </a:prstGeom>
            <a:ln w="12700">
              <a:miter lim="400000"/>
            </a:ln>
          </p:spPr>
          <p:txBody>
            <a:bodyPr lIns="0" tIns="0" rIns="0" bIns="0"/>
            <a:lstStyle>
              <a:lvl1pPr algn="l" defTabSz="647700">
                <a:lnSpc>
                  <a:spcPct val="120000"/>
                </a:lnSpc>
                <a:spcBef>
                  <a:spcPts val="1700"/>
                </a:spcBef>
                <a:defRPr sz="2500" b="1">
                  <a:solidFill>
                    <a:srgbClr val="0087B1"/>
                  </a:solidFill>
                  <a:latin typeface="Lato"/>
                  <a:ea typeface="Lato"/>
                  <a:cs typeface="Lato"/>
                  <a:sym typeface="Lato"/>
                </a:defRPr>
              </a:lvl1pPr>
            </a:lstStyle>
            <a:p>
              <a:pPr defTabSz="1217295"/>
              <a:r>
                <a:rPr lang="en-US" altLang="zh-CN"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Mo</a:t>
              </a:r>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云盘</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4" name="组合 7"/>
          <p:cNvGrpSpPr/>
          <p:nvPr/>
        </p:nvGrpSpPr>
        <p:grpSpPr>
          <a:xfrm>
            <a:off x="8352605" y="2292654"/>
            <a:ext cx="3077428" cy="874945"/>
            <a:chOff x="16411869" y="3291177"/>
            <a:chExt cx="6156754" cy="1749893"/>
          </a:xfrm>
        </p:grpSpPr>
        <p:sp>
          <p:nvSpPr>
            <p:cNvPr id="25" name="Shape 425"/>
            <p:cNvSpPr/>
            <p:nvPr/>
          </p:nvSpPr>
          <p:spPr>
            <a:xfrm>
              <a:off x="17030310" y="3291177"/>
              <a:ext cx="5538313" cy="589281"/>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查询相关资料</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Shape 426"/>
            <p:cNvSpPr/>
            <p:nvPr/>
          </p:nvSpPr>
          <p:spPr>
            <a:xfrm>
              <a:off x="17044948" y="3933628"/>
              <a:ext cx="5509032" cy="1107442"/>
            </a:xfrm>
            <a:prstGeom prst="rect">
              <a:avLst/>
            </a:prstGeom>
            <a:ln w="12700">
              <a:miter lim="400000"/>
            </a:ln>
          </p:spPr>
          <p:txBody>
            <a:bodyPr lIns="0" tIns="0" rIns="0" bIns="0">
              <a:spAutoFit/>
            </a:bodyPr>
            <a:lstStyle/>
            <a:p>
              <a:pP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开始之初我们组员分工面向百度编程查找了许多关于网盘的质料参考。最后我们都认为是十分可行的。</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sp>
          <p:nvSpPr>
            <p:cNvPr id="27" name="Shape 427"/>
            <p:cNvSpPr/>
            <p:nvPr/>
          </p:nvSpPr>
          <p:spPr>
            <a:xfrm>
              <a:off x="16411869"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28" name="组合 8"/>
          <p:cNvGrpSpPr/>
          <p:nvPr/>
        </p:nvGrpSpPr>
        <p:grpSpPr>
          <a:xfrm>
            <a:off x="8352790" y="4051300"/>
            <a:ext cx="3084830" cy="678200"/>
            <a:chOff x="16411869" y="5624341"/>
            <a:chExt cx="6156754" cy="1408862"/>
          </a:xfrm>
        </p:grpSpPr>
        <p:sp>
          <p:nvSpPr>
            <p:cNvPr id="29" name="Shape 428"/>
            <p:cNvSpPr/>
            <p:nvPr/>
          </p:nvSpPr>
          <p:spPr>
            <a:xfrm>
              <a:off x="17030310" y="5624341"/>
              <a:ext cx="5538313" cy="612071"/>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确定项目</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Shape 429"/>
            <p:cNvSpPr/>
            <p:nvPr/>
          </p:nvSpPr>
          <p:spPr>
            <a:xfrm>
              <a:off x="17044948" y="6266795"/>
              <a:ext cx="5509032" cy="766408"/>
            </a:xfrm>
            <a:prstGeom prst="rect">
              <a:avLst/>
            </a:prstGeom>
            <a:ln w="12700">
              <a:miter lim="400000"/>
            </a:ln>
          </p:spPr>
          <p:txBody>
            <a:bodyPr lIns="0" tIns="0" rIns="0" bIns="0">
              <a:spAutoFit/>
            </a:bodyPr>
            <a:lstStyle/>
            <a:p>
              <a:pPr defTabSz="323850">
                <a:spcBef>
                  <a:spcPts val="850"/>
                </a:spcBef>
                <a:defRPr sz="1800"/>
              </a:pP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最后经过组员以及老师的一致同意，我们确定了开发</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Mo</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云盘作为我们的毕业项目。</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sp>
          <p:nvSpPr>
            <p:cNvPr id="31" name="Shape 430"/>
            <p:cNvSpPr/>
            <p:nvPr/>
          </p:nvSpPr>
          <p:spPr>
            <a:xfrm>
              <a:off x="16411869"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40" name="组合 3"/>
          <p:cNvGrpSpPr/>
          <p:nvPr/>
        </p:nvGrpSpPr>
        <p:grpSpPr>
          <a:xfrm>
            <a:off x="798587" y="2258028"/>
            <a:ext cx="3052555" cy="1059730"/>
            <a:chOff x="1541816" y="3210495"/>
            <a:chExt cx="6106996" cy="2119463"/>
          </a:xfrm>
        </p:grpSpPr>
        <p:sp>
          <p:nvSpPr>
            <p:cNvPr id="41" name="Shape 437"/>
            <p:cNvSpPr/>
            <p:nvPr/>
          </p:nvSpPr>
          <p:spPr>
            <a:xfrm>
              <a:off x="7267811"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2" name="Shape 441"/>
            <p:cNvSpPr/>
            <p:nvPr/>
          </p:nvSpPr>
          <p:spPr>
            <a:xfrm>
              <a:off x="1541816" y="3210495"/>
              <a:ext cx="5538314" cy="589281"/>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项目的开始</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Shape 442"/>
            <p:cNvSpPr/>
            <p:nvPr/>
          </p:nvSpPr>
          <p:spPr>
            <a:xfrm>
              <a:off x="1583351" y="3852946"/>
              <a:ext cx="5509033" cy="1477012"/>
            </a:xfrm>
            <a:prstGeom prst="rect">
              <a:avLst/>
            </a:prstGeom>
            <a:ln w="12700">
              <a:miter lim="400000"/>
            </a:ln>
          </p:spPr>
          <p:txBody>
            <a:bodyPr lIns="0" tIns="0" rIns="0" bIns="0">
              <a:spAutoFit/>
            </a:bodyPr>
            <a:lstStyle/>
            <a:p>
              <a:pPr algn="r" defTabSz="323850">
                <a:spcBef>
                  <a:spcPts val="850"/>
                </a:spcBef>
                <a:defRPr sz="1800"/>
              </a:pP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俗话说学以致用，我们即将毕业，思考毕业项目的时候。想到我们平常使用的网盘都会限速，需要开通会员等等</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觉得很不方便</a:t>
              </a: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，所以为什么不自己开发一个呢？</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grpSp>
        <p:nvGrpSpPr>
          <p:cNvPr id="44" name="组合 4"/>
          <p:cNvGrpSpPr/>
          <p:nvPr/>
        </p:nvGrpSpPr>
        <p:grpSpPr>
          <a:xfrm>
            <a:off x="778267" y="4084375"/>
            <a:ext cx="3052555" cy="874947"/>
            <a:chOff x="1541816" y="5543659"/>
            <a:chExt cx="6106996" cy="1749894"/>
          </a:xfrm>
        </p:grpSpPr>
        <p:sp>
          <p:nvSpPr>
            <p:cNvPr id="45" name="Shape 438"/>
            <p:cNvSpPr/>
            <p:nvPr/>
          </p:nvSpPr>
          <p:spPr>
            <a:xfrm>
              <a:off x="7267811"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Shape 443"/>
            <p:cNvSpPr/>
            <p:nvPr/>
          </p:nvSpPr>
          <p:spPr>
            <a:xfrm>
              <a:off x="1541816" y="5543659"/>
              <a:ext cx="5538314" cy="589280"/>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组内讨论</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Shape 444"/>
            <p:cNvSpPr/>
            <p:nvPr/>
          </p:nvSpPr>
          <p:spPr>
            <a:xfrm>
              <a:off x="1583351" y="6186113"/>
              <a:ext cx="5509033" cy="1107440"/>
            </a:xfrm>
            <a:prstGeom prst="rect">
              <a:avLst/>
            </a:prstGeom>
            <a:ln w="12700">
              <a:miter lim="400000"/>
            </a:ln>
          </p:spPr>
          <p:txBody>
            <a:bodyPr lIns="0" tIns="0" rIns="0" bIns="0">
              <a:spAutoFit/>
            </a:bodyPr>
            <a:lstStyle/>
            <a:p>
              <a:pPr algn="r" defTabSz="323850">
                <a:spcBef>
                  <a:spcPts val="850"/>
                </a:spcBef>
                <a:defRPr sz="1800"/>
              </a:pP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开发之初我们思考过许多项目，但是都觉得以后不能持续的使用，所有我们确定了就开发一个网盘</a:t>
              </a:r>
              <a:endPar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1+#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功能介绍</a:t>
            </a:r>
            <a:endParaRPr lang="zh-CN" altLang="en-US" sz="4400" dirty="0">
              <a:solidFill>
                <a:schemeClr val="tx1">
                  <a:lumMod val="95000"/>
                  <a:lumOff val="5000"/>
                </a:schemeClr>
              </a:solidFill>
              <a:latin typeface="幼圆" panose="02010509060101010101" pitchFamily="49" charset="-122"/>
              <a:ea typeface="幼圆" panose="02010509060101010101" pitchFamily="49" charset="-122"/>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776931" y="2730420"/>
            <a:ext cx="5585336" cy="1420495"/>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介绍我们项目有哪些部分组成，模块的设计，以及功能的实现。</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73"/>
          <p:cNvGrpSpPr/>
          <p:nvPr/>
        </p:nvGrpSpPr>
        <p:grpSpPr>
          <a:xfrm>
            <a:off x="707390" y="1863725"/>
            <a:ext cx="2625090" cy="2699385"/>
            <a:chOff x="2378292" y="4060687"/>
            <a:chExt cx="2389919" cy="866137"/>
          </a:xfrm>
        </p:grpSpPr>
        <p:sp>
          <p:nvSpPr>
            <p:cNvPr id="110" name="TextBox 74"/>
            <p:cNvSpPr txBox="1"/>
            <p:nvPr/>
          </p:nvSpPr>
          <p:spPr bwMode="auto">
            <a:xfrm>
              <a:off x="2458650" y="4060687"/>
              <a:ext cx="2309561" cy="309902"/>
            </a:xfrm>
            <a:prstGeom prst="rect">
              <a:avLst/>
            </a:prstGeom>
            <a:noFill/>
          </p:spPr>
          <p:txBody>
            <a:bodyPr wrap="none" lIns="120000" tIns="62400" rIns="480000" bIns="62400">
              <a:normAutofit/>
            </a:bodyPr>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登录注册</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11" name="TextBox 75"/>
            <p:cNvSpPr txBox="1"/>
            <p:nvPr/>
          </p:nvSpPr>
          <p:spPr bwMode="auto">
            <a:xfrm>
              <a:off x="2378292" y="4370645"/>
              <a:ext cx="2389918" cy="556179"/>
            </a:xfrm>
            <a:prstGeom prst="rect">
              <a:avLst/>
            </a:prstGeom>
            <a:noFill/>
          </p:spPr>
          <p:txBody>
            <a:bodyPr wrap="square" lIns="120000" tIns="62400" rIns="480000" bIns="62400">
              <a:normAutofit/>
            </a:bodyPr>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网盘当然需要我们登录之后才能管理我们的文件以及各类操作。也便于们数的管理。</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pic>
        <p:nvPicPr>
          <p:cNvPr id="112" name="图片 111" descr="QQ图片20210122043407"/>
          <p:cNvPicPr>
            <a:picLocks noChangeAspect="1"/>
          </p:cNvPicPr>
          <p:nvPr/>
        </p:nvPicPr>
        <p:blipFill>
          <a:blip r:embed="rId1"/>
          <a:stretch>
            <a:fillRect/>
          </a:stretch>
        </p:blipFill>
        <p:spPr>
          <a:xfrm>
            <a:off x="8449310" y="920115"/>
            <a:ext cx="3171825" cy="4867275"/>
          </a:xfrm>
          <a:prstGeom prst="rect">
            <a:avLst/>
          </a:prstGeom>
        </p:spPr>
      </p:pic>
      <p:grpSp>
        <p:nvGrpSpPr>
          <p:cNvPr id="113" name="组合 112"/>
          <p:cNvGrpSpPr/>
          <p:nvPr/>
        </p:nvGrpSpPr>
        <p:grpSpPr>
          <a:xfrm>
            <a:off x="3716020" y="3717925"/>
            <a:ext cx="4426585" cy="845185"/>
            <a:chOff x="5463099" y="1210626"/>
            <a:chExt cx="3319904" cy="633755"/>
          </a:xfrm>
        </p:grpSpPr>
        <p:grpSp>
          <p:nvGrpSpPr>
            <p:cNvPr id="114" name="Group 4"/>
            <p:cNvGrpSpPr/>
            <p:nvPr/>
          </p:nvGrpSpPr>
          <p:grpSpPr>
            <a:xfrm>
              <a:off x="5463099" y="1300172"/>
              <a:ext cx="671917" cy="454663"/>
              <a:chOff x="750278" y="1571840"/>
              <a:chExt cx="895890" cy="606217"/>
            </a:xfrm>
          </p:grpSpPr>
          <p:sp>
            <p:nvSpPr>
              <p:cNvPr id="11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7" name="Group 50"/>
            <p:cNvGrpSpPr/>
            <p:nvPr/>
          </p:nvGrpSpPr>
          <p:grpSpPr>
            <a:xfrm>
              <a:off x="6135016" y="1210626"/>
              <a:ext cx="2647987" cy="633755"/>
              <a:chOff x="6832871" y="1856672"/>
              <a:chExt cx="4560847" cy="845007"/>
            </a:xfrm>
          </p:grpSpPr>
          <p:sp>
            <p:nvSpPr>
              <p:cNvPr id="118"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我们的登录界面</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9"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用户可以再此页面登录注册以及找回密码，也必须登录后才能访问主页。</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fill="hold"/>
                                        <p:tgtEl>
                                          <p:spTgt spid="113"/>
                                        </p:tgtEl>
                                        <p:attrNameLst>
                                          <p:attrName>ppt_x</p:attrName>
                                        </p:attrNameLst>
                                      </p:cBhvr>
                                      <p:tavLst>
                                        <p:tav tm="0">
                                          <p:val>
                                            <p:strVal val="0-#ppt_w/2"/>
                                          </p:val>
                                        </p:tav>
                                        <p:tav tm="100000">
                                          <p:val>
                                            <p:strVal val="#ppt_x"/>
                                          </p:val>
                                        </p:tav>
                                      </p:tavLst>
                                    </p:anim>
                                    <p:anim calcmode="lin" valueType="num">
                                      <p:cBhvr additive="base">
                                        <p:cTn id="13"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73"/>
          <p:cNvGrpSpPr/>
          <p:nvPr/>
        </p:nvGrpSpPr>
        <p:grpSpPr>
          <a:xfrm>
            <a:off x="707390" y="1863725"/>
            <a:ext cx="2625090" cy="2699385"/>
            <a:chOff x="2378292" y="4060687"/>
            <a:chExt cx="2389919" cy="866137"/>
          </a:xfrm>
        </p:grpSpPr>
        <p:sp>
          <p:nvSpPr>
            <p:cNvPr id="110" name="TextBox 74"/>
            <p:cNvSpPr txBox="1"/>
            <p:nvPr/>
          </p:nvSpPr>
          <p:spPr bwMode="auto">
            <a:xfrm>
              <a:off x="2458650" y="4060687"/>
              <a:ext cx="2309561" cy="309902"/>
            </a:xfrm>
            <a:prstGeom prst="rect">
              <a:avLst/>
            </a:prstGeom>
            <a:noFill/>
          </p:spPr>
          <p:txBody>
            <a:bodyPr wrap="none" lIns="120000" tIns="62400" rIns="480000" bIns="62400">
              <a:normAutofit/>
            </a:bodyPr>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文件上传</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11" name="TextBox 75"/>
            <p:cNvSpPr txBox="1"/>
            <p:nvPr/>
          </p:nvSpPr>
          <p:spPr bwMode="auto">
            <a:xfrm>
              <a:off x="2378292" y="4370645"/>
              <a:ext cx="2389918" cy="556179"/>
            </a:xfrm>
            <a:prstGeom prst="rect">
              <a:avLst/>
            </a:prstGeom>
            <a:noFill/>
          </p:spPr>
          <p:txBody>
            <a:bodyPr wrap="square" lIns="120000" tIns="62400" rIns="480000" bIns="62400">
              <a:normAutofit lnSpcReduction="10000"/>
            </a:bodyPr>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通过图片中的上传按钮可以点击上传文件夹或者文件。我们</a:t>
              </a:r>
              <a:r>
                <a:rPr lang="en-US" altLang="zh-CN" sz="1335">
                  <a:solidFill>
                    <a:schemeClr val="bg1">
                      <a:lumMod val="50000"/>
                    </a:schemeClr>
                  </a:solidFill>
                  <a:latin typeface="微软雅黑" panose="020B0503020204020204" pitchFamily="34" charset="-122"/>
                  <a:ea typeface="微软雅黑" panose="020B0503020204020204" pitchFamily="34" charset="-122"/>
                </a:rPr>
                <a:t>Mo</a:t>
              </a:r>
              <a:r>
                <a:rPr lang="zh-CN" altLang="en-US" sz="1335">
                  <a:solidFill>
                    <a:schemeClr val="bg1">
                      <a:lumMod val="50000"/>
                    </a:schemeClr>
                  </a:solidFill>
                  <a:latin typeface="微软雅黑" panose="020B0503020204020204" pitchFamily="34" charset="-122"/>
                  <a:ea typeface="微软雅黑" panose="020B0503020204020204" pitchFamily="34" charset="-122"/>
                </a:rPr>
                <a:t>云盘提供了文件夹的上传以及文件的上传，当然我们也规定了一些不能上传的类型。比如我们</a:t>
              </a:r>
              <a:r>
                <a:rPr lang="en-US" altLang="zh-CN" sz="1335">
                  <a:solidFill>
                    <a:schemeClr val="bg1">
                      <a:lumMod val="50000"/>
                    </a:schemeClr>
                  </a:solidFill>
                  <a:latin typeface="微软雅黑" panose="020B0503020204020204" pitchFamily="34" charset="-122"/>
                  <a:ea typeface="微软雅黑" panose="020B0503020204020204" pitchFamily="34" charset="-122"/>
                </a:rPr>
                <a:t>.NET</a:t>
              </a:r>
              <a:r>
                <a:rPr lang="zh-CN" altLang="en-US" sz="1335">
                  <a:solidFill>
                    <a:schemeClr val="bg1">
                      <a:lumMod val="50000"/>
                    </a:schemeClr>
                  </a:solidFill>
                  <a:latin typeface="微软雅黑" panose="020B0503020204020204" pitchFamily="34" charset="-122"/>
                  <a:ea typeface="微软雅黑" panose="020B0503020204020204" pitchFamily="34" charset="-122"/>
                </a:rPr>
                <a:t>的</a:t>
              </a:r>
              <a:r>
                <a:rPr lang="en-US" altLang="zh-CN" sz="1335">
                  <a:solidFill>
                    <a:schemeClr val="bg1">
                      <a:lumMod val="50000"/>
                    </a:schemeClr>
                  </a:solidFill>
                  <a:latin typeface="微软雅黑" panose="020B0503020204020204" pitchFamily="34" charset="-122"/>
                  <a:ea typeface="微软雅黑" panose="020B0503020204020204" pitchFamily="34" charset="-122"/>
                </a:rPr>
                <a:t>.CS</a:t>
              </a:r>
              <a:r>
                <a:rPr lang="zh-CN" altLang="en-US" sz="1335">
                  <a:solidFill>
                    <a:schemeClr val="bg1">
                      <a:lumMod val="50000"/>
                    </a:schemeClr>
                  </a:solidFill>
                  <a:latin typeface="微软雅黑" panose="020B0503020204020204" pitchFamily="34" charset="-122"/>
                  <a:ea typeface="微软雅黑" panose="020B0503020204020204" pitchFamily="34" charset="-122"/>
                </a:rPr>
                <a:t>文件。</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4025900" y="3717925"/>
            <a:ext cx="4426585" cy="845185"/>
            <a:chOff x="5463099" y="1210626"/>
            <a:chExt cx="3319904" cy="633755"/>
          </a:xfrm>
        </p:grpSpPr>
        <p:grpSp>
          <p:nvGrpSpPr>
            <p:cNvPr id="114" name="Group 4"/>
            <p:cNvGrpSpPr/>
            <p:nvPr/>
          </p:nvGrpSpPr>
          <p:grpSpPr>
            <a:xfrm>
              <a:off x="5463099" y="1300172"/>
              <a:ext cx="671917" cy="454663"/>
              <a:chOff x="750278" y="1571840"/>
              <a:chExt cx="895890" cy="606217"/>
            </a:xfrm>
          </p:grpSpPr>
          <p:sp>
            <p:nvSpPr>
              <p:cNvPr id="11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7" name="Group 50"/>
            <p:cNvGrpSpPr/>
            <p:nvPr/>
          </p:nvGrpSpPr>
          <p:grpSpPr>
            <a:xfrm>
              <a:off x="6135016" y="1210626"/>
              <a:ext cx="2647987" cy="633755"/>
              <a:chOff x="6832871" y="1856672"/>
              <a:chExt cx="4560847" cy="845007"/>
            </a:xfrm>
          </p:grpSpPr>
          <p:sp>
            <p:nvSpPr>
              <p:cNvPr id="118"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上传功能简介</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9"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fontScale="70000"/>
                <a:scene3d>
                  <a:camera prst="orthographicFront"/>
                  <a:lightRig rig="threePt" dir="t"/>
                </a:scene3d>
                <a:sp3d>
                  <a:bevelT w="0" h="0"/>
                </a:sp3d>
              </a:bodyPr>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用户可以指定上传文件或者文件在已有的某个文件夹里面，也可以新建一个文件夹。我们使用到了分片上传功能，如果不将文件切割之后上传的话将回造成服务器的压力过大以及程序的卡顿</a:t>
                </a:r>
                <a:r>
                  <a:rPr lang="en-US" altLang="zh-CN" sz="1065"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a:p>
                <a:pPr algn="l">
                  <a:lnSpc>
                    <a:spcPct val="120000"/>
                  </a:lnSpc>
                  <a:defRPr/>
                </a:pP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pic>
        <p:nvPicPr>
          <p:cNvPr id="2" name="图片 1" descr="file"/>
          <p:cNvPicPr>
            <a:picLocks noChangeAspect="1"/>
          </p:cNvPicPr>
          <p:nvPr/>
        </p:nvPicPr>
        <p:blipFill>
          <a:blip r:embed="rId1"/>
          <a:stretch>
            <a:fillRect/>
          </a:stretch>
        </p:blipFill>
        <p:spPr>
          <a:xfrm>
            <a:off x="8669655" y="675640"/>
            <a:ext cx="2449830" cy="5308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fill="hold"/>
                                        <p:tgtEl>
                                          <p:spTgt spid="113"/>
                                        </p:tgtEl>
                                        <p:attrNameLst>
                                          <p:attrName>ppt_x</p:attrName>
                                        </p:attrNameLst>
                                      </p:cBhvr>
                                      <p:tavLst>
                                        <p:tav tm="0">
                                          <p:val>
                                            <p:strVal val="0-#ppt_w/2"/>
                                          </p:val>
                                        </p:tav>
                                        <p:tav tm="100000">
                                          <p:val>
                                            <p:strVal val="#ppt_x"/>
                                          </p:val>
                                        </p:tav>
                                      </p:tavLst>
                                    </p:anim>
                                    <p:anim calcmode="lin" valueType="num">
                                      <p:cBhvr additive="base">
                                        <p:cTn id="13"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73"/>
          <p:cNvGrpSpPr/>
          <p:nvPr/>
        </p:nvGrpSpPr>
        <p:grpSpPr>
          <a:xfrm>
            <a:off x="707390" y="1863725"/>
            <a:ext cx="2625090" cy="2699385"/>
            <a:chOff x="2378292" y="4060687"/>
            <a:chExt cx="2389919" cy="866137"/>
          </a:xfrm>
        </p:grpSpPr>
        <p:sp>
          <p:nvSpPr>
            <p:cNvPr id="110" name="TextBox 74"/>
            <p:cNvSpPr txBox="1"/>
            <p:nvPr/>
          </p:nvSpPr>
          <p:spPr bwMode="auto">
            <a:xfrm>
              <a:off x="2458650" y="4060687"/>
              <a:ext cx="2309561" cy="309902"/>
            </a:xfrm>
            <a:prstGeom prst="rect">
              <a:avLst/>
            </a:prstGeom>
            <a:noFill/>
          </p:spPr>
          <p:txBody>
            <a:bodyPr wrap="none" lIns="120000" tIns="62400" rIns="480000" bIns="62400">
              <a:normAutofit/>
            </a:bodyPr>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查询文件</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11" name="TextBox 75"/>
            <p:cNvSpPr txBox="1"/>
            <p:nvPr/>
          </p:nvSpPr>
          <p:spPr bwMode="auto">
            <a:xfrm>
              <a:off x="2378292" y="4370645"/>
              <a:ext cx="2389918" cy="556179"/>
            </a:xfrm>
            <a:prstGeom prst="rect">
              <a:avLst/>
            </a:prstGeom>
            <a:noFill/>
          </p:spPr>
          <p:txBody>
            <a:bodyPr wrap="square" lIns="120000" tIns="62400" rIns="480000" bIns="62400">
              <a:normAutofit lnSpcReduction="10000"/>
            </a:bodyPr>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最上方的搜索按钮，用户输入文件的名后将展示与该文件名相关的文件夹以及文件</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4025900" y="3717925"/>
            <a:ext cx="4426585" cy="845185"/>
            <a:chOff x="5463099" y="1210626"/>
            <a:chExt cx="3319904" cy="633755"/>
          </a:xfrm>
        </p:grpSpPr>
        <p:grpSp>
          <p:nvGrpSpPr>
            <p:cNvPr id="114" name="Group 4"/>
            <p:cNvGrpSpPr/>
            <p:nvPr/>
          </p:nvGrpSpPr>
          <p:grpSpPr>
            <a:xfrm>
              <a:off x="5463099" y="1300172"/>
              <a:ext cx="671917" cy="454663"/>
              <a:chOff x="750278" y="1571840"/>
              <a:chExt cx="895890" cy="606217"/>
            </a:xfrm>
          </p:grpSpPr>
          <p:sp>
            <p:nvSpPr>
              <p:cNvPr id="11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7" name="Group 50"/>
            <p:cNvGrpSpPr/>
            <p:nvPr/>
          </p:nvGrpSpPr>
          <p:grpSpPr>
            <a:xfrm>
              <a:off x="6135016" y="1210626"/>
              <a:ext cx="2647987" cy="633755"/>
              <a:chOff x="6832871" y="1856672"/>
              <a:chExt cx="4560847" cy="845007"/>
            </a:xfrm>
          </p:grpSpPr>
          <p:sp>
            <p:nvSpPr>
              <p:cNvPr id="118"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搜索功能简介</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9"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从数据库查询到相关的文件，将文件展示在列表中。用户就可以对这些文件进行各种操作。</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pic>
        <p:nvPicPr>
          <p:cNvPr id="2" name="图片 1" descr="file"/>
          <p:cNvPicPr>
            <a:picLocks noChangeAspect="1"/>
          </p:cNvPicPr>
          <p:nvPr/>
        </p:nvPicPr>
        <p:blipFill>
          <a:blip r:embed="rId1"/>
          <a:stretch>
            <a:fillRect/>
          </a:stretch>
        </p:blipFill>
        <p:spPr>
          <a:xfrm>
            <a:off x="8669655" y="675640"/>
            <a:ext cx="2449830" cy="5308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fill="hold"/>
                                        <p:tgtEl>
                                          <p:spTgt spid="113"/>
                                        </p:tgtEl>
                                        <p:attrNameLst>
                                          <p:attrName>ppt_x</p:attrName>
                                        </p:attrNameLst>
                                      </p:cBhvr>
                                      <p:tavLst>
                                        <p:tav tm="0">
                                          <p:val>
                                            <p:strVal val="0-#ppt_w/2"/>
                                          </p:val>
                                        </p:tav>
                                        <p:tav tm="100000">
                                          <p:val>
                                            <p:strVal val="#ppt_x"/>
                                          </p:val>
                                        </p:tav>
                                      </p:tavLst>
                                    </p:anim>
                                    <p:anim calcmode="lin" valueType="num">
                                      <p:cBhvr additive="base">
                                        <p:cTn id="13"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73"/>
          <p:cNvGrpSpPr/>
          <p:nvPr/>
        </p:nvGrpSpPr>
        <p:grpSpPr>
          <a:xfrm>
            <a:off x="707390" y="1863725"/>
            <a:ext cx="2625090" cy="2699385"/>
            <a:chOff x="2378292" y="4060687"/>
            <a:chExt cx="2389919" cy="866137"/>
          </a:xfrm>
        </p:grpSpPr>
        <p:sp>
          <p:nvSpPr>
            <p:cNvPr id="110" name="TextBox 74"/>
            <p:cNvSpPr txBox="1"/>
            <p:nvPr/>
          </p:nvSpPr>
          <p:spPr bwMode="auto">
            <a:xfrm>
              <a:off x="2458650" y="4060687"/>
              <a:ext cx="2309561" cy="309902"/>
            </a:xfrm>
            <a:prstGeom prst="rect">
              <a:avLst/>
            </a:prstGeom>
            <a:noFill/>
          </p:spPr>
          <p:txBody>
            <a:bodyPr wrap="none" lIns="120000" tIns="62400" rIns="480000" bIns="62400">
              <a:normAutofit/>
            </a:bodyPr>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文件预览</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11" name="TextBox 75"/>
            <p:cNvSpPr txBox="1"/>
            <p:nvPr/>
          </p:nvSpPr>
          <p:spPr bwMode="auto">
            <a:xfrm>
              <a:off x="2378292" y="4370645"/>
              <a:ext cx="2389918" cy="556179"/>
            </a:xfrm>
            <a:prstGeom prst="rect">
              <a:avLst/>
            </a:prstGeom>
            <a:noFill/>
          </p:spPr>
          <p:txBody>
            <a:bodyPr wrap="square" lIns="120000" tIns="62400" rIns="480000" bIns="62400">
              <a:normAutofit lnSpcReduction="10000"/>
            </a:bodyPr>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点击预览后将在线上实时查看文件的内容。</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4025900" y="3717925"/>
            <a:ext cx="4426585" cy="845185"/>
            <a:chOff x="5463099" y="1210626"/>
            <a:chExt cx="3319904" cy="633755"/>
          </a:xfrm>
        </p:grpSpPr>
        <p:grpSp>
          <p:nvGrpSpPr>
            <p:cNvPr id="114" name="Group 4"/>
            <p:cNvGrpSpPr/>
            <p:nvPr/>
          </p:nvGrpSpPr>
          <p:grpSpPr>
            <a:xfrm>
              <a:off x="5463099" y="1300172"/>
              <a:ext cx="671917" cy="454663"/>
              <a:chOff x="750278" y="1571840"/>
              <a:chExt cx="895890" cy="606217"/>
            </a:xfrm>
          </p:grpSpPr>
          <p:sp>
            <p:nvSpPr>
              <p:cNvPr id="11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7" name="Group 50"/>
            <p:cNvGrpSpPr/>
            <p:nvPr/>
          </p:nvGrpSpPr>
          <p:grpSpPr>
            <a:xfrm>
              <a:off x="6135016" y="1210626"/>
              <a:ext cx="2647987" cy="633755"/>
              <a:chOff x="6832871" y="1856672"/>
              <a:chExt cx="4560847" cy="845007"/>
            </a:xfrm>
          </p:grpSpPr>
          <p:sp>
            <p:nvSpPr>
              <p:cNvPr id="118"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预览功能简介</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9"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fontScale="70000"/>
                <a:scene3d>
                  <a:camera prst="orthographicFront"/>
                  <a:lightRig rig="threePt" dir="t"/>
                </a:scene3d>
                <a:sp3d>
                  <a:bevelT w="0" h="0"/>
                </a:sp3d>
              </a:bodyPr>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点击预览按钮进入查看文件内容页面。图片和</a:t>
                </a:r>
                <a:r>
                  <a:rPr lang="en-US" altLang="zh-CN" sz="1065"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065" dirty="0">
                    <a:solidFill>
                      <a:schemeClr val="bg1">
                        <a:lumMod val="50000"/>
                      </a:schemeClr>
                    </a:solidFill>
                    <a:latin typeface="微软雅黑" panose="020B0503020204020204" pitchFamily="34" charset="-122"/>
                    <a:ea typeface="微软雅黑" panose="020B0503020204020204" pitchFamily="34" charset="-122"/>
                  </a:rPr>
                  <a:t>文件可以滑动查看。</a:t>
                </a:r>
                <a:r>
                  <a:rPr lang="en-US" altLang="zh-CN" sz="1065" dirty="0">
                    <a:solidFill>
                      <a:schemeClr val="bg1">
                        <a:lumMod val="50000"/>
                      </a:schemeClr>
                    </a:solidFill>
                    <a:latin typeface="微软雅黑" panose="020B0503020204020204" pitchFamily="34" charset="-122"/>
                    <a:ea typeface="微软雅黑" panose="020B0503020204020204" pitchFamily="34" charset="-122"/>
                  </a:rPr>
                  <a:t>docx</a:t>
                </a:r>
                <a:r>
                  <a:rPr lang="zh-CN" altLang="en-US" sz="1065" dirty="0">
                    <a:solidFill>
                      <a:schemeClr val="bg1">
                        <a:lumMod val="50000"/>
                      </a:schemeClr>
                    </a:solidFill>
                    <a:latin typeface="微软雅黑" panose="020B0503020204020204" pitchFamily="34" charset="-122"/>
                    <a:ea typeface="微软雅黑" panose="020B0503020204020204" pitchFamily="34" charset="-122"/>
                  </a:rPr>
                  <a:t>和</a:t>
                </a:r>
                <a:r>
                  <a:rPr lang="en-US" altLang="zh-CN" sz="1065" dirty="0">
                    <a:solidFill>
                      <a:schemeClr val="bg1">
                        <a:lumMod val="50000"/>
                      </a:schemeClr>
                    </a:solidFill>
                    <a:latin typeface="微软雅黑" panose="020B0503020204020204" pitchFamily="34" charset="-122"/>
                    <a:ea typeface="微软雅黑" panose="020B0503020204020204" pitchFamily="34" charset="-122"/>
                  </a:rPr>
                  <a:t>txt</a:t>
                </a:r>
                <a:r>
                  <a:rPr lang="zh-CN" altLang="en-US" sz="1065" dirty="0">
                    <a:solidFill>
                      <a:schemeClr val="bg1">
                        <a:lumMod val="50000"/>
                      </a:schemeClr>
                    </a:solidFill>
                    <a:latin typeface="微软雅黑" panose="020B0503020204020204" pitchFamily="34" charset="-122"/>
                    <a:ea typeface="微软雅黑" panose="020B0503020204020204" pitchFamily="34" charset="-122"/>
                  </a:rPr>
                  <a:t>文件则是查看内容，音频文件预览有大小限制。目前我们只开发了这几张类型文件的预览，其他类型待开发中。</a:t>
                </a:r>
                <a:endParaRPr lang="en-US" altLang="zh-CN"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pic>
        <p:nvPicPr>
          <p:cNvPr id="3" name="图片 2" descr="yulan"/>
          <p:cNvPicPr>
            <a:picLocks noChangeAspect="1"/>
          </p:cNvPicPr>
          <p:nvPr/>
        </p:nvPicPr>
        <p:blipFill>
          <a:blip r:embed="rId1"/>
          <a:stretch>
            <a:fillRect/>
          </a:stretch>
        </p:blipFill>
        <p:spPr>
          <a:xfrm>
            <a:off x="8675370" y="183515"/>
            <a:ext cx="2926080" cy="6342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fill="hold"/>
                                        <p:tgtEl>
                                          <p:spTgt spid="113"/>
                                        </p:tgtEl>
                                        <p:attrNameLst>
                                          <p:attrName>ppt_x</p:attrName>
                                        </p:attrNameLst>
                                      </p:cBhvr>
                                      <p:tavLst>
                                        <p:tav tm="0">
                                          <p:val>
                                            <p:strVal val="0-#ppt_w/2"/>
                                          </p:val>
                                        </p:tav>
                                        <p:tav tm="100000">
                                          <p:val>
                                            <p:strVal val="#ppt_x"/>
                                          </p:val>
                                        </p:tav>
                                      </p:tavLst>
                                    </p:anim>
                                    <p:anim calcmode="lin" valueType="num">
                                      <p:cBhvr additive="base">
                                        <p:cTn id="13"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淡雅水彩墨迹">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2539</Words>
  <Application>WPS 演示</Application>
  <PresentationFormat>宽屏</PresentationFormat>
  <Paragraphs>310</Paragraphs>
  <Slides>21</Slides>
  <Notes>16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宋体</vt:lpstr>
      <vt:lpstr>Wingdings</vt:lpstr>
      <vt:lpstr>MV Boli</vt:lpstr>
      <vt:lpstr>幼圆</vt:lpstr>
      <vt:lpstr>Gill Sans</vt:lpstr>
      <vt:lpstr>微软雅黑</vt:lpstr>
      <vt:lpstr>FontAwesome</vt:lpstr>
      <vt:lpstr>Segoe Print</vt:lpstr>
      <vt:lpstr>Lato</vt:lpstr>
      <vt:lpstr>等线</vt:lpstr>
      <vt:lpstr>Arial Unicode MS</vt:lpstr>
      <vt:lpstr>等线 Light</vt:lpstr>
      <vt:lpstr>Impact</vt:lpstr>
      <vt:lpstr>Open Sans</vt:lpstr>
      <vt:lpstr>淡雅水彩墨迹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佳佳佳游</cp:lastModifiedBy>
  <cp:revision>73</cp:revision>
  <dcterms:created xsi:type="dcterms:W3CDTF">2018-05-16T09:32:00Z</dcterms:created>
  <dcterms:modified xsi:type="dcterms:W3CDTF">2021-01-21T22:11:59Z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