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</p:sldMasterIdLst>
  <p:notesMasterIdLst>
    <p:notesMasterId r:id="rId39"/>
  </p:notesMasterIdLst>
  <p:sldIdLst>
    <p:sldId id="256" r:id="rId16"/>
    <p:sldId id="288" r:id="rId17"/>
    <p:sldId id="300" r:id="rId18"/>
    <p:sldId id="301" r:id="rId19"/>
    <p:sldId id="324" r:id="rId20"/>
    <p:sldId id="325" r:id="rId21"/>
    <p:sldId id="326" r:id="rId22"/>
    <p:sldId id="331" r:id="rId23"/>
    <p:sldId id="317" r:id="rId24"/>
    <p:sldId id="319" r:id="rId25"/>
    <p:sldId id="320" r:id="rId26"/>
    <p:sldId id="321" r:id="rId27"/>
    <p:sldId id="322" r:id="rId28"/>
    <p:sldId id="323" r:id="rId29"/>
    <p:sldId id="330" r:id="rId30"/>
    <p:sldId id="335" r:id="rId31"/>
    <p:sldId id="336" r:id="rId32"/>
    <p:sldId id="334" r:id="rId33"/>
    <p:sldId id="333" r:id="rId34"/>
    <p:sldId id="332" r:id="rId35"/>
    <p:sldId id="337" r:id="rId36"/>
    <p:sldId id="338" r:id="rId37"/>
    <p:sldId id="291" r:id="rId38"/>
  </p:sldIdLst>
  <p:sldSz cx="9144000" cy="6858000" type="screen4x3"/>
  <p:notesSz cx="6670675" cy="992822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92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59350" cy="3721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889000" y="4716463"/>
            <a:ext cx="488950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779838" y="9431338"/>
            <a:ext cx="28876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7ABD75B2-73A6-2549-A663-E632F49E1A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5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9E40A9-186B-BC47-812F-8293AC84EF00}" type="slidenum">
              <a:rPr lang="en-US"/>
              <a:pPr/>
              <a:t>1</a:t>
            </a:fld>
            <a:endParaRPr lang="en-US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35609016-F2DC-B244-B093-0D06C54DC76A}" type="slidenum">
              <a:rPr lang="en-US" sz="1200"/>
              <a:pPr algn="r">
                <a:buClrTx/>
                <a:buFontTx/>
                <a:buNone/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18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3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4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5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8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9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11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12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15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EE19F1B-8B66-2E4E-9905-0824B544A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2909B6B-429F-F547-B2C1-FFA1945095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442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82545DC-BF48-BE4A-BC2B-1CD8578EC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060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08C7C8-6A45-2F4C-934D-1AD502C69F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239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DCBE90-B662-2840-9C17-C0CD5F308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308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54EE39-7E83-7C4F-87AE-58B7C99141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441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63A7246-DE5E-5444-8FC3-AA1AB0E6EC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424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7E7D66E-363A-184B-911D-D0ABA3C61C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4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2810EB3-1B5A-2B48-8CD0-026EFEE98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00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EED9DF-F74F-9F4B-857B-DA389022F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075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F1764D7-CE9C-BC40-BBA6-521BE4639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514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135A7B4-C107-E948-A5C0-7DE0192FF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6BE16A9-A470-BF44-945F-52D210751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27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A6D3919-DE46-7344-A262-3B3A35B1D1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169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45A2FD-AA36-C141-B8A7-0CB56A74F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4667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FA4A2A-0BAC-AC4F-BD0A-F1A17751D8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0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D1B6536-B654-474C-8FC9-2573B2E3E2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199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E96235-FAEB-9541-AAD8-DD534BAB9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704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C15BDD2-B1CD-024E-8BA5-723277D0CA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153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E68F09-7E0A-6B49-9E87-F3ED7319A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800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C83C06F-4F16-134E-89E4-0E499CDCA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200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6AC21D2-2BD3-4844-9402-F5171AB7A8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87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E8A3C4-8051-4E48-9005-9CE3A83369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8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2938"/>
            <a:ext cx="7799388" cy="769937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0198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fld id="{E8B30100-7FDC-5741-9AA0-4C191F5638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965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8CB0546-35F8-7841-A1A4-61930589F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1551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B59506D-76FA-9A4D-B70A-226E2385E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4369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855CF16-91B8-0647-9E53-B2764F5DF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46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4B2A84C-FB5E-514E-98DC-8CF137E667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104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6DF08EB-E328-E24A-A2D5-93E1E7EE5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752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01657EC-859C-2443-AD8C-1AACC29149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249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9B2376E-50A0-874F-AA0C-0B008CDAE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791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488B957-B8E6-714E-A703-205759DDC7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8370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33E6160-F26F-1D40-BD1B-ACE8C52436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541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E9274B5-F7C7-E142-90ED-417CD2E2DB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040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5C06AE4-E25C-2B4B-A0C3-A2B9C413C8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0752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92FAAD0-FFCE-6946-885A-C7E96D1DD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15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5D007C8-D76C-214B-9968-14A79576D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059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E6AB24E-1AA0-594F-A010-CE3AE11C7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098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4584FB-D607-554D-B7E0-ABA7F008F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820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2F466E-6E3A-5D4C-91F5-C669D2A4A0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8439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98A925-106F-9846-AFC6-0EF93AE6E4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609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C49986A-86F3-AB43-9354-EAF953A0DE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7397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684BB4-9E5D-FC4C-8E98-73F693F9B9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912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66298B-C17D-A54D-8944-3968ED1A1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3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34B237E-DE89-2C4A-B962-551B02468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978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83BC35A-0B43-7241-AD8D-F8BA770940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931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C1D80F2-BA9E-9D4F-9840-DB6A23EB7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285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F94C209-6DCE-B246-A6CB-B267ED7E48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99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FB31C65-9E40-DB4B-9F43-D91845BB4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4750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77966C-24C9-6D4B-A610-73B6A16A0E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3303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E8710B1-DC6C-E24D-9847-F576C04E55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254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0172FAE-2AF5-D24B-8F8E-AC3B774E00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393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F452D20-CE22-D443-A79A-003A837610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194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273DD9-F320-DD4F-A484-BAF121C7FE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98023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43F9340-8EA8-7D49-9692-89D587B552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9672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8C50804-1B57-6741-B1E5-2DBDAC992D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99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C5EFD5-4331-2F41-ADDC-F2CB2BEECE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35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1C415A7-4D41-E04A-B922-DB7CED1D52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17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AEFB87-6DFE-A94F-B07A-4E32B5D38A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331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DDB47E-FFDA-2B42-9D01-514DEE637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286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9E44F5-B383-FD4B-A2DE-4C281ADCE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836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29AFB2-A835-664A-8D9F-97AE124E04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050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004FE-016C-9743-A95E-F30887DAC5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660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A7BBE8-A60B-6846-84CF-7A66FDC89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065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498A2E-BA17-2543-AC1B-634E4804B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66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4260BCA-269F-214E-BD42-DDAB7184E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23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0F429B-1678-0043-B4AC-EA778F97E7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0498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C968E60-D4F3-4747-9FB1-1183705A1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600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71A1E2-8DF5-3F49-8B82-C8DBA793AC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067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21041D7-0440-4E45-BC36-1F232431C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736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B54B064-45E1-EE40-ABCA-D837A8480C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7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01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FF51BEA-8C41-5248-BF8C-B8E053A58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816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237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91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2F9C864-C59B-6C47-A0C9-247B07B39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6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C87D83-536C-7E4E-B144-1423F81E7C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20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8FAF5EA-B484-9643-94B3-8A5C046EBD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4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5387D2-FD5A-F64D-A83F-2A30605B19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3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58626E-BF80-444F-9D36-390D6D0E3A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6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5DD4EE-CCC6-DF43-95B8-05465ED93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4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715F5A-3190-0443-A699-7DA0C33331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43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3944A3F-31D9-944A-84E3-F73A3FBA73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6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55DC99D-8CE1-1142-BB15-B897AB1401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684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A26AE3-A651-BE45-B99E-2B84712AE2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58C612B-990F-8542-92E5-1DEE1159F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46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822C69-8146-4D47-8C29-37BA660AA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4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ACDE43-E527-E144-911B-AF3DA8AB21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05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E9A06D8-BA57-294D-8ABF-B83A254077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7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426E2FD-F64A-3C4C-8230-F409B48A4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25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BE2F6F5-9E98-634B-846F-C5100ACBE3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60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473E13-0538-144E-B0C0-C1D3EFBA1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BA69E4B-C2F7-3D4D-8FC2-2C31A472E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25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C6C59CD-DBED-5F4F-BEF5-3F8F169EDE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64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A56E130-6543-D74D-8A48-190D0CEC16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89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F86057-1AA4-5D43-B015-07E48414A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936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9DE8467-6E08-5C48-8FD6-BD0E72F5D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63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E1E1681-46A2-7B44-8CF7-97B9D56881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49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641351-E6FE-D143-B235-77EAC76AF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04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F6D675E-147F-5746-938D-7A84A7457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517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E68B906-4F74-0647-A7F0-40A2370EB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2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8DE656-C144-3A41-A2F3-CA63BFAEEF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55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AA9446-98E2-3E46-B836-2D8CAC9B6E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E9ED6E-69D4-E44B-9147-CDF1DADCC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09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3111B5-0E73-6E4A-AE87-C0ABEC8353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B762BE2-4951-2A48-86D2-1A5367BB17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15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4C34644-5459-5849-B42D-4EA5AF72D6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952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4FB7B70-BA8B-DA41-A013-0CA100FA20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59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E5CB3F-B9DD-8143-9904-26413B7E2C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9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4712FE3-7246-A847-8D5A-3A9289B23C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6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026FCD-6060-9E40-A216-675B71F9FB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08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9CA6E43-DC3D-5D4E-865B-3F06B14C31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945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F292EF9-F53E-B748-8292-6F3298A604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71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59B9B6-51EC-7D4C-87ED-4A8D2662A8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00BE317-8F53-6B46-9154-A36DF50700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31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243C025-B625-2E4F-BF00-BB8A75C1F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83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641796D-9A14-6F4B-AAB5-70496AD0AA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02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44C13A8-A9D8-D346-B28D-E01041951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44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4FDE533-6DFD-714D-8A25-0B96B09844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61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91EA53-0E4E-D24C-A012-436EEA401A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55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B150EF0-7953-B94C-A078-3E5DECDDE1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28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124EFB-5FDC-7E42-A499-3B6B572F51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12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60ACD1-747E-944F-BE40-0299333AC6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54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E6D89EB-384C-D44C-A0F9-D6BEC521AD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85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39DCF4-AFA6-3D42-932C-6E6875B25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B51D33-17DB-014B-AC20-274BBEFBAA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63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B1037E5-4F0D-9F4E-8509-C5FF1DFD98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14A6D56-EE0A-AC47-9D2B-C704BC558B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158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EBDAC1A-1EBD-834E-95B2-BAE90D31F1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964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1F7158-D6A9-C946-A49B-D13781DEA3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94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1C10F7-5132-7B4C-B8A8-DD4915036E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260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0385FDD-0836-C54D-A1F8-76E770C612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04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2A58BDD-596C-1D40-82BE-66ADEC5919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74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A1F1A45-C27B-2E4D-8D60-CAA0E46CA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25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678A643-9AF0-3642-95E4-B423199037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04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8D873C-FBAE-8D42-BC6D-D58A151362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211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700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61422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143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98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95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628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7046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5797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80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5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585DE78-B5A2-694C-ACE7-6439737800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08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1CF10C-8629-3246-9233-5543F810A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577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BC682D0-E71A-F547-92D4-6BCAED6DCF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988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283451-CAE7-A741-BA51-8E6A16E4C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0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97DB81-9ABB-3846-B495-EF212BD22D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633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BA27297-AB1C-F142-89FC-CC696AD892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414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4E2267-4B8F-0F4B-B32D-01BCA9E093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1072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F5E511-F469-5643-A3FC-875CD42036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9926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738B548-CEAE-0B42-8045-21952E0DF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62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E8DCA4-32EF-F348-A1B0-64D480182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1010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DD47795-06F4-764F-971C-31FCE3DCB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6.xml"/><Relationship Id="rId12" Type="http://schemas.openxmlformats.org/officeDocument/2006/relationships/theme" Target="../theme/theme15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3" Type="http://schemas.openxmlformats.org/officeDocument/2006/relationships/image" Target="../media/image1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9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9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371600" y="6248400"/>
            <a:ext cx="1447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971800" y="6248400"/>
            <a:ext cx="2895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019800" y="6248400"/>
            <a:ext cx="19034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185E5407-9110-7A4A-9C53-2686B49420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82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79B3129F-180F-994B-84DD-BB1692E8E5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5A8D77C8-41AE-284D-80B6-F116A09828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25A3F59C-52B4-9D47-978C-1C45F6A31F8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9684DAFF-D323-6647-898A-7548ADBE06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02CE9618-EBD8-BB45-B2AE-DED46E291B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0EC60D6F-748D-FA40-B372-37C141965A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097838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019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8BA2D70D-91E5-5344-B7C0-713E74E2F0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" r="278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780" r="278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081963" y="6477000"/>
            <a:ext cx="8286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FFFFFF"/>
                </a:solidFill>
              </a:rPr>
              <a:t>www.hr.is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019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02885269-0456-D84A-9D5E-F859BCD88B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097838" y="6477000"/>
            <a:ext cx="8286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019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6323CB04-407D-3B45-97DD-3E3BECECE2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19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B8751BB3-37DD-0D4F-980C-1E750014B8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371600" y="6096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048000" y="6096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0960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507E66AD-9117-C649-A7BB-0001893C93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081963" y="6477000"/>
            <a:ext cx="8286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115A615F-7EC5-DC43-BBE1-26B98E61C22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atirmelon.com/2011/06/10/yet-another-software-testing-pyramid/" TargetMode="External"/><Relationship Id="rId4" Type="http://schemas.openxmlformats.org/officeDocument/2006/relationships/hyperlink" Target="http://martinfowler.com/bliki/TestPyramid.html" TargetMode="External"/><Relationship Id="rId5" Type="http://schemas.openxmlformats.org/officeDocument/2006/relationships/hyperlink" Target="http://googletesting.blogspot.co.uk/2015/04/just-say-no-to-more-end-to-end-tests.html" TargetMode="External"/><Relationship Id="rId6" Type="http://schemas.openxmlformats.org/officeDocument/2006/relationships/hyperlink" Target="https://www.symphonious.net/2015/04/30/making-end-to-end-tests-work/" TargetMode="External"/><Relationship Id="rId7" Type="http://schemas.openxmlformats.org/officeDocument/2006/relationships/hyperlink" Target="http://www.jamesshore.com/Blog/Alternatives-to-Acceptance-Test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mescrisp.org/2011/05/30/automated-testing-and-the-test-pyramid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elandair.i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elandair.i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371600" y="5562600"/>
            <a:ext cx="61722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lnSpc>
                <a:spcPct val="120000"/>
              </a:lnSpc>
              <a:buClrTx/>
              <a:buFontTx/>
              <a:buNone/>
            </a:pPr>
            <a:r>
              <a:rPr lang="en-GB" sz="1400" dirty="0"/>
              <a:t>Hannes </a:t>
            </a:r>
            <a:r>
              <a:rPr lang="en-GB" sz="1400" dirty="0" err="1"/>
              <a:t>Pétursson</a:t>
            </a:r>
            <a:endParaRPr lang="en-GB" sz="1400" dirty="0"/>
          </a:p>
          <a:p>
            <a:pPr algn="ctr">
              <a:lnSpc>
                <a:spcPct val="120000"/>
              </a:lnSpc>
              <a:buClrTx/>
              <a:buFontTx/>
              <a:buNone/>
            </a:pPr>
            <a:r>
              <a:rPr lang="en-GB" sz="1400" dirty="0"/>
              <a:t>T303-HUGB | </a:t>
            </a:r>
            <a:r>
              <a:rPr lang="en-GB" sz="1400" dirty="0" err="1"/>
              <a:t>Hugbúnaðarfræði</a:t>
            </a:r>
            <a:r>
              <a:rPr lang="en-GB" sz="1400" dirty="0"/>
              <a:t/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1000" y="5105400"/>
            <a:ext cx="8229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b="1" dirty="0" smtClean="0"/>
              <a:t>Functional Testing</a:t>
            </a:r>
            <a:endParaRPr lang="en-GB" b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tests - example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49" b="-1204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5796136" y="2132856"/>
            <a:ext cx="2592288" cy="3600400"/>
          </a:xfrm>
          <a:prstGeom prst="roundRect">
            <a:avLst/>
          </a:prstGeom>
          <a:solidFill>
            <a:srgbClr val="00B8FF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3888" y="1700808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Combinations </a:t>
            </a:r>
            <a:r>
              <a:rPr lang="en-US" dirty="0" smtClean="0">
                <a:solidFill>
                  <a:srgbClr val="000000"/>
                </a:solidFill>
              </a:rPr>
              <a:t>and price </a:t>
            </a:r>
            <a:r>
              <a:rPr lang="en-US" dirty="0">
                <a:solidFill>
                  <a:srgbClr val="000000"/>
                </a:solidFill>
              </a:rPr>
              <a:t>business rules</a:t>
            </a:r>
          </a:p>
        </p:txBody>
      </p:sp>
    </p:spTree>
    <p:extLst>
      <p:ext uri="{BB962C8B-B14F-4D97-AF65-F5344CB8AC3E}">
        <p14:creationId xmlns:p14="http://schemas.microsoft.com/office/powerpoint/2010/main" val="277675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Specifications - Example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Simplified specifications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Saga </a:t>
            </a:r>
            <a:r>
              <a:rPr lang="en-US" dirty="0"/>
              <a:t>business class costs twice the minimum </a:t>
            </a:r>
            <a:r>
              <a:rPr lang="en-US" dirty="0" smtClean="0"/>
              <a:t>fare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Children </a:t>
            </a:r>
            <a:r>
              <a:rPr lang="en-US" dirty="0"/>
              <a:t>2-11 pay half </a:t>
            </a:r>
            <a:r>
              <a:rPr lang="en-US" dirty="0" smtClean="0"/>
              <a:t>price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Infants </a:t>
            </a:r>
            <a:r>
              <a:rPr lang="en-US" dirty="0"/>
              <a:t>pay no </a:t>
            </a:r>
            <a:r>
              <a:rPr lang="en-US" dirty="0" smtClean="0"/>
              <a:t>fare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Only </a:t>
            </a:r>
            <a:r>
              <a:rPr lang="en-US" dirty="0"/>
              <a:t>one infant per </a:t>
            </a:r>
            <a:r>
              <a:rPr lang="en-US" dirty="0" smtClean="0"/>
              <a:t>adult</a:t>
            </a: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740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Test specification</a:t>
            </a:r>
            <a:endParaRPr lang="is-IS" dirty="0"/>
          </a:p>
        </p:txBody>
      </p:sp>
      <p:graphicFrame>
        <p:nvGraphicFramePr>
          <p:cNvPr id="8" name="Group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540652"/>
              </p:ext>
            </p:extLst>
          </p:nvPr>
        </p:nvGraphicFramePr>
        <p:xfrm>
          <a:off x="683568" y="1844824"/>
          <a:ext cx="7776864" cy="3411538"/>
        </p:xfrm>
        <a:graphic>
          <a:graphicData uri="http://schemas.openxmlformats.org/drawingml/2006/table">
            <a:tbl>
              <a:tblPr/>
              <a:tblGrid>
                <a:gridCol w="1554698"/>
                <a:gridCol w="1397708"/>
                <a:gridCol w="1585082"/>
                <a:gridCol w="1325123"/>
                <a:gridCol w="191425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Fare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Adults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Children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Infants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Verð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Economy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25000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Economy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20000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Saga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60000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Saga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Not allowed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Economy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Not allowed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Saga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30000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59"/>
          <p:cNvSpPr txBox="1">
            <a:spLocks noChangeArrowheads="1"/>
          </p:cNvSpPr>
          <p:nvPr/>
        </p:nvSpPr>
        <p:spPr bwMode="auto">
          <a:xfrm>
            <a:off x="935038" y="5589240"/>
            <a:ext cx="644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s-IS" sz="1800" dirty="0">
                <a:cs typeface="Arial" charset="0"/>
              </a:rPr>
              <a:t>Minimum fare == 10.000</a:t>
            </a:r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985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specification (test automated)</a:t>
            </a:r>
            <a:endParaRPr lang="en-US" dirty="0"/>
          </a:p>
        </p:txBody>
      </p:sp>
      <p:graphicFrame>
        <p:nvGraphicFramePr>
          <p:cNvPr id="4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827184"/>
              </p:ext>
            </p:extLst>
          </p:nvPr>
        </p:nvGraphicFramePr>
        <p:xfrm>
          <a:off x="395536" y="1815749"/>
          <a:ext cx="8208913" cy="3773491"/>
        </p:xfrm>
        <a:graphic>
          <a:graphicData uri="http://schemas.openxmlformats.org/drawingml/2006/table">
            <a:tbl>
              <a:tblPr/>
              <a:tblGrid>
                <a:gridCol w="1642852"/>
                <a:gridCol w="1348848"/>
                <a:gridCol w="1778271"/>
                <a:gridCol w="1535942"/>
                <a:gridCol w="1903000"/>
              </a:tblGrid>
              <a:tr h="51911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com.icelandair.fargjald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Fare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Adults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Children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Infants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Price()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Economy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25000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Economy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20000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Saga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60000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Saga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Not allowed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Economy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Not allowed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Saga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4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Executed test</a:t>
            </a:r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719319"/>
              </p:ext>
            </p:extLst>
          </p:nvPr>
        </p:nvGraphicFramePr>
        <p:xfrm>
          <a:off x="396626" y="1628800"/>
          <a:ext cx="8351838" cy="4529456"/>
        </p:xfrm>
        <a:graphic>
          <a:graphicData uri="http://schemas.openxmlformats.org/drawingml/2006/table">
            <a:tbl>
              <a:tblPr/>
              <a:tblGrid>
                <a:gridCol w="1646238"/>
                <a:gridCol w="1301750"/>
                <a:gridCol w="1371600"/>
                <a:gridCol w="1296987"/>
                <a:gridCol w="2735263"/>
              </a:tblGrid>
              <a:tr h="55245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com.icelandair.fare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Fare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Adults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Children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Infants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Price()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Economy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25000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Economy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20000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Saga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Expected  60000, got 61000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Saga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Not allowed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Economy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Not allowed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Saga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Expected 30000, got 31000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2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Example of UI testing tool - Selenium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Record</a:t>
            </a:r>
            <a:r>
              <a:rPr lang="en-US" dirty="0"/>
              <a:t>-playback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Readable syntax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Two styles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Table driven – black box testing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Code driven – white box testing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Scripts the browser with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521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Pyramid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690" r="-146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929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676" r="-15676"/>
          <a:stretch>
            <a:fillRect/>
          </a:stretch>
        </p:blipFill>
        <p:spPr>
          <a:xfrm>
            <a:off x="35496" y="836712"/>
            <a:ext cx="9110340" cy="5040000"/>
          </a:xfrm>
        </p:spPr>
      </p:pic>
    </p:spTree>
    <p:extLst>
      <p:ext uri="{BB962C8B-B14F-4D97-AF65-F5344CB8AC3E}">
        <p14:creationId xmlns:p14="http://schemas.microsoft.com/office/powerpoint/2010/main" val="85404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Measurement – Functional Tests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84784"/>
            <a:ext cx="7770813" cy="4298950"/>
          </a:xfrm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Code </a:t>
            </a:r>
            <a:r>
              <a:rPr lang="en-US" dirty="0"/>
              <a:t>Coverage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RTF (Running Tested Feature</a:t>
            </a:r>
            <a:r>
              <a:rPr lang="en-US" dirty="0" smtClean="0"/>
              <a:t>)</a:t>
            </a:r>
          </a:p>
          <a:p>
            <a:pPr marL="857250" lvl="1" indent="-457200">
              <a:buClr>
                <a:srgbClr val="CD0920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The </a:t>
            </a:r>
            <a:r>
              <a:rPr lang="en-US" dirty="0"/>
              <a:t>desired software is broken down into </a:t>
            </a:r>
            <a:r>
              <a:rPr lang="en-US" b="1" dirty="0"/>
              <a:t>named features </a:t>
            </a:r>
            <a:r>
              <a:rPr lang="en-US" dirty="0"/>
              <a:t>(requirements, stories) which are part of what it means to deliver the desired system.</a:t>
            </a:r>
          </a:p>
          <a:p>
            <a:pPr marL="857250" lvl="1" indent="-457200">
              <a:buClr>
                <a:srgbClr val="CD0920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For each named feature, there </a:t>
            </a:r>
            <a:r>
              <a:rPr lang="en-US" b="1" dirty="0"/>
              <a:t>are one or more automated acceptance tests</a:t>
            </a:r>
            <a:r>
              <a:rPr lang="en-US" dirty="0"/>
              <a:t> which, when they work, will show that the feature in question is implemented.</a:t>
            </a:r>
          </a:p>
          <a:p>
            <a:pPr marL="857250" lvl="1" indent="-457200">
              <a:buClr>
                <a:srgbClr val="CD0920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</a:t>
            </a:r>
            <a:r>
              <a:rPr lang="en-US" b="1" dirty="0"/>
              <a:t>RTF</a:t>
            </a:r>
            <a:r>
              <a:rPr lang="en-US" dirty="0"/>
              <a:t> metric shows, at every moment in the project</a:t>
            </a:r>
            <a:r>
              <a:rPr lang="en-US" b="1" dirty="0"/>
              <a:t>, how many features are passing all their acceptance tests</a:t>
            </a:r>
            <a:r>
              <a:rPr lang="en-US" dirty="0"/>
              <a:t>.</a:t>
            </a:r>
          </a:p>
          <a:p>
            <a:pPr marL="857250" lvl="1" indent="-457200">
              <a:buClr>
                <a:srgbClr val="CD0920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8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RTF (Running Tested Feature)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1" r="-684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4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err="1"/>
              <a:t>Maric’s</a:t>
            </a:r>
            <a:r>
              <a:rPr lang="en-US" dirty="0"/>
              <a:t> test quadrants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401448"/>
              </p:ext>
            </p:extLst>
          </p:nvPr>
        </p:nvGraphicFramePr>
        <p:xfrm>
          <a:off x="1770063" y="1773238"/>
          <a:ext cx="5532437" cy="3952876"/>
        </p:xfrm>
        <a:graphic>
          <a:graphicData uri="http://schemas.openxmlformats.org/drawingml/2006/table">
            <a:tbl>
              <a:tblPr/>
              <a:tblGrid>
                <a:gridCol w="2619375"/>
                <a:gridCol w="2913062"/>
              </a:tblGrid>
              <a:tr h="197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Functional Tests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Virkniprófanir)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Usability and Exploratory Testing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Nytsemis og könnunar prófanir)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Unit Tests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Einingaprófanir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Property Testing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Eiginleikaprófanir)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14"/>
          <p:cNvSpPr>
            <a:spLocks noChangeArrowheads="1"/>
          </p:cNvSpPr>
          <p:nvPr/>
        </p:nvSpPr>
        <p:spPr bwMode="auto">
          <a:xfrm>
            <a:off x="609600" y="5410200"/>
            <a:ext cx="1447800" cy="9144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Automated</a:t>
            </a:r>
            <a:endParaRPr lang="en-US" sz="2000" dirty="0">
              <a:cs typeface="Arial" charset="0"/>
            </a:endParaRP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609600" y="1371600"/>
            <a:ext cx="1447800" cy="9144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Automated</a:t>
            </a:r>
            <a:endParaRPr lang="en-US" sz="2000" dirty="0">
              <a:cs typeface="Arial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7010400" y="1341438"/>
            <a:ext cx="1447800" cy="9144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Manual</a:t>
            </a:r>
            <a:endParaRPr lang="en-US" sz="2000" dirty="0">
              <a:cs typeface="Arial" charset="0"/>
            </a:endParaRP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7010400" y="5445125"/>
            <a:ext cx="1447800" cy="9144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Tool-Based</a:t>
            </a:r>
            <a:endParaRPr lang="en-US" sz="2000" dirty="0">
              <a:cs typeface="Arial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411413" y="1268413"/>
            <a:ext cx="441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Business Facing</a:t>
            </a:r>
            <a:endParaRPr lang="en-US" sz="1800">
              <a:cs typeface="Arial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411413" y="5876925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Technology Facing</a:t>
            </a:r>
            <a:endParaRPr lang="en-US" sz="1800">
              <a:cs typeface="Arial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 rot="16200000">
            <a:off x="-1139031" y="3559969"/>
            <a:ext cx="441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Support Programming</a:t>
            </a:r>
            <a:br>
              <a:rPr lang="is-IS" sz="1800">
                <a:cs typeface="Arial" charset="0"/>
              </a:rPr>
            </a:br>
            <a:r>
              <a:rPr lang="is-IS" sz="1800">
                <a:cs typeface="Arial" charset="0"/>
              </a:rPr>
              <a:t>(Drive/test to spec)</a:t>
            </a:r>
            <a:endParaRPr lang="en-US" sz="1800">
              <a:cs typeface="Arial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 rot="5400000">
            <a:off x="5868194" y="3563144"/>
            <a:ext cx="441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Critique Product</a:t>
            </a:r>
            <a:br>
              <a:rPr lang="is-IS" sz="1800">
                <a:cs typeface="Arial" charset="0"/>
              </a:rPr>
            </a:br>
            <a:r>
              <a:rPr lang="is-IS" sz="1800">
                <a:cs typeface="Arial" charset="0"/>
              </a:rPr>
              <a:t> ( Test to failure)</a:t>
            </a:r>
            <a:endParaRPr lang="en-US" sz="18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7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vs. Functional tests</a:t>
            </a:r>
            <a:endParaRPr lang="en-US" dirty="0"/>
          </a:p>
        </p:txBody>
      </p:sp>
      <p:graphicFrame>
        <p:nvGraphicFramePr>
          <p:cNvPr id="4" name="Group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386028"/>
              </p:ext>
            </p:extLst>
          </p:nvPr>
        </p:nvGraphicFramePr>
        <p:xfrm>
          <a:off x="683568" y="1772816"/>
          <a:ext cx="7696200" cy="3944874"/>
        </p:xfrm>
        <a:graphic>
          <a:graphicData uri="http://schemas.openxmlformats.org/drawingml/2006/table">
            <a:tbl>
              <a:tblPr/>
              <a:tblGrid>
                <a:gridCol w="3849687"/>
                <a:gridCol w="38465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Unit tests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Functional tests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Smallest unit of code (Class/method)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Higher level Business Logic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Programmer driven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Team driven (customer-tester-programmer)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Short cycle (minutes)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Longer cycle (hours-days)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Highly isolated scope stub, mock, dummy, fakes o.s.fr.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-No filesystem or network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Team scope (don’t depend on systems outside the team’s control)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Program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Functionality design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100s per second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1/10-10s of seconds per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Building the Code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Building the Right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96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2" y="188640"/>
            <a:ext cx="4464000" cy="65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18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Test Pyramid</a:t>
            </a:r>
            <a:endParaRPr lang="en-US" dirty="0" smtClean="0">
              <a:hlinkClick r:id="rId2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://jamescrisp.org/2011/05/30/automated-testing-and-the-test-pyramid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>
                <a:hlinkClick r:id="rId3"/>
              </a:rPr>
              <a:t>http://watirmelon.com/2011/06/10/yet-another-software-testing-pyramid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://martinfowler.com/bliki/</a:t>
            </a:r>
            <a:r>
              <a:rPr lang="en-US" dirty="0" smtClean="0">
                <a:hlinkClick r:id="rId4"/>
              </a:rPr>
              <a:t>TestPyramid.html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://googletesting.blogspot.co.uk/2015/04/just-say-no-to-more-end-to-end-</a:t>
            </a:r>
            <a:r>
              <a:rPr lang="en-US" dirty="0" smtClean="0">
                <a:hlinkClick r:id="rId5"/>
              </a:rPr>
              <a:t>tests.html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>
                <a:hlinkClick r:id="rId6"/>
              </a:rPr>
              <a:t>https://www.symphonious.net/2015/04/30/making-end-to-end-tests-work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>
                <a:hlinkClick r:id="rId7"/>
              </a:rPr>
              <a:t>http://www.jamesshore.com/Blog/Alternatives-to-Acceptance-</a:t>
            </a:r>
            <a:r>
              <a:rPr lang="en-US" dirty="0" smtClean="0">
                <a:hlinkClick r:id="rId7"/>
              </a:rPr>
              <a:t>Testing.html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err="1"/>
              <a:t>Maric’s</a:t>
            </a:r>
            <a:r>
              <a:rPr lang="en-US" dirty="0"/>
              <a:t> test quadrants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295108"/>
              </p:ext>
            </p:extLst>
          </p:nvPr>
        </p:nvGraphicFramePr>
        <p:xfrm>
          <a:off x="1770063" y="1773238"/>
          <a:ext cx="5532437" cy="3952876"/>
        </p:xfrm>
        <a:graphic>
          <a:graphicData uri="http://schemas.openxmlformats.org/drawingml/2006/table">
            <a:tbl>
              <a:tblPr/>
              <a:tblGrid>
                <a:gridCol w="2619375"/>
                <a:gridCol w="2913062"/>
              </a:tblGrid>
              <a:tr h="197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Functional Tests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Virkniprófanir)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Usability and Exploratory Testing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Nytsemis og könnunar prófanir)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Unit Tests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Einingaprófanir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Property Testing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Eiginleikaprófanir)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14"/>
          <p:cNvSpPr>
            <a:spLocks noChangeArrowheads="1"/>
          </p:cNvSpPr>
          <p:nvPr/>
        </p:nvSpPr>
        <p:spPr bwMode="auto">
          <a:xfrm>
            <a:off x="609600" y="5410200"/>
            <a:ext cx="1447800" cy="9144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Automated</a:t>
            </a:r>
            <a:endParaRPr lang="en-US" sz="2000" dirty="0">
              <a:cs typeface="Arial" charset="0"/>
            </a:endParaRP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609600" y="1371600"/>
            <a:ext cx="1447800" cy="9144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Automated</a:t>
            </a:r>
            <a:endParaRPr lang="en-US" sz="2000" dirty="0">
              <a:cs typeface="Arial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7010400" y="1341438"/>
            <a:ext cx="1447800" cy="9144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Manual</a:t>
            </a:r>
            <a:endParaRPr lang="en-US" sz="2000" dirty="0">
              <a:cs typeface="Arial" charset="0"/>
            </a:endParaRP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7010400" y="5445125"/>
            <a:ext cx="1447800" cy="9144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Tool-Based</a:t>
            </a:r>
            <a:endParaRPr lang="en-US" sz="2000" dirty="0">
              <a:cs typeface="Arial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411413" y="1268413"/>
            <a:ext cx="441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Business Facing</a:t>
            </a:r>
            <a:endParaRPr lang="en-US" sz="1800">
              <a:cs typeface="Arial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411413" y="5876925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Technology Facing</a:t>
            </a:r>
            <a:endParaRPr lang="en-US" sz="1800">
              <a:cs typeface="Arial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 rot="16200000">
            <a:off x="-1139031" y="3559969"/>
            <a:ext cx="441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Support Programming</a:t>
            </a:r>
            <a:br>
              <a:rPr lang="is-IS" sz="1800">
                <a:cs typeface="Arial" charset="0"/>
              </a:rPr>
            </a:br>
            <a:r>
              <a:rPr lang="is-IS" sz="1800">
                <a:cs typeface="Arial" charset="0"/>
              </a:rPr>
              <a:t>(Drive/test to spec)</a:t>
            </a:r>
            <a:endParaRPr lang="en-US" sz="1800">
              <a:cs typeface="Arial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 rot="5400000">
            <a:off x="5868194" y="3563144"/>
            <a:ext cx="441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Critique Product</a:t>
            </a:r>
            <a:br>
              <a:rPr lang="is-IS" sz="1800">
                <a:cs typeface="Arial" charset="0"/>
              </a:rPr>
            </a:br>
            <a:r>
              <a:rPr lang="is-IS" sz="1800">
                <a:cs typeface="Arial" charset="0"/>
              </a:rPr>
              <a:t> ( Test to failure)</a:t>
            </a:r>
            <a:endParaRPr lang="en-US" sz="18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2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Functional Tests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Customer tests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End to end tests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Manual tests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Automated UI tests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Automated API tests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415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Customer Tests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Customers </a:t>
            </a:r>
            <a:r>
              <a:rPr lang="en-US" dirty="0"/>
              <a:t>have specialized expertise, or domain knowledge, that programmers don't have</a:t>
            </a:r>
            <a:r>
              <a:rPr lang="en-US" dirty="0" smtClean="0"/>
              <a:t>.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Customer tests help customers communicate </a:t>
            </a:r>
            <a:r>
              <a:rPr lang="en-US" dirty="0" smtClean="0"/>
              <a:t>their expertise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Customer tests are really just </a:t>
            </a:r>
            <a:r>
              <a:rPr lang="en-US" dirty="0" smtClean="0"/>
              <a:t>examples, </a:t>
            </a:r>
            <a:r>
              <a:rPr lang="en-US" dirty="0"/>
              <a:t>p</a:t>
            </a:r>
            <a:r>
              <a:rPr lang="en-US" dirty="0" smtClean="0"/>
              <a:t>rogrammers can turn </a:t>
            </a:r>
            <a:r>
              <a:rPr lang="en-US" dirty="0"/>
              <a:t>them into automated </a:t>
            </a:r>
            <a:r>
              <a:rPr lang="en-US" dirty="0" smtClean="0"/>
              <a:t>tests.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Follow the process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smtClean="0"/>
              <a:t>Describe</a:t>
            </a:r>
            <a:r>
              <a:rPr lang="en-US" i="1" dirty="0"/>
              <a:t>, Demonstrate, </a:t>
            </a:r>
            <a:r>
              <a:rPr lang="en-US" i="1" dirty="0" smtClean="0"/>
              <a:t>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9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End-to-end tests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Tests </a:t>
            </a:r>
            <a:r>
              <a:rPr lang="en-US" dirty="0"/>
              <a:t>the system from end-to-</a:t>
            </a:r>
            <a:r>
              <a:rPr lang="en-US" dirty="0" smtClean="0"/>
              <a:t>end</a:t>
            </a: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From </a:t>
            </a:r>
            <a:r>
              <a:rPr lang="en-US" dirty="0"/>
              <a:t>the UI to the database and </a:t>
            </a:r>
            <a:r>
              <a:rPr lang="en-US" dirty="0" smtClean="0"/>
              <a:t>back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Are </a:t>
            </a:r>
            <a:r>
              <a:rPr lang="en-US" dirty="0" smtClean="0"/>
              <a:t>brittle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Are expensive to write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Are slow</a:t>
            </a: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82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Functional Tests - Example</a:t>
            </a:r>
            <a:endParaRPr lang="en-US" dirty="0"/>
          </a:p>
        </p:txBody>
      </p:sp>
      <p:graphicFrame>
        <p:nvGraphicFramePr>
          <p:cNvPr id="5" name="Group 55"/>
          <p:cNvGraphicFramePr>
            <a:graphicFrameLocks noGrp="1"/>
          </p:cNvGraphicFramePr>
          <p:nvPr>
            <p:ph idx="1"/>
          </p:nvPr>
        </p:nvGraphicFramePr>
        <p:xfrm>
          <a:off x="468313" y="1773238"/>
          <a:ext cx="8280400" cy="3605212"/>
        </p:xfrm>
        <a:graphic>
          <a:graphicData uri="http://schemas.openxmlformats.org/drawingml/2006/table">
            <a:tbl>
              <a:tblPr/>
              <a:tblGrid>
                <a:gridCol w="2760662"/>
                <a:gridCol w="3935413"/>
                <a:gridCol w="1584325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Action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Expected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Pass/Fail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Open </a:t>
                      </a: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  <a:hlinkClick r:id="rId2"/>
                        </a:rPr>
                        <a:t>www.icelandair.is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Booking engine displayed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is-I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Enter From Reykjavík, To Amsterdam, click “Search”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Message “No departure date selected”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is-I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Enter Departure date, one adult, two infants, click “Search”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Message “Please note that you cannot travel with more than one infant per adult”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Enter one adult, zero infants, click “Search”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New page containing table with available departure dates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52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Functional Tests - Instance</a:t>
            </a:r>
            <a:endParaRPr lang="en-US" dirty="0"/>
          </a:p>
        </p:txBody>
      </p:sp>
      <p:graphicFrame>
        <p:nvGraphicFramePr>
          <p:cNvPr id="4" name="Group 32"/>
          <p:cNvGraphicFramePr>
            <a:graphicFrameLocks noGrp="1"/>
          </p:cNvGraphicFramePr>
          <p:nvPr>
            <p:ph idx="1"/>
          </p:nvPr>
        </p:nvGraphicFramePr>
        <p:xfrm>
          <a:off x="468313" y="1773238"/>
          <a:ext cx="8280400" cy="4390707"/>
        </p:xfrm>
        <a:graphic>
          <a:graphicData uri="http://schemas.openxmlformats.org/drawingml/2006/table">
            <a:tbl>
              <a:tblPr/>
              <a:tblGrid>
                <a:gridCol w="2760662"/>
                <a:gridCol w="3935413"/>
                <a:gridCol w="1584325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Action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Expected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Pass/Fail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Open </a:t>
                      </a: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  <a:hlinkClick r:id="rId2"/>
                        </a:rPr>
                        <a:t>www.icelandair.is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Booking engine displayed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Pass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Enter From Reykjavík, To Amsterdam, click “Search”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Message “No departure date selected”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Pass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Enter Departure date, one adult, two infants, click “Search”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Message “Please note that you cannot travel with more than one infant per adult”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Pass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Enter one adult, zero infants, click “Search”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New page containing table with available departure dates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FAIL! Got a message, “KEF-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AMS </a:t>
                      </a: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 not found in flight plan”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20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Automated UI tests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84784"/>
            <a:ext cx="7770813" cy="4298950"/>
          </a:xfrm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Disadvantages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UI bound (</a:t>
            </a:r>
            <a:r>
              <a:rPr lang="en-US" dirty="0" err="1"/>
              <a:t>Háð</a:t>
            </a:r>
            <a:r>
              <a:rPr lang="en-US" dirty="0"/>
              <a:t> </a:t>
            </a:r>
            <a:r>
              <a:rPr lang="en-US" dirty="0" err="1" smtClean="0"/>
              <a:t>viðmóti</a:t>
            </a:r>
            <a:r>
              <a:rPr lang="en-US" dirty="0" smtClean="0"/>
              <a:t>)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Functionality </a:t>
            </a:r>
            <a:r>
              <a:rPr lang="en-US" dirty="0"/>
              <a:t>must generally be </a:t>
            </a:r>
            <a:r>
              <a:rPr lang="en-US" dirty="0" smtClean="0"/>
              <a:t>ready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Impediment </a:t>
            </a:r>
            <a:r>
              <a:rPr lang="en-US" dirty="0"/>
              <a:t>against changes (</a:t>
            </a:r>
            <a:r>
              <a:rPr lang="en-US" dirty="0" err="1"/>
              <a:t>Heftir</a:t>
            </a:r>
            <a:r>
              <a:rPr lang="en-US" dirty="0"/>
              <a:t> </a:t>
            </a:r>
            <a:r>
              <a:rPr lang="en-US" dirty="0" err="1" smtClean="0"/>
              <a:t>breytingar</a:t>
            </a:r>
            <a:r>
              <a:rPr lang="en-US" dirty="0" smtClean="0"/>
              <a:t>)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Slow (</a:t>
            </a:r>
            <a:r>
              <a:rPr lang="en-US" dirty="0" err="1"/>
              <a:t>Hægvirk</a:t>
            </a:r>
            <a:r>
              <a:rPr lang="en-US" dirty="0"/>
              <a:t>)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/>
              <a:t>Not </a:t>
            </a:r>
            <a:r>
              <a:rPr lang="en-US" b="1" dirty="0"/>
              <a:t>convenient for </a:t>
            </a:r>
            <a:r>
              <a:rPr lang="en-US" b="1" dirty="0" smtClean="0"/>
              <a:t>TDD</a:t>
            </a:r>
            <a:endParaRPr lang="en-US" b="1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Advantages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Lower </a:t>
            </a:r>
            <a:r>
              <a:rPr lang="en-US" dirty="0"/>
              <a:t>learning </a:t>
            </a:r>
            <a:r>
              <a:rPr lang="en-US" dirty="0" smtClean="0"/>
              <a:t>curve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Less </a:t>
            </a:r>
            <a:r>
              <a:rPr lang="en-US" dirty="0"/>
              <a:t>specialized skills </a:t>
            </a:r>
            <a:r>
              <a:rPr lang="en-US" dirty="0" smtClean="0"/>
              <a:t>required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Exercises </a:t>
            </a:r>
            <a:r>
              <a:rPr lang="en-US" dirty="0"/>
              <a:t>the whole </a:t>
            </a:r>
            <a:r>
              <a:rPr lang="en-US" dirty="0" smtClean="0"/>
              <a:t>stack</a:t>
            </a: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Good for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Develop </a:t>
            </a:r>
            <a:r>
              <a:rPr lang="en-US" dirty="0"/>
              <a:t>a minimal test suite </a:t>
            </a:r>
            <a:r>
              <a:rPr lang="en-US" dirty="0" smtClean="0"/>
              <a:t>fast</a:t>
            </a: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460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Automated API testing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84784"/>
            <a:ext cx="7770813" cy="4298950"/>
          </a:xfrm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Disadvantages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Does </a:t>
            </a:r>
            <a:r>
              <a:rPr lang="en-US" dirty="0"/>
              <a:t>not test presentation </a:t>
            </a:r>
            <a:r>
              <a:rPr lang="en-US" dirty="0" smtClean="0"/>
              <a:t>layer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Requires </a:t>
            </a:r>
            <a:r>
              <a:rPr lang="en-US" dirty="0"/>
              <a:t>programming </a:t>
            </a:r>
            <a:r>
              <a:rPr lang="en-US" dirty="0" smtClean="0"/>
              <a:t>knowledge</a:t>
            </a: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Advantages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Fast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Can </a:t>
            </a:r>
            <a:r>
              <a:rPr lang="en-US" dirty="0"/>
              <a:t>be implemented before </a:t>
            </a:r>
            <a:r>
              <a:rPr lang="en-US" dirty="0" smtClean="0"/>
              <a:t>functionality (A-TDD)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Change resistant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Encourages </a:t>
            </a:r>
            <a:r>
              <a:rPr lang="en-US" dirty="0"/>
              <a:t>decoupled </a:t>
            </a:r>
            <a:r>
              <a:rPr lang="en-US" dirty="0" smtClean="0"/>
              <a:t>design</a:t>
            </a: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Good for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Business rules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Data </a:t>
            </a:r>
            <a:r>
              <a:rPr lang="en-US" dirty="0"/>
              <a:t>intensive </a:t>
            </a:r>
            <a:r>
              <a:rPr lang="en-US" dirty="0" smtClean="0"/>
              <a:t>functionality</a:t>
            </a: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Not </a:t>
            </a:r>
            <a:r>
              <a:rPr lang="en-US" dirty="0"/>
              <a:t>good </a:t>
            </a:r>
            <a:r>
              <a:rPr lang="en-US" dirty="0" smtClean="0"/>
              <a:t>for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High interaction</a:t>
            </a: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649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1006</Words>
  <Application>Microsoft Macintosh PowerPoint</Application>
  <PresentationFormat>On-screen Show (4:3)</PresentationFormat>
  <Paragraphs>282</Paragraphs>
  <Slides>23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Brian Maric’s test quadrants</vt:lpstr>
      <vt:lpstr>Functional Tests</vt:lpstr>
      <vt:lpstr>Customer Tests</vt:lpstr>
      <vt:lpstr>End-to-end tests</vt:lpstr>
      <vt:lpstr>Manual Functional Tests - Example</vt:lpstr>
      <vt:lpstr>Manual Functional Tests - Instance</vt:lpstr>
      <vt:lpstr>Automated UI tests</vt:lpstr>
      <vt:lpstr>Automated API testing</vt:lpstr>
      <vt:lpstr>Customer tests - example</vt:lpstr>
      <vt:lpstr>Specifications - Example</vt:lpstr>
      <vt:lpstr>Test specification</vt:lpstr>
      <vt:lpstr>Executable specification (test automated)</vt:lpstr>
      <vt:lpstr>Executed test</vt:lpstr>
      <vt:lpstr>Example of UI testing tool - Selenium</vt:lpstr>
      <vt:lpstr>Software Testing Pyramid</vt:lpstr>
      <vt:lpstr>PowerPoint Presentation</vt:lpstr>
      <vt:lpstr>Measurement – Functional Tests</vt:lpstr>
      <vt:lpstr>RTF (Running Tested Feature)</vt:lpstr>
      <vt:lpstr>Unit vs. Functional tests</vt:lpstr>
      <vt:lpstr>PowerPoint Presentation</vt:lpstr>
      <vt:lpstr>References</vt:lpstr>
      <vt:lpstr>Brian Maric’s test quadrants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Hannes Petursson</dc:creator>
  <cp:lastModifiedBy>Hannes Petursson</cp:lastModifiedBy>
  <cp:revision>70</cp:revision>
  <cp:lastPrinted>1601-01-01T00:00:00Z</cp:lastPrinted>
  <dcterms:created xsi:type="dcterms:W3CDTF">2010-10-21T21:29:13Z</dcterms:created>
  <dcterms:modified xsi:type="dcterms:W3CDTF">2015-10-14T23:16:19Z</dcterms:modified>
</cp:coreProperties>
</file>