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58" r:id="rId4"/>
    <p:sldId id="259" r:id="rId5"/>
    <p:sldId id="260" r:id="rId6"/>
    <p:sldId id="261" r:id="rId7"/>
    <p:sldId id="282" r:id="rId8"/>
    <p:sldId id="262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4" r:id="rId22"/>
    <p:sldId id="289" r:id="rId23"/>
    <p:sldId id="288" r:id="rId24"/>
    <p:sldId id="283" r:id="rId25"/>
    <p:sldId id="285" r:id="rId26"/>
    <p:sldId id="284" r:id="rId27"/>
    <p:sldId id="287" r:id="rId28"/>
    <p:sldId id="290" r:id="rId29"/>
    <p:sldId id="291" r:id="rId30"/>
    <p:sldId id="292" r:id="rId31"/>
    <p:sldId id="279" r:id="rId32"/>
    <p:sldId id="293" r:id="rId33"/>
    <p:sldId id="295" r:id="rId34"/>
    <p:sldId id="296" r:id="rId35"/>
    <p:sldId id="297" r:id="rId36"/>
    <p:sldId id="298" r:id="rId37"/>
    <p:sldId id="300" r:id="rId38"/>
    <p:sldId id="301" r:id="rId39"/>
    <p:sldId id="302" r:id="rId40"/>
    <p:sldId id="280" r:id="rId41"/>
    <p:sldId id="294" r:id="rId42"/>
    <p:sldId id="30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B25A-CBF7-4D7F-98F9-7854666A633F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CE1D-95B8-4163-9004-0098240C2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97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B25A-CBF7-4D7F-98F9-7854666A633F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CE1D-95B8-4163-9004-0098240C2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8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B25A-CBF7-4D7F-98F9-7854666A633F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CE1D-95B8-4163-9004-0098240C2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4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B25A-CBF7-4D7F-98F9-7854666A633F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CE1D-95B8-4163-9004-0098240C2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8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B25A-CBF7-4D7F-98F9-7854666A633F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CE1D-95B8-4163-9004-0098240C2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B25A-CBF7-4D7F-98F9-7854666A633F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CE1D-95B8-4163-9004-0098240C2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95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B25A-CBF7-4D7F-98F9-7854666A633F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CE1D-95B8-4163-9004-0098240C2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2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B25A-CBF7-4D7F-98F9-7854666A633F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CE1D-95B8-4163-9004-0098240C2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94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B25A-CBF7-4D7F-98F9-7854666A633F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CE1D-95B8-4163-9004-0098240C2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52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B25A-CBF7-4D7F-98F9-7854666A633F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CE1D-95B8-4163-9004-0098240C2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1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B25A-CBF7-4D7F-98F9-7854666A633F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CE1D-95B8-4163-9004-0098240C2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09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B25A-CBF7-4D7F-98F9-7854666A633F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CE1D-95B8-4163-9004-0098240C2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36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362"/>
          </a:xfrm>
        </p:spPr>
        <p:txBody>
          <a:bodyPr/>
          <a:lstStyle/>
          <a:p>
            <a:pPr eaLnBrk="1" hangingPunct="1"/>
            <a:r>
              <a:rPr lang="en-US" altLang="en-US" sz="4800" b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 Disease Detection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9775" y="3768725"/>
            <a:ext cx="3270250" cy="17494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CSE 299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Section 02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Group 05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849313" y="3436938"/>
            <a:ext cx="42576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Mia Mahmudul Houque Shaon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ID: 2014314042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Asif Rahman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ID: 2012691042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Md Nazmul Islam Srabon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ID: 2021227042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069013" y="3252788"/>
            <a:ext cx="4762" cy="314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6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7163" y="384175"/>
            <a:ext cx="4037012" cy="665163"/>
          </a:xfrm>
        </p:spPr>
        <p:txBody>
          <a:bodyPr/>
          <a:lstStyle/>
          <a:p>
            <a:pPr algn="ctr"/>
            <a:r>
              <a:rPr lang="en-GB" altLang="en-US" sz="4000" b="1" smtClean="0"/>
              <a:t>Background Study</a:t>
            </a:r>
          </a:p>
        </p:txBody>
      </p:sp>
      <p:pic>
        <p:nvPicPr>
          <p:cNvPr id="5123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528763"/>
            <a:ext cx="39973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1698625"/>
            <a:ext cx="3695700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1698625"/>
            <a:ext cx="3611562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91063" y="5270500"/>
            <a:ext cx="3695700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/>
              <a:t>Leaf Disease Detection Using Convolutional Neural Network</a:t>
            </a:r>
          </a:p>
          <a:p>
            <a:pPr>
              <a:defRPr/>
            </a:pPr>
            <a:endParaRPr lang="en-GB" b="1" dirty="0"/>
          </a:p>
          <a:p>
            <a:pPr algn="ctr">
              <a:defRPr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 Research Paper</a:t>
            </a:r>
          </a:p>
          <a:p>
            <a:pPr>
              <a:defRPr/>
            </a:pP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6763" y="5173663"/>
            <a:ext cx="36957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/>
              <a:t>Detection of plant leaf diseases using image segmentation and soft computing techniques</a:t>
            </a:r>
          </a:p>
          <a:p>
            <a:pPr>
              <a:defRPr/>
            </a:pPr>
            <a:endParaRPr lang="en-GB" b="1" dirty="0"/>
          </a:p>
          <a:p>
            <a:pPr algn="ctr">
              <a:defRPr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Article in Press</a:t>
            </a:r>
          </a:p>
          <a:p>
            <a:pPr>
              <a:defRPr/>
            </a:pP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5775" y="5232400"/>
            <a:ext cx="3697288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/>
              <a:t>Plant Disease Detection Using Image Processing and Machine Learning </a:t>
            </a:r>
          </a:p>
          <a:p>
            <a:pPr>
              <a:defRPr/>
            </a:pPr>
            <a:endParaRPr lang="en-GB" b="1" dirty="0"/>
          </a:p>
          <a:p>
            <a:pPr algn="ctr">
              <a:defRPr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 Research Paper</a:t>
            </a:r>
          </a:p>
          <a:p>
            <a:pPr>
              <a:defRPr/>
            </a:pPr>
            <a:endParaRPr lang="en-GB" b="1" dirty="0"/>
          </a:p>
        </p:txBody>
      </p:sp>
      <p:sp>
        <p:nvSpPr>
          <p:cNvPr id="20" name="Rectangle 19"/>
          <p:cNvSpPr/>
          <p:nvPr/>
        </p:nvSpPr>
        <p:spPr>
          <a:xfrm>
            <a:off x="414338" y="1293813"/>
            <a:ext cx="3840162" cy="5446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421188" y="1293813"/>
            <a:ext cx="3595687" cy="5446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183563" y="1293813"/>
            <a:ext cx="3814762" cy="5446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5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09550" y="104775"/>
            <a:ext cx="11755438" cy="1671638"/>
          </a:xfrm>
        </p:spPr>
        <p:txBody>
          <a:bodyPr>
            <a:normAutofit fontScale="90000"/>
          </a:bodyPr>
          <a:lstStyle/>
          <a:p>
            <a:r>
              <a:rPr lang="en-GB" altLang="en-US" sz="4000" b="1" smtClean="0"/>
              <a:t>Background Study on Plant Disease Detection Using Image Processing and Machine Learning </a:t>
            </a:r>
            <a:br>
              <a:rPr lang="en-GB" altLang="en-US" sz="4000" b="1" smtClean="0"/>
            </a:br>
            <a:endParaRPr lang="en-GB" altLang="en-US" sz="4000" b="1" smtClean="0"/>
          </a:p>
        </p:txBody>
      </p:sp>
      <p:pic>
        <p:nvPicPr>
          <p:cNvPr id="614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776413"/>
            <a:ext cx="102155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09625" y="1538288"/>
            <a:ext cx="10228263" cy="519906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76238" y="68263"/>
            <a:ext cx="10758487" cy="976312"/>
          </a:xfrm>
        </p:spPr>
        <p:txBody>
          <a:bodyPr/>
          <a:lstStyle/>
          <a:p>
            <a:pPr eaLnBrk="1" hangingPunct="1"/>
            <a:r>
              <a:rPr lang="en-US" altLang="en-US" sz="4000" b="1" smtClean="0"/>
              <a:t>Continued…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838" y="1652588"/>
            <a:ext cx="3786187" cy="373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609600" y="1652588"/>
            <a:ext cx="5316538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/>
              <a:t>Concept:</a:t>
            </a:r>
            <a:endParaRPr lang="en-US" altLang="en-US" sz="3600" u="sng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A technique for detection of crop disease which uses computer vision and machine learning techniques. This system is able to detect 20 different diseases of 5 common plants. The model is trained with 87000 RGB image samples.</a:t>
            </a:r>
          </a:p>
        </p:txBody>
      </p:sp>
    </p:spTree>
    <p:extLst>
      <p:ext uri="{BB962C8B-B14F-4D97-AF65-F5344CB8AC3E}">
        <p14:creationId xmlns:p14="http://schemas.microsoft.com/office/powerpoint/2010/main" val="2951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76238" y="93663"/>
            <a:ext cx="10758487" cy="938212"/>
          </a:xfrm>
        </p:spPr>
        <p:txBody>
          <a:bodyPr/>
          <a:lstStyle/>
          <a:p>
            <a:pPr eaLnBrk="1" hangingPunct="1"/>
            <a:r>
              <a:rPr lang="en-US" altLang="en-US" sz="4000" b="1" smtClean="0"/>
              <a:t>Continued…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738" y="1630363"/>
            <a:ext cx="4872037" cy="4338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u="sng" dirty="0"/>
              <a:t>Methods Followed:</a:t>
            </a:r>
          </a:p>
          <a:p>
            <a:pPr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Image Preprocessing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Extracting textures using GLCM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Feature Selection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Correlation of variables with target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Image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Random Forest Classifier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2725" y="1633538"/>
            <a:ext cx="4872038" cy="4338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u="sng" dirty="0"/>
              <a:t>Results Achieved:</a:t>
            </a:r>
            <a:endParaRPr lang="en-US" sz="3600" dirty="0"/>
          </a:p>
          <a:p>
            <a:pPr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Average Accuracy of 93%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K-fold cross validation technique is implemented to find the accuracy score.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This method can find the accuracy on whole dataset without any bias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43588" y="1630363"/>
            <a:ext cx="0" cy="44910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61938" y="65088"/>
            <a:ext cx="11755437" cy="1671637"/>
          </a:xfrm>
        </p:spPr>
        <p:txBody>
          <a:bodyPr>
            <a:normAutofit fontScale="90000"/>
          </a:bodyPr>
          <a:lstStyle/>
          <a:p>
            <a:r>
              <a:rPr lang="en-GB" altLang="en-US" sz="4000" b="1" smtClean="0"/>
              <a:t>Background Study on Leaf Disease Detection Using Convolutional Neural Network</a:t>
            </a:r>
            <a:br>
              <a:rPr lang="en-GB" altLang="en-US" sz="4000" b="1" smtClean="0"/>
            </a:br>
            <a:endParaRPr lang="en-GB" altLang="en-US" sz="4000" b="1" smtClean="0"/>
          </a:p>
        </p:txBody>
      </p:sp>
      <p:pic>
        <p:nvPicPr>
          <p:cNvPr id="92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266825"/>
            <a:ext cx="9980613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36650" y="1254125"/>
            <a:ext cx="10006013" cy="523875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22288" y="209550"/>
            <a:ext cx="11404600" cy="927100"/>
          </a:xfrm>
        </p:spPr>
        <p:txBody>
          <a:bodyPr/>
          <a:lstStyle/>
          <a:p>
            <a:r>
              <a:rPr lang="en-GB" altLang="en-US" sz="4000" b="1" smtClean="0"/>
              <a:t>Continued…</a:t>
            </a:r>
          </a:p>
        </p:txBody>
      </p:sp>
      <p:pic>
        <p:nvPicPr>
          <p:cNvPr id="1024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4713" y="1593850"/>
            <a:ext cx="5665787" cy="2082800"/>
          </a:xfrm>
        </p:spPr>
      </p:pic>
      <p:sp>
        <p:nvSpPr>
          <p:cNvPr id="1024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0" y="1704975"/>
            <a:ext cx="4960938" cy="3811588"/>
          </a:xfrm>
        </p:spPr>
        <p:txBody>
          <a:bodyPr/>
          <a:lstStyle/>
          <a:p>
            <a:r>
              <a:rPr lang="en-GB" altLang="en-US" sz="3600" smtClean="0"/>
              <a:t>Concept:</a:t>
            </a:r>
            <a:endParaRPr lang="en-GB" altLang="en-US" sz="3600" u="sng" smtClean="0"/>
          </a:p>
          <a:p>
            <a:r>
              <a:rPr lang="en-GB" altLang="en-US" sz="2800" smtClean="0"/>
              <a:t>The aim is to detect apple, grape, corn, potato, and tomato plant leaves diseases. That contains twenty-four types of leaf diseases and twenty-four thousand leaves images are used. </a:t>
            </a:r>
          </a:p>
        </p:txBody>
      </p:sp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94113"/>
            <a:ext cx="3406775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1217275" cy="927100"/>
          </a:xfrm>
        </p:spPr>
        <p:txBody>
          <a:bodyPr/>
          <a:lstStyle/>
          <a:p>
            <a:r>
              <a:rPr lang="en-GB" altLang="en-US" sz="4000" b="1" smtClean="0"/>
              <a:t>Continued…</a:t>
            </a:r>
          </a:p>
        </p:txBody>
      </p:sp>
      <p:sp>
        <p:nvSpPr>
          <p:cNvPr id="11267" name="TextBox 5"/>
          <p:cNvSpPr txBox="1">
            <a:spLocks noChangeArrowheads="1"/>
          </p:cNvSpPr>
          <p:nvPr/>
        </p:nvSpPr>
        <p:spPr bwMode="auto">
          <a:xfrm flipH="1" flipV="1">
            <a:off x="1165225" y="2151063"/>
            <a:ext cx="4225925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788" y="1528763"/>
            <a:ext cx="6096000" cy="60007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u="sng" dirty="0"/>
              <a:t>Methods Followed:</a:t>
            </a:r>
          </a:p>
          <a:p>
            <a:pPr>
              <a:defRPr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Image Preprocessing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Less preprocessing is required </a:t>
            </a:r>
          </a:p>
          <a:p>
            <a:pPr lvl="1">
              <a:defRPr/>
            </a:pPr>
            <a:r>
              <a:rPr lang="en-US" sz="2400" dirty="0"/>
              <a:t>     compared to traditional approaches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Features Extraction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Automatic feature extraction is performed for better performance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CNN( Convolution Neural Network)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620000" y="1489075"/>
            <a:ext cx="4437063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u="sng" dirty="0"/>
              <a:t>Results Achieved:</a:t>
            </a:r>
          </a:p>
          <a:p>
            <a:pPr>
              <a:defRPr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CNN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Accuracy of 90.23%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VGG16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Accuracy of 51.17%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791325" y="1754188"/>
            <a:ext cx="0" cy="4706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09550" y="0"/>
            <a:ext cx="11755438" cy="1293813"/>
          </a:xfrm>
        </p:spPr>
        <p:txBody>
          <a:bodyPr/>
          <a:lstStyle/>
          <a:p>
            <a:r>
              <a:rPr lang="en-GB" altLang="en-US" sz="4000" b="1" smtClean="0"/>
              <a:t>Background Study on Detection of plant leaf diseases using image segmentation and soft computing techniques</a:t>
            </a:r>
          </a:p>
        </p:txBody>
      </p:sp>
      <p:pic>
        <p:nvPicPr>
          <p:cNvPr id="1229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1463675"/>
            <a:ext cx="96012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66788" y="1293813"/>
            <a:ext cx="10071100" cy="5354637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5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20650" y="92075"/>
            <a:ext cx="11901488" cy="1057275"/>
          </a:xfrm>
        </p:spPr>
        <p:txBody>
          <a:bodyPr/>
          <a:lstStyle/>
          <a:p>
            <a:pPr eaLnBrk="1" hangingPunct="1"/>
            <a:r>
              <a:rPr lang="en-US" altLang="en-US" sz="4000" b="1" smtClean="0"/>
              <a:t>   Continued…</a:t>
            </a: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517525" y="1939925"/>
            <a:ext cx="5062538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/>
              <a:t>Concept:</a:t>
            </a:r>
            <a:endParaRPr lang="en-US" altLang="en-US" sz="24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An article about detecting plant leaf disease using image segmentation where the author proposed some techniques which can be used to detect leaf disease.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1595438"/>
            <a:ext cx="4178300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8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0650" y="117475"/>
            <a:ext cx="11901488" cy="874713"/>
          </a:xfrm>
        </p:spPr>
        <p:txBody>
          <a:bodyPr/>
          <a:lstStyle/>
          <a:p>
            <a:pPr eaLnBrk="1" hangingPunct="1"/>
            <a:r>
              <a:rPr lang="en-US" altLang="en-US" sz="4000" b="1" smtClean="0"/>
              <a:t>  Continued…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850" y="1697038"/>
            <a:ext cx="5314950" cy="5262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u="sng" dirty="0"/>
              <a:t>Methods Followed:</a:t>
            </a:r>
          </a:p>
          <a:p>
            <a:pPr>
              <a:defRPr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Image Preprocessing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Remove undesired distortion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Features Extraction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Color Co-occurrence method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K-Mean clustering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Support Vector Matrix (SVM)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327900" y="1720850"/>
            <a:ext cx="4694238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u="sng" dirty="0"/>
              <a:t>Results Achieved:</a:t>
            </a:r>
          </a:p>
          <a:p>
            <a:pPr>
              <a:defRPr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K-Mean Clustering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Accuracy of 86.54%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SVM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Accuracy of 95.71%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18225" y="1720850"/>
            <a:ext cx="0" cy="4706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7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794" y="1776548"/>
            <a:ext cx="5443446" cy="1998618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smtClean="0"/>
              <a:t>Introduction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99346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794" y="1776548"/>
            <a:ext cx="5443446" cy="1998618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smtClean="0"/>
              <a:t>Methodology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319571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92075"/>
            <a:ext cx="10515600" cy="992188"/>
          </a:xfrm>
        </p:spPr>
        <p:txBody>
          <a:bodyPr/>
          <a:lstStyle/>
          <a:p>
            <a:r>
              <a:rPr lang="en-GB" altLang="en-US" b="1" dirty="0" smtClean="0"/>
              <a:t>Dataset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6218238"/>
            <a:ext cx="10515600" cy="457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sz="2000" dirty="0" smtClean="0"/>
              <a:t>            </a:t>
            </a:r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</a:rPr>
              <a:t>https://www.kaggle.com/datasets/amandam1/healthy-vs-diseased-leaf-image-dataset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4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084263"/>
            <a:ext cx="1026795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084263"/>
            <a:ext cx="10369550" cy="49371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60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98488" y="292100"/>
            <a:ext cx="3932237" cy="857250"/>
          </a:xfrm>
        </p:spPr>
        <p:txBody>
          <a:bodyPr>
            <a:noAutofit/>
          </a:bodyPr>
          <a:lstStyle/>
          <a:p>
            <a:r>
              <a:rPr lang="en-GB" altLang="en-US" sz="4400" b="1" dirty="0" smtClean="0"/>
              <a:t>GLCM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8788" y="1852612"/>
            <a:ext cx="3198812" cy="3908425"/>
          </a:xfrm>
        </p:spPr>
        <p:txBody>
          <a:bodyPr/>
          <a:lstStyle/>
          <a:p>
            <a:r>
              <a:rPr lang="en-GB" altLang="en-US" sz="2000" dirty="0" smtClean="0"/>
              <a:t>Image Pre-processing</a:t>
            </a:r>
          </a:p>
          <a:p>
            <a:pPr lvl="1"/>
            <a:r>
              <a:rPr lang="en-GB" altLang="en-US" sz="2000" dirty="0" smtClean="0"/>
              <a:t>Converting RGB image to grayscale image</a:t>
            </a:r>
          </a:p>
          <a:p>
            <a:pPr lvl="1"/>
            <a:r>
              <a:rPr lang="en-GB" altLang="en-US" sz="2000" dirty="0" smtClean="0"/>
              <a:t>Computing GLCM features</a:t>
            </a:r>
          </a:p>
          <a:p>
            <a:pPr lvl="2"/>
            <a:r>
              <a:rPr lang="en-GB" altLang="en-US" sz="2000" dirty="0" smtClean="0"/>
              <a:t>Contrast</a:t>
            </a:r>
          </a:p>
          <a:p>
            <a:pPr lvl="2"/>
            <a:r>
              <a:rPr lang="en-GB" altLang="en-US" sz="2000" dirty="0" smtClean="0"/>
              <a:t>Co-relation</a:t>
            </a:r>
          </a:p>
          <a:p>
            <a:pPr lvl="2"/>
            <a:r>
              <a:rPr lang="en-GB" altLang="en-US" sz="2000" dirty="0" smtClean="0"/>
              <a:t>Energy</a:t>
            </a:r>
          </a:p>
          <a:p>
            <a:pPr lvl="2"/>
            <a:r>
              <a:rPr lang="en-GB" altLang="en-US" sz="2000" dirty="0" smtClean="0"/>
              <a:t>Homogeneity</a:t>
            </a:r>
          </a:p>
          <a:p>
            <a:pPr lvl="1"/>
            <a:r>
              <a:rPr lang="en-GB" altLang="en-US" sz="2000" dirty="0" smtClean="0"/>
              <a:t>Concatenating all GLCM features</a:t>
            </a:r>
          </a:p>
          <a:p>
            <a:pPr lvl="1"/>
            <a:endParaRPr lang="en-GB" altLang="en-US" sz="2000" dirty="0" smtClean="0"/>
          </a:p>
        </p:txBody>
      </p:sp>
      <p:pic>
        <p:nvPicPr>
          <p:cNvPr id="3074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801811"/>
            <a:ext cx="7458075" cy="4010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23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786188" y="114300"/>
            <a:ext cx="3932237" cy="812800"/>
          </a:xfrm>
        </p:spPr>
        <p:txBody>
          <a:bodyPr/>
          <a:lstStyle/>
          <a:p>
            <a:r>
              <a:rPr lang="en-GB" altLang="en-US" smtClean="0"/>
              <a:t>Accuracy &amp; Loss Graph</a:t>
            </a:r>
          </a:p>
        </p:txBody>
      </p:sp>
      <p:pic>
        <p:nvPicPr>
          <p:cNvPr id="9219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870075"/>
            <a:ext cx="54864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3" y="1870075"/>
            <a:ext cx="54006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395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31" y="0"/>
            <a:ext cx="3932237" cy="1104900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Import Dataset</a:t>
            </a:r>
            <a:endParaRPr lang="en-GB" sz="4400" b="1" dirty="0"/>
          </a:p>
        </p:txBody>
      </p:sp>
      <p:pic>
        <p:nvPicPr>
          <p:cNvPr id="1026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" y="2043226"/>
            <a:ext cx="5391150" cy="3705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40" y="2043227"/>
            <a:ext cx="5575545" cy="3705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2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49275" y="254000"/>
            <a:ext cx="4222750" cy="1019175"/>
          </a:xfrm>
        </p:spPr>
        <p:txBody>
          <a:bodyPr>
            <a:normAutofit/>
          </a:bodyPr>
          <a:lstStyle/>
          <a:p>
            <a:r>
              <a:rPr lang="en-GB" altLang="en-US" sz="4400" b="1" dirty="0" smtClean="0"/>
              <a:t>Dataset Partition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31200" y="2112169"/>
            <a:ext cx="3373438" cy="52133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altLang="en-US" sz="2400" dirty="0" smtClean="0"/>
              <a:t>Prepare the dataset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altLang="en-US" sz="2400" dirty="0" smtClean="0"/>
              <a:t>80% training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altLang="en-US" sz="2400" dirty="0" smtClean="0"/>
              <a:t>20% testing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GB" altLang="en-US" dirty="0" smtClean="0"/>
              <a:t>10% validation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GB" altLang="en-US" dirty="0" smtClean="0"/>
              <a:t>10% test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275" y="1693069"/>
            <a:ext cx="7065963" cy="4052888"/>
          </a:xfrm>
        </p:spPr>
        <p:txBody>
          <a:bodyPr/>
          <a:lstStyle/>
          <a:p>
            <a:pPr>
              <a:defRPr/>
            </a:pPr>
            <a:r>
              <a:rPr lang="en-GB" sz="2400" dirty="0" smtClean="0"/>
              <a:t>To make the best use of our dataset we partitioned the dataset into 3 subsets. That are namely:</a:t>
            </a:r>
          </a:p>
          <a:p>
            <a:pPr>
              <a:defRPr/>
            </a:pPr>
            <a:endParaRPr lang="en-GB" sz="2400" dirty="0" smtClean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GB" sz="2400" dirty="0" smtClean="0"/>
              <a:t>Training: Dataset to be used while training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GB" sz="2400" dirty="0" smtClean="0"/>
              <a:t>Validation: Dataset to be tested against while training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GB" sz="2400" dirty="0" smtClean="0"/>
              <a:t>Test: Dataset to be tested against after we trained a model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883525" y="1366838"/>
            <a:ext cx="0" cy="47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79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15" y="1362210"/>
            <a:ext cx="8975621" cy="5203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9300" y="165100"/>
            <a:ext cx="932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Dataset Partition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956108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188" y="1294606"/>
            <a:ext cx="4862512" cy="4268788"/>
          </a:xfrm>
        </p:spPr>
        <p:txBody>
          <a:bodyPr/>
          <a:lstStyle/>
          <a:p>
            <a:pPr>
              <a:defRPr/>
            </a:pPr>
            <a:endParaRPr lang="en-GB" alt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GB" altLang="en-US" sz="2600" dirty="0"/>
              <a:t>R</a:t>
            </a:r>
            <a:r>
              <a:rPr lang="en-GB" altLang="en-US" sz="2600" dirty="0" smtClean="0"/>
              <a:t>esizing </a:t>
            </a:r>
            <a:r>
              <a:rPr lang="en-GB" altLang="en-US" sz="2600" dirty="0"/>
              <a:t>and </a:t>
            </a:r>
            <a:r>
              <a:rPr lang="en-GB" altLang="en-US" sz="2600" dirty="0" smtClean="0"/>
              <a:t>normalization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endParaRPr lang="en-GB" altLang="en-US" sz="2600" dirty="0" smtClean="0"/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GB" altLang="en-US" sz="2600" dirty="0"/>
              <a:t>Data </a:t>
            </a:r>
            <a:r>
              <a:rPr lang="en-GB" altLang="en-US" sz="2600" dirty="0" smtClean="0"/>
              <a:t>Augmentation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endParaRPr lang="en-GB" altLang="en-US" sz="2600" dirty="0"/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GB" altLang="en-US" sz="2600" dirty="0"/>
              <a:t>Apply data augmentation to train the dataset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endParaRPr lang="en-GB" altLang="en-US" sz="2600" dirty="0"/>
          </a:p>
        </p:txBody>
      </p:sp>
      <p:pic>
        <p:nvPicPr>
          <p:cNvPr id="6146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092200"/>
            <a:ext cx="5626100" cy="467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9300" y="165100"/>
            <a:ext cx="932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Image Pre-processing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074127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1328737"/>
            <a:ext cx="7762875" cy="5076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9300" y="165100"/>
            <a:ext cx="932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Image Pre-processing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400231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778000"/>
            <a:ext cx="10833099" cy="461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8800" y="228600"/>
            <a:ext cx="932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CNN Model Architecture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86824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400"/>
            <a:ext cx="5526088" cy="4983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Gardening has become one of the top hobbies of urban people.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But the enthusiasm about it does not last for long among most of them.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	</a:t>
            </a:r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Why? </a:t>
            </a:r>
          </a:p>
        </p:txBody>
      </p:sp>
      <p:pic>
        <p:nvPicPr>
          <p:cNvPr id="3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608" y="137025"/>
            <a:ext cx="4875212" cy="265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608" y="3312042"/>
            <a:ext cx="4875212" cy="283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54834" y="2836727"/>
            <a:ext cx="330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: Healthy Garden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654834" y="6257546"/>
            <a:ext cx="330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: Diseased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987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7800"/>
            <a:ext cx="8697912" cy="863600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Model Architecture</a:t>
            </a:r>
            <a:endParaRPr lang="en-GB" sz="4400" b="1" dirty="0"/>
          </a:p>
        </p:txBody>
      </p:sp>
      <p:pic>
        <p:nvPicPr>
          <p:cNvPr id="9220" name="Picture 4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723900"/>
            <a:ext cx="5534025" cy="2933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3759200"/>
            <a:ext cx="5534025" cy="294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2988" y="1967706"/>
            <a:ext cx="3932237" cy="381158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 smtClean="0"/>
              <a:t>Two Layers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Convolutional Layer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Pooling Layer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Model Architecture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	Resize and Rescale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	Data Augmentation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	Convolutional Layer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	Pooling Layer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	Flatten Layer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	Dense Layer</a:t>
            </a:r>
          </a:p>
          <a:p>
            <a:r>
              <a:rPr lang="en-US" alt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8423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794" y="1776548"/>
            <a:ext cx="5443446" cy="1998618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smtClean="0"/>
              <a:t>Result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610473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292100"/>
            <a:ext cx="3932237" cy="1028700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Result</a:t>
            </a:r>
            <a:endParaRPr lang="en-GB" sz="4400" b="1" dirty="0"/>
          </a:p>
        </p:txBody>
      </p:sp>
      <p:pic>
        <p:nvPicPr>
          <p:cNvPr id="10242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57400"/>
            <a:ext cx="11496856" cy="3413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88" y="857250"/>
            <a:ext cx="3932237" cy="825500"/>
          </a:xfrm>
        </p:spPr>
        <p:txBody>
          <a:bodyPr/>
          <a:lstStyle/>
          <a:p>
            <a:r>
              <a:rPr lang="en-GB" b="1" dirty="0" smtClean="0"/>
              <a:t>Test Case 1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0599" y="152400"/>
            <a:ext cx="4316412" cy="2590800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Batch size : 32</a:t>
            </a: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Epoch : 50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Learning Rate : 0.001(Default)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Loss : 0.2013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Accuracy : 0.9780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2908300"/>
            <a:ext cx="11036300" cy="309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143000" y="6286500"/>
            <a:ext cx="43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Figure: Training and Validation Accuracy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073900" y="6318766"/>
            <a:ext cx="43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Figure: Training and Validation Loss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828" y="152400"/>
            <a:ext cx="3932237" cy="1600200"/>
          </a:xfrm>
        </p:spPr>
        <p:txBody>
          <a:bodyPr/>
          <a:lstStyle/>
          <a:p>
            <a:r>
              <a:rPr lang="en-GB" b="1" dirty="0" smtClean="0"/>
              <a:t>Test Case 2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8288" y="0"/>
            <a:ext cx="4316412" cy="3811588"/>
          </a:xfrm>
        </p:spPr>
        <p:txBody>
          <a:bodyPr/>
          <a:lstStyle/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Batch size : 16</a:t>
            </a: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Epoch : 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Learning Rate : 0.001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Loss : 1.0518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Accuracy : 0.6167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6" y="3120739"/>
            <a:ext cx="10515919" cy="3076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43000" y="6286500"/>
            <a:ext cx="43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Figure: Training and Validation Accuracy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073900" y="6318766"/>
            <a:ext cx="43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Figure: Training and Validation Loss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419100"/>
            <a:ext cx="3932237" cy="1600200"/>
          </a:xfrm>
        </p:spPr>
        <p:txBody>
          <a:bodyPr/>
          <a:lstStyle/>
          <a:p>
            <a:r>
              <a:rPr lang="en-GB" b="1" dirty="0" smtClean="0"/>
              <a:t>Test Case 3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62688" y="203200"/>
            <a:ext cx="4316412" cy="3811588"/>
          </a:xfrm>
        </p:spPr>
        <p:txBody>
          <a:bodyPr/>
          <a:lstStyle/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Batch size : 32</a:t>
            </a: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Epoch :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Learning Rate : 0.001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Loss : 0.8264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Accuracy : 0.6953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3136900"/>
            <a:ext cx="10782300" cy="3073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43000" y="6286500"/>
            <a:ext cx="43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Figure: Training and Validation Accuracy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073900" y="6318766"/>
            <a:ext cx="43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Figure: Training and Validation Loss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431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1" y="406400"/>
            <a:ext cx="3932237" cy="1600200"/>
          </a:xfrm>
        </p:spPr>
        <p:txBody>
          <a:bodyPr/>
          <a:lstStyle/>
          <a:p>
            <a:r>
              <a:rPr lang="en-GB" b="1" dirty="0" smtClean="0"/>
              <a:t>Test Case 4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9188" y="228600"/>
            <a:ext cx="4316412" cy="3811588"/>
          </a:xfrm>
        </p:spPr>
        <p:txBody>
          <a:bodyPr/>
          <a:lstStyle/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Batch size : 32</a:t>
            </a: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Epoch : 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Learning Rate : 0.0001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Loss : 0.4746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Accuracy : 0.8164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3009901"/>
            <a:ext cx="11023600" cy="3238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43000" y="6286500"/>
            <a:ext cx="43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Figure: Training and Validation Accuracy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073900" y="6318766"/>
            <a:ext cx="43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Figure: Training and Validation Loss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880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6200" y="165100"/>
            <a:ext cx="4316412" cy="2679700"/>
          </a:xfrm>
        </p:spPr>
        <p:txBody>
          <a:bodyPr/>
          <a:lstStyle/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Batch size : 32</a:t>
            </a: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Epoch : 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Learning Rate : 0.001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Loss : 0.2572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Accuracy : 0.9297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22488" y="266700"/>
            <a:ext cx="3932237" cy="1600200"/>
          </a:xfrm>
        </p:spPr>
        <p:txBody>
          <a:bodyPr/>
          <a:lstStyle/>
          <a:p>
            <a:r>
              <a:rPr lang="en-GB" b="1" dirty="0" smtClean="0"/>
              <a:t>Test Case 5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3" y="3014403"/>
            <a:ext cx="6007547" cy="3170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795" y="3014402"/>
            <a:ext cx="5440805" cy="3170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143000" y="6286500"/>
            <a:ext cx="43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Figure: Training and Validation Accuracy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073900" y="6318766"/>
            <a:ext cx="43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Figure: Training and Validation Loss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032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8456612" cy="901700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Test Case 5</a:t>
            </a:r>
            <a:endParaRPr lang="en-GB" sz="4400" b="1" dirty="0"/>
          </a:p>
        </p:txBody>
      </p:sp>
      <p:pic>
        <p:nvPicPr>
          <p:cNvPr id="17410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22486"/>
            <a:ext cx="9888538" cy="3833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1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8050212" cy="825500"/>
          </a:xfrm>
        </p:spPr>
        <p:txBody>
          <a:bodyPr/>
          <a:lstStyle/>
          <a:p>
            <a:r>
              <a:rPr lang="en-GB" sz="4400" b="1" dirty="0" smtClean="0"/>
              <a:t>Prediction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9458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93850"/>
            <a:ext cx="9931399" cy="5010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94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36613" y="248194"/>
            <a:ext cx="10512425" cy="877888"/>
          </a:xfrm>
        </p:spPr>
        <p:txBody>
          <a:bodyPr/>
          <a:lstStyle/>
          <a:p>
            <a:pPr algn="ctr" eaLnBrk="1" hangingPunct="1"/>
            <a:r>
              <a:rPr lang="en-US" altLang="en-US" sz="4000" b="1" dirty="0" smtClean="0"/>
              <a:t>Why?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1516063"/>
            <a:ext cx="10515600" cy="43449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Most of the urban people have no prior experience in farming.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Most features of agricultural technologies only focus on field agricultural crops rather than residential gardening.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Urban people are often unable to detect the plant diseases in time.</a:t>
            </a:r>
            <a:endParaRPr lang="en-US" dirty="0"/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81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794" y="1776548"/>
            <a:ext cx="5443446" cy="1998618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smtClean="0"/>
              <a:t>Discussion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437582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888274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Discussion</a:t>
            </a:r>
            <a:endParaRPr lang="en-GB" sz="4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74520"/>
            <a:ext cx="8800601" cy="381158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To sum up,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W</a:t>
            </a:r>
            <a:r>
              <a:rPr lang="en-GB" sz="2400" dirty="0" smtClean="0"/>
              <a:t>e have successfully developed a CNN model that can analyse and classify leaf images and identify diseased leaf images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We have used CNN model both for feature extraction and classification purpose and got an accuracy of 92.97</a:t>
            </a:r>
            <a:r>
              <a:rPr lang="en-GB" sz="2400" dirty="0" smtClean="0"/>
              <a:t>%.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We have also used a GLCM for feature extraction and CNN for classification to get an accuracy of only  45%. The reason for that could be the size of the 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 smtClean="0"/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359047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38663" y="2422525"/>
            <a:ext cx="3114675" cy="1325563"/>
          </a:xfrm>
        </p:spPr>
        <p:txBody>
          <a:bodyPr/>
          <a:lstStyle/>
          <a:p>
            <a:pPr eaLnBrk="1" hangingPunct="1"/>
            <a:r>
              <a:rPr lang="en-US" altLang="en-US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0620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516313" y="374650"/>
            <a:ext cx="4791075" cy="877888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What is the solution?	</a:t>
            </a:r>
            <a:endParaRPr lang="en-US" altLang="en-US" sz="4000" b="1" smtClean="0"/>
          </a:p>
        </p:txBody>
      </p:sp>
      <p:sp>
        <p:nvSpPr>
          <p:cNvPr id="3" name="Rectangle 2"/>
          <p:cNvSpPr/>
          <p:nvPr/>
        </p:nvSpPr>
        <p:spPr>
          <a:xfrm>
            <a:off x="1802629" y="4048760"/>
            <a:ext cx="3135312" cy="1252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084241" y="4048760"/>
            <a:ext cx="3135313" cy="1252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618729" y="2206149"/>
            <a:ext cx="4832350" cy="889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5128" name="TextBox 15"/>
          <p:cNvSpPr txBox="1">
            <a:spLocks noChangeArrowheads="1"/>
          </p:cNvSpPr>
          <p:nvPr/>
        </p:nvSpPr>
        <p:spPr bwMode="auto">
          <a:xfrm>
            <a:off x="3895747" y="2386192"/>
            <a:ext cx="4319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 smtClean="0"/>
              <a:t>  Building an ML Model that</a:t>
            </a:r>
            <a:endParaRPr lang="en-GB" altLang="en-US" dirty="0"/>
          </a:p>
        </p:txBody>
      </p:sp>
      <p:sp>
        <p:nvSpPr>
          <p:cNvPr id="5129" name="TextBox 17"/>
          <p:cNvSpPr txBox="1">
            <a:spLocks noChangeArrowheads="1"/>
          </p:cNvSpPr>
          <p:nvPr/>
        </p:nvSpPr>
        <p:spPr bwMode="auto">
          <a:xfrm>
            <a:off x="1802629" y="4175760"/>
            <a:ext cx="32337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/>
              <a:t>Can Recognise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/>
              <a:t>the leaf</a:t>
            </a:r>
          </a:p>
        </p:txBody>
      </p:sp>
      <p:sp>
        <p:nvSpPr>
          <p:cNvPr id="5130" name="TextBox 19"/>
          <p:cNvSpPr txBox="1">
            <a:spLocks noChangeArrowheads="1"/>
          </p:cNvSpPr>
          <p:nvPr/>
        </p:nvSpPr>
        <p:spPr bwMode="auto">
          <a:xfrm>
            <a:off x="7084241" y="4096385"/>
            <a:ext cx="32337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/>
              <a:t>Detect healthy or diseased leaf</a:t>
            </a:r>
          </a:p>
        </p:txBody>
      </p:sp>
    </p:spTree>
    <p:extLst>
      <p:ext uri="{BB962C8B-B14F-4D97-AF65-F5344CB8AC3E}">
        <p14:creationId xmlns:p14="http://schemas.microsoft.com/office/powerpoint/2010/main" val="342826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5" cy="877888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Continued…</a:t>
            </a:r>
          </a:p>
        </p:txBody>
      </p:sp>
      <p:sp>
        <p:nvSpPr>
          <p:cNvPr id="614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1636713"/>
            <a:ext cx="6099175" cy="4224337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smtClean="0"/>
              <a:t>Leaf disease detection is a field of study under the image recognition field of computer vision.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smtClean="0"/>
              <a:t>Machine learning(ML) is a part of artificial intelligence.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smtClean="0"/>
              <a:t>ML is used here to understand the training data and fit that training data into models to detect the disease.</a:t>
            </a:r>
          </a:p>
        </p:txBody>
      </p:sp>
      <p:pic>
        <p:nvPicPr>
          <p:cNvPr id="6148" name="Picture 2" descr="https://media.springernature.com/lw685/springer-static/image/art%3A10.1007%2Fs11277-021-09054-2/MediaObjects/11277_2021_9054_Fig6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1058863"/>
            <a:ext cx="4586287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85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246170" y="263621"/>
            <a:ext cx="4059238" cy="796925"/>
          </a:xfrm>
        </p:spPr>
        <p:txBody>
          <a:bodyPr>
            <a:normAutofit/>
          </a:bodyPr>
          <a:lstStyle/>
          <a:p>
            <a:r>
              <a:rPr lang="en-US" altLang="en-US" sz="4400" b="1" dirty="0" smtClean="0"/>
              <a:t>System Diagram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6617" y="2337163"/>
            <a:ext cx="261186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smtClean="0"/>
              <a:t>Image </a:t>
            </a:r>
            <a:r>
              <a:rPr lang="en-US" sz="2800" dirty="0"/>
              <a:t>Collection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6035" y="4535462"/>
            <a:ext cx="299428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smtClean="0"/>
              <a:t>Features Extraction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13033" y="4559690"/>
            <a:ext cx="208114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smtClean="0"/>
              <a:t>Classification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35351" y="4535462"/>
            <a:ext cx="16723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smtClean="0"/>
              <a:t>Prediction</a:t>
            </a:r>
            <a:endParaRPr lang="en-US" sz="2800" dirty="0"/>
          </a:p>
        </p:txBody>
      </p:sp>
      <p:sp>
        <p:nvSpPr>
          <p:cNvPr id="16" name="Right Arrow 15"/>
          <p:cNvSpPr/>
          <p:nvPr/>
        </p:nvSpPr>
        <p:spPr>
          <a:xfrm>
            <a:off x="4926409" y="2434467"/>
            <a:ext cx="946150" cy="32861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6580482" y="4632766"/>
            <a:ext cx="946150" cy="32861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380583" y="4632766"/>
            <a:ext cx="946150" cy="32861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Curved Left Arrow 18"/>
          <p:cNvSpPr/>
          <p:nvPr/>
        </p:nvSpPr>
        <p:spPr>
          <a:xfrm>
            <a:off x="10846273" y="2480797"/>
            <a:ext cx="1287463" cy="2573337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80482" y="2337163"/>
            <a:ext cx="319125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smtClean="0"/>
              <a:t>Image Preprocessing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732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36588" y="149225"/>
            <a:ext cx="10515600" cy="1127125"/>
          </a:xfrm>
        </p:spPr>
        <p:txBody>
          <a:bodyPr/>
          <a:lstStyle/>
          <a:p>
            <a:pPr eaLnBrk="1" hangingPunct="1"/>
            <a:r>
              <a:rPr lang="en-US" altLang="en-US" sz="4000" b="1" smtClean="0"/>
              <a:t>Aims and Objective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6588" y="1504950"/>
            <a:ext cx="10515600" cy="503713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/>
              <a:t>Aims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800" dirty="0"/>
              <a:t>Developing a mobile application that can detect leaf disease and also suggest suitable remedies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/>
              <a:t>Objective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800" dirty="0"/>
              <a:t>Research ML and leaf diseases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800" dirty="0"/>
              <a:t>Identify and collect proper datasets and design the ML </a:t>
            </a:r>
            <a:r>
              <a:rPr lang="en-US" sz="2800" dirty="0" smtClean="0"/>
              <a:t>model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800" dirty="0" smtClean="0"/>
              <a:t>Train </a:t>
            </a:r>
            <a:r>
              <a:rPr lang="en-US" sz="2800" dirty="0"/>
              <a:t>the model and improve </a:t>
            </a:r>
            <a:r>
              <a:rPr lang="en-US" sz="2800" dirty="0" smtClean="0"/>
              <a:t>accuracy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096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794" y="1776548"/>
            <a:ext cx="5443446" cy="1998618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Background Study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8016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967</Words>
  <Application>Microsoft Office PowerPoint</Application>
  <PresentationFormat>Widescreen</PresentationFormat>
  <Paragraphs>239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</vt:lpstr>
      <vt:lpstr>Wingdings</vt:lpstr>
      <vt:lpstr>Office Theme</vt:lpstr>
      <vt:lpstr>Leaf Disease Detection Using Machine Learning</vt:lpstr>
      <vt:lpstr>Introduction</vt:lpstr>
      <vt:lpstr>PowerPoint Presentation</vt:lpstr>
      <vt:lpstr>Why?</vt:lpstr>
      <vt:lpstr>What is the solution? </vt:lpstr>
      <vt:lpstr>Continued…</vt:lpstr>
      <vt:lpstr>System Diagram</vt:lpstr>
      <vt:lpstr>Aims and Objective</vt:lpstr>
      <vt:lpstr>Background Study</vt:lpstr>
      <vt:lpstr>Background Study</vt:lpstr>
      <vt:lpstr>Background Study on Plant Disease Detection Using Image Processing and Machine Learning  </vt:lpstr>
      <vt:lpstr>Continued…</vt:lpstr>
      <vt:lpstr>Continued…</vt:lpstr>
      <vt:lpstr>Background Study on Leaf Disease Detection Using Convolutional Neural Network </vt:lpstr>
      <vt:lpstr>Continued…</vt:lpstr>
      <vt:lpstr>Continued…</vt:lpstr>
      <vt:lpstr>Background Study on Detection of plant leaf diseases using image segmentation and soft computing techniques</vt:lpstr>
      <vt:lpstr>   Continued…</vt:lpstr>
      <vt:lpstr>  Continued…</vt:lpstr>
      <vt:lpstr>Methodology</vt:lpstr>
      <vt:lpstr>Dataset</vt:lpstr>
      <vt:lpstr>GLCM</vt:lpstr>
      <vt:lpstr>Accuracy &amp; Loss Graph</vt:lpstr>
      <vt:lpstr>Import Dataset</vt:lpstr>
      <vt:lpstr>Dataset Partition</vt:lpstr>
      <vt:lpstr>PowerPoint Presentation</vt:lpstr>
      <vt:lpstr>PowerPoint Presentation</vt:lpstr>
      <vt:lpstr>PowerPoint Presentation</vt:lpstr>
      <vt:lpstr>PowerPoint Presentation</vt:lpstr>
      <vt:lpstr>Model Architecture</vt:lpstr>
      <vt:lpstr>Result</vt:lpstr>
      <vt:lpstr>Result</vt:lpstr>
      <vt:lpstr>Test Case 1</vt:lpstr>
      <vt:lpstr>Test Case 2</vt:lpstr>
      <vt:lpstr>Test Case 3</vt:lpstr>
      <vt:lpstr>Test Case 4</vt:lpstr>
      <vt:lpstr>Test Case 5</vt:lpstr>
      <vt:lpstr>Test Case 5</vt:lpstr>
      <vt:lpstr>Prediction </vt:lpstr>
      <vt:lpstr>Discussion</vt:lpstr>
      <vt:lpstr>Discussion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Disease Detection Using Machine Learning</dc:title>
  <dc:creator>Srabon</dc:creator>
  <cp:lastModifiedBy>Srabon</cp:lastModifiedBy>
  <cp:revision>22</cp:revision>
  <dcterms:created xsi:type="dcterms:W3CDTF">2023-06-04T06:07:38Z</dcterms:created>
  <dcterms:modified xsi:type="dcterms:W3CDTF">2023-06-04T20:18:38Z</dcterms:modified>
</cp:coreProperties>
</file>