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98" r:id="rId3"/>
    <p:sldId id="296" r:id="rId4"/>
    <p:sldId id="299" r:id="rId5"/>
    <p:sldId id="297" r:id="rId6"/>
    <p:sldId id="257" r:id="rId7"/>
    <p:sldId id="25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AC751F-00B2-4342-A7B2-17E621062424}">
  <a:tblStyle styleId="{7CAC751F-00B2-4342-A7B2-17E621062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7B57E3-EAD1-409E-B75F-C0731414A3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828672" y="1520484"/>
            <a:ext cx="4370100" cy="8683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S.</a:t>
            </a:r>
            <a:r>
              <a:rPr lang="es-MX" sz="4900" dirty="0"/>
              <a:t>I.A.G.E.M.I.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70081" y="2496178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Sistema Integral de Administración y Gestión de Mantenimiento de Instalaciones.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Proyecto propuesto por estudiantes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UPT y UTTEC.</a:t>
            </a: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220603" y="1463427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Archivo:SEDENA Logo 2019.svg - Wikipedia, la enciclopedia libre">
            <a:extLst>
              <a:ext uri="{FF2B5EF4-FFF2-40B4-BE49-F238E27FC236}">
                <a16:creationId xmlns:a16="http://schemas.microsoft.com/office/drawing/2014/main" id="{3647E2C7-063F-4871-B7FF-67B7BF05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1" y="514573"/>
            <a:ext cx="2497749" cy="51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ímbolos | Universidad Politécnica de Tecámac">
            <a:extLst>
              <a:ext uri="{FF2B5EF4-FFF2-40B4-BE49-F238E27FC236}">
                <a16:creationId xmlns:a16="http://schemas.microsoft.com/office/drawing/2014/main" id="{B8055B73-6050-4AAA-AA2B-E76FE9D4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74" y="381219"/>
            <a:ext cx="1066257" cy="7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uttec">
            <a:extLst>
              <a:ext uri="{FF2B5EF4-FFF2-40B4-BE49-F238E27FC236}">
                <a16:creationId xmlns:a16="http://schemas.microsoft.com/office/drawing/2014/main" id="{58E69065-E4AC-4BCF-B128-B690C96B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18" y="507390"/>
            <a:ext cx="1580735" cy="51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8DDE60C-03FF-4EF3-864F-0F1243AF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900863"/>
            <a:ext cx="4306500" cy="2283010"/>
          </a:xfrm>
        </p:spPr>
        <p:txBody>
          <a:bodyPr/>
          <a:lstStyle/>
          <a:p>
            <a:pPr algn="just"/>
            <a:r>
              <a:rPr lang="es-MX" dirty="0"/>
              <a:t>	Realizar un análisis concreto a los procedimientos de mantenimiento conforme a las instalaciones, mediante una investigación aplicada para incrementar la gestión de las redes Hidráulica, Eléctrica e Hidrosanitaria que conforman el C.I.D.T.F.A., con el fin de una mejora continua.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>
                <a:solidFill>
                  <a:srgbClr val="FF0000"/>
                </a:solidFill>
              </a:rPr>
              <a:t>	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Analizar y diseñar una aplicación web para la gestión del mantenimiento de las redes eléctricas, hidráulicas e hidrosanitarias en el (C.I.D.T.F.A.), con el fin de optimizar el control de los recursos y reducir tiempos.</a:t>
            </a:r>
          </a:p>
          <a:p>
            <a:pPr algn="just"/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FF8700-3089-4D48-BBFB-8E57877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06AB38-C85C-47FF-A5B7-D0D732A3D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5BB848-5553-4739-926F-9448287F9F32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3A782F-7BA6-4206-8266-D038A3D7B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28" y="1420937"/>
            <a:ext cx="2348496" cy="23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8DDE60C-03FF-4EF3-864F-0F1243AF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900863"/>
            <a:ext cx="4306500" cy="2283010"/>
          </a:xfrm>
        </p:spPr>
        <p:txBody>
          <a:bodyPr/>
          <a:lstStyle/>
          <a:p>
            <a:pPr marL="152400" indent="0" algn="just"/>
            <a:r>
              <a:rPr lang="es-ES" dirty="0"/>
              <a:t>Se a detectado una ausencia en la calendarización de tiempos en la aplicación de los mantenimientos preventivos a las redes.</a:t>
            </a:r>
          </a:p>
          <a:p>
            <a:pPr marL="152400" indent="0" algn="just"/>
            <a:endParaRPr lang="es-ES" dirty="0"/>
          </a:p>
          <a:p>
            <a:pPr marL="152400" indent="0" algn="just"/>
            <a:r>
              <a:rPr lang="es-ES" dirty="0"/>
              <a:t>	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  <a:p>
            <a:pPr marL="152400" indent="0" algn="just"/>
            <a:r>
              <a:rPr lang="es-MX" dirty="0"/>
              <a:t>En el </a:t>
            </a:r>
            <a:r>
              <a:rPr lang="es-MX" dirty="0">
                <a:solidFill>
                  <a:schemeClr val="bg1">
                    <a:lumMod val="10000"/>
                  </a:schemeClr>
                </a:solidFill>
              </a:rPr>
              <a:t>(C.I.D.T.F.A.) se </a:t>
            </a:r>
            <a:r>
              <a:rPr lang="es-MX" dirty="0"/>
              <a:t>necesita una aplicación de software especializada para optimizar el mantenimiento de su red eléctrica, hidráulica e hidrosanitaria. Esta herramienta ayudará a automatizar procesos, reducir costos y mejorar la eficiencia operativa.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FF8700-3089-4D48-BBFB-8E57877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Problemáticas 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06AB38-C85C-47FF-A5B7-D0D732A3D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5BB848-5553-4739-926F-9448287F9F32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ROBLEMÁTICA – APRENDIENDO JUNTOS">
            <a:extLst>
              <a:ext uri="{FF2B5EF4-FFF2-40B4-BE49-F238E27FC236}">
                <a16:creationId xmlns:a16="http://schemas.microsoft.com/office/drawing/2014/main" id="{25DDA202-6908-4B1B-AF90-276981B1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6000" l="10625" r="40000">
                        <a14:foregroundMark x1="18906" y1="10333" x2="20938" y2="8667"/>
                        <a14:foregroundMark x1="20938" y1="8667" x2="22813" y2="5667"/>
                        <a14:foregroundMark x1="25156" y1="5000" x2="25156" y2="5000"/>
                        <a14:foregroundMark x1="24063" y1="40333" x2="24063" y2="40333"/>
                        <a14:foregroundMark x1="20156" y1="56333" x2="20156" y2="56333"/>
                        <a14:foregroundMark x1="25156" y1="79333" x2="25156" y2="79333"/>
                        <a14:foregroundMark x1="22969" y1="75333" x2="22969" y2="75333"/>
                        <a14:foregroundMark x1="28281" y1="77000" x2="28281" y2="77000"/>
                        <a14:foregroundMark x1="24844" y1="96000" x2="24844" y2="96000"/>
                        <a14:foregroundMark x1="10625" y1="71333" x2="10625" y2="71333"/>
                        <a14:foregroundMark x1="40000" y1="72333" x2="40000" y2="72333"/>
                        <a14:foregroundMark x1="22656" y1="59000" x2="22656" y2="59000"/>
                        <a14:foregroundMark x1="27656" y1="59333" x2="27656" y2="59333"/>
                        <a14:foregroundMark x1="26719" y1="55333" x2="26719" y2="55333"/>
                        <a14:foregroundMark x1="27187" y1="68333" x2="27187" y2="68333"/>
                        <a14:foregroundMark x1="25938" y1="51667" x2="25938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03" r="59151"/>
          <a:stretch/>
        </p:blipFill>
        <p:spPr bwMode="auto">
          <a:xfrm>
            <a:off x="5591653" y="1174419"/>
            <a:ext cx="2236664" cy="324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8DDE60C-03FF-4EF3-864F-0F1243AFF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900863"/>
            <a:ext cx="4306500" cy="2283010"/>
          </a:xfrm>
        </p:spPr>
        <p:txBody>
          <a:bodyPr/>
          <a:lstStyle/>
          <a:p>
            <a:pPr algn="just"/>
            <a:r>
              <a:rPr lang="es-ES" dirty="0"/>
              <a:t>	Se llevara acabo un reanálisis mediante una investigación aplicada para los mantenimientos establecidos sobre las redes generales, estableciendo de manera normativa los procesos de los equipos y componentes, así preservando su vida útil.</a:t>
            </a:r>
          </a:p>
          <a:p>
            <a:pPr algn="just"/>
            <a:endParaRPr lang="es-MX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9FF8700-3089-4D48-BBFB-8E578777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Metodología  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06AB38-C85C-47FF-A5B7-D0D732A3D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55BB848-5553-4739-926F-9448287F9F32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FF07217-3C23-4486-AAFC-C8EF112B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70" y="1705478"/>
            <a:ext cx="3265405" cy="20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CD1BBBA-B2ED-42C0-A728-F0B30F77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823" y="2014645"/>
            <a:ext cx="4595361" cy="1711646"/>
          </a:xfrm>
        </p:spPr>
        <p:txBody>
          <a:bodyPr/>
          <a:lstStyle/>
          <a:p>
            <a:pPr marL="152400" indent="0" algn="just">
              <a:buNone/>
            </a:pPr>
            <a:r>
              <a:rPr lang="es-ES" dirty="0"/>
              <a:t>Se establece el diseño de una aplicación web dedicada a la automatización del mantenimiento de las redes eléctricas, hidráulicas e hidrosanitarias existentes en las instalaciones.</a:t>
            </a:r>
          </a:p>
          <a:p>
            <a:pPr marL="152400" indent="0" algn="just">
              <a:buNone/>
            </a:pPr>
            <a:endParaRPr lang="es-ES" dirty="0"/>
          </a:p>
          <a:p>
            <a:pPr marL="152400" indent="0" algn="just">
              <a:buNone/>
            </a:pPr>
            <a:r>
              <a:rPr lang="es-ES" dirty="0"/>
              <a:t>Esta aplicación servirá como una herramienta integral para gestionar de manera eficiente y sistemática todas las actividades relacionadas con el mantenimiento de estas redes, optimizando el tiempo, costos y recursos involucrados en este proceso</a:t>
            </a:r>
            <a:endParaRPr lang="es-MX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64C67F4-ADBC-4BAE-9BCD-4D0A39A8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30" y="1369873"/>
            <a:ext cx="4661145" cy="572700"/>
          </a:xfrm>
        </p:spPr>
        <p:txBody>
          <a:bodyPr/>
          <a:lstStyle/>
          <a:p>
            <a:pPr algn="ctr"/>
            <a:r>
              <a:rPr lang="es-ES" dirty="0"/>
              <a:t>Propuesta de solución</a:t>
            </a:r>
            <a:endParaRPr lang="es-MX" dirty="0"/>
          </a:p>
        </p:txBody>
      </p:sp>
      <p:pic>
        <p:nvPicPr>
          <p:cNvPr id="3074" name="Picture 2" descr="PROBLEMÁTICA – APRENDIENDO JUNTOS">
            <a:extLst>
              <a:ext uri="{FF2B5EF4-FFF2-40B4-BE49-F238E27FC236}">
                <a16:creationId xmlns:a16="http://schemas.microsoft.com/office/drawing/2014/main" id="{BC982FD9-8896-456A-A34A-9E5570CCB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67" b="97000" l="42813" r="60000">
                        <a14:foregroundMark x1="48750" y1="9000" x2="48750" y2="9000"/>
                        <a14:foregroundMark x1="48750" y1="8667" x2="48750" y2="8667"/>
                        <a14:foregroundMark x1="48281" y1="16667" x2="48281" y2="16667"/>
                        <a14:foregroundMark x1="45000" y1="27667" x2="45000" y2="27667"/>
                        <a14:foregroundMark x1="45000" y1="32333" x2="45000" y2="32333"/>
                        <a14:foregroundMark x1="52344" y1="35333" x2="52344" y2="35333"/>
                        <a14:foregroundMark x1="50156" y1="30000" x2="50156" y2="30000"/>
                        <a14:foregroundMark x1="50000" y1="57000" x2="50000" y2="57000"/>
                        <a14:foregroundMark x1="50000" y1="56667" x2="50000" y2="56667"/>
                        <a14:foregroundMark x1="50469" y1="55000" x2="50469" y2="55000"/>
                        <a14:foregroundMark x1="49219" y1="75667" x2="49219" y2="75667"/>
                        <a14:foregroundMark x1="43125" y1="82667" x2="43125" y2="82667"/>
                        <a14:foregroundMark x1="42813" y1="97000" x2="42813" y2="97000"/>
                        <a14:foregroundMark x1="52500" y1="93333" x2="52500" y2="93333"/>
                        <a14:foregroundMark x1="55937" y1="64667" x2="55937" y2="64667"/>
                        <a14:foregroundMark x1="52344" y1="57667" x2="52344" y2="57667"/>
                        <a14:foregroundMark x1="47031" y1="57667" x2="47031" y2="57667"/>
                        <a14:foregroundMark x1="51250" y1="66000" x2="51250" y2="66000"/>
                        <a14:foregroundMark x1="47344" y1="66000" x2="47344" y2="66000"/>
                        <a14:foregroundMark x1="45625" y1="65333" x2="45625" y2="65333"/>
                        <a14:foregroundMark x1="46094" y1="67667" x2="46094" y2="6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85" r="37914"/>
          <a:stretch/>
        </p:blipFill>
        <p:spPr bwMode="auto">
          <a:xfrm>
            <a:off x="6141345" y="1441718"/>
            <a:ext cx="141436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07E9F7-C75E-458D-B788-6891D6AF326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E4413C-8570-4189-B2AE-52A3ACB39050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541903" y="130483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y Tecnologías Propuestas</a:t>
            </a:r>
            <a:endParaRPr dirty="0"/>
          </a:p>
        </p:txBody>
      </p:sp>
      <p:sp>
        <p:nvSpPr>
          <p:cNvPr id="1031" name="Google Shape;1031;p25"/>
          <p:cNvSpPr txBox="1">
            <a:spLocks noGrp="1"/>
          </p:cNvSpPr>
          <p:nvPr>
            <p:ph type="body" idx="1"/>
          </p:nvPr>
        </p:nvSpPr>
        <p:spPr>
          <a:xfrm>
            <a:off x="798941" y="2176416"/>
            <a:ext cx="3871735" cy="146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dirty="0"/>
              <a:t>Para este proyecto, se adoptará la metodología DevOps en combinación con las tecnologías </a:t>
            </a:r>
            <a:r>
              <a:rPr lang="es-ES" dirty="0" err="1"/>
              <a:t>spring</a:t>
            </a:r>
            <a:r>
              <a:rPr lang="es-ES" dirty="0"/>
              <a:t> </a:t>
            </a:r>
            <a:r>
              <a:rPr lang="es-ES" dirty="0" err="1"/>
              <a:t>boot</a:t>
            </a:r>
            <a:r>
              <a:rPr lang="es-ES" dirty="0"/>
              <a:t> y React.JS. Se elaborarán diagramas UML para una comprensión completa del sistema. Además como gestor de base de datos se empleará </a:t>
            </a:r>
            <a:r>
              <a:rPr lang="es-ES" dirty="0" err="1"/>
              <a:t>PosgrestSQL</a:t>
            </a:r>
            <a:r>
              <a:rPr lang="es-ES" dirty="0"/>
              <a:t>.</a:t>
            </a:r>
          </a:p>
          <a:p>
            <a:pPr marL="0" lvl="0" indent="0" algn="just">
              <a:buNone/>
            </a:pPr>
            <a:endParaRPr lang="es-ES" dirty="0"/>
          </a:p>
          <a:p>
            <a:pPr marL="0" lvl="0" indent="0" algn="just">
              <a:buNone/>
            </a:pPr>
            <a:r>
              <a:rPr lang="es-ES" dirty="0"/>
              <a:t>Ocuparemos la Norma 29110 que nos ayudara a tener un control de calidad en el desarrollo de la aplicación.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579602" y="1124731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6BECF9-6CDE-468C-B17C-B03B17A5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533" y="2242888"/>
            <a:ext cx="2364395" cy="118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4C452C1-A3C6-4031-822C-09F887D08A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ECC1E6A6-287E-44B7-85E5-C82773D575A1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104" name="Picture 8" descr="Postgresql vertical logo - Iconos Social Media y Logos">
            <a:extLst>
              <a:ext uri="{FF2B5EF4-FFF2-40B4-BE49-F238E27FC236}">
                <a16:creationId xmlns:a16="http://schemas.microsoft.com/office/drawing/2014/main" id="{283F64B3-0854-4C69-AE86-3658F874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21" y="3360240"/>
            <a:ext cx="1434040" cy="126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18731D-98B8-479D-87DB-BBB21BCD1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369" y="3990433"/>
            <a:ext cx="741919" cy="6451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1EC272-4372-4EB3-A9EB-399105C85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116" y="3360240"/>
            <a:ext cx="1434041" cy="752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4CAF8C-D97C-40DA-8CFB-E072D34CA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2501" y="1011548"/>
            <a:ext cx="3183353" cy="3429000"/>
          </a:xfrm>
          <a:prstGeom prst="rect">
            <a:avLst/>
          </a:prstGeom>
        </p:spPr>
      </p:pic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1515589" y="1936521"/>
            <a:ext cx="3411051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Durante los próximos cuatro meses, se diseñará y implementara la base de datos para su integración con la aplicación web. Se priorizará la planificación detallada de la estructura de la base de datos y la identificación de los requisitos del sistema. Esto garantizará una base sólida para el desarrollo posterior del proyecto.</a:t>
            </a:r>
            <a:endParaRPr dirty="0"/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1568853" y="1347919"/>
            <a:ext cx="3304521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Alcance</a:t>
            </a:r>
            <a:endParaRPr dirty="0"/>
          </a:p>
        </p:txBody>
      </p:sp>
      <p:grpSp>
        <p:nvGrpSpPr>
          <p:cNvPr id="1215" name="Google Shape;1215;p27"/>
          <p:cNvGrpSpPr/>
          <p:nvPr/>
        </p:nvGrpSpPr>
        <p:grpSpPr>
          <a:xfrm>
            <a:off x="6964178" y="2817557"/>
            <a:ext cx="1466650" cy="1625713"/>
            <a:chOff x="6964178" y="2817557"/>
            <a:chExt cx="1466650" cy="1625713"/>
          </a:xfrm>
        </p:grpSpPr>
        <p:sp>
          <p:nvSpPr>
            <p:cNvPr id="1216" name="Google Shape;1216;p27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5" name="Imagen 74">
            <a:extLst>
              <a:ext uri="{FF2B5EF4-FFF2-40B4-BE49-F238E27FC236}">
                <a16:creationId xmlns:a16="http://schemas.microsoft.com/office/drawing/2014/main" id="{8CF88D78-5F7F-4574-AAB8-2BC1ABE98DA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3" y="426396"/>
            <a:ext cx="7286625" cy="513080"/>
          </a:xfrm>
          <a:prstGeom prst="rect">
            <a:avLst/>
          </a:prstGeom>
        </p:spPr>
      </p:pic>
      <p:sp>
        <p:nvSpPr>
          <p:cNvPr id="76" name="Rectángulo 75">
            <a:extLst>
              <a:ext uri="{FF2B5EF4-FFF2-40B4-BE49-F238E27FC236}">
                <a16:creationId xmlns:a16="http://schemas.microsoft.com/office/drawing/2014/main" id="{0628FF7E-C4A0-470C-9B06-7772D1FB4C11}"/>
              </a:ext>
            </a:extLst>
          </p:cNvPr>
          <p:cNvSpPr/>
          <p:nvPr/>
        </p:nvSpPr>
        <p:spPr>
          <a:xfrm>
            <a:off x="3190925" y="354323"/>
            <a:ext cx="3657600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 DE INVESTIGACION Y DESARROLLO TECNOLÓGICO DE LA FUERZA AÉREA</a:t>
            </a:r>
            <a:endParaRPr lang="es-MX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499</Words>
  <Application>Microsoft Office PowerPoint</Application>
  <PresentationFormat>Presentación en pantalla (16:9)</PresentationFormat>
  <Paragraphs>32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Nunito Light</vt:lpstr>
      <vt:lpstr>Open Sans</vt:lpstr>
      <vt:lpstr>Sora</vt:lpstr>
      <vt:lpstr>Software Engineering Business Plan by Slidesgo</vt:lpstr>
      <vt:lpstr>S.I.A.G.E.M.I.</vt:lpstr>
      <vt:lpstr>Objetivos</vt:lpstr>
      <vt:lpstr>Problemáticas </vt:lpstr>
      <vt:lpstr>Metodología  </vt:lpstr>
      <vt:lpstr>Propuesta de solución</vt:lpstr>
      <vt:lpstr>Metodología y Tecnologías Propuestas</vt:lpstr>
      <vt:lpstr>Alcance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S.I.A.G.E.M.I.</dc:title>
  <dc:creator>ELECTRONICA 3</dc:creator>
  <cp:lastModifiedBy>Telemetría</cp:lastModifiedBy>
  <cp:revision>41</cp:revision>
  <dcterms:modified xsi:type="dcterms:W3CDTF">2024-05-08T17:03:29Z</dcterms:modified>
</cp:coreProperties>
</file>