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7010400" cy="92964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0/k5C3GYrVLvo+/8o/QYPQWCu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D61761-2BC8-448D-9CBA-68E69B61B45D}">
  <a:tblStyle styleId="{A0D61761-2BC8-448D-9CBA-68E69B61B45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Records are observations are moments in time</a:t>
            </a:r>
            <a:endParaRPr/>
          </a:p>
        </p:txBody>
      </p:sp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8d37152dc_0_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8d37152dc_0_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18d37152dc_0_1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502920" y="3737610"/>
            <a:ext cx="81840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200"/>
              <a:buFont typeface="Verdana"/>
              <a:buNone/>
              <a:defRPr b="1" i="0" sz="3600" u="none" cap="none" strike="noStrik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/>
        </p:txBody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502920" y="397764"/>
            <a:ext cx="81840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algn="l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323E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323E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82BE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Google Shape;70;p26"/>
          <p:cNvSpPr txBox="1"/>
          <p:nvPr>
            <p:ph idx="10" type="dt"/>
          </p:nvPr>
        </p:nvSpPr>
        <p:spPr>
          <a:xfrm>
            <a:off x="3776328" y="4583906"/>
            <a:ext cx="22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6062328" y="4583906"/>
            <a:ext cx="22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722376" y="1171877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4800"/>
              <a:buFont typeface="Verdana"/>
              <a:buNone/>
            </a:pPr>
            <a:r>
              <a:rPr b="1" i="0" lang="en-US" sz="5400" u="none" cap="none" strike="noStrik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rPr>
              <a:t>Geog 714</a:t>
            </a:r>
            <a:endParaRPr b="1" i="0" sz="5400" u="none" cap="none" strike="noStrike">
              <a:solidFill>
                <a:srgbClr val="FF8C3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1354974" y="2752557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-11176" lvl="0" marL="3657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analysis</a:t>
            </a:r>
            <a:endParaRPr>
              <a:solidFill>
                <a:srgbClr val="FFFFFF"/>
              </a:solidFill>
            </a:endParaRPr>
          </a:p>
          <a:p>
            <a:pPr indent="-11176" lvl="0" marL="3657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Today: Longit</a:t>
            </a: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udinal regression analysis and u</a:t>
            </a:r>
            <a:r>
              <a:rPr b="0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nivariate time series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Univariate time series</a:t>
            </a:r>
            <a:endParaRPr/>
          </a:p>
        </p:txBody>
      </p:sp>
      <p:sp>
        <p:nvSpPr>
          <p:cNvPr id="165" name="Google Shape;165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98250" y="1353875"/>
            <a:ext cx="4776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install.packages("forecast")</a:t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library(forecast)</a:t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set.seed(8675309)</a:t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ts_data &lt;-ts(rnorm(120,mean=100,sd=10),frequency=12,</a:t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start=c(2010, 1))</a:t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ts_decomp&lt;-decompose(ts_data)</a:t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plot(ts_decomp)</a:t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fit &lt;- auto.arima(ts_data)</a:t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#forecast next 12 months</a:t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forecasted_values &lt;- forecast(fit, h = 12)</a:t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plot(forecasted_values)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9900" y="994750"/>
            <a:ext cx="3964948" cy="34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Univariate time series</a:t>
            </a:r>
            <a:endParaRPr/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98250" y="816625"/>
            <a:ext cx="4776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set.seed(8675309)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&lt;- 120 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phi &lt;- 0.8 #coefficient for the AR term, indicating strong autocorrelation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sigma &lt;- 5  #standard deviation of the error term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#Generating the AR(1) process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ar_data &lt;- rep(0,n)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ar_data[1] &lt;- rnorm(1,mean=100,sd=sigma)  #first value of the series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(t in 2:n) {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ar_data[t] &lt;- phi * ar_data[t-1] + rnorm(1,mean=0,sd=sigma)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ts_data &lt;- ts(ar_data,frequency=12,start=c(2010,1))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ts_decomp &lt;- decompose(ts_data)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plot(ts_decomp)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fit &lt;- auto.arima(ts_data)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forecasted_values &lt;- forecast(fit,h=12)  #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orecasting the next 12 months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plot(forecasted_values)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9900" y="898988"/>
            <a:ext cx="3964948" cy="3714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0"/>
          <p:cNvCxnSpPr>
            <a:stCxn id="178" idx="0"/>
          </p:cNvCxnSpPr>
          <p:nvPr/>
        </p:nvCxnSpPr>
        <p:spPr>
          <a:xfrm flipH="1" rot="10800000">
            <a:off x="7560400" y="1159475"/>
            <a:ext cx="807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10"/>
          <p:cNvSpPr txBox="1"/>
          <p:nvPr/>
        </p:nvSpPr>
        <p:spPr>
          <a:xfrm>
            <a:off x="7090750" y="1894175"/>
            <a:ext cx="93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Differencing/ detrending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10"/>
          <p:cNvCxnSpPr>
            <a:stCxn id="180" idx="0"/>
          </p:cNvCxnSpPr>
          <p:nvPr/>
        </p:nvCxnSpPr>
        <p:spPr>
          <a:xfrm rot="10800000">
            <a:off x="7813250" y="1173825"/>
            <a:ext cx="4374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10"/>
          <p:cNvSpPr txBox="1"/>
          <p:nvPr/>
        </p:nvSpPr>
        <p:spPr>
          <a:xfrm>
            <a:off x="7907600" y="1482525"/>
            <a:ext cx="68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Moving average</a:t>
            </a:r>
            <a:endParaRPr b="1" i="0" sz="11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6085050" y="1612200"/>
            <a:ext cx="114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Autocorrelation</a:t>
            </a:r>
            <a:endParaRPr b="0" i="0" sz="1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10"/>
          <p:cNvCxnSpPr>
            <a:stCxn id="181" idx="0"/>
          </p:cNvCxnSpPr>
          <p:nvPr/>
        </p:nvCxnSpPr>
        <p:spPr>
          <a:xfrm flipH="1" rot="10800000">
            <a:off x="6657750" y="1159500"/>
            <a:ext cx="8547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83" name="Google Shape;1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8100" y="3607350"/>
            <a:ext cx="1240717" cy="52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0"/>
          <p:cNvCxnSpPr/>
          <p:nvPr/>
        </p:nvCxnSpPr>
        <p:spPr>
          <a:xfrm rot="10800000">
            <a:off x="8311050" y="1180950"/>
            <a:ext cx="79200" cy="10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10"/>
          <p:cNvSpPr txBox="1"/>
          <p:nvPr/>
        </p:nvSpPr>
        <p:spPr>
          <a:xfrm>
            <a:off x="8060000" y="2232750"/>
            <a:ext cx="686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Seasonal moving average</a:t>
            </a:r>
            <a:endParaRPr b="1" i="0" sz="9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335075" y="1469975"/>
            <a:ext cx="70179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Both involve time, but univariate means all information available is assumed to be in the measurement over time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An attempt to parameterize a model based on its inherent or latent structure rather than measured independent variables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Model periodicity and autocorrelation without knowing the periodicity or autocorrelation ahead of time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Univariate time series vs. longitudinal regression analysis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98250" y="836025"/>
            <a:ext cx="26589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Longitudinal regression analysis</a:t>
            </a:r>
            <a:endParaRPr b="0" i="0" sz="9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Understand the factors that explain the pattern in the dependent variables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Understandable model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Mind driven, time consuming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1" i="1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Needs human thinking</a:t>
            </a:r>
            <a:endParaRPr b="0" i="0" sz="9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2759350" y="833150"/>
            <a:ext cx="31056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Univariate time series analysis</a:t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Prediction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Maybe discovering structure that was previously unknown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Black box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Forecasting, routine work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1" i="1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Less human thinking required</a:t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Univariate time series vs. longitudinal regression analysis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5966650" y="829588"/>
            <a:ext cx="31056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3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ime series analysis</a:t>
            </a:r>
            <a:r>
              <a:rPr b="1" lang="en-US" sz="13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with other predictors</a:t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Prediction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Maybe discovering structure that was previously unknown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Black box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0" i="0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Forecasting, routine work</a:t>
            </a:r>
            <a:endParaRPr b="0" i="0" sz="13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lang="en-US" sz="13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Added variables at various stages of analysis</a:t>
            </a:r>
            <a:endParaRPr sz="13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Verdana"/>
              <a:buChar char="●"/>
            </a:pPr>
            <a:r>
              <a:rPr b="1" i="1" lang="en-US" sz="13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Less human thinking required, but </a:t>
            </a:r>
            <a:r>
              <a:rPr b="1" i="1" lang="en-US" sz="13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have to choose the variables to include</a:t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Exogenous data and change points</a:t>
            </a:r>
            <a:endParaRPr/>
          </a:p>
        </p:txBody>
      </p:sp>
      <p:sp>
        <p:nvSpPr>
          <p:cNvPr id="208" name="Google Shape;20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3"/>
          <p:cNvSpPr txBox="1"/>
          <p:nvPr/>
        </p:nvSpPr>
        <p:spPr>
          <a:xfrm>
            <a:off x="392700" y="1822950"/>
            <a:ext cx="7017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In your assignment, you will mix univariate with exogenous variables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○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Many ways to do this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You’ll also use a ‘changepoint’ detection algorithms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○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Changepoint analysis allows you to determine if there is a shock/change in a time series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89775" y="1187025"/>
            <a:ext cx="49722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Longitudinal regression analysis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Measurements of some phenomena, y</a:t>
            </a:r>
            <a:r>
              <a:rPr b="0" baseline="-2500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, over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time</a:t>
            </a:r>
            <a:endParaRPr b="1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Time and some other known/suspected factors that are thought to explain y</a:t>
            </a:r>
            <a:r>
              <a:rPr b="0" baseline="-2500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Interest in ‘explanation’; </a:t>
            </a:r>
            <a:r>
              <a:rPr b="1" i="1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what explains variation over time?  Is it random, and if not, can I predict where </a:t>
            </a:r>
            <a:r>
              <a:rPr b="1" i="1"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it is going?</a:t>
            </a:r>
            <a:endParaRPr b="1" i="1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5391797" y="2062137"/>
            <a:ext cx="3459600" cy="143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5449400" y="2229675"/>
            <a:ext cx="3313800" cy="1100100"/>
          </a:xfrm>
          <a:custGeom>
            <a:rect b="b" l="l" r="r" t="t"/>
            <a:pathLst>
              <a:path extrusionOk="0" h="120000" w="120000">
                <a:moveTo>
                  <a:pt x="0" y="95056"/>
                </a:moveTo>
                <a:cubicBezTo>
                  <a:pt x="4411" y="61834"/>
                  <a:pt x="8822" y="28611"/>
                  <a:pt x="13233" y="27144"/>
                </a:cubicBezTo>
                <a:cubicBezTo>
                  <a:pt x="17644" y="25676"/>
                  <a:pt x="22055" y="85205"/>
                  <a:pt x="26466" y="86253"/>
                </a:cubicBezTo>
                <a:cubicBezTo>
                  <a:pt x="30877" y="87301"/>
                  <a:pt x="34987" y="31860"/>
                  <a:pt x="39699" y="33432"/>
                </a:cubicBezTo>
                <a:cubicBezTo>
                  <a:pt x="44411" y="35004"/>
                  <a:pt x="50375" y="99877"/>
                  <a:pt x="54736" y="95685"/>
                </a:cubicBezTo>
                <a:cubicBezTo>
                  <a:pt x="59097" y="91493"/>
                  <a:pt x="62456" y="13414"/>
                  <a:pt x="65864" y="8279"/>
                </a:cubicBezTo>
                <a:cubicBezTo>
                  <a:pt x="69273" y="3144"/>
                  <a:pt x="72681" y="63196"/>
                  <a:pt x="75187" y="64873"/>
                </a:cubicBezTo>
                <a:cubicBezTo>
                  <a:pt x="77694" y="66550"/>
                  <a:pt x="77844" y="10585"/>
                  <a:pt x="80902" y="18340"/>
                </a:cubicBezTo>
                <a:cubicBezTo>
                  <a:pt x="83959" y="26096"/>
                  <a:pt x="90526" y="102812"/>
                  <a:pt x="93533" y="111406"/>
                </a:cubicBezTo>
                <a:cubicBezTo>
                  <a:pt x="96541" y="120000"/>
                  <a:pt x="97042" y="74410"/>
                  <a:pt x="98947" y="69903"/>
                </a:cubicBezTo>
                <a:cubicBezTo>
                  <a:pt x="100852" y="65397"/>
                  <a:pt x="102907" y="95161"/>
                  <a:pt x="104962" y="84366"/>
                </a:cubicBezTo>
                <a:cubicBezTo>
                  <a:pt x="107017" y="73571"/>
                  <a:pt x="109423" y="10270"/>
                  <a:pt x="111278" y="5135"/>
                </a:cubicBezTo>
                <a:cubicBezTo>
                  <a:pt x="113132" y="0"/>
                  <a:pt x="114636" y="46323"/>
                  <a:pt x="116090" y="53554"/>
                </a:cubicBezTo>
                <a:cubicBezTo>
                  <a:pt x="117543" y="60785"/>
                  <a:pt x="118771" y="54654"/>
                  <a:pt x="120000" y="4852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Longitudinal regression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95" name="Google Shape;95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307875" y="1685100"/>
            <a:ext cx="4582200" cy="23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Carbon flux as a function of soil temperature, air temperature, precipitation and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time</a:t>
            </a:r>
            <a:endParaRPr b="1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Unemployment in a city rate as a function of economic, social factors, cultural factors and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time</a:t>
            </a:r>
            <a:endParaRPr b="1" baseline="-2500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Effect of drug treatment on a panel of subjects in RCT*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97" name="Google Shape;97;p3"/>
          <p:cNvGraphicFramePr/>
          <p:nvPr/>
        </p:nvGraphicFramePr>
        <p:xfrm>
          <a:off x="5068250" y="135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{A0D61761-2BC8-448D-9CBA-68E69B61B45D}</a:tableStyleId>
              </a:tblPr>
              <a:tblGrid>
                <a:gridCol w="907550"/>
                <a:gridCol w="907550"/>
                <a:gridCol w="907550"/>
                <a:gridCol w="907550"/>
              </a:tblGrid>
              <a:tr h="5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y</a:t>
                      </a:r>
                      <a:r>
                        <a:rPr b="1" baseline="-25000" lang="en-US" sz="1400" u="none" cap="none" strike="noStrike"/>
                        <a:t>i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x1</a:t>
                      </a:r>
                      <a:r>
                        <a:rPr b="1" baseline="-25000" lang="en-US" sz="1400" u="none" cap="none" strike="noStrike"/>
                        <a:t>i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x2</a:t>
                      </a:r>
                      <a:r>
                        <a:rPr b="1" baseline="-25000" lang="en-US" sz="1400" u="none" cap="none" strike="noStrike"/>
                        <a:t>i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45.89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-1.2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34.98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32.22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-0.1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Longitudinal regression analysis</a:t>
            </a:r>
            <a:endParaRPr/>
          </a:p>
        </p:txBody>
      </p:sp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289775" y="1187025"/>
            <a:ext cx="48282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Repeated measures problem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When there are repeated measures of subjects, attributes may ‘cluster’ at the subject level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This presents statistical challenges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Often requires some statistical accounting; e.g., repeated measures, mixed models, autocorrelated error structure, etc.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06" name="Google Shape;106;p4"/>
          <p:cNvGraphicFramePr/>
          <p:nvPr/>
        </p:nvGraphicFramePr>
        <p:xfrm>
          <a:off x="5261975" y="132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{A0D61761-2BC8-448D-9CBA-68E69B61B45D}</a:tableStyleId>
              </a:tblPr>
              <a:tblGrid>
                <a:gridCol w="907550"/>
                <a:gridCol w="907550"/>
                <a:gridCol w="900350"/>
                <a:gridCol w="9147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y</a:t>
                      </a:r>
                      <a:r>
                        <a:rPr b="1" baseline="-25000" lang="en-US" sz="1400" u="none" cap="none" strike="noStrike"/>
                        <a:t>i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subject</a:t>
                      </a:r>
                      <a:r>
                        <a:rPr b="1" baseline="-25000" lang="en-US" sz="1400" u="none" cap="none" strike="noStrike"/>
                        <a:t>i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x1</a:t>
                      </a:r>
                      <a:r>
                        <a:rPr b="1" baseline="-25000" lang="en-US" sz="1400" u="none" cap="none" strike="noStrike"/>
                        <a:t>it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-1.2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-0.1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2.7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1.4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-1.3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Longitudinal regression analysis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22050" y="1155325"/>
            <a:ext cx="7791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library(lme4)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set.seed(8675309)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&lt;- 100  #number of individuals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n_per &lt;- 5  #number of measurements per individual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#generate data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 &lt;- rep(1:n,each=n_per)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 &lt;- rep(1:n_per,times=n)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 &lt;- rnorm(n,mean=50,sd=10)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[id] #awesome example of indexing!!!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treatment_group &lt;- rep(sample(c('Control','Treatment'),n,replace=TRUE),each=n_per)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ind_effect &lt;- rnorm(n)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[id] #awesome example of indexing!!!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outcome &lt;- 120+0.5*age-10*(treatment_group=='Treatment')+ind_effect+rnorm(n*n_per)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#combine into a data frame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 &lt;- data.frame(id, time, age, treatment_group, outcome)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 &lt;- lmer(outcome~time+age+treatment_group + (1|id),data=df)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summary(model)</a:t>
            </a:r>
            <a:endParaRPr b="0" i="0" sz="21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1825" y="164500"/>
            <a:ext cx="3567874" cy="253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Longitudinal regression analysis</a:t>
            </a:r>
            <a:endParaRPr/>
          </a:p>
        </p:txBody>
      </p: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700" y="1015575"/>
            <a:ext cx="4147300" cy="350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543600" y="1353875"/>
            <a:ext cx="250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‘clustering’ at the subject level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6"/>
          <p:cNvCxnSpPr/>
          <p:nvPr/>
        </p:nvCxnSpPr>
        <p:spPr>
          <a:xfrm>
            <a:off x="2560675" y="1800525"/>
            <a:ext cx="1793700" cy="44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6"/>
          <p:cNvSpPr txBox="1"/>
          <p:nvPr/>
        </p:nvSpPr>
        <p:spPr>
          <a:xfrm>
            <a:off x="449950" y="3285600"/>
            <a:ext cx="25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regression coefficients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6"/>
          <p:cNvCxnSpPr>
            <a:stCxn id="126" idx="3"/>
          </p:cNvCxnSpPr>
          <p:nvPr/>
        </p:nvCxnSpPr>
        <p:spPr>
          <a:xfrm flipH="1" rot="10800000">
            <a:off x="2956750" y="3486450"/>
            <a:ext cx="1210500" cy="3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6"/>
          <p:cNvSpPr txBox="1"/>
          <p:nvPr/>
        </p:nvSpPr>
        <p:spPr>
          <a:xfrm>
            <a:off x="1588150" y="2092775"/>
            <a:ext cx="250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accounts for the fact that subjects are correlated to themselves over time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440825" y="1403600"/>
            <a:ext cx="4557900" cy="2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Univariate time series analysis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Measurements of some phenomena, y</a:t>
            </a:r>
            <a:r>
              <a:rPr b="0" baseline="-2500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, over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time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Model y</a:t>
            </a:r>
            <a:r>
              <a:rPr b="0" baseline="-2500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as a function of time structures like periodicity, trend and autocorrelation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•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When prediction matters, and no other forecasting data are available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Univariate time series</a:t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5211697" y="2062137"/>
            <a:ext cx="3459600" cy="143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351198" y="2229673"/>
            <a:ext cx="3180600" cy="1100100"/>
          </a:xfrm>
          <a:custGeom>
            <a:rect b="b" l="l" r="r" t="t"/>
            <a:pathLst>
              <a:path extrusionOk="0" h="120000" w="120000">
                <a:moveTo>
                  <a:pt x="0" y="95056"/>
                </a:moveTo>
                <a:cubicBezTo>
                  <a:pt x="4411" y="61834"/>
                  <a:pt x="8822" y="28611"/>
                  <a:pt x="13233" y="27144"/>
                </a:cubicBezTo>
                <a:cubicBezTo>
                  <a:pt x="17644" y="25676"/>
                  <a:pt x="22055" y="85205"/>
                  <a:pt x="26466" y="86253"/>
                </a:cubicBezTo>
                <a:cubicBezTo>
                  <a:pt x="30877" y="87301"/>
                  <a:pt x="34987" y="31860"/>
                  <a:pt x="39699" y="33432"/>
                </a:cubicBezTo>
                <a:cubicBezTo>
                  <a:pt x="44411" y="35004"/>
                  <a:pt x="50375" y="99877"/>
                  <a:pt x="54736" y="95685"/>
                </a:cubicBezTo>
                <a:cubicBezTo>
                  <a:pt x="59097" y="91493"/>
                  <a:pt x="62456" y="13414"/>
                  <a:pt x="65864" y="8279"/>
                </a:cubicBezTo>
                <a:cubicBezTo>
                  <a:pt x="69273" y="3144"/>
                  <a:pt x="72681" y="63196"/>
                  <a:pt x="75187" y="64873"/>
                </a:cubicBezTo>
                <a:cubicBezTo>
                  <a:pt x="77694" y="66550"/>
                  <a:pt x="77844" y="10585"/>
                  <a:pt x="80902" y="18340"/>
                </a:cubicBezTo>
                <a:cubicBezTo>
                  <a:pt x="83959" y="26096"/>
                  <a:pt x="90526" y="102812"/>
                  <a:pt x="93533" y="111406"/>
                </a:cubicBezTo>
                <a:cubicBezTo>
                  <a:pt x="96541" y="120000"/>
                  <a:pt x="97042" y="74410"/>
                  <a:pt x="98947" y="69903"/>
                </a:cubicBezTo>
                <a:cubicBezTo>
                  <a:pt x="100852" y="65397"/>
                  <a:pt x="102907" y="95161"/>
                  <a:pt x="104962" y="84366"/>
                </a:cubicBezTo>
                <a:cubicBezTo>
                  <a:pt x="107017" y="73571"/>
                  <a:pt x="109423" y="10270"/>
                  <a:pt x="111278" y="5135"/>
                </a:cubicBezTo>
                <a:cubicBezTo>
                  <a:pt x="113132" y="0"/>
                  <a:pt x="114636" y="46323"/>
                  <a:pt x="116090" y="53554"/>
                </a:cubicBezTo>
                <a:cubicBezTo>
                  <a:pt x="117543" y="60785"/>
                  <a:pt x="118771" y="54654"/>
                  <a:pt x="120000" y="4852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5" name="Google Shape;145;p8"/>
          <p:cNvGraphicFramePr/>
          <p:nvPr/>
        </p:nvGraphicFramePr>
        <p:xfrm>
          <a:off x="6571450" y="133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{A0D61761-2BC8-448D-9CBA-68E69B61B45D}</a:tableStyleId>
              </a:tblPr>
              <a:tblGrid>
                <a:gridCol w="907550"/>
                <a:gridCol w="907550"/>
              </a:tblGrid>
              <a:tr h="5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y</a:t>
                      </a:r>
                      <a:r>
                        <a:rPr b="1" baseline="-25000" lang="en-US" sz="1400" u="none" cap="none" strike="noStrike"/>
                        <a:t>i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8"/>
          <p:cNvSpPr txBox="1"/>
          <p:nvPr/>
        </p:nvSpPr>
        <p:spPr>
          <a:xfrm>
            <a:off x="588600" y="2110700"/>
            <a:ext cx="45822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Stock market activity (price, volume, etc.)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Influenza diagnoses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Sales of a product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Weather trends</a:t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8d37152dc_0_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ARIMA models</a:t>
            </a:r>
            <a:endParaRPr/>
          </a:p>
        </p:txBody>
      </p:sp>
      <p:sp>
        <p:nvSpPr>
          <p:cNvPr id="153" name="Google Shape;153;g318d37152dc_0_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g318d37152dc_0_1"/>
          <p:cNvSpPr txBox="1"/>
          <p:nvPr/>
        </p:nvSpPr>
        <p:spPr>
          <a:xfrm>
            <a:off x="145000" y="1136150"/>
            <a:ext cx="50922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Univariate time series modelling by finding three components: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○"/>
            </a:pPr>
            <a:r>
              <a:rPr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Autoregressive (AR)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■"/>
            </a:pPr>
            <a:r>
              <a:rPr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Correlation between observation and previous observation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○"/>
            </a:pPr>
            <a:r>
              <a:rPr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Integrated (I)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■"/>
            </a:pPr>
            <a:r>
              <a:rPr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How much differencing is required to the  series over time (e.g., secular trend)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○"/>
            </a:pPr>
            <a:r>
              <a:rPr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Moving average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■"/>
            </a:pPr>
            <a:r>
              <a:rPr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Number of lagged forecast errors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Google Shape;155;g318d37152d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00" y="2516575"/>
            <a:ext cx="28860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18d37152dc_0_1"/>
          <p:cNvSpPr/>
          <p:nvPr/>
        </p:nvSpPr>
        <p:spPr>
          <a:xfrm>
            <a:off x="4441025" y="1806085"/>
            <a:ext cx="2949350" cy="636350"/>
          </a:xfrm>
          <a:custGeom>
            <a:rect b="b" l="l" r="r" t="t"/>
            <a:pathLst>
              <a:path extrusionOk="0" h="25454" w="117974">
                <a:moveTo>
                  <a:pt x="0" y="18515"/>
                </a:moveTo>
                <a:cubicBezTo>
                  <a:pt x="14696" y="15453"/>
                  <a:pt x="68513" y="-1012"/>
                  <a:pt x="88175" y="145"/>
                </a:cubicBezTo>
                <a:cubicBezTo>
                  <a:pt x="107837" y="1302"/>
                  <a:pt x="113008" y="21237"/>
                  <a:pt x="117974" y="25455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157" name="Google Shape;157;g318d37152dc_0_1"/>
          <p:cNvSpPr/>
          <p:nvPr/>
        </p:nvSpPr>
        <p:spPr>
          <a:xfrm>
            <a:off x="4685975" y="1925069"/>
            <a:ext cx="3143250" cy="1405225"/>
          </a:xfrm>
          <a:custGeom>
            <a:rect b="b" l="l" r="r" t="t"/>
            <a:pathLst>
              <a:path extrusionOk="0" h="56209" w="125730">
                <a:moveTo>
                  <a:pt x="0" y="56209"/>
                </a:moveTo>
                <a:cubicBezTo>
                  <a:pt x="17689" y="47024"/>
                  <a:pt x="85180" y="7223"/>
                  <a:pt x="106135" y="1100"/>
                </a:cubicBezTo>
                <a:cubicBezTo>
                  <a:pt x="127090" y="-5023"/>
                  <a:pt x="122464" y="16408"/>
                  <a:pt x="125730" y="1947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158" name="Google Shape;158;g318d37152dc_0_1"/>
          <p:cNvSpPr/>
          <p:nvPr/>
        </p:nvSpPr>
        <p:spPr>
          <a:xfrm>
            <a:off x="4716575" y="1671367"/>
            <a:ext cx="3510650" cy="2485575"/>
          </a:xfrm>
          <a:custGeom>
            <a:rect b="b" l="l" r="r" t="t"/>
            <a:pathLst>
              <a:path extrusionOk="0" h="99423" w="140426">
                <a:moveTo>
                  <a:pt x="0" y="99423"/>
                </a:moveTo>
                <a:cubicBezTo>
                  <a:pt x="20683" y="83231"/>
                  <a:pt x="100693" y="13630"/>
                  <a:pt x="124097" y="2268"/>
                </a:cubicBezTo>
                <a:cubicBezTo>
                  <a:pt x="147501" y="-9094"/>
                  <a:pt x="137705" y="26421"/>
                  <a:pt x="140426" y="3125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