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7010400" cy="92964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Z548ZIpwKIrXqxI0y7z7gT41z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ourier New"/>
              <a:buChar char="●"/>
            </a:pPr>
            <a:r>
              <a:t/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4:notes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36a1aaa19_0_6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036a1aaa19_0_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g3036a1aaa19_0_6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36a1aaa19_0_3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36a1aaa19_0_3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g3036a1aaa19_0_30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36a1aaa19_0_47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36a1aaa19_0_47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036a1aaa19_0_47:notes"/>
          <p:cNvSpPr txBox="1"/>
          <p:nvPr>
            <p:ph idx="12" type="sldNum"/>
          </p:nvPr>
        </p:nvSpPr>
        <p:spPr>
          <a:xfrm>
            <a:off x="3970938" y="8829967"/>
            <a:ext cx="3037800" cy="4647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502920" y="3737610"/>
            <a:ext cx="81840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3200"/>
              <a:buFont typeface="Verdana"/>
              <a:buNone/>
              <a:defRPr b="1" i="0" sz="3600" u="none" cap="none" strike="noStrike">
                <a:solidFill>
                  <a:srgbClr val="FF8C3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800"/>
            </a:lvl9pPr>
          </a:lstStyle>
          <a:p/>
        </p:txBody>
      </p:sp>
      <p:sp>
        <p:nvSpPr>
          <p:cNvPr id="21" name="Google Shape;21;p25"/>
          <p:cNvSpPr txBox="1"/>
          <p:nvPr>
            <p:ph idx="1" type="body"/>
          </p:nvPr>
        </p:nvSpPr>
        <p:spPr>
          <a:xfrm>
            <a:off x="502920" y="397764"/>
            <a:ext cx="81840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840" lvl="0" marL="457200" marR="0" algn="l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323E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323E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882BE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882BE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0" type="dt"/>
          </p:nvPr>
        </p:nvSpPr>
        <p:spPr>
          <a:xfrm>
            <a:off x="3776328" y="4583906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6062328" y="4583906"/>
            <a:ext cx="2286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A5A29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4" name="Google Shape;54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722376" y="1171877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3C"/>
              </a:buClr>
              <a:buSzPts val="4800"/>
              <a:buFont typeface="Verdana"/>
              <a:buNone/>
            </a:pPr>
            <a:r>
              <a:rPr b="1" i="0" lang="en-US" sz="5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Geog 714</a:t>
            </a:r>
            <a:endParaRPr b="1" i="0" sz="5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4329475" y="2638250"/>
            <a:ext cx="4165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/>
          <a:p>
            <a:pPr indent="-11176" lvl="0" marL="3657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Principal components analysis</a:t>
            </a:r>
            <a:endParaRPr b="0" i="0" sz="20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5" name="Google Shape;85;p2"/>
          <p:cNvGrpSpPr/>
          <p:nvPr/>
        </p:nvGrpSpPr>
        <p:grpSpPr>
          <a:xfrm>
            <a:off x="1307692" y="-1080276"/>
            <a:ext cx="6017294" cy="5071946"/>
            <a:chOff x="182142" y="1357588"/>
            <a:chExt cx="4115233" cy="4136312"/>
          </a:xfrm>
        </p:grpSpPr>
        <p:pic>
          <p:nvPicPr>
            <p:cNvPr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142" y="1357588"/>
              <a:ext cx="4115100" cy="4131900"/>
            </a:xfrm>
            <a:prstGeom prst="rect">
              <a:avLst/>
            </a:prstGeom>
            <a:noFill/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204175" y="1362000"/>
              <a:ext cx="4093200" cy="4131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3"/>
          <p:cNvCxnSpPr/>
          <p:nvPr/>
        </p:nvCxnSpPr>
        <p:spPr>
          <a:xfrm>
            <a:off x="922712" y="1219867"/>
            <a:ext cx="73131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4" name="Google Shape;94;p3"/>
          <p:cNvSpPr/>
          <p:nvPr/>
        </p:nvSpPr>
        <p:spPr>
          <a:xfrm>
            <a:off x="2158540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2798620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2984271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898671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3352787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134184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678966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947439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5347842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6907857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757639" y="1172072"/>
            <a:ext cx="141300" cy="112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3"/>
          <p:cNvSpPr/>
          <p:nvPr/>
        </p:nvSpPr>
        <p:spPr>
          <a:xfrm rot="-5400000">
            <a:off x="4278538" y="-1799048"/>
            <a:ext cx="473700" cy="510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879858" y="194286"/>
            <a:ext cx="1288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Variance</a:t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996661" y="1282717"/>
            <a:ext cx="1093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Mean</a:t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8" name="Google Shape;108;p3"/>
          <p:cNvCxnSpPr/>
          <p:nvPr/>
        </p:nvCxnSpPr>
        <p:spPr>
          <a:xfrm>
            <a:off x="958734" y="2185529"/>
            <a:ext cx="73131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" name="Google Shape;109;p3"/>
          <p:cNvSpPr/>
          <p:nvPr/>
        </p:nvSpPr>
        <p:spPr>
          <a:xfrm>
            <a:off x="1432562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950728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673943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197617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890059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627406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179414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797033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874331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7021477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5350632" y="2137735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339263" y="1036425"/>
            <a:ext cx="354600" cy="368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2" name="Google Shape;122;p3"/>
          <p:cNvCxnSpPr/>
          <p:nvPr/>
        </p:nvCxnSpPr>
        <p:spPr>
          <a:xfrm>
            <a:off x="958734" y="2493804"/>
            <a:ext cx="73131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" name="Google Shape;123;p3"/>
          <p:cNvSpPr/>
          <p:nvPr/>
        </p:nvSpPr>
        <p:spPr>
          <a:xfrm>
            <a:off x="1051562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417328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435943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959617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652059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4246406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179414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5806433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883731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021477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350632" y="24460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4" name="Google Shape;134;p3"/>
          <p:cNvCxnSpPr/>
          <p:nvPr/>
        </p:nvCxnSpPr>
        <p:spPr>
          <a:xfrm>
            <a:off x="958734" y="2798604"/>
            <a:ext cx="73131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p3"/>
          <p:cNvSpPr/>
          <p:nvPr/>
        </p:nvSpPr>
        <p:spPr>
          <a:xfrm>
            <a:off x="1508762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2255528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902543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3959617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3652059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4475006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7484214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5806433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5112331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6640477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5350632" y="27508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6" name="Google Shape;146;p3"/>
          <p:cNvCxnSpPr/>
          <p:nvPr/>
        </p:nvCxnSpPr>
        <p:spPr>
          <a:xfrm>
            <a:off x="958734" y="3103404"/>
            <a:ext cx="7313100" cy="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7" name="Google Shape;147;p3"/>
          <p:cNvSpPr/>
          <p:nvPr/>
        </p:nvSpPr>
        <p:spPr>
          <a:xfrm>
            <a:off x="1508762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255528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1988143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3959617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3271059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475006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7484214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6111233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807531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6640477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5579232" y="3055610"/>
            <a:ext cx="141300" cy="1122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8" name="Google Shape;158;p3"/>
          <p:cNvCxnSpPr/>
          <p:nvPr/>
        </p:nvCxnSpPr>
        <p:spPr>
          <a:xfrm>
            <a:off x="958734" y="4017804"/>
            <a:ext cx="7313100" cy="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9" name="Google Shape;159;p3"/>
          <p:cNvSpPr/>
          <p:nvPr/>
        </p:nvSpPr>
        <p:spPr>
          <a:xfrm>
            <a:off x="1508762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2255528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2902543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3959617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3652059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4475006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7484214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5806433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5112331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6640477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5655432" y="39700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0" name="Google Shape;170;p3"/>
          <p:cNvCxnSpPr/>
          <p:nvPr/>
        </p:nvCxnSpPr>
        <p:spPr>
          <a:xfrm>
            <a:off x="958734" y="4322604"/>
            <a:ext cx="7313100" cy="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" name="Google Shape;171;p3"/>
          <p:cNvSpPr/>
          <p:nvPr/>
        </p:nvSpPr>
        <p:spPr>
          <a:xfrm>
            <a:off x="1508762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2255528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1988143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3578617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3271059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4246406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7484214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6111233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4807531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6640477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122032" y="4274810"/>
            <a:ext cx="141300" cy="11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/>
          <p:nvPr/>
        </p:nvSpPr>
        <p:spPr>
          <a:xfrm rot="-2703396">
            <a:off x="1053226" y="2140653"/>
            <a:ext cx="2791871" cy="17225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39094">
            <a:off x="4640376" y="707351"/>
            <a:ext cx="3717949" cy="35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/>
          <p:nvPr/>
        </p:nvSpPr>
        <p:spPr>
          <a:xfrm rot="2696604">
            <a:off x="1053226" y="2140653"/>
            <a:ext cx="2791871" cy="17225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4"/>
          <p:cNvSpPr/>
          <p:nvPr/>
        </p:nvSpPr>
        <p:spPr>
          <a:xfrm rot="10824">
            <a:off x="5723262" y="2335044"/>
            <a:ext cx="2477412" cy="15540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4"/>
          <p:cNvSpPr/>
          <p:nvPr/>
        </p:nvSpPr>
        <p:spPr>
          <a:xfrm rot="5410667">
            <a:off x="5705124" y="2336210"/>
            <a:ext cx="2513712" cy="15300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5" y="673575"/>
            <a:ext cx="4158950" cy="39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/>
        </p:nvSpPr>
        <p:spPr>
          <a:xfrm>
            <a:off x="7814800" y="2379300"/>
            <a:ext cx="9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axis 1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6957550" y="794875"/>
            <a:ext cx="9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axis 2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4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36a1aaa19_0_6"/>
          <p:cNvSpPr txBox="1"/>
          <p:nvPr>
            <p:ph idx="12" type="sldNum"/>
          </p:nvPr>
        </p:nvSpPr>
        <p:spPr>
          <a:xfrm>
            <a:off x="8303603" y="4592831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g3036a1aaa19_0_6"/>
          <p:cNvSpPr/>
          <p:nvPr/>
        </p:nvSpPr>
        <p:spPr>
          <a:xfrm rot="-2703396">
            <a:off x="1032601" y="2225453"/>
            <a:ext cx="2791871" cy="17225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3036a1aaa19_0_6"/>
          <p:cNvSpPr/>
          <p:nvPr/>
        </p:nvSpPr>
        <p:spPr>
          <a:xfrm rot="2536100">
            <a:off x="2212641" y="2225461"/>
            <a:ext cx="431755" cy="17221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g3036a1aaa1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77842">
            <a:off x="4636699" y="787836"/>
            <a:ext cx="3760476" cy="350467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036a1aaa19_0_6"/>
          <p:cNvSpPr/>
          <p:nvPr/>
        </p:nvSpPr>
        <p:spPr>
          <a:xfrm rot="58869">
            <a:off x="5670444" y="2432439"/>
            <a:ext cx="2417754" cy="15482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3036a1aaa19_0_6"/>
          <p:cNvSpPr/>
          <p:nvPr/>
        </p:nvSpPr>
        <p:spPr>
          <a:xfrm rot="5570152">
            <a:off x="6685327" y="2435180"/>
            <a:ext cx="388075" cy="14927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g3036a1aaa19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" y="638325"/>
            <a:ext cx="4260176" cy="39735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036a1aaa19_0_6"/>
          <p:cNvSpPr txBox="1"/>
          <p:nvPr/>
        </p:nvSpPr>
        <p:spPr>
          <a:xfrm>
            <a:off x="7633825" y="2607950"/>
            <a:ext cx="9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axis 1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3036a1aaa19_0_6"/>
          <p:cNvSpPr txBox="1"/>
          <p:nvPr/>
        </p:nvSpPr>
        <p:spPr>
          <a:xfrm>
            <a:off x="6500350" y="1927525"/>
            <a:ext cx="9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axis 2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36a1aaa19_0_30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g3036a1aaa1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86987">
            <a:off x="5510941" y="1135171"/>
            <a:ext cx="3073213" cy="287315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036a1aaa19_0_30"/>
          <p:cNvSpPr/>
          <p:nvPr/>
        </p:nvSpPr>
        <p:spPr>
          <a:xfrm rot="62537">
            <a:off x="6377787" y="2480864"/>
            <a:ext cx="1913117" cy="13051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3036a1aaa19_0_30"/>
          <p:cNvSpPr/>
          <p:nvPr/>
        </p:nvSpPr>
        <p:spPr>
          <a:xfrm rot="5560879">
            <a:off x="7170760" y="2487117"/>
            <a:ext cx="327058" cy="118053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B0F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3036a1aaa19_0_30"/>
          <p:cNvSpPr txBox="1"/>
          <p:nvPr/>
        </p:nvSpPr>
        <p:spPr>
          <a:xfrm>
            <a:off x="7931251" y="2628889"/>
            <a:ext cx="77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axis 1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3036a1aaa19_0_30"/>
          <p:cNvSpPr txBox="1"/>
          <p:nvPr/>
        </p:nvSpPr>
        <p:spPr>
          <a:xfrm>
            <a:off x="7034424" y="2055218"/>
            <a:ext cx="77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axis 2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3036a1aaa19_0_30"/>
          <p:cNvSpPr txBox="1"/>
          <p:nvPr/>
        </p:nvSpPr>
        <p:spPr>
          <a:xfrm>
            <a:off x="413025" y="1113300"/>
            <a:ext cx="46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 = β0 + β*measure1 + β*measure2 + error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3036a1aaa19_0_30"/>
          <p:cNvSpPr txBox="1"/>
          <p:nvPr/>
        </p:nvSpPr>
        <p:spPr>
          <a:xfrm>
            <a:off x="413025" y="1554900"/>
            <a:ext cx="46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 = β0 + β*new axis 1 + error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3036a1aaa19_0_30"/>
          <p:cNvSpPr txBox="1"/>
          <p:nvPr/>
        </p:nvSpPr>
        <p:spPr>
          <a:xfrm>
            <a:off x="413025" y="2408700"/>
            <a:ext cx="47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= β0 + β*measure1 + β*measure2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3036a1aaa19_0_30"/>
          <p:cNvSpPr txBox="1"/>
          <p:nvPr/>
        </p:nvSpPr>
        <p:spPr>
          <a:xfrm>
            <a:off x="413025" y="2850300"/>
            <a:ext cx="463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 = β0 + β*new axis 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3036a1aaa19_0_30"/>
          <p:cNvSpPr txBox="1"/>
          <p:nvPr/>
        </p:nvSpPr>
        <p:spPr>
          <a:xfrm>
            <a:off x="413025" y="3770775"/>
            <a:ext cx="4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p1 ~ p2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idx="1" type="body"/>
          </p:nvPr>
        </p:nvSpPr>
        <p:spPr>
          <a:xfrm>
            <a:off x="89900" y="255325"/>
            <a:ext cx="89358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76" lvl="0" marL="26517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lang="en-US" sz="2400">
                <a:solidFill>
                  <a:srgbClr val="FFFFFF"/>
                </a:solidFill>
              </a:rPr>
              <a:t>rincipal components analysis (P</a:t>
            </a:r>
            <a:r>
              <a:rPr b="0"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CA) involves converting multi-dimensional data into another set of dimensions of equal or lesser number to help to better understand this correlated structure</a:t>
            </a:r>
            <a:endParaRPr sz="2400">
              <a:solidFill>
                <a:srgbClr val="FFFFFF"/>
              </a:solidFill>
            </a:endParaRPr>
          </a:p>
          <a:p>
            <a:pPr indent="-133604" lvl="0" marL="26517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72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76" lvl="0" marL="26517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i="0" lang="en-US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PCA involves reducing the complexity of a data set in the variable dimension</a:t>
            </a:r>
            <a:endParaRPr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400">
              <a:solidFill>
                <a:srgbClr val="FFFFFF"/>
              </a:solidFill>
            </a:endParaRPr>
          </a:p>
          <a:p>
            <a:pPr indent="-265176" lvl="0" marL="26517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rgbClr val="FFFFFF"/>
                </a:solidFill>
              </a:rPr>
              <a:t>Principal components are synthetic variables that contain/represent maximum variance in data, such that each component is orthogonal (uncorrelated) which all other components</a:t>
            </a:r>
            <a:endParaRPr b="0" i="0" sz="24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36a1aaa19_0_47"/>
          <p:cNvSpPr txBox="1"/>
          <p:nvPr>
            <p:ph idx="12" type="sldNum"/>
          </p:nvPr>
        </p:nvSpPr>
        <p:spPr>
          <a:xfrm>
            <a:off x="8348328" y="4583906"/>
            <a:ext cx="457200" cy="27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3036a1aaa19_0_47"/>
          <p:cNvSpPr txBox="1"/>
          <p:nvPr>
            <p:ph idx="1" type="body"/>
          </p:nvPr>
        </p:nvSpPr>
        <p:spPr>
          <a:xfrm>
            <a:off x="132000" y="226050"/>
            <a:ext cx="89358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76" lvl="0" marL="26517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●"/>
            </a:pPr>
            <a:r>
              <a:rPr lang="en-US" sz="2400">
                <a:solidFill>
                  <a:srgbClr val="FFFFFF"/>
                </a:solidFill>
              </a:rPr>
              <a:t>We use PCA when…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Char char="◦"/>
            </a:pPr>
            <a:r>
              <a:rPr lang="en-US">
                <a:solidFill>
                  <a:srgbClr val="FFFFFF"/>
                </a:solidFill>
              </a:rPr>
              <a:t>The structure of the original data is complex, correlated, and we have a hard time representing it in this raw form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Char char="◦"/>
            </a:pPr>
            <a:r>
              <a:rPr lang="en-US">
                <a:solidFill>
                  <a:srgbClr val="FFFFFF"/>
                </a:solidFill>
              </a:rPr>
              <a:t>When we want to use indices to represent data (e.g., IQ tests, </a:t>
            </a:r>
            <a:r>
              <a:rPr lang="en-US">
                <a:solidFill>
                  <a:srgbClr val="FFFFFF"/>
                </a:solidFill>
              </a:rPr>
              <a:t>quality</a:t>
            </a:r>
            <a:r>
              <a:rPr lang="en-US">
                <a:solidFill>
                  <a:srgbClr val="FFFFFF"/>
                </a:solidFill>
              </a:rPr>
              <a:t> of life indicators, etc.)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Char char="◦"/>
            </a:pPr>
            <a:r>
              <a:rPr lang="en-US">
                <a:solidFill>
                  <a:srgbClr val="FFFFFF"/>
                </a:solidFill>
              </a:rPr>
              <a:t>When you </a:t>
            </a:r>
            <a:r>
              <a:rPr lang="en-US">
                <a:solidFill>
                  <a:srgbClr val="FFFFFF"/>
                </a:solidFill>
              </a:rPr>
              <a:t>have many</a:t>
            </a:r>
            <a:r>
              <a:rPr lang="en-US">
                <a:solidFill>
                  <a:srgbClr val="FFFFFF"/>
                </a:solidFill>
              </a:rPr>
              <a:t> measures and some/all are ‘noisy’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FFFFFF"/>
              </a:buClr>
              <a:buSzPts val="2400"/>
              <a:buChar char="◦"/>
            </a:pPr>
            <a:r>
              <a:rPr lang="en-US">
                <a:solidFill>
                  <a:srgbClr val="FFFFFF"/>
                </a:solidFill>
              </a:rPr>
              <a:t>When we think that there may be a few main drivers in a multidimensional dataset, and we want to focus on the main drivers rather than all the variables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