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7010400" cy="9296400"/>
  <p:embeddedFontLst>
    <p:embeddedFont>
      <p:font typeface="Roboto" panose="02000000000000000000" pitchFamily="2" charset="0"/>
      <p:regular r:id="rId37"/>
      <p:bold r:id="rId38"/>
      <p:italic r:id="rId39"/>
      <p:boldItalic r:id="rId40"/>
    </p:embeddedFont>
    <p:embeddedFont>
      <p:font typeface="Verdana" panose="020B060403050404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>
      <p:cViewPr varScale="1">
        <p:scale>
          <a:sx n="148" d="100"/>
          <a:sy n="148" d="100"/>
        </p:scale>
        <p:origin x="5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21a419347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21a419347_1_1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121a419347_1_1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21a419347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21a419347_1_7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3121a419347_1_7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1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Fuzzy and strict partitioning…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2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2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Agglomerative – start with disaggregate and work your way into groups</a:t>
            </a:r>
            <a:endParaRPr/>
          </a:p>
        </p:txBody>
      </p:sp>
      <p:sp>
        <p:nvSpPr>
          <p:cNvPr id="400" name="Google Shape;400;p2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points are currently in a cluster of 1</a:t>
            </a:r>
            <a:endParaRPr/>
          </a:p>
        </p:txBody>
      </p:sp>
      <p:sp>
        <p:nvSpPr>
          <p:cNvPr id="407" name="Google Shape;40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21a419347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21a419347_1_5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3121a419347_1_5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6" name="Google Shape;546;p3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28d2039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28d203914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3128d203914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02920" y="3737610"/>
            <a:ext cx="81840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502920" y="397764"/>
            <a:ext cx="8184000" cy="31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lvl="0" indent="-320040" algn="l" rtl="0">
              <a:spcBef>
                <a:spcPts val="25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56616" algn="l" rtl="0">
              <a:spcBef>
                <a:spcPts val="1600"/>
              </a:spcBef>
              <a:spcAft>
                <a:spcPts val="0"/>
              </a:spcAft>
              <a:buSzPts val="2016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776328" y="4583906"/>
            <a:ext cx="228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6062328" y="4583906"/>
            <a:ext cx="228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ctrTitle"/>
          </p:nvPr>
        </p:nvSpPr>
        <p:spPr>
          <a:xfrm>
            <a:off x="722376" y="1171877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5400"/>
              <a:buFont typeface="Verdana"/>
              <a:buNone/>
            </a:pPr>
            <a:r>
              <a:rPr lang="en-US" sz="5400" b="1"/>
              <a:t>Geog 714</a:t>
            </a:r>
            <a:endParaRPr sz="5400" b="1"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1354974" y="2752557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91425" bIns="45700" anchor="t" anchorCtr="0">
            <a:noAutofit/>
          </a:bodyPr>
          <a:lstStyle/>
          <a:p>
            <a:pPr marL="36576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/>
              <a:t>Data analysis</a:t>
            </a:r>
            <a:endParaRPr/>
          </a:p>
          <a:p>
            <a:pPr marL="36576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Today: Clustering and cluster analysis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2874" y="288325"/>
            <a:ext cx="5937575" cy="14468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99" name="Google Shape;199;p23"/>
          <p:cNvSpPr txBox="1"/>
          <p:nvPr/>
        </p:nvSpPr>
        <p:spPr>
          <a:xfrm>
            <a:off x="849400" y="2675375"/>
            <a:ext cx="7453200" cy="16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●"/>
            </a:pPr>
            <a:r>
              <a:rPr lang="en-US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Put individuals into </a:t>
            </a:r>
            <a:r>
              <a:rPr lang="en-US" sz="2400" i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lang="en-US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groups described by an </a:t>
            </a:r>
            <a:r>
              <a:rPr lang="en-US" sz="2400" i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US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dimensional vector </a:t>
            </a:r>
            <a:r>
              <a:rPr lang="en-US" sz="24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-US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way that minimizes the squared variation between x</a:t>
            </a:r>
            <a:r>
              <a:rPr lang="en-US" sz="2400" baseline="-25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 the group mean (μ</a:t>
            </a:r>
            <a:r>
              <a:rPr lang="en-US" sz="2400" baseline="-25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r>
              <a:rPr lang="en-US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500" y="1807425"/>
            <a:ext cx="7265482" cy="6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6073" y="1962336"/>
            <a:ext cx="1187350" cy="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206000" y="415227"/>
            <a:ext cx="38829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Lloyd’s algorithm (</a:t>
            </a:r>
            <a:r>
              <a:rPr lang="en-US" sz="1800" b="1" i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lang="en-US" sz="1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-means)</a:t>
            </a:r>
            <a:endParaRPr sz="18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195950" y="813075"/>
            <a:ext cx="48072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Put i individuals into k groups in a way that minimizes the d dimensional distance between observations and group means</a:t>
            </a:r>
            <a:endParaRPr sz="1300" i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206000" y="1627825"/>
            <a:ext cx="7109100" cy="2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AutoNum type="arabicPeriod"/>
            </a:pPr>
            <a:r>
              <a:rPr lang="en-US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Randomly locate </a:t>
            </a:r>
            <a:r>
              <a:rPr lang="en-US" i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lang="en-US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centroids in </a:t>
            </a:r>
            <a:r>
              <a:rPr lang="en-US" i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en-US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dimensional space</a:t>
            </a:r>
            <a:endParaRPr sz="1000">
              <a:solidFill>
                <a:schemeClr val="lt1"/>
              </a:solidFill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AutoNum type="arabicPeriod"/>
            </a:pPr>
            <a:r>
              <a:rPr lang="en-US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Assign each observation to the closest k centre in </a:t>
            </a:r>
            <a:r>
              <a:rPr lang="en-US" i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en-US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dimensional space</a:t>
            </a:r>
            <a:endParaRPr sz="1000">
              <a:solidFill>
                <a:schemeClr val="lt1"/>
              </a:solidFill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AutoNum type="arabicPeriod"/>
            </a:pPr>
            <a:r>
              <a:rPr lang="en-US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Calculate the mean for all observations in each group, and set these as the new centroids</a:t>
            </a:r>
            <a:endParaRPr sz="1000">
              <a:solidFill>
                <a:schemeClr val="lt1"/>
              </a:solidFill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AutoNum type="arabicPeriod"/>
            </a:pPr>
            <a:r>
              <a:rPr lang="en-US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If convergence criteria is met, stop</a:t>
            </a:r>
            <a:endParaRPr sz="1000">
              <a:solidFill>
                <a:schemeClr val="lt1"/>
              </a:solidFill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AutoNum type="arabicPeriod"/>
            </a:pPr>
            <a:r>
              <a:rPr lang="en-US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Otherwise go back to step 2</a:t>
            </a:r>
            <a:endParaRPr sz="1000">
              <a:solidFill>
                <a:schemeClr val="lt1"/>
              </a:solidFill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13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1698171" y="1575080"/>
            <a:ext cx="221100" cy="165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2152022" y="2993153"/>
            <a:ext cx="221100" cy="165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5246913" y="1832569"/>
            <a:ext cx="221100" cy="165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4" name="Google Shape;224;p26"/>
          <p:cNvSpPr/>
          <p:nvPr/>
        </p:nvSpPr>
        <p:spPr>
          <a:xfrm>
            <a:off x="6201507" y="2917790"/>
            <a:ext cx="221100" cy="165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7467600" y="1342712"/>
            <a:ext cx="221100" cy="165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6261797" y="3927650"/>
            <a:ext cx="221100" cy="165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582799" y="384350"/>
            <a:ext cx="3352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Example in 2D space</a:t>
            </a:r>
            <a:endParaRPr sz="18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2471895" y="1627833"/>
            <a:ext cx="371700" cy="25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3016180" y="3211705"/>
            <a:ext cx="371700" cy="25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562708" y="723481"/>
            <a:ext cx="6508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1. Randomly locate </a:t>
            </a:r>
            <a:r>
              <a:rPr lang="en-US" sz="1800" i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centroids in </a:t>
            </a:r>
            <a:r>
              <a:rPr lang="en-US" sz="1800" i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dimensional space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14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1698171" y="1575080"/>
            <a:ext cx="221100" cy="16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2152022" y="2993153"/>
            <a:ext cx="221100" cy="16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5246913" y="1832569"/>
            <a:ext cx="221100" cy="16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9" name="Google Shape;239;p27"/>
          <p:cNvSpPr/>
          <p:nvPr/>
        </p:nvSpPr>
        <p:spPr>
          <a:xfrm>
            <a:off x="6201507" y="2917790"/>
            <a:ext cx="221100" cy="16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0" name="Google Shape;240;p27"/>
          <p:cNvSpPr/>
          <p:nvPr/>
        </p:nvSpPr>
        <p:spPr>
          <a:xfrm>
            <a:off x="7467600" y="1342712"/>
            <a:ext cx="221100" cy="16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1" name="Google Shape;241;p27"/>
          <p:cNvSpPr/>
          <p:nvPr/>
        </p:nvSpPr>
        <p:spPr>
          <a:xfrm>
            <a:off x="6261797" y="3927650"/>
            <a:ext cx="221100" cy="16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2" name="Google Shape;242;p27"/>
          <p:cNvSpPr/>
          <p:nvPr/>
        </p:nvSpPr>
        <p:spPr>
          <a:xfrm>
            <a:off x="2471895" y="1627833"/>
            <a:ext cx="371700" cy="25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562709" y="418681"/>
            <a:ext cx="75663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2. Assign each observation to the closest k centre in </a:t>
            </a:r>
            <a:r>
              <a:rPr lang="en-US" sz="1800" i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dimensional space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44" name="Google Shape;244;p27"/>
          <p:cNvCxnSpPr>
            <a:stCxn id="236" idx="6"/>
            <a:endCxn id="242" idx="1"/>
          </p:cNvCxnSpPr>
          <p:nvPr/>
        </p:nvCxnSpPr>
        <p:spPr>
          <a:xfrm>
            <a:off x="1919271" y="1658030"/>
            <a:ext cx="552600" cy="97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5" name="Google Shape;245;p27"/>
          <p:cNvSpPr/>
          <p:nvPr/>
        </p:nvSpPr>
        <p:spPr>
          <a:xfrm>
            <a:off x="3016180" y="3211705"/>
            <a:ext cx="371700" cy="25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46" name="Google Shape;246;p27"/>
          <p:cNvCxnSpPr>
            <a:stCxn id="237" idx="6"/>
            <a:endCxn id="245" idx="1"/>
          </p:cNvCxnSpPr>
          <p:nvPr/>
        </p:nvCxnSpPr>
        <p:spPr>
          <a:xfrm>
            <a:off x="2373122" y="3076103"/>
            <a:ext cx="643200" cy="263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7" name="Google Shape;247;p27"/>
          <p:cNvCxnSpPr>
            <a:stCxn id="238" idx="2"/>
          </p:cNvCxnSpPr>
          <p:nvPr/>
        </p:nvCxnSpPr>
        <p:spPr>
          <a:xfrm rot="10800000">
            <a:off x="2924013" y="1763719"/>
            <a:ext cx="2322900" cy="151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8" name="Google Shape;248;p27"/>
          <p:cNvCxnSpPr>
            <a:stCxn id="239" idx="2"/>
            <a:endCxn id="245" idx="3"/>
          </p:cNvCxnSpPr>
          <p:nvPr/>
        </p:nvCxnSpPr>
        <p:spPr>
          <a:xfrm flipH="1">
            <a:off x="3387807" y="3000740"/>
            <a:ext cx="2813700" cy="339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9" name="Google Shape;249;p27"/>
          <p:cNvCxnSpPr>
            <a:endCxn id="242" idx="3"/>
          </p:cNvCxnSpPr>
          <p:nvPr/>
        </p:nvCxnSpPr>
        <p:spPr>
          <a:xfrm flipH="1">
            <a:off x="2843595" y="1424133"/>
            <a:ext cx="4652400" cy="331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0" name="Google Shape;250;p27"/>
          <p:cNvCxnSpPr>
            <a:stCxn id="241" idx="2"/>
          </p:cNvCxnSpPr>
          <p:nvPr/>
        </p:nvCxnSpPr>
        <p:spPr>
          <a:xfrm rot="10800000">
            <a:off x="3456497" y="3361100"/>
            <a:ext cx="2805300" cy="649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15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1698171" y="1575080"/>
            <a:ext cx="221100" cy="16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2152022" y="2993153"/>
            <a:ext cx="221100" cy="16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28"/>
          <p:cNvSpPr/>
          <p:nvPr/>
        </p:nvSpPr>
        <p:spPr>
          <a:xfrm>
            <a:off x="5246913" y="1832569"/>
            <a:ext cx="221100" cy="16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6201507" y="2917790"/>
            <a:ext cx="221100" cy="16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7467600" y="1342712"/>
            <a:ext cx="221100" cy="16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6261797" y="3927650"/>
            <a:ext cx="221100" cy="16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4561952" y="1499717"/>
            <a:ext cx="371700" cy="25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3980826" y="3769388"/>
            <a:ext cx="371700" cy="25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562700" y="418673"/>
            <a:ext cx="7566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3. Calculate the mean for all observations in each group, and set these as the new centroids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16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1698171" y="1575080"/>
            <a:ext cx="221100" cy="16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2152022" y="2993153"/>
            <a:ext cx="221100" cy="16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2" name="Google Shape;272;p29"/>
          <p:cNvSpPr/>
          <p:nvPr/>
        </p:nvSpPr>
        <p:spPr>
          <a:xfrm>
            <a:off x="5246913" y="1832569"/>
            <a:ext cx="221100" cy="16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3" name="Google Shape;273;p29"/>
          <p:cNvSpPr/>
          <p:nvPr/>
        </p:nvSpPr>
        <p:spPr>
          <a:xfrm>
            <a:off x="6201507" y="2917790"/>
            <a:ext cx="221100" cy="16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4" name="Google Shape;274;p29"/>
          <p:cNvSpPr/>
          <p:nvPr/>
        </p:nvSpPr>
        <p:spPr>
          <a:xfrm>
            <a:off x="7467600" y="1342712"/>
            <a:ext cx="221100" cy="16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5" name="Google Shape;275;p29"/>
          <p:cNvSpPr/>
          <p:nvPr/>
        </p:nvSpPr>
        <p:spPr>
          <a:xfrm>
            <a:off x="6261797" y="3927650"/>
            <a:ext cx="221100" cy="16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562709" y="418681"/>
            <a:ext cx="75663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2. Assign each observation to the closest k centre in </a:t>
            </a:r>
            <a:r>
              <a:rPr lang="en-US" sz="1800" i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dimensional space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4561952" y="1499717"/>
            <a:ext cx="371700" cy="25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4111450" y="3761852"/>
            <a:ext cx="371700" cy="25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9" name="Google Shape;279;p29"/>
          <p:cNvCxnSpPr>
            <a:stCxn id="270" idx="6"/>
            <a:endCxn id="277" idx="1"/>
          </p:cNvCxnSpPr>
          <p:nvPr/>
        </p:nvCxnSpPr>
        <p:spPr>
          <a:xfrm rot="10800000" flipH="1">
            <a:off x="1919271" y="1627730"/>
            <a:ext cx="2642700" cy="30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80" name="Google Shape;280;p29"/>
          <p:cNvCxnSpPr>
            <a:stCxn id="272" idx="1"/>
            <a:endCxn id="277" idx="3"/>
          </p:cNvCxnSpPr>
          <p:nvPr/>
        </p:nvCxnSpPr>
        <p:spPr>
          <a:xfrm rot="10800000">
            <a:off x="4933692" y="1627964"/>
            <a:ext cx="345600" cy="228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81" name="Google Shape;281;p29"/>
          <p:cNvCxnSpPr>
            <a:endCxn id="277" idx="3"/>
          </p:cNvCxnSpPr>
          <p:nvPr/>
        </p:nvCxnSpPr>
        <p:spPr>
          <a:xfrm flipH="1">
            <a:off x="4933652" y="1409417"/>
            <a:ext cx="2582400" cy="21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82" name="Google Shape;282;p29"/>
          <p:cNvCxnSpPr>
            <a:stCxn id="271" idx="6"/>
            <a:endCxn id="278" idx="1"/>
          </p:cNvCxnSpPr>
          <p:nvPr/>
        </p:nvCxnSpPr>
        <p:spPr>
          <a:xfrm>
            <a:off x="2373122" y="3076103"/>
            <a:ext cx="1738200" cy="813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83" name="Google Shape;283;p29"/>
          <p:cNvCxnSpPr>
            <a:stCxn id="273" idx="1"/>
            <a:endCxn id="277" idx="2"/>
          </p:cNvCxnSpPr>
          <p:nvPr/>
        </p:nvCxnSpPr>
        <p:spPr>
          <a:xfrm rot="10800000">
            <a:off x="4747686" y="1755886"/>
            <a:ext cx="1486200" cy="1186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84" name="Google Shape;284;p29"/>
          <p:cNvCxnSpPr>
            <a:stCxn id="275" idx="2"/>
            <a:endCxn id="278" idx="3"/>
          </p:cNvCxnSpPr>
          <p:nvPr/>
        </p:nvCxnSpPr>
        <p:spPr>
          <a:xfrm rot="10800000">
            <a:off x="4483097" y="3890000"/>
            <a:ext cx="1778700" cy="120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17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30"/>
          <p:cNvSpPr/>
          <p:nvPr/>
        </p:nvSpPr>
        <p:spPr>
          <a:xfrm>
            <a:off x="1698171" y="1575080"/>
            <a:ext cx="221100" cy="16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1" name="Google Shape;291;p30"/>
          <p:cNvSpPr/>
          <p:nvPr/>
        </p:nvSpPr>
        <p:spPr>
          <a:xfrm>
            <a:off x="2152022" y="2993153"/>
            <a:ext cx="221100" cy="16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5246913" y="1832569"/>
            <a:ext cx="221100" cy="16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6201507" y="2917790"/>
            <a:ext cx="221100" cy="16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7467600" y="1342712"/>
            <a:ext cx="221100" cy="16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6261797" y="3927650"/>
            <a:ext cx="221100" cy="16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562709" y="342481"/>
            <a:ext cx="75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3. Calculate the mean for all observations in each group, and set these as the new centroids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30"/>
          <p:cNvSpPr/>
          <p:nvPr/>
        </p:nvSpPr>
        <p:spPr>
          <a:xfrm>
            <a:off x="4903596" y="2185517"/>
            <a:ext cx="371700" cy="25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8" name="Google Shape;298;p30"/>
          <p:cNvSpPr/>
          <p:nvPr/>
        </p:nvSpPr>
        <p:spPr>
          <a:xfrm>
            <a:off x="4081305" y="3256922"/>
            <a:ext cx="371700" cy="25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18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1"/>
          <p:cNvSpPr/>
          <p:nvPr/>
        </p:nvSpPr>
        <p:spPr>
          <a:xfrm>
            <a:off x="1698171" y="1575080"/>
            <a:ext cx="221100" cy="16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2152022" y="2993153"/>
            <a:ext cx="221100" cy="16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5246913" y="1832569"/>
            <a:ext cx="221100" cy="16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7" name="Google Shape;307;p31"/>
          <p:cNvSpPr/>
          <p:nvPr/>
        </p:nvSpPr>
        <p:spPr>
          <a:xfrm>
            <a:off x="6201507" y="2917790"/>
            <a:ext cx="221100" cy="16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8" name="Google Shape;308;p31"/>
          <p:cNvSpPr/>
          <p:nvPr/>
        </p:nvSpPr>
        <p:spPr>
          <a:xfrm>
            <a:off x="7467600" y="1342712"/>
            <a:ext cx="221100" cy="16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9" name="Google Shape;309;p31"/>
          <p:cNvSpPr/>
          <p:nvPr/>
        </p:nvSpPr>
        <p:spPr>
          <a:xfrm>
            <a:off x="6261797" y="3927650"/>
            <a:ext cx="221100" cy="16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0" name="Google Shape;310;p31"/>
          <p:cNvSpPr txBox="1"/>
          <p:nvPr/>
        </p:nvSpPr>
        <p:spPr>
          <a:xfrm>
            <a:off x="562709" y="494881"/>
            <a:ext cx="75663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2. Assign each observation to the closest k centre in </a:t>
            </a:r>
            <a:r>
              <a:rPr lang="en-US" sz="1800" i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dimensional space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11" name="Google Shape;311;p31"/>
          <p:cNvCxnSpPr>
            <a:stCxn id="304" idx="6"/>
            <a:endCxn id="312" idx="0"/>
          </p:cNvCxnSpPr>
          <p:nvPr/>
        </p:nvCxnSpPr>
        <p:spPr>
          <a:xfrm>
            <a:off x="1919271" y="1658030"/>
            <a:ext cx="2347800" cy="1599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3" name="Google Shape;313;p31"/>
          <p:cNvCxnSpPr>
            <a:stCxn id="306" idx="1"/>
            <a:endCxn id="314" idx="0"/>
          </p:cNvCxnSpPr>
          <p:nvPr/>
        </p:nvCxnSpPr>
        <p:spPr>
          <a:xfrm flipH="1">
            <a:off x="5089392" y="1856864"/>
            <a:ext cx="189900" cy="32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5" name="Google Shape;315;p31"/>
          <p:cNvCxnSpPr>
            <a:endCxn id="314" idx="3"/>
          </p:cNvCxnSpPr>
          <p:nvPr/>
        </p:nvCxnSpPr>
        <p:spPr>
          <a:xfrm flipH="1">
            <a:off x="5275296" y="1409417"/>
            <a:ext cx="2240700" cy="904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6" name="Google Shape;316;p31"/>
          <p:cNvCxnSpPr>
            <a:stCxn id="305" idx="6"/>
            <a:endCxn id="312" idx="1"/>
          </p:cNvCxnSpPr>
          <p:nvPr/>
        </p:nvCxnSpPr>
        <p:spPr>
          <a:xfrm>
            <a:off x="2373122" y="3076103"/>
            <a:ext cx="1708200" cy="309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7" name="Google Shape;317;p31"/>
          <p:cNvCxnSpPr>
            <a:stCxn id="307" idx="1"/>
            <a:endCxn id="314" idx="3"/>
          </p:cNvCxnSpPr>
          <p:nvPr/>
        </p:nvCxnSpPr>
        <p:spPr>
          <a:xfrm rot="10800000">
            <a:off x="5275386" y="2313586"/>
            <a:ext cx="958500" cy="628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8" name="Google Shape;318;p31"/>
          <p:cNvCxnSpPr>
            <a:stCxn id="309" idx="0"/>
            <a:endCxn id="314" idx="2"/>
          </p:cNvCxnSpPr>
          <p:nvPr/>
        </p:nvCxnSpPr>
        <p:spPr>
          <a:xfrm rot="10800000">
            <a:off x="5089547" y="2441750"/>
            <a:ext cx="1282800" cy="148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4" name="Google Shape;314;p31"/>
          <p:cNvSpPr/>
          <p:nvPr/>
        </p:nvSpPr>
        <p:spPr>
          <a:xfrm>
            <a:off x="4903596" y="2185517"/>
            <a:ext cx="371700" cy="25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4081305" y="3256922"/>
            <a:ext cx="371700" cy="25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19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32"/>
          <p:cNvSpPr/>
          <p:nvPr/>
        </p:nvSpPr>
        <p:spPr>
          <a:xfrm>
            <a:off x="1698171" y="1575080"/>
            <a:ext cx="221100" cy="16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2152022" y="2993153"/>
            <a:ext cx="221100" cy="16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6" name="Google Shape;326;p32"/>
          <p:cNvSpPr/>
          <p:nvPr/>
        </p:nvSpPr>
        <p:spPr>
          <a:xfrm>
            <a:off x="5246913" y="1832569"/>
            <a:ext cx="221100" cy="16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7" name="Google Shape;327;p32"/>
          <p:cNvSpPr/>
          <p:nvPr/>
        </p:nvSpPr>
        <p:spPr>
          <a:xfrm>
            <a:off x="6201507" y="2917790"/>
            <a:ext cx="221100" cy="16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8" name="Google Shape;328;p32"/>
          <p:cNvSpPr/>
          <p:nvPr/>
        </p:nvSpPr>
        <p:spPr>
          <a:xfrm>
            <a:off x="7467600" y="1342712"/>
            <a:ext cx="221100" cy="16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6261797" y="3927650"/>
            <a:ext cx="221100" cy="16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0" name="Google Shape;330;p32"/>
          <p:cNvSpPr txBox="1"/>
          <p:nvPr/>
        </p:nvSpPr>
        <p:spPr>
          <a:xfrm>
            <a:off x="562709" y="418681"/>
            <a:ext cx="756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3. Calculate the mean for all observations in each group, and set these as the new centroids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1" name="Google Shape;331;p32"/>
          <p:cNvSpPr/>
          <p:nvPr/>
        </p:nvSpPr>
        <p:spPr>
          <a:xfrm>
            <a:off x="6420897" y="2539721"/>
            <a:ext cx="371700" cy="25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2" name="Google Shape;332;p32"/>
          <p:cNvSpPr/>
          <p:nvPr/>
        </p:nvSpPr>
        <p:spPr>
          <a:xfrm>
            <a:off x="1800329" y="2186773"/>
            <a:ext cx="371700" cy="25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33" name="Google Shape;333;p32"/>
          <p:cNvCxnSpPr>
            <a:stCxn id="324" idx="4"/>
          </p:cNvCxnSpPr>
          <p:nvPr/>
        </p:nvCxnSpPr>
        <p:spPr>
          <a:xfrm>
            <a:off x="1808721" y="1740980"/>
            <a:ext cx="150600" cy="407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34" name="Google Shape;334;p32"/>
          <p:cNvCxnSpPr>
            <a:stCxn id="325" idx="0"/>
            <a:endCxn id="332" idx="2"/>
          </p:cNvCxnSpPr>
          <p:nvPr/>
        </p:nvCxnSpPr>
        <p:spPr>
          <a:xfrm rot="10800000">
            <a:off x="1986272" y="2442953"/>
            <a:ext cx="276300" cy="550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35" name="Google Shape;335;p32"/>
          <p:cNvCxnSpPr>
            <a:stCxn id="326" idx="5"/>
            <a:endCxn id="331" idx="1"/>
          </p:cNvCxnSpPr>
          <p:nvPr/>
        </p:nvCxnSpPr>
        <p:spPr>
          <a:xfrm>
            <a:off x="5435634" y="1974173"/>
            <a:ext cx="985200" cy="693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36" name="Google Shape;336;p32"/>
          <p:cNvCxnSpPr>
            <a:stCxn id="327" idx="7"/>
            <a:endCxn id="331" idx="2"/>
          </p:cNvCxnSpPr>
          <p:nvPr/>
        </p:nvCxnSpPr>
        <p:spPr>
          <a:xfrm rot="10800000" flipH="1">
            <a:off x="6390228" y="2795986"/>
            <a:ext cx="216600" cy="146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37" name="Google Shape;337;p32"/>
          <p:cNvCxnSpPr>
            <a:stCxn id="329" idx="0"/>
            <a:endCxn id="331" idx="2"/>
          </p:cNvCxnSpPr>
          <p:nvPr/>
        </p:nvCxnSpPr>
        <p:spPr>
          <a:xfrm rot="10800000" flipH="1">
            <a:off x="6372347" y="2796050"/>
            <a:ext cx="234300" cy="1131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38" name="Google Shape;338;p32"/>
          <p:cNvCxnSpPr>
            <a:stCxn id="328" idx="3"/>
            <a:endCxn id="331" idx="0"/>
          </p:cNvCxnSpPr>
          <p:nvPr/>
        </p:nvCxnSpPr>
        <p:spPr>
          <a:xfrm flipH="1">
            <a:off x="6606879" y="1484316"/>
            <a:ext cx="893100" cy="1055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39" name="Google Shape;339;p32"/>
          <p:cNvSpPr txBox="1"/>
          <p:nvPr/>
        </p:nvSpPr>
        <p:spPr>
          <a:xfrm>
            <a:off x="683288" y="3941466"/>
            <a:ext cx="4142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Done if no further improvements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888" y="132363"/>
            <a:ext cx="4975375" cy="48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20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33"/>
          <p:cNvSpPr txBox="1"/>
          <p:nvPr/>
        </p:nvSpPr>
        <p:spPr>
          <a:xfrm>
            <a:off x="653150" y="1838850"/>
            <a:ext cx="3637500" cy="1652700"/>
          </a:xfrm>
          <a:prstGeom prst="rect">
            <a:avLst/>
          </a:prstGeom>
          <a:solidFill>
            <a:srgbClr val="EAD1DC"/>
          </a:solidFill>
          <a:ln>
            <a:noFill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Lloyd’s algorithm is fast (even for large data sets) and effective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7" name="Google Shape;347;p33"/>
          <p:cNvSpPr txBox="1"/>
          <p:nvPr/>
        </p:nvSpPr>
        <p:spPr>
          <a:xfrm>
            <a:off x="4684200" y="991124"/>
            <a:ext cx="3637500" cy="1229400"/>
          </a:xfrm>
          <a:prstGeom prst="rect">
            <a:avLst/>
          </a:prstGeom>
          <a:solidFill>
            <a:srgbClr val="EAD1DC"/>
          </a:solidFill>
          <a:ln>
            <a:noFill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You still must choose the number of clusters ahead of time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4685875" y="2692945"/>
            <a:ext cx="3637500" cy="1314300"/>
          </a:xfrm>
          <a:prstGeom prst="rect">
            <a:avLst/>
          </a:prstGeom>
          <a:solidFill>
            <a:srgbClr val="EAD1DC"/>
          </a:solidFill>
          <a:ln>
            <a:noFill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Must also implicitly or explicitly choose the variable weights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21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4" name="Google Shape;35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664" y="376813"/>
            <a:ext cx="5107781" cy="20002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55" name="Google Shape;355;p34"/>
          <p:cNvSpPr/>
          <p:nvPr/>
        </p:nvSpPr>
        <p:spPr>
          <a:xfrm rot="3140237">
            <a:off x="3260830" y="1443969"/>
            <a:ext cx="411939" cy="72044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6" name="Google Shape;356;p34"/>
          <p:cNvSpPr txBox="1"/>
          <p:nvPr/>
        </p:nvSpPr>
        <p:spPr>
          <a:xfrm>
            <a:off x="3830225" y="548000"/>
            <a:ext cx="16221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the number of cluster centroids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57" name="Google Shape;357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7525" y="2511574"/>
            <a:ext cx="4020082" cy="23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4174" y="2702150"/>
            <a:ext cx="4505023" cy="89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22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4" name="Google Shape;3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000" y="164525"/>
            <a:ext cx="5076550" cy="42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523" y="4494329"/>
            <a:ext cx="6386196" cy="19838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23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1" name="Google Shape;37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764" y="815566"/>
            <a:ext cx="5756964" cy="320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7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24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37"/>
          <p:cNvSpPr txBox="1"/>
          <p:nvPr/>
        </p:nvSpPr>
        <p:spPr>
          <a:xfrm>
            <a:off x="250425" y="1415400"/>
            <a:ext cx="4136700" cy="2473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87785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Hierarchical clustering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Make groups based on similarity at multiple levels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See the hierarchical structure of similarity in attributes</a:t>
            </a:r>
            <a:endParaRPr/>
          </a:p>
        </p:txBody>
      </p:sp>
      <p:sp>
        <p:nvSpPr>
          <p:cNvPr id="379" name="Google Shape;379;p37"/>
          <p:cNvSpPr/>
          <p:nvPr/>
        </p:nvSpPr>
        <p:spPr>
          <a:xfrm>
            <a:off x="4839645" y="3483325"/>
            <a:ext cx="482400" cy="33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477618" y="3483325"/>
            <a:ext cx="482400" cy="33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6096539" y="3483325"/>
            <a:ext cx="482400" cy="33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2" name="Google Shape;382;p37"/>
          <p:cNvSpPr/>
          <p:nvPr/>
        </p:nvSpPr>
        <p:spPr>
          <a:xfrm>
            <a:off x="6724986" y="3483325"/>
            <a:ext cx="482400" cy="33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7333338" y="3483325"/>
            <a:ext cx="482400" cy="33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7958011" y="3469508"/>
            <a:ext cx="482400" cy="33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85" name="Google Shape;385;p37"/>
          <p:cNvCxnSpPr/>
          <p:nvPr/>
        </p:nvCxnSpPr>
        <p:spPr>
          <a:xfrm rot="-5400000">
            <a:off x="4610555" y="2369875"/>
            <a:ext cx="1583700" cy="643200"/>
          </a:xfrm>
          <a:prstGeom prst="bentConnector3">
            <a:avLst>
              <a:gd name="adj1" fmla="val 50003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6" name="Google Shape;386;p37"/>
          <p:cNvCxnSpPr/>
          <p:nvPr/>
        </p:nvCxnSpPr>
        <p:spPr>
          <a:xfrm rot="10800000" flipH="1">
            <a:off x="5709253" y="1821625"/>
            <a:ext cx="15300" cy="16617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7" name="Google Shape;387;p37"/>
          <p:cNvCxnSpPr/>
          <p:nvPr/>
        </p:nvCxnSpPr>
        <p:spPr>
          <a:xfrm rot="5400000" flipH="1">
            <a:off x="5203287" y="2353675"/>
            <a:ext cx="1650900" cy="608400"/>
          </a:xfrm>
          <a:prstGeom prst="bentConnector3">
            <a:avLst>
              <a:gd name="adj1" fmla="val 100404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8" name="Google Shape;388;p37"/>
          <p:cNvCxnSpPr/>
          <p:nvPr/>
        </p:nvCxnSpPr>
        <p:spPr>
          <a:xfrm rot="-5400000">
            <a:off x="6477455" y="2364160"/>
            <a:ext cx="1583700" cy="643200"/>
          </a:xfrm>
          <a:prstGeom prst="bentConnector3">
            <a:avLst>
              <a:gd name="adj1" fmla="val 50003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9" name="Google Shape;389;p37"/>
          <p:cNvCxnSpPr/>
          <p:nvPr/>
        </p:nvCxnSpPr>
        <p:spPr>
          <a:xfrm rot="10800000" flipH="1">
            <a:off x="7576153" y="1841110"/>
            <a:ext cx="14700" cy="1636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0" name="Google Shape;390;p37"/>
          <p:cNvCxnSpPr/>
          <p:nvPr/>
        </p:nvCxnSpPr>
        <p:spPr>
          <a:xfrm rot="5400000" flipH="1">
            <a:off x="7070187" y="2347960"/>
            <a:ext cx="1650900" cy="608400"/>
          </a:xfrm>
          <a:prstGeom prst="bentConnector3">
            <a:avLst>
              <a:gd name="adj1" fmla="val 4805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1" name="Google Shape;391;p37"/>
          <p:cNvCxnSpPr/>
          <p:nvPr/>
        </p:nvCxnSpPr>
        <p:spPr>
          <a:xfrm>
            <a:off x="6315075" y="1828800"/>
            <a:ext cx="1276200" cy="72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2" name="Google Shape;392;p37"/>
          <p:cNvCxnSpPr/>
          <p:nvPr/>
        </p:nvCxnSpPr>
        <p:spPr>
          <a:xfrm rot="10800000">
            <a:off x="6734100" y="842944"/>
            <a:ext cx="9600" cy="9930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3" name="Google Shape;393;p37"/>
          <p:cNvSpPr/>
          <p:nvPr/>
        </p:nvSpPr>
        <p:spPr>
          <a:xfrm>
            <a:off x="4714874" y="3328988"/>
            <a:ext cx="3819600" cy="62850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4" name="Google Shape;394;p37"/>
          <p:cNvSpPr/>
          <p:nvPr/>
        </p:nvSpPr>
        <p:spPr>
          <a:xfrm>
            <a:off x="4724399" y="785813"/>
            <a:ext cx="3819600" cy="62850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4714874" y="1593056"/>
            <a:ext cx="3819600" cy="150030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6" name="Google Shape;396;p37"/>
          <p:cNvSpPr txBox="1"/>
          <p:nvPr/>
        </p:nvSpPr>
        <p:spPr>
          <a:xfrm>
            <a:off x="5724525" y="4043363"/>
            <a:ext cx="1806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Dendrogram</a:t>
            </a:r>
            <a:endParaRPr sz="1800" b="1" i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25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38"/>
          <p:cNvSpPr txBox="1"/>
          <p:nvPr/>
        </p:nvSpPr>
        <p:spPr>
          <a:xfrm>
            <a:off x="673239" y="550147"/>
            <a:ext cx="5336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Single linkage </a:t>
            </a:r>
            <a:r>
              <a:rPr lang="en-US" sz="1800" b="1" i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agglomerative </a:t>
            </a:r>
            <a:r>
              <a:rPr lang="en-US" sz="1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clustering</a:t>
            </a:r>
            <a:endParaRPr sz="18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4" name="Google Shape;404;p38"/>
          <p:cNvSpPr txBox="1"/>
          <p:nvPr/>
        </p:nvSpPr>
        <p:spPr>
          <a:xfrm>
            <a:off x="672716" y="1334939"/>
            <a:ext cx="7666800" cy="23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AutoNum type="arabicPeriod"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Each observation is assigned to a cluster of 1 (itself)</a:t>
            </a:r>
            <a:endParaRPr>
              <a:solidFill>
                <a:schemeClr val="lt1"/>
              </a:solidFill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AutoNum type="arabicPeriod"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Calculate distance between all clusters</a:t>
            </a:r>
            <a:endParaRPr>
              <a:solidFill>
                <a:schemeClr val="lt1"/>
              </a:solidFill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AutoNum type="arabicPeriod"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Group the closest pairs of clusters together into a new cluster</a:t>
            </a:r>
            <a:endParaRPr>
              <a:solidFill>
                <a:schemeClr val="lt1"/>
              </a:solidFill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AutoNum type="arabicPeriod"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If all observations are in the same cluster, stop</a:t>
            </a:r>
            <a:endParaRPr>
              <a:solidFill>
                <a:schemeClr val="lt1"/>
              </a:solidFill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AutoNum type="arabicPeriod"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Otherwise go back to step 3</a:t>
            </a:r>
            <a:endParaRPr>
              <a:solidFill>
                <a:schemeClr val="lt1"/>
              </a:solidFill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26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2747975" y="350425"/>
            <a:ext cx="3940800" cy="3078900"/>
          </a:xfrm>
          <a:prstGeom prst="rect">
            <a:avLst/>
          </a:prstGeom>
          <a:solidFill>
            <a:schemeClr val="lt1"/>
          </a:solidFill>
          <a:ln w="42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3893094" y="971931"/>
            <a:ext cx="353400" cy="285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2" name="Google Shape;412;p39"/>
          <p:cNvSpPr/>
          <p:nvPr/>
        </p:nvSpPr>
        <p:spPr>
          <a:xfrm>
            <a:off x="2975315" y="2572131"/>
            <a:ext cx="353400" cy="285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3" name="Google Shape;413;p39"/>
          <p:cNvSpPr/>
          <p:nvPr/>
        </p:nvSpPr>
        <p:spPr>
          <a:xfrm>
            <a:off x="3472094" y="2536413"/>
            <a:ext cx="353400" cy="2859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4" name="Google Shape;414;p39"/>
          <p:cNvSpPr/>
          <p:nvPr/>
        </p:nvSpPr>
        <p:spPr>
          <a:xfrm>
            <a:off x="5888632" y="1950625"/>
            <a:ext cx="353400" cy="285900"/>
          </a:xfrm>
          <a:prstGeom prst="ellipse">
            <a:avLst/>
          </a:prstGeom>
          <a:solidFill>
            <a:srgbClr val="86C4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5" name="Google Shape;415;p39"/>
          <p:cNvSpPr/>
          <p:nvPr/>
        </p:nvSpPr>
        <p:spPr>
          <a:xfrm>
            <a:off x="4154114" y="2672144"/>
            <a:ext cx="353400" cy="285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6" name="Google Shape;416;p39"/>
          <p:cNvSpPr/>
          <p:nvPr/>
        </p:nvSpPr>
        <p:spPr>
          <a:xfrm>
            <a:off x="4474074" y="979075"/>
            <a:ext cx="353400" cy="2859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7" name="Google Shape;417;p39"/>
          <p:cNvSpPr/>
          <p:nvPr/>
        </p:nvSpPr>
        <p:spPr>
          <a:xfrm>
            <a:off x="4676153" y="1757744"/>
            <a:ext cx="353400" cy="285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8" name="Google Shape;418;p39"/>
          <p:cNvSpPr/>
          <p:nvPr/>
        </p:nvSpPr>
        <p:spPr>
          <a:xfrm>
            <a:off x="3346738" y="4132950"/>
            <a:ext cx="399900" cy="285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9" name="Google Shape;419;p39"/>
          <p:cNvSpPr/>
          <p:nvPr/>
        </p:nvSpPr>
        <p:spPr>
          <a:xfrm>
            <a:off x="3913476" y="4132950"/>
            <a:ext cx="399900" cy="2859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0" name="Google Shape;420;p39"/>
          <p:cNvSpPr/>
          <p:nvPr/>
        </p:nvSpPr>
        <p:spPr>
          <a:xfrm>
            <a:off x="4480214" y="4132950"/>
            <a:ext cx="399900" cy="285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1" name="Google Shape;421;p39"/>
          <p:cNvSpPr/>
          <p:nvPr/>
        </p:nvSpPr>
        <p:spPr>
          <a:xfrm>
            <a:off x="6180425" y="4132950"/>
            <a:ext cx="399900" cy="285900"/>
          </a:xfrm>
          <a:prstGeom prst="ellipse">
            <a:avLst/>
          </a:prstGeom>
          <a:solidFill>
            <a:srgbClr val="86C4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2" name="Google Shape;422;p39"/>
          <p:cNvSpPr/>
          <p:nvPr/>
        </p:nvSpPr>
        <p:spPr>
          <a:xfrm>
            <a:off x="2780000" y="4132950"/>
            <a:ext cx="399900" cy="285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3" name="Google Shape;423;p39"/>
          <p:cNvSpPr/>
          <p:nvPr/>
        </p:nvSpPr>
        <p:spPr>
          <a:xfrm>
            <a:off x="5046952" y="4132950"/>
            <a:ext cx="399900" cy="2859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4" name="Google Shape;424;p39"/>
          <p:cNvSpPr/>
          <p:nvPr/>
        </p:nvSpPr>
        <p:spPr>
          <a:xfrm>
            <a:off x="5613690" y="4132950"/>
            <a:ext cx="399900" cy="285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27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0" name="Google Shape;43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" y="1193006"/>
            <a:ext cx="2371725" cy="215134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31" name="Google Shape;431;p40"/>
          <p:cNvSpPr/>
          <p:nvPr/>
        </p:nvSpPr>
        <p:spPr>
          <a:xfrm rot="5400000">
            <a:off x="5133888" y="2660081"/>
            <a:ext cx="370200" cy="579300"/>
          </a:xfrm>
          <a:prstGeom prst="leftBracket">
            <a:avLst>
              <a:gd name="adj" fmla="val 8333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2" name="Google Shape;432;p40"/>
          <p:cNvSpPr/>
          <p:nvPr/>
        </p:nvSpPr>
        <p:spPr>
          <a:xfrm>
            <a:off x="4852988" y="3086100"/>
            <a:ext cx="399900" cy="285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3" name="Google Shape;433;p40"/>
          <p:cNvSpPr/>
          <p:nvPr/>
        </p:nvSpPr>
        <p:spPr>
          <a:xfrm>
            <a:off x="5419726" y="3086100"/>
            <a:ext cx="399900" cy="2859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4" name="Google Shape;434;p40"/>
          <p:cNvSpPr/>
          <p:nvPr/>
        </p:nvSpPr>
        <p:spPr>
          <a:xfrm>
            <a:off x="5986464" y="3086100"/>
            <a:ext cx="399900" cy="285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5" name="Google Shape;435;p40"/>
          <p:cNvSpPr/>
          <p:nvPr/>
        </p:nvSpPr>
        <p:spPr>
          <a:xfrm>
            <a:off x="7686675" y="3086100"/>
            <a:ext cx="399900" cy="285900"/>
          </a:xfrm>
          <a:prstGeom prst="ellipse">
            <a:avLst/>
          </a:prstGeom>
          <a:solidFill>
            <a:srgbClr val="86C4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6" name="Google Shape;436;p40"/>
          <p:cNvSpPr/>
          <p:nvPr/>
        </p:nvSpPr>
        <p:spPr>
          <a:xfrm>
            <a:off x="4286250" y="3086100"/>
            <a:ext cx="399900" cy="285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7" name="Google Shape;437;p40"/>
          <p:cNvSpPr/>
          <p:nvPr/>
        </p:nvSpPr>
        <p:spPr>
          <a:xfrm>
            <a:off x="6553202" y="3086100"/>
            <a:ext cx="399900" cy="2859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8" name="Google Shape;438;p40"/>
          <p:cNvSpPr/>
          <p:nvPr/>
        </p:nvSpPr>
        <p:spPr>
          <a:xfrm>
            <a:off x="7119940" y="3086100"/>
            <a:ext cx="399900" cy="285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9" name="Google Shape;439;p40"/>
          <p:cNvSpPr/>
          <p:nvPr/>
        </p:nvSpPr>
        <p:spPr>
          <a:xfrm>
            <a:off x="685800" y="2607469"/>
            <a:ext cx="733500" cy="45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/>
          <p:nvPr/>
        </p:nvSpPr>
        <p:spPr>
          <a:xfrm rot="5400000">
            <a:off x="6185163" y="2599407"/>
            <a:ext cx="534600" cy="579300"/>
          </a:xfrm>
          <a:prstGeom prst="leftBracket">
            <a:avLst>
              <a:gd name="adj" fmla="val 8333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5" name="Google Shape;445;p41"/>
          <p:cNvSpPr/>
          <p:nvPr/>
        </p:nvSpPr>
        <p:spPr>
          <a:xfrm rot="5400000">
            <a:off x="5133888" y="2660081"/>
            <a:ext cx="370200" cy="579300"/>
          </a:xfrm>
          <a:prstGeom prst="leftBracket">
            <a:avLst>
              <a:gd name="adj" fmla="val 8333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6" name="Google Shape;446;p41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28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7" name="Google Shape;44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" y="1193006"/>
            <a:ext cx="2371725" cy="215134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48" name="Google Shape;448;p41"/>
          <p:cNvSpPr/>
          <p:nvPr/>
        </p:nvSpPr>
        <p:spPr>
          <a:xfrm>
            <a:off x="685800" y="2607469"/>
            <a:ext cx="733500" cy="45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9" name="Google Shape;449;p41"/>
          <p:cNvSpPr/>
          <p:nvPr/>
        </p:nvSpPr>
        <p:spPr>
          <a:xfrm>
            <a:off x="4852988" y="3086100"/>
            <a:ext cx="399900" cy="285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0" name="Google Shape;450;p41"/>
          <p:cNvSpPr/>
          <p:nvPr/>
        </p:nvSpPr>
        <p:spPr>
          <a:xfrm>
            <a:off x="5419726" y="3086100"/>
            <a:ext cx="399900" cy="2859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1" name="Google Shape;451;p41"/>
          <p:cNvSpPr/>
          <p:nvPr/>
        </p:nvSpPr>
        <p:spPr>
          <a:xfrm>
            <a:off x="5986464" y="3086100"/>
            <a:ext cx="399900" cy="285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7686675" y="3086100"/>
            <a:ext cx="399900" cy="285900"/>
          </a:xfrm>
          <a:prstGeom prst="ellipse">
            <a:avLst/>
          </a:prstGeom>
          <a:solidFill>
            <a:srgbClr val="86C4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3" name="Google Shape;453;p41"/>
          <p:cNvSpPr/>
          <p:nvPr/>
        </p:nvSpPr>
        <p:spPr>
          <a:xfrm>
            <a:off x="4286250" y="3086100"/>
            <a:ext cx="399900" cy="285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4" name="Google Shape;454;p41"/>
          <p:cNvSpPr/>
          <p:nvPr/>
        </p:nvSpPr>
        <p:spPr>
          <a:xfrm>
            <a:off x="6553202" y="3086100"/>
            <a:ext cx="399900" cy="2859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5" name="Google Shape;455;p41"/>
          <p:cNvSpPr/>
          <p:nvPr/>
        </p:nvSpPr>
        <p:spPr>
          <a:xfrm>
            <a:off x="7119940" y="3086100"/>
            <a:ext cx="399900" cy="285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6" name="Google Shape;456;p41"/>
          <p:cNvSpPr/>
          <p:nvPr/>
        </p:nvSpPr>
        <p:spPr>
          <a:xfrm>
            <a:off x="1476375" y="1493044"/>
            <a:ext cx="733500" cy="45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2"/>
          <p:cNvSpPr/>
          <p:nvPr/>
        </p:nvSpPr>
        <p:spPr>
          <a:xfrm rot="5400000">
            <a:off x="6185163" y="2599407"/>
            <a:ext cx="534600" cy="579300"/>
          </a:xfrm>
          <a:prstGeom prst="leftBracket">
            <a:avLst>
              <a:gd name="adj" fmla="val 8333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2" name="Google Shape;462;p42"/>
          <p:cNvSpPr/>
          <p:nvPr/>
        </p:nvSpPr>
        <p:spPr>
          <a:xfrm rot="5400000">
            <a:off x="5133888" y="2660081"/>
            <a:ext cx="370200" cy="579300"/>
          </a:xfrm>
          <a:prstGeom prst="leftBracket">
            <a:avLst>
              <a:gd name="adj" fmla="val 8333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3" name="Google Shape;463;p42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29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4" name="Google Shape;46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" y="1193006"/>
            <a:ext cx="2371725" cy="215134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65" name="Google Shape;465;p42"/>
          <p:cNvSpPr/>
          <p:nvPr/>
        </p:nvSpPr>
        <p:spPr>
          <a:xfrm>
            <a:off x="685800" y="2607469"/>
            <a:ext cx="1333500" cy="45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6" name="Google Shape;466;p42"/>
          <p:cNvSpPr/>
          <p:nvPr/>
        </p:nvSpPr>
        <p:spPr>
          <a:xfrm>
            <a:off x="4852988" y="3086100"/>
            <a:ext cx="399900" cy="285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7" name="Google Shape;467;p42"/>
          <p:cNvSpPr/>
          <p:nvPr/>
        </p:nvSpPr>
        <p:spPr>
          <a:xfrm>
            <a:off x="5419726" y="3086100"/>
            <a:ext cx="399900" cy="2859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8" name="Google Shape;468;p42"/>
          <p:cNvSpPr/>
          <p:nvPr/>
        </p:nvSpPr>
        <p:spPr>
          <a:xfrm>
            <a:off x="5986464" y="3086100"/>
            <a:ext cx="399900" cy="285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9" name="Google Shape;469;p42"/>
          <p:cNvSpPr/>
          <p:nvPr/>
        </p:nvSpPr>
        <p:spPr>
          <a:xfrm>
            <a:off x="7686675" y="3086100"/>
            <a:ext cx="399900" cy="285900"/>
          </a:xfrm>
          <a:prstGeom prst="ellipse">
            <a:avLst/>
          </a:prstGeom>
          <a:solidFill>
            <a:srgbClr val="86C4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0" name="Google Shape;470;p42"/>
          <p:cNvSpPr/>
          <p:nvPr/>
        </p:nvSpPr>
        <p:spPr>
          <a:xfrm>
            <a:off x="4286250" y="3086100"/>
            <a:ext cx="399900" cy="285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1" name="Google Shape;471;p42"/>
          <p:cNvSpPr/>
          <p:nvPr/>
        </p:nvSpPr>
        <p:spPr>
          <a:xfrm>
            <a:off x="6553202" y="3086100"/>
            <a:ext cx="399900" cy="2859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2" name="Google Shape;472;p42"/>
          <p:cNvSpPr/>
          <p:nvPr/>
        </p:nvSpPr>
        <p:spPr>
          <a:xfrm>
            <a:off x="7119940" y="3086100"/>
            <a:ext cx="399900" cy="285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3" name="Google Shape;473;p42"/>
          <p:cNvSpPr/>
          <p:nvPr/>
        </p:nvSpPr>
        <p:spPr>
          <a:xfrm>
            <a:off x="1476375" y="1493044"/>
            <a:ext cx="733500" cy="45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4" name="Google Shape;474;p42"/>
          <p:cNvSpPr/>
          <p:nvPr/>
        </p:nvSpPr>
        <p:spPr>
          <a:xfrm rot="5400000">
            <a:off x="4789350" y="2237721"/>
            <a:ext cx="213000" cy="838200"/>
          </a:xfrm>
          <a:prstGeom prst="leftBracket">
            <a:avLst>
              <a:gd name="adj" fmla="val 8333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75" name="Google Shape;475;p42"/>
          <p:cNvCxnSpPr>
            <a:stCxn id="474" idx="2"/>
            <a:endCxn id="470" idx="0"/>
          </p:cNvCxnSpPr>
          <p:nvPr/>
        </p:nvCxnSpPr>
        <p:spPr>
          <a:xfrm>
            <a:off x="4476750" y="2763321"/>
            <a:ext cx="9600" cy="322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675" y="250525"/>
            <a:ext cx="560529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3"/>
          <p:cNvSpPr/>
          <p:nvPr/>
        </p:nvSpPr>
        <p:spPr>
          <a:xfrm rot="5400000">
            <a:off x="6185163" y="2599407"/>
            <a:ext cx="534600" cy="579300"/>
          </a:xfrm>
          <a:prstGeom prst="leftBracket">
            <a:avLst>
              <a:gd name="adj" fmla="val 8333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1" name="Google Shape;481;p43"/>
          <p:cNvSpPr/>
          <p:nvPr/>
        </p:nvSpPr>
        <p:spPr>
          <a:xfrm rot="5400000">
            <a:off x="5133888" y="2660081"/>
            <a:ext cx="370200" cy="579300"/>
          </a:xfrm>
          <a:prstGeom prst="leftBracket">
            <a:avLst>
              <a:gd name="adj" fmla="val 8333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2" name="Google Shape;482;p43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30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3" name="Google Shape;48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" y="1193006"/>
            <a:ext cx="2371725" cy="215134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84" name="Google Shape;484;p43"/>
          <p:cNvSpPr/>
          <p:nvPr/>
        </p:nvSpPr>
        <p:spPr>
          <a:xfrm>
            <a:off x="685800" y="2607469"/>
            <a:ext cx="1343100" cy="45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5" name="Google Shape;485;p43"/>
          <p:cNvSpPr/>
          <p:nvPr/>
        </p:nvSpPr>
        <p:spPr>
          <a:xfrm>
            <a:off x="4852988" y="3086100"/>
            <a:ext cx="399900" cy="285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6" name="Google Shape;486;p43"/>
          <p:cNvSpPr/>
          <p:nvPr/>
        </p:nvSpPr>
        <p:spPr>
          <a:xfrm>
            <a:off x="5419726" y="3086100"/>
            <a:ext cx="399900" cy="2859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7" name="Google Shape;487;p43"/>
          <p:cNvSpPr/>
          <p:nvPr/>
        </p:nvSpPr>
        <p:spPr>
          <a:xfrm>
            <a:off x="5986464" y="3086100"/>
            <a:ext cx="399900" cy="285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8" name="Google Shape;488;p43"/>
          <p:cNvSpPr/>
          <p:nvPr/>
        </p:nvSpPr>
        <p:spPr>
          <a:xfrm>
            <a:off x="7686675" y="3086100"/>
            <a:ext cx="399900" cy="285900"/>
          </a:xfrm>
          <a:prstGeom prst="ellipse">
            <a:avLst/>
          </a:prstGeom>
          <a:solidFill>
            <a:srgbClr val="86C4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9" name="Google Shape;489;p43"/>
          <p:cNvSpPr/>
          <p:nvPr/>
        </p:nvSpPr>
        <p:spPr>
          <a:xfrm>
            <a:off x="4286250" y="3086100"/>
            <a:ext cx="399900" cy="285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0" name="Google Shape;490;p43"/>
          <p:cNvSpPr/>
          <p:nvPr/>
        </p:nvSpPr>
        <p:spPr>
          <a:xfrm>
            <a:off x="6553202" y="3086100"/>
            <a:ext cx="399900" cy="2859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1" name="Google Shape;491;p43"/>
          <p:cNvSpPr/>
          <p:nvPr/>
        </p:nvSpPr>
        <p:spPr>
          <a:xfrm>
            <a:off x="7119940" y="3086100"/>
            <a:ext cx="399900" cy="285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2" name="Google Shape;492;p43"/>
          <p:cNvSpPr/>
          <p:nvPr/>
        </p:nvSpPr>
        <p:spPr>
          <a:xfrm>
            <a:off x="1476375" y="1493044"/>
            <a:ext cx="981000" cy="921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3" name="Google Shape;493;p43"/>
          <p:cNvSpPr/>
          <p:nvPr/>
        </p:nvSpPr>
        <p:spPr>
          <a:xfrm rot="5400000">
            <a:off x="4789350" y="2237721"/>
            <a:ext cx="213000" cy="838200"/>
          </a:xfrm>
          <a:prstGeom prst="leftBracket">
            <a:avLst>
              <a:gd name="adj" fmla="val 8333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94" name="Google Shape;494;p43"/>
          <p:cNvCxnSpPr>
            <a:stCxn id="493" idx="2"/>
            <a:endCxn id="489" idx="0"/>
          </p:cNvCxnSpPr>
          <p:nvPr/>
        </p:nvCxnSpPr>
        <p:spPr>
          <a:xfrm>
            <a:off x="4476750" y="2763321"/>
            <a:ext cx="9600" cy="322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5" name="Google Shape;495;p43"/>
          <p:cNvSpPr/>
          <p:nvPr/>
        </p:nvSpPr>
        <p:spPr>
          <a:xfrm rot="5400000">
            <a:off x="6745499" y="2069965"/>
            <a:ext cx="234600" cy="866700"/>
          </a:xfrm>
          <a:prstGeom prst="leftBracket">
            <a:avLst>
              <a:gd name="adj" fmla="val 8333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96" name="Google Shape;496;p43"/>
          <p:cNvCxnSpPr>
            <a:stCxn id="495" idx="0"/>
            <a:endCxn id="491" idx="0"/>
          </p:cNvCxnSpPr>
          <p:nvPr/>
        </p:nvCxnSpPr>
        <p:spPr>
          <a:xfrm>
            <a:off x="7296149" y="2620615"/>
            <a:ext cx="23700" cy="465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4"/>
          <p:cNvSpPr/>
          <p:nvPr/>
        </p:nvSpPr>
        <p:spPr>
          <a:xfrm rot="5400000">
            <a:off x="6185163" y="2599407"/>
            <a:ext cx="534600" cy="579300"/>
          </a:xfrm>
          <a:prstGeom prst="leftBracket">
            <a:avLst>
              <a:gd name="adj" fmla="val 8333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2" name="Google Shape;502;p44"/>
          <p:cNvSpPr/>
          <p:nvPr/>
        </p:nvSpPr>
        <p:spPr>
          <a:xfrm rot="5400000">
            <a:off x="5133888" y="2660081"/>
            <a:ext cx="370200" cy="579300"/>
          </a:xfrm>
          <a:prstGeom prst="leftBracket">
            <a:avLst>
              <a:gd name="adj" fmla="val 8333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3" name="Google Shape;503;p44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31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" y="1193006"/>
            <a:ext cx="2371725" cy="215134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505" name="Google Shape;505;p44"/>
          <p:cNvSpPr/>
          <p:nvPr/>
        </p:nvSpPr>
        <p:spPr>
          <a:xfrm>
            <a:off x="685800" y="2607469"/>
            <a:ext cx="1343100" cy="450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6" name="Google Shape;506;p44"/>
          <p:cNvSpPr/>
          <p:nvPr/>
        </p:nvSpPr>
        <p:spPr>
          <a:xfrm>
            <a:off x="4852988" y="3086100"/>
            <a:ext cx="399900" cy="285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7" name="Google Shape;507;p44"/>
          <p:cNvSpPr/>
          <p:nvPr/>
        </p:nvSpPr>
        <p:spPr>
          <a:xfrm>
            <a:off x="5419726" y="3086100"/>
            <a:ext cx="399900" cy="2859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8" name="Google Shape;508;p44"/>
          <p:cNvSpPr/>
          <p:nvPr/>
        </p:nvSpPr>
        <p:spPr>
          <a:xfrm>
            <a:off x="5986464" y="3086100"/>
            <a:ext cx="399900" cy="285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9" name="Google Shape;509;p44"/>
          <p:cNvSpPr/>
          <p:nvPr/>
        </p:nvSpPr>
        <p:spPr>
          <a:xfrm>
            <a:off x="7686675" y="3086100"/>
            <a:ext cx="399900" cy="285900"/>
          </a:xfrm>
          <a:prstGeom prst="ellipse">
            <a:avLst/>
          </a:prstGeom>
          <a:solidFill>
            <a:srgbClr val="86C4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0" name="Google Shape;510;p44"/>
          <p:cNvSpPr/>
          <p:nvPr/>
        </p:nvSpPr>
        <p:spPr>
          <a:xfrm>
            <a:off x="4286250" y="3086100"/>
            <a:ext cx="399900" cy="2859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1" name="Google Shape;511;p44"/>
          <p:cNvSpPr/>
          <p:nvPr/>
        </p:nvSpPr>
        <p:spPr>
          <a:xfrm>
            <a:off x="6553202" y="3086100"/>
            <a:ext cx="399900" cy="2859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2" name="Google Shape;512;p44"/>
          <p:cNvSpPr/>
          <p:nvPr/>
        </p:nvSpPr>
        <p:spPr>
          <a:xfrm>
            <a:off x="7119940" y="3086100"/>
            <a:ext cx="399900" cy="285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3" name="Google Shape;513;p44"/>
          <p:cNvSpPr/>
          <p:nvPr/>
        </p:nvSpPr>
        <p:spPr>
          <a:xfrm>
            <a:off x="1476375" y="1493044"/>
            <a:ext cx="2028900" cy="10215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4" name="Google Shape;514;p44"/>
          <p:cNvSpPr/>
          <p:nvPr/>
        </p:nvSpPr>
        <p:spPr>
          <a:xfrm rot="5400000">
            <a:off x="4789350" y="2237721"/>
            <a:ext cx="213000" cy="838200"/>
          </a:xfrm>
          <a:prstGeom prst="leftBracket">
            <a:avLst>
              <a:gd name="adj" fmla="val 8333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15" name="Google Shape;515;p44"/>
          <p:cNvCxnSpPr>
            <a:stCxn id="514" idx="2"/>
            <a:endCxn id="510" idx="0"/>
          </p:cNvCxnSpPr>
          <p:nvPr/>
        </p:nvCxnSpPr>
        <p:spPr>
          <a:xfrm>
            <a:off x="4476750" y="2763321"/>
            <a:ext cx="9600" cy="322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6" name="Google Shape;516;p44"/>
          <p:cNvSpPr/>
          <p:nvPr/>
        </p:nvSpPr>
        <p:spPr>
          <a:xfrm rot="5400000">
            <a:off x="6745499" y="2069965"/>
            <a:ext cx="234600" cy="866700"/>
          </a:xfrm>
          <a:prstGeom prst="leftBracket">
            <a:avLst>
              <a:gd name="adj" fmla="val 8333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17" name="Google Shape;517;p44"/>
          <p:cNvCxnSpPr>
            <a:stCxn id="516" idx="0"/>
            <a:endCxn id="512" idx="0"/>
          </p:cNvCxnSpPr>
          <p:nvPr/>
        </p:nvCxnSpPr>
        <p:spPr>
          <a:xfrm>
            <a:off x="7296149" y="2620615"/>
            <a:ext cx="23700" cy="465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8" name="Google Shape;518;p44"/>
          <p:cNvSpPr/>
          <p:nvPr/>
        </p:nvSpPr>
        <p:spPr>
          <a:xfrm rot="5400000">
            <a:off x="7115775" y="1642463"/>
            <a:ext cx="456000" cy="1028700"/>
          </a:xfrm>
          <a:prstGeom prst="leftBracket">
            <a:avLst>
              <a:gd name="adj" fmla="val 8333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19" name="Google Shape;519;p44"/>
          <p:cNvCxnSpPr>
            <a:stCxn id="518" idx="0"/>
            <a:endCxn id="509" idx="0"/>
          </p:cNvCxnSpPr>
          <p:nvPr/>
        </p:nvCxnSpPr>
        <p:spPr>
          <a:xfrm>
            <a:off x="7858125" y="2384813"/>
            <a:ext cx="28500" cy="7014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5"/>
          <p:cNvSpPr/>
          <p:nvPr/>
        </p:nvSpPr>
        <p:spPr>
          <a:xfrm rot="5400000">
            <a:off x="6185163" y="2599407"/>
            <a:ext cx="534600" cy="579300"/>
          </a:xfrm>
          <a:prstGeom prst="leftBracket">
            <a:avLst>
              <a:gd name="adj" fmla="val 8333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5" name="Google Shape;525;p45"/>
          <p:cNvSpPr/>
          <p:nvPr/>
        </p:nvSpPr>
        <p:spPr>
          <a:xfrm rot="5400000">
            <a:off x="5133888" y="2660081"/>
            <a:ext cx="370200" cy="579300"/>
          </a:xfrm>
          <a:prstGeom prst="leftBracket">
            <a:avLst>
              <a:gd name="adj" fmla="val 8333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6" name="Google Shape;526;p45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32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7" name="Google Shape;52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" y="1193006"/>
            <a:ext cx="2371725" cy="215134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528" name="Google Shape;528;p45"/>
          <p:cNvSpPr/>
          <p:nvPr/>
        </p:nvSpPr>
        <p:spPr>
          <a:xfrm>
            <a:off x="4852988" y="3086100"/>
            <a:ext cx="399900" cy="2859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9" name="Google Shape;529;p45"/>
          <p:cNvSpPr/>
          <p:nvPr/>
        </p:nvSpPr>
        <p:spPr>
          <a:xfrm>
            <a:off x="5419726" y="3086100"/>
            <a:ext cx="399900" cy="2859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0" name="Google Shape;530;p45"/>
          <p:cNvSpPr/>
          <p:nvPr/>
        </p:nvSpPr>
        <p:spPr>
          <a:xfrm>
            <a:off x="5986464" y="3086100"/>
            <a:ext cx="399900" cy="285900"/>
          </a:xfrm>
          <a:prstGeom prst="ellipse">
            <a:avLst/>
          </a:prstGeom>
          <a:solidFill>
            <a:srgbClr val="FFC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1" name="Google Shape;531;p45"/>
          <p:cNvSpPr/>
          <p:nvPr/>
        </p:nvSpPr>
        <p:spPr>
          <a:xfrm>
            <a:off x="7686675" y="3086100"/>
            <a:ext cx="399900" cy="285900"/>
          </a:xfrm>
          <a:prstGeom prst="ellipse">
            <a:avLst/>
          </a:prstGeom>
          <a:solidFill>
            <a:srgbClr val="86C4E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2" name="Google Shape;532;p45"/>
          <p:cNvSpPr/>
          <p:nvPr/>
        </p:nvSpPr>
        <p:spPr>
          <a:xfrm>
            <a:off x="4286250" y="3086100"/>
            <a:ext cx="399900" cy="285900"/>
          </a:xfrm>
          <a:prstGeom prst="ellipse">
            <a:avLst/>
          </a:prstGeom>
          <a:solidFill>
            <a:srgbClr val="7030A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3" name="Google Shape;533;p45"/>
          <p:cNvSpPr/>
          <p:nvPr/>
        </p:nvSpPr>
        <p:spPr>
          <a:xfrm>
            <a:off x="6553202" y="3086100"/>
            <a:ext cx="399900" cy="2859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4" name="Google Shape;534;p45"/>
          <p:cNvSpPr/>
          <p:nvPr/>
        </p:nvSpPr>
        <p:spPr>
          <a:xfrm>
            <a:off x="7119940" y="3086100"/>
            <a:ext cx="399900" cy="2859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5" name="Google Shape;535;p45"/>
          <p:cNvSpPr/>
          <p:nvPr/>
        </p:nvSpPr>
        <p:spPr>
          <a:xfrm>
            <a:off x="666750" y="1493050"/>
            <a:ext cx="2142900" cy="16074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6" name="Google Shape;536;p45"/>
          <p:cNvSpPr/>
          <p:nvPr/>
        </p:nvSpPr>
        <p:spPr>
          <a:xfrm rot="5400000">
            <a:off x="4789350" y="2237721"/>
            <a:ext cx="213000" cy="838200"/>
          </a:xfrm>
          <a:prstGeom prst="leftBracket">
            <a:avLst>
              <a:gd name="adj" fmla="val 8333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37" name="Google Shape;537;p45"/>
          <p:cNvCxnSpPr>
            <a:stCxn id="536" idx="2"/>
            <a:endCxn id="532" idx="0"/>
          </p:cNvCxnSpPr>
          <p:nvPr/>
        </p:nvCxnSpPr>
        <p:spPr>
          <a:xfrm>
            <a:off x="4476750" y="2763321"/>
            <a:ext cx="9600" cy="322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8" name="Google Shape;538;p45"/>
          <p:cNvSpPr/>
          <p:nvPr/>
        </p:nvSpPr>
        <p:spPr>
          <a:xfrm rot="5400000">
            <a:off x="6745499" y="2069965"/>
            <a:ext cx="234600" cy="866700"/>
          </a:xfrm>
          <a:prstGeom prst="leftBracket">
            <a:avLst>
              <a:gd name="adj" fmla="val 8333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39" name="Google Shape;539;p45"/>
          <p:cNvCxnSpPr>
            <a:stCxn id="538" idx="0"/>
            <a:endCxn id="534" idx="0"/>
          </p:cNvCxnSpPr>
          <p:nvPr/>
        </p:nvCxnSpPr>
        <p:spPr>
          <a:xfrm>
            <a:off x="7296149" y="2620615"/>
            <a:ext cx="23700" cy="465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0" name="Google Shape;540;p45"/>
          <p:cNvSpPr/>
          <p:nvPr/>
        </p:nvSpPr>
        <p:spPr>
          <a:xfrm rot="5400000">
            <a:off x="7115775" y="1642463"/>
            <a:ext cx="456000" cy="1028700"/>
          </a:xfrm>
          <a:prstGeom prst="leftBracket">
            <a:avLst>
              <a:gd name="adj" fmla="val 8333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41" name="Google Shape;541;p45"/>
          <p:cNvCxnSpPr>
            <a:stCxn id="540" idx="0"/>
            <a:endCxn id="531" idx="0"/>
          </p:cNvCxnSpPr>
          <p:nvPr/>
        </p:nvCxnSpPr>
        <p:spPr>
          <a:xfrm>
            <a:off x="7858125" y="2384813"/>
            <a:ext cx="28500" cy="7014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2" name="Google Shape;542;p45"/>
          <p:cNvSpPr/>
          <p:nvPr/>
        </p:nvSpPr>
        <p:spPr>
          <a:xfrm rot="5400000">
            <a:off x="5813773" y="365571"/>
            <a:ext cx="621600" cy="2476500"/>
          </a:xfrm>
          <a:prstGeom prst="leftBracket">
            <a:avLst>
              <a:gd name="adj" fmla="val 8333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43" name="Google Shape;543;p45"/>
          <p:cNvCxnSpPr>
            <a:stCxn id="542" idx="2"/>
            <a:endCxn id="536" idx="1"/>
          </p:cNvCxnSpPr>
          <p:nvPr/>
        </p:nvCxnSpPr>
        <p:spPr>
          <a:xfrm>
            <a:off x="4886323" y="1914621"/>
            <a:ext cx="9600" cy="635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6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33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700" y="482150"/>
            <a:ext cx="4119565" cy="39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800" y="467686"/>
            <a:ext cx="4217750" cy="399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7"/>
          <p:cNvSpPr txBox="1">
            <a:spLocks noGrp="1"/>
          </p:cNvSpPr>
          <p:nvPr>
            <p:ph type="body" idx="1"/>
          </p:nvPr>
        </p:nvSpPr>
        <p:spPr>
          <a:xfrm>
            <a:off x="93350" y="635600"/>
            <a:ext cx="8712300" cy="45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265176" lvl="0" indent="-2651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"/>
              <a:buChar char="●"/>
            </a:pPr>
            <a:r>
              <a:rPr lang="en-US" sz="1600" b="1" dirty="0">
                <a:solidFill>
                  <a:schemeClr val="lt1"/>
                </a:solidFill>
              </a:rPr>
              <a:t>Single linkage</a:t>
            </a:r>
            <a:endParaRPr dirty="0">
              <a:solidFill>
                <a:schemeClr val="lt1"/>
              </a:solidFill>
            </a:endParaRPr>
          </a:p>
          <a:p>
            <a:pPr marL="548640" lvl="1" indent="-201168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-US" sz="1600" dirty="0">
                <a:solidFill>
                  <a:schemeClr val="lt1"/>
                </a:solidFill>
              </a:rPr>
              <a:t> How close are two clusters? Measured by calculating the minimum distance between points in clusters</a:t>
            </a:r>
            <a:endParaRPr dirty="0">
              <a:solidFill>
                <a:schemeClr val="lt1"/>
              </a:solidFill>
            </a:endParaRPr>
          </a:p>
          <a:p>
            <a:pPr marL="548640" lvl="1" indent="-201168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-US" sz="1600" dirty="0">
                <a:solidFill>
                  <a:schemeClr val="lt1"/>
                </a:solidFill>
              </a:rPr>
              <a:t> Potential for ‘chains’</a:t>
            </a:r>
            <a:endParaRPr sz="1600" dirty="0">
              <a:solidFill>
                <a:schemeClr val="lt1"/>
              </a:solidFill>
            </a:endParaRPr>
          </a:p>
          <a:p>
            <a:pPr marL="548640" lvl="0" indent="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</a:endParaRPr>
          </a:p>
          <a:p>
            <a:pPr marL="265176" lvl="0" indent="-26517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280"/>
              <a:buChar char="●"/>
            </a:pPr>
            <a:r>
              <a:rPr lang="en-US" sz="1600" b="1" dirty="0">
                <a:solidFill>
                  <a:schemeClr val="lt1"/>
                </a:solidFill>
              </a:rPr>
              <a:t>Complete linkage</a:t>
            </a:r>
            <a:endParaRPr dirty="0">
              <a:solidFill>
                <a:schemeClr val="lt1"/>
              </a:solidFill>
            </a:endParaRPr>
          </a:p>
          <a:p>
            <a:pPr marL="548640" lvl="1" indent="-201168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-US" sz="1600" dirty="0">
                <a:solidFill>
                  <a:schemeClr val="lt1"/>
                </a:solidFill>
              </a:rPr>
              <a:t>How close are two clusters? Measured by calculating the maximum distance between points in clusters</a:t>
            </a:r>
            <a:endParaRPr dirty="0">
              <a:solidFill>
                <a:schemeClr val="lt1"/>
              </a:solidFill>
            </a:endParaRPr>
          </a:p>
          <a:p>
            <a:pPr marL="548640" lvl="1" indent="-201168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-US" sz="1600" dirty="0">
                <a:solidFill>
                  <a:schemeClr val="lt1"/>
                </a:solidFill>
              </a:rPr>
              <a:t>Clusters more clumped together (fewer ‘chains’)</a:t>
            </a:r>
            <a:endParaRPr sz="1600" dirty="0">
              <a:solidFill>
                <a:schemeClr val="lt1"/>
              </a:solidFill>
            </a:endParaRPr>
          </a:p>
          <a:p>
            <a:pPr marL="548640" lvl="0" indent="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</a:endParaRPr>
          </a:p>
          <a:p>
            <a:pPr marL="265176" lvl="0" indent="-26517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280"/>
              <a:buChar char="●"/>
            </a:pPr>
            <a:r>
              <a:rPr lang="en-US" sz="1600" b="1" dirty="0">
                <a:solidFill>
                  <a:schemeClr val="lt1"/>
                </a:solidFill>
              </a:rPr>
              <a:t>Centroids</a:t>
            </a:r>
            <a:endParaRPr dirty="0">
              <a:solidFill>
                <a:schemeClr val="lt1"/>
              </a:solidFill>
            </a:endParaRPr>
          </a:p>
          <a:p>
            <a:pPr marL="548640" lvl="1" indent="-201168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-US" sz="1600" dirty="0">
                <a:solidFill>
                  <a:schemeClr val="lt1"/>
                </a:solidFill>
              </a:rPr>
              <a:t>How close are two clusters? Measure distance between cluster centroids</a:t>
            </a:r>
            <a:endParaRPr dirty="0">
              <a:solidFill>
                <a:schemeClr val="lt1"/>
              </a:solidFill>
            </a:endParaRPr>
          </a:p>
          <a:p>
            <a:pPr marL="548640" lvl="1" indent="-201168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-US" sz="1600" dirty="0">
                <a:solidFill>
                  <a:schemeClr val="lt1"/>
                </a:solidFill>
              </a:rPr>
              <a:t>Reduces the effect of outlying observations</a:t>
            </a:r>
            <a:endParaRPr sz="1600" dirty="0">
              <a:solidFill>
                <a:schemeClr val="lt1"/>
              </a:solidFill>
            </a:endParaRPr>
          </a:p>
          <a:p>
            <a:pPr marL="548640" lvl="0" indent="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</a:endParaRPr>
          </a:p>
          <a:p>
            <a:pPr marL="265176" lvl="0" indent="-26517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280"/>
              <a:buChar char="●"/>
            </a:pPr>
            <a:r>
              <a:rPr lang="en-US" sz="1600" b="1" dirty="0">
                <a:solidFill>
                  <a:schemeClr val="lt1"/>
                </a:solidFill>
              </a:rPr>
              <a:t>Ward’s method</a:t>
            </a:r>
            <a:endParaRPr dirty="0">
              <a:solidFill>
                <a:schemeClr val="lt1"/>
              </a:solidFill>
            </a:endParaRPr>
          </a:p>
          <a:p>
            <a:pPr marL="548640" lvl="1" indent="-201168" algn="l" rtl="0">
              <a:lnSpc>
                <a:spcPct val="90000"/>
              </a:lnSpc>
              <a:spcBef>
                <a:spcPts val="25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○"/>
            </a:pPr>
            <a:r>
              <a:rPr lang="en-US" sz="1600" dirty="0">
                <a:solidFill>
                  <a:schemeClr val="lt1"/>
                </a:solidFill>
              </a:rPr>
              <a:t>How close are two clusters? Measured by looking at the variation within clusters (variation is distance between cluster centroids and the observations in the clusters)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557" name="Google Shape;557;p47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34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47"/>
          <p:cNvSpPr txBox="1"/>
          <p:nvPr/>
        </p:nvSpPr>
        <p:spPr>
          <a:xfrm>
            <a:off x="219075" y="116681"/>
            <a:ext cx="6460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Many cluster distance methods</a:t>
            </a:r>
            <a:endParaRPr sz="280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5" y="111725"/>
            <a:ext cx="4132959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2050" y="1070250"/>
            <a:ext cx="4782001" cy="243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431" y="951897"/>
            <a:ext cx="3086345" cy="309881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3905475" y="951750"/>
            <a:ext cx="4710600" cy="3098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latin typeface="Verdana"/>
                <a:ea typeface="Verdana"/>
                <a:cs typeface="Verdana"/>
                <a:sym typeface="Verdana"/>
              </a:rPr>
              <a:t>Cluster analysis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Creating groups of observations / subjects / individuals based on some attributes</a:t>
            </a:r>
            <a:endParaRPr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Exploratory data simplification tool</a:t>
            </a:r>
            <a:endParaRPr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An art and a science…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2392680" y="2525268"/>
            <a:ext cx="530400" cy="3909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3282700" y="1898904"/>
            <a:ext cx="817200" cy="6813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5830824" y="1201674"/>
            <a:ext cx="521100" cy="3909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4166616" y="1112520"/>
            <a:ext cx="329100" cy="267600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1932432" y="1624584"/>
            <a:ext cx="259200" cy="1875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2343912" y="3435096"/>
            <a:ext cx="521100" cy="3909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3532632" y="2927604"/>
            <a:ext cx="576000" cy="480000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4773168" y="2122932"/>
            <a:ext cx="530400" cy="390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4718304" y="2650998"/>
            <a:ext cx="829200" cy="717900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6284976" y="2783586"/>
            <a:ext cx="521100" cy="390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4498848" y="3473958"/>
            <a:ext cx="521100" cy="390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6150864" y="1935480"/>
            <a:ext cx="530400" cy="3909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5730240" y="3464814"/>
            <a:ext cx="530400" cy="3909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7074333" y="1898900"/>
            <a:ext cx="460200" cy="390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3075432" y="979932"/>
            <a:ext cx="521100" cy="390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5952744" y="2465832"/>
            <a:ext cx="259200" cy="1875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1453896" y="3103626"/>
            <a:ext cx="259200" cy="1875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1691640" y="3563112"/>
            <a:ext cx="259200" cy="1875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1344168" y="2074926"/>
            <a:ext cx="243900" cy="189600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27504" y="1880616"/>
            <a:ext cx="612600" cy="480000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7071360" y="931926"/>
            <a:ext cx="612600" cy="480000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5169408" y="822198"/>
            <a:ext cx="521100" cy="3909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4820912" y="1329700"/>
            <a:ext cx="800700" cy="694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3938017" y="1443998"/>
            <a:ext cx="817200" cy="6813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6958576" y="3604251"/>
            <a:ext cx="460200" cy="390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3493008" y="3693414"/>
            <a:ext cx="521100" cy="3909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1810502" y="929650"/>
            <a:ext cx="457200" cy="390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1399032" y="3906012"/>
            <a:ext cx="381000" cy="2721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2200656" y="2950464"/>
            <a:ext cx="381000" cy="272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2968752" y="3361944"/>
            <a:ext cx="381000" cy="2721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1341120" y="2511552"/>
            <a:ext cx="243900" cy="189600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1981200" y="2449830"/>
            <a:ext cx="243900" cy="189600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4215384" y="2602992"/>
            <a:ext cx="234600" cy="176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3307080" y="2895600"/>
            <a:ext cx="234600" cy="176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5282184" y="4109466"/>
            <a:ext cx="234600" cy="176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7293864" y="3101340"/>
            <a:ext cx="234600" cy="176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2301240" y="1421130"/>
            <a:ext cx="234600" cy="176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2991766" y="1451800"/>
            <a:ext cx="2187600" cy="58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2973096" y="990104"/>
            <a:ext cx="21186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Turn into a distance matrix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5305525" y="2361375"/>
            <a:ext cx="2965500" cy="17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Each cell in this table measures </a:t>
            </a:r>
            <a:r>
              <a:rPr lang="en-US" sz="1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distance </a:t>
            </a: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between observations on all the dimensions (in this case, </a:t>
            </a:r>
            <a:r>
              <a:rPr lang="en-US" sz="1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dimensions)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0293" y="1256073"/>
            <a:ext cx="2287413" cy="97914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3" name="Google Shape;163;p20"/>
          <p:cNvSpPr txBox="1"/>
          <p:nvPr/>
        </p:nvSpPr>
        <p:spPr>
          <a:xfrm>
            <a:off x="633500" y="2486875"/>
            <a:ext cx="3631800" cy="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observations </a:t>
            </a: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(X1-X5), </a:t>
            </a:r>
            <a:r>
              <a:rPr lang="en-US" sz="1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 attributes/dimensions </a:t>
            </a: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(V1-V3)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435" y="1087095"/>
            <a:ext cx="2118513" cy="127960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888450" y="2849550"/>
            <a:ext cx="33663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Distances can be used to form groups; put ‘near’ observations into the same group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5416058" y="689149"/>
            <a:ext cx="20841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Group 1: X4, X5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Group 2: X3, X1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Group 3: X2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271" y="1565580"/>
            <a:ext cx="2784807" cy="119205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/>
        </p:nvSpPr>
        <p:spPr>
          <a:xfrm>
            <a:off x="5406012" y="365089"/>
            <a:ext cx="2598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Possible grouping:</a:t>
            </a:r>
            <a:endParaRPr sz="18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5427785" y="1926352"/>
            <a:ext cx="20841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Group 1: X2, X5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Group 2: X3, X4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Group 3: X1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5417739" y="1602292"/>
            <a:ext cx="2598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Possible grouping:</a:t>
            </a:r>
            <a:endParaRPr sz="18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5417736" y="3184908"/>
            <a:ext cx="2555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Group 1: X2, X5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Group 2: X1, X3, X4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5407690" y="2860848"/>
            <a:ext cx="2598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Possible grouping:</a:t>
            </a:r>
            <a:endParaRPr sz="18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5434415" y="4027123"/>
            <a:ext cx="2598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so on…</a:t>
            </a:r>
            <a:endParaRPr sz="18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sldNum" idx="12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2853716" y="1605199"/>
            <a:ext cx="1451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Group 1: X4, X5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Group 2: X3, X1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Group 3: X2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057" y="2115718"/>
            <a:ext cx="1571496" cy="67269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/>
        </p:nvSpPr>
        <p:spPr>
          <a:xfrm>
            <a:off x="2843670" y="1446931"/>
            <a:ext cx="17925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Possible grouping:</a:t>
            </a:r>
            <a:endParaRPr sz="12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2865443" y="2420386"/>
            <a:ext cx="1451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Group 1: X2, X5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Group 2: X3, X4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Group 3: X1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2855397" y="2247046"/>
            <a:ext cx="17925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Possible grouping:</a:t>
            </a:r>
            <a:endParaRPr sz="12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2855394" y="3271998"/>
            <a:ext cx="1765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Group 1: X2, X5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Group 2: X1, X3, X4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2845348" y="3091122"/>
            <a:ext cx="17925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Possible grouping:</a:t>
            </a:r>
            <a:endParaRPr sz="12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4842100" y="1410975"/>
            <a:ext cx="3921000" cy="23613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○"/>
            </a:pPr>
            <a:r>
              <a:rPr lang="en-US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How do we know which grouping scheme is ‘best’?</a:t>
            </a:r>
            <a:endParaRPr sz="18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○"/>
            </a:pPr>
            <a:r>
              <a:rPr lang="en-US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Generally, we come up with criteria ahead of time</a:t>
            </a:r>
            <a:endParaRPr sz="18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○"/>
            </a:pPr>
            <a:r>
              <a:rPr lang="en-US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E.g., find clusters that minimize distances between observations in the same group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Microsoft Macintosh PowerPoint</Application>
  <PresentationFormat>On-screen Show (16:9)</PresentationFormat>
  <Paragraphs>146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Verdana</vt:lpstr>
      <vt:lpstr>Courier New</vt:lpstr>
      <vt:lpstr>Roboto</vt:lpstr>
      <vt:lpstr>Arial</vt:lpstr>
      <vt:lpstr>Calibri</vt:lpstr>
      <vt:lpstr>Material</vt:lpstr>
      <vt:lpstr>Geog 714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Haoran Xu</cp:lastModifiedBy>
  <cp:revision>1</cp:revision>
  <dcterms:modified xsi:type="dcterms:W3CDTF">2024-11-17T18:05:04Z</dcterms:modified>
</cp:coreProperties>
</file>