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88" r:id="rId3"/>
    <p:sldId id="275" r:id="rId4"/>
    <p:sldId id="300" r:id="rId5"/>
    <p:sldId id="278" r:id="rId6"/>
    <p:sldId id="279" r:id="rId7"/>
    <p:sldId id="280" r:id="rId8"/>
    <p:sldId id="261" r:id="rId9"/>
    <p:sldId id="265" r:id="rId10"/>
    <p:sldId id="266" r:id="rId11"/>
    <p:sldId id="258" r:id="rId12"/>
    <p:sldId id="271" r:id="rId13"/>
    <p:sldId id="269" r:id="rId14"/>
    <p:sldId id="289" r:id="rId15"/>
    <p:sldId id="290" r:id="rId16"/>
    <p:sldId id="292" r:id="rId17"/>
    <p:sldId id="291" r:id="rId18"/>
    <p:sldId id="293" r:id="rId19"/>
    <p:sldId id="294" r:id="rId20"/>
    <p:sldId id="295" r:id="rId21"/>
    <p:sldId id="296" r:id="rId22"/>
    <p:sldId id="298" r:id="rId23"/>
    <p:sldId id="297" r:id="rId24"/>
    <p:sldId id="299" r:id="rId25"/>
    <p:sldId id="323" r:id="rId26"/>
    <p:sldId id="325" r:id="rId27"/>
    <p:sldId id="32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75" autoAdjust="0"/>
    <p:restoredTop sz="94659"/>
  </p:normalViewPr>
  <p:slideViewPr>
    <p:cSldViewPr snapToGrid="0" snapToObjects="1" showGuides="1">
      <p:cViewPr varScale="1">
        <p:scale>
          <a:sx n="88" d="100"/>
          <a:sy n="88" d="100"/>
        </p:scale>
        <p:origin x="682" y="82"/>
      </p:cViewPr>
      <p:guideLst>
        <p:guide orient="horz" pos="2160"/>
        <p:guide pos="3840"/>
      </p:guideLst>
    </p:cSldViewPr>
  </p:slideViewPr>
  <p:notesTextViewPr>
    <p:cViewPr>
      <p:scale>
        <a:sx n="1" d="1"/>
        <a:sy n="1" d="1"/>
      </p:scale>
      <p:origin x="0" y="0"/>
    </p:cViewPr>
  </p:notesTextViewPr>
  <p:sorterViewPr>
    <p:cViewPr>
      <p:scale>
        <a:sx n="100" d="100"/>
        <a:sy n="100" d="100"/>
      </p:scale>
      <p:origin x="0" y="-54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3EFDD15-A67E-4D5E-A506-8738064D776F}" type="doc">
      <dgm:prSet loTypeId="urn:microsoft.com/office/officeart/2005/8/layout/matrix2" loCatId="matrix" qsTypeId="urn:microsoft.com/office/officeart/2005/8/quickstyle/simple5#1" qsCatId="simple" csTypeId="urn:microsoft.com/office/officeart/2005/8/colors/colorful5#1" csCatId="colorful" phldr="1"/>
      <dgm:spPr/>
      <dgm:t>
        <a:bodyPr/>
        <a:lstStyle/>
        <a:p>
          <a:endParaRPr lang="zh-CN" altLang="en-US"/>
        </a:p>
      </dgm:t>
    </dgm:pt>
    <dgm:pt modelId="{45DBB2CC-0BC0-4295-A61F-D4C1866708AE}">
      <dgm:prSet phldrT="[文本]" phldr="0" custT="1"/>
      <dgm:spPr/>
      <dgm:t>
        <a:bodyPr vert="horz" wrap="square"/>
        <a:lstStyle/>
        <a:p>
          <a:pPr>
            <a:lnSpc>
              <a:spcPct val="100000"/>
            </a:lnSpc>
            <a:spcBef>
              <a:spcPct val="0"/>
            </a:spcBef>
            <a:spcAft>
              <a:spcPct val="35000"/>
            </a:spcAft>
          </a:pPr>
          <a:r>
            <a:rPr lang="en-US" altLang="zh-CN" sz="3200" dirty="0"/>
            <a:t>P</a:t>
          </a:r>
          <a:endParaRPr lang="zh-CN" altLang="en-US" sz="3200" dirty="0"/>
        </a:p>
      </dgm:t>
    </dgm:pt>
    <dgm:pt modelId="{508140EF-DE00-44A5-AEB3-60A3FD6C0E78}" type="parTrans" cxnId="{D45082E3-CDF1-4675-88E5-97367C5D5E91}">
      <dgm:prSet/>
      <dgm:spPr/>
      <dgm:t>
        <a:bodyPr/>
        <a:lstStyle/>
        <a:p>
          <a:endParaRPr lang="zh-CN" altLang="en-US"/>
        </a:p>
      </dgm:t>
    </dgm:pt>
    <dgm:pt modelId="{6026DF8C-6929-47F7-8B99-D331B426D369}" type="sibTrans" cxnId="{D45082E3-CDF1-4675-88E5-97367C5D5E91}">
      <dgm:prSet/>
      <dgm:spPr/>
      <dgm:t>
        <a:bodyPr/>
        <a:lstStyle/>
        <a:p>
          <a:endParaRPr lang="zh-CN" altLang="en-US"/>
        </a:p>
      </dgm:t>
    </dgm:pt>
    <dgm:pt modelId="{E5AECE86-5FDB-40E6-99ED-FD8BD9C6F921}">
      <dgm:prSet phldrT="[文本]" phldr="0" custT="1"/>
      <dgm:spPr/>
      <dgm:t>
        <a:bodyPr vert="horz" wrap="square"/>
        <a:lstStyle/>
        <a:p>
          <a:pPr>
            <a:lnSpc>
              <a:spcPct val="100000"/>
            </a:lnSpc>
            <a:spcBef>
              <a:spcPct val="0"/>
            </a:spcBef>
            <a:spcAft>
              <a:spcPct val="35000"/>
            </a:spcAft>
          </a:pPr>
          <a:r>
            <a:rPr lang="en-US" sz="3200" dirty="0"/>
            <a:t>E</a:t>
          </a:r>
          <a:endParaRPr lang="zh-CN" altLang="en-US" sz="3200" dirty="0"/>
        </a:p>
      </dgm:t>
    </dgm:pt>
    <dgm:pt modelId="{91391441-8E24-4A61-8AAD-D6FD2DADF131}" type="parTrans" cxnId="{0D21B330-8FA6-4948-B321-FE9CD3433FB7}">
      <dgm:prSet/>
      <dgm:spPr/>
      <dgm:t>
        <a:bodyPr/>
        <a:lstStyle/>
        <a:p>
          <a:endParaRPr lang="zh-CN" altLang="en-US"/>
        </a:p>
      </dgm:t>
    </dgm:pt>
    <dgm:pt modelId="{7C70B5DB-9CDA-413C-BA87-620FC861D80E}" type="sibTrans" cxnId="{0D21B330-8FA6-4948-B321-FE9CD3433FB7}">
      <dgm:prSet/>
      <dgm:spPr/>
      <dgm:t>
        <a:bodyPr/>
        <a:lstStyle/>
        <a:p>
          <a:endParaRPr lang="zh-CN" altLang="en-US"/>
        </a:p>
      </dgm:t>
    </dgm:pt>
    <dgm:pt modelId="{11EB6DC1-37E2-432D-8300-96098D4977A5}">
      <dgm:prSet phldrT="[文本]" phldr="0" custT="1"/>
      <dgm:spPr/>
      <dgm:t>
        <a:bodyPr vert="horz" wrap="square"/>
        <a:lstStyle/>
        <a:p>
          <a:pPr>
            <a:lnSpc>
              <a:spcPct val="100000"/>
            </a:lnSpc>
            <a:spcBef>
              <a:spcPct val="0"/>
            </a:spcBef>
            <a:spcAft>
              <a:spcPct val="35000"/>
            </a:spcAft>
          </a:pPr>
          <a:r>
            <a:rPr lang="en-US" sz="3200" dirty="0"/>
            <a:t>S</a:t>
          </a:r>
          <a:endParaRPr lang="zh-CN" altLang="en-US" sz="3200" dirty="0"/>
        </a:p>
      </dgm:t>
    </dgm:pt>
    <dgm:pt modelId="{E132A0C3-E0DB-4353-A4DF-C91638925F6D}" type="parTrans" cxnId="{D6BC8AFF-EC02-4534-BAB4-4B84EAF37E5D}">
      <dgm:prSet/>
      <dgm:spPr/>
      <dgm:t>
        <a:bodyPr/>
        <a:lstStyle/>
        <a:p>
          <a:endParaRPr lang="zh-CN" altLang="en-US"/>
        </a:p>
      </dgm:t>
    </dgm:pt>
    <dgm:pt modelId="{D91B1359-02FA-47F1-BEAA-0E2A0E0779D8}" type="sibTrans" cxnId="{D6BC8AFF-EC02-4534-BAB4-4B84EAF37E5D}">
      <dgm:prSet/>
      <dgm:spPr/>
      <dgm:t>
        <a:bodyPr/>
        <a:lstStyle/>
        <a:p>
          <a:endParaRPr lang="zh-CN" altLang="en-US"/>
        </a:p>
      </dgm:t>
    </dgm:pt>
    <dgm:pt modelId="{1462CA35-D3FC-4EEC-8EEA-A619DABB2B3A}">
      <dgm:prSet phldrT="[文本]" custT="1"/>
      <dgm:spPr/>
      <dgm:t>
        <a:bodyPr/>
        <a:lstStyle/>
        <a:p>
          <a:r>
            <a:rPr lang="en-US" sz="3200" dirty="0"/>
            <a:t>T</a:t>
          </a:r>
          <a:endParaRPr lang="zh-CN" altLang="en-US" sz="3200" dirty="0"/>
        </a:p>
      </dgm:t>
    </dgm:pt>
    <dgm:pt modelId="{154D8015-1025-4241-96B6-DCC80D919D63}" type="parTrans" cxnId="{1BA06318-700E-4D91-A8EB-87572A06F27C}">
      <dgm:prSet/>
      <dgm:spPr/>
      <dgm:t>
        <a:bodyPr/>
        <a:lstStyle/>
        <a:p>
          <a:endParaRPr lang="zh-CN" altLang="en-US"/>
        </a:p>
      </dgm:t>
    </dgm:pt>
    <dgm:pt modelId="{21956830-09A4-46ED-9376-0693FC501C7C}" type="sibTrans" cxnId="{1BA06318-700E-4D91-A8EB-87572A06F27C}">
      <dgm:prSet/>
      <dgm:spPr/>
      <dgm:t>
        <a:bodyPr/>
        <a:lstStyle/>
        <a:p>
          <a:endParaRPr lang="zh-CN" altLang="en-US"/>
        </a:p>
      </dgm:t>
    </dgm:pt>
    <dgm:pt modelId="{05D17EE3-5332-49FD-96B4-1EF2739A049D}" type="pres">
      <dgm:prSet presAssocID="{63EFDD15-A67E-4D5E-A506-8738064D776F}" presName="matrix" presStyleCnt="0">
        <dgm:presLayoutVars>
          <dgm:chMax val="1"/>
          <dgm:dir/>
          <dgm:resizeHandles val="exact"/>
        </dgm:presLayoutVars>
      </dgm:prSet>
      <dgm:spPr/>
    </dgm:pt>
    <dgm:pt modelId="{4C4F3BC8-445D-4BA2-B177-C30D3CB9F71B}" type="pres">
      <dgm:prSet presAssocID="{63EFDD15-A67E-4D5E-A506-8738064D776F}" presName="axisShape" presStyleLbl="bgShp" presStyleIdx="0" presStyleCnt="1"/>
      <dgm:spPr/>
    </dgm:pt>
    <dgm:pt modelId="{32EC4CA4-A8C3-4529-B849-615F0DCACA6A}" type="pres">
      <dgm:prSet presAssocID="{63EFDD15-A67E-4D5E-A506-8738064D776F}" presName="rect1" presStyleLbl="node1" presStyleIdx="0" presStyleCnt="4" custScaleX="77106" custScaleY="77106">
        <dgm:presLayoutVars>
          <dgm:chMax val="0"/>
          <dgm:chPref val="0"/>
          <dgm:bulletEnabled val="1"/>
        </dgm:presLayoutVars>
      </dgm:prSet>
      <dgm:spPr/>
    </dgm:pt>
    <dgm:pt modelId="{DCC5A2E7-EEB4-431C-ADB6-9B84CDF2811D}" type="pres">
      <dgm:prSet presAssocID="{63EFDD15-A67E-4D5E-A506-8738064D776F}" presName="rect2" presStyleLbl="node1" presStyleIdx="1" presStyleCnt="4" custScaleX="77106" custScaleY="77106">
        <dgm:presLayoutVars>
          <dgm:chMax val="0"/>
          <dgm:chPref val="0"/>
          <dgm:bulletEnabled val="1"/>
        </dgm:presLayoutVars>
      </dgm:prSet>
      <dgm:spPr/>
    </dgm:pt>
    <dgm:pt modelId="{AAB41EEC-34C0-4B5F-B66F-441FE92A57C9}" type="pres">
      <dgm:prSet presAssocID="{63EFDD15-A67E-4D5E-A506-8738064D776F}" presName="rect3" presStyleLbl="node1" presStyleIdx="2" presStyleCnt="4" custScaleX="77106" custScaleY="77106">
        <dgm:presLayoutVars>
          <dgm:chMax val="0"/>
          <dgm:chPref val="0"/>
          <dgm:bulletEnabled val="1"/>
        </dgm:presLayoutVars>
      </dgm:prSet>
      <dgm:spPr/>
    </dgm:pt>
    <dgm:pt modelId="{186602B1-C104-4640-9DA3-7145639F2901}" type="pres">
      <dgm:prSet presAssocID="{63EFDD15-A67E-4D5E-A506-8738064D776F}" presName="rect4" presStyleLbl="node1" presStyleIdx="3" presStyleCnt="4" custScaleX="77106" custScaleY="77106">
        <dgm:presLayoutVars>
          <dgm:chMax val="0"/>
          <dgm:chPref val="0"/>
          <dgm:bulletEnabled val="1"/>
        </dgm:presLayoutVars>
      </dgm:prSet>
      <dgm:spPr/>
    </dgm:pt>
  </dgm:ptLst>
  <dgm:cxnLst>
    <dgm:cxn modelId="{6D51710B-2DE0-4277-8F47-5CBEF652CB8B}" type="presOf" srcId="{11EB6DC1-37E2-432D-8300-96098D4977A5}" destId="{AAB41EEC-34C0-4B5F-B66F-441FE92A57C9}" srcOrd="0" destOrd="0" presId="urn:microsoft.com/office/officeart/2005/8/layout/matrix2"/>
    <dgm:cxn modelId="{1BA06318-700E-4D91-A8EB-87572A06F27C}" srcId="{63EFDD15-A67E-4D5E-A506-8738064D776F}" destId="{1462CA35-D3FC-4EEC-8EEA-A619DABB2B3A}" srcOrd="3" destOrd="0" parTransId="{154D8015-1025-4241-96B6-DCC80D919D63}" sibTransId="{21956830-09A4-46ED-9376-0693FC501C7C}"/>
    <dgm:cxn modelId="{8A643524-CB41-48FD-8AB3-645E99B635FD}" type="presOf" srcId="{1462CA35-D3FC-4EEC-8EEA-A619DABB2B3A}" destId="{186602B1-C104-4640-9DA3-7145639F2901}" srcOrd="0" destOrd="0" presId="urn:microsoft.com/office/officeart/2005/8/layout/matrix2"/>
    <dgm:cxn modelId="{DF208126-6309-4363-B899-EC5E87327C0F}" type="presOf" srcId="{45DBB2CC-0BC0-4295-A61F-D4C1866708AE}" destId="{32EC4CA4-A8C3-4529-B849-615F0DCACA6A}" srcOrd="0" destOrd="0" presId="urn:microsoft.com/office/officeart/2005/8/layout/matrix2"/>
    <dgm:cxn modelId="{0D21B330-8FA6-4948-B321-FE9CD3433FB7}" srcId="{63EFDD15-A67E-4D5E-A506-8738064D776F}" destId="{E5AECE86-5FDB-40E6-99ED-FD8BD9C6F921}" srcOrd="1" destOrd="0" parTransId="{91391441-8E24-4A61-8AAD-D6FD2DADF131}" sibTransId="{7C70B5DB-9CDA-413C-BA87-620FC861D80E}"/>
    <dgm:cxn modelId="{4108893E-C2F9-4FFD-A060-412196C351FB}" type="presOf" srcId="{63EFDD15-A67E-4D5E-A506-8738064D776F}" destId="{05D17EE3-5332-49FD-96B4-1EF2739A049D}" srcOrd="0" destOrd="0" presId="urn:microsoft.com/office/officeart/2005/8/layout/matrix2"/>
    <dgm:cxn modelId="{194B7D5F-3A46-4D29-8A41-00A30B12475E}" type="presOf" srcId="{E5AECE86-5FDB-40E6-99ED-FD8BD9C6F921}" destId="{DCC5A2E7-EEB4-431C-ADB6-9B84CDF2811D}" srcOrd="0" destOrd="0" presId="urn:microsoft.com/office/officeart/2005/8/layout/matrix2"/>
    <dgm:cxn modelId="{D45082E3-CDF1-4675-88E5-97367C5D5E91}" srcId="{63EFDD15-A67E-4D5E-A506-8738064D776F}" destId="{45DBB2CC-0BC0-4295-A61F-D4C1866708AE}" srcOrd="0" destOrd="0" parTransId="{508140EF-DE00-44A5-AEB3-60A3FD6C0E78}" sibTransId="{6026DF8C-6929-47F7-8B99-D331B426D369}"/>
    <dgm:cxn modelId="{D6BC8AFF-EC02-4534-BAB4-4B84EAF37E5D}" srcId="{63EFDD15-A67E-4D5E-A506-8738064D776F}" destId="{11EB6DC1-37E2-432D-8300-96098D4977A5}" srcOrd="2" destOrd="0" parTransId="{E132A0C3-E0DB-4353-A4DF-C91638925F6D}" sibTransId="{D91B1359-02FA-47F1-BEAA-0E2A0E0779D8}"/>
    <dgm:cxn modelId="{944A7D55-4B0C-4C73-A135-66D2500C6C20}" type="presParOf" srcId="{05D17EE3-5332-49FD-96B4-1EF2739A049D}" destId="{4C4F3BC8-445D-4BA2-B177-C30D3CB9F71B}" srcOrd="0" destOrd="0" presId="urn:microsoft.com/office/officeart/2005/8/layout/matrix2"/>
    <dgm:cxn modelId="{64F2C247-A0F5-4EF2-9616-6E05B83A1AC5}" type="presParOf" srcId="{05D17EE3-5332-49FD-96B4-1EF2739A049D}" destId="{32EC4CA4-A8C3-4529-B849-615F0DCACA6A}" srcOrd="1" destOrd="0" presId="urn:microsoft.com/office/officeart/2005/8/layout/matrix2"/>
    <dgm:cxn modelId="{7D2585C3-94AC-4B61-B498-958BF6AA374D}" type="presParOf" srcId="{05D17EE3-5332-49FD-96B4-1EF2739A049D}" destId="{DCC5A2E7-EEB4-431C-ADB6-9B84CDF2811D}" srcOrd="2" destOrd="0" presId="urn:microsoft.com/office/officeart/2005/8/layout/matrix2"/>
    <dgm:cxn modelId="{A2A59892-909E-4661-8D30-6193816A68CA}" type="presParOf" srcId="{05D17EE3-5332-49FD-96B4-1EF2739A049D}" destId="{AAB41EEC-34C0-4B5F-B66F-441FE92A57C9}" srcOrd="3" destOrd="0" presId="urn:microsoft.com/office/officeart/2005/8/layout/matrix2"/>
    <dgm:cxn modelId="{19D5F373-33FD-481A-908A-67CFF164B92B}" type="presParOf" srcId="{05D17EE3-5332-49FD-96B4-1EF2739A049D}" destId="{186602B1-C104-4640-9DA3-7145639F2901}"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EFDD15-A67E-4D5E-A506-8738064D776F}" type="doc">
      <dgm:prSet loTypeId="urn:microsoft.com/office/officeart/2005/8/layout/matrix2" loCatId="matrix" qsTypeId="urn:microsoft.com/office/officeart/2005/8/quickstyle/simple5#2" qsCatId="simple" csTypeId="urn:microsoft.com/office/officeart/2005/8/colors/colorful1#1" csCatId="colorful" phldr="1"/>
      <dgm:spPr/>
      <dgm:t>
        <a:bodyPr/>
        <a:lstStyle/>
        <a:p>
          <a:endParaRPr lang="zh-CN" altLang="en-US"/>
        </a:p>
      </dgm:t>
    </dgm:pt>
    <dgm:pt modelId="{45DBB2CC-0BC0-4295-A61F-D4C1866708AE}">
      <dgm:prSet phldrT="[文本]" custT="1"/>
      <dgm:spPr/>
      <dgm:t>
        <a:bodyPr/>
        <a:lstStyle/>
        <a:p>
          <a:r>
            <a:rPr lang="en-US" altLang="zh-CN" sz="3200" dirty="0"/>
            <a:t>S</a:t>
          </a:r>
          <a:endParaRPr lang="zh-CN" altLang="en-US" sz="3200" dirty="0"/>
        </a:p>
      </dgm:t>
    </dgm:pt>
    <dgm:pt modelId="{508140EF-DE00-44A5-AEB3-60A3FD6C0E78}" type="parTrans" cxnId="{7CB9D3BC-CD41-4532-80BF-C30BE5695D6F}">
      <dgm:prSet/>
      <dgm:spPr/>
      <dgm:t>
        <a:bodyPr/>
        <a:lstStyle/>
        <a:p>
          <a:endParaRPr lang="zh-CN" altLang="en-US"/>
        </a:p>
      </dgm:t>
    </dgm:pt>
    <dgm:pt modelId="{6026DF8C-6929-47F7-8B99-D331B426D369}" type="sibTrans" cxnId="{7CB9D3BC-CD41-4532-80BF-C30BE5695D6F}">
      <dgm:prSet/>
      <dgm:spPr/>
      <dgm:t>
        <a:bodyPr/>
        <a:lstStyle/>
        <a:p>
          <a:endParaRPr lang="zh-CN" altLang="en-US"/>
        </a:p>
      </dgm:t>
    </dgm:pt>
    <dgm:pt modelId="{E5AECE86-5FDB-40E6-99ED-FD8BD9C6F921}">
      <dgm:prSet phldrT="[文本]" custT="1"/>
      <dgm:spPr/>
      <dgm:t>
        <a:bodyPr/>
        <a:lstStyle/>
        <a:p>
          <a:r>
            <a:rPr lang="en-US" sz="3200" dirty="0"/>
            <a:t>W</a:t>
          </a:r>
          <a:endParaRPr lang="zh-CN" altLang="en-US" sz="3200" dirty="0"/>
        </a:p>
      </dgm:t>
    </dgm:pt>
    <dgm:pt modelId="{91391441-8E24-4A61-8AAD-D6FD2DADF131}" type="parTrans" cxnId="{2E107C4A-4658-4603-B97B-69786340DFAD}">
      <dgm:prSet/>
      <dgm:spPr/>
      <dgm:t>
        <a:bodyPr/>
        <a:lstStyle/>
        <a:p>
          <a:endParaRPr lang="zh-CN" altLang="en-US"/>
        </a:p>
      </dgm:t>
    </dgm:pt>
    <dgm:pt modelId="{7C70B5DB-9CDA-413C-BA87-620FC861D80E}" type="sibTrans" cxnId="{2E107C4A-4658-4603-B97B-69786340DFAD}">
      <dgm:prSet/>
      <dgm:spPr/>
      <dgm:t>
        <a:bodyPr/>
        <a:lstStyle/>
        <a:p>
          <a:endParaRPr lang="zh-CN" altLang="en-US"/>
        </a:p>
      </dgm:t>
    </dgm:pt>
    <dgm:pt modelId="{11EB6DC1-37E2-432D-8300-96098D4977A5}">
      <dgm:prSet phldrT="[文本]" custT="1"/>
      <dgm:spPr/>
      <dgm:t>
        <a:bodyPr/>
        <a:lstStyle/>
        <a:p>
          <a:r>
            <a:rPr lang="en-US" sz="3200" dirty="0"/>
            <a:t>O</a:t>
          </a:r>
          <a:endParaRPr lang="zh-CN" altLang="en-US" sz="3200" dirty="0"/>
        </a:p>
      </dgm:t>
    </dgm:pt>
    <dgm:pt modelId="{E132A0C3-E0DB-4353-A4DF-C91638925F6D}" type="parTrans" cxnId="{D5735F3D-9642-48C0-86DC-FAED2B5DA857}">
      <dgm:prSet/>
      <dgm:spPr/>
      <dgm:t>
        <a:bodyPr/>
        <a:lstStyle/>
        <a:p>
          <a:endParaRPr lang="zh-CN" altLang="en-US"/>
        </a:p>
      </dgm:t>
    </dgm:pt>
    <dgm:pt modelId="{D91B1359-02FA-47F1-BEAA-0E2A0E0779D8}" type="sibTrans" cxnId="{D5735F3D-9642-48C0-86DC-FAED2B5DA857}">
      <dgm:prSet/>
      <dgm:spPr/>
      <dgm:t>
        <a:bodyPr/>
        <a:lstStyle/>
        <a:p>
          <a:endParaRPr lang="zh-CN" altLang="en-US"/>
        </a:p>
      </dgm:t>
    </dgm:pt>
    <dgm:pt modelId="{1462CA35-D3FC-4EEC-8EEA-A619DABB2B3A}">
      <dgm:prSet phldrT="[文本]" custT="1"/>
      <dgm:spPr/>
      <dgm:t>
        <a:bodyPr/>
        <a:lstStyle/>
        <a:p>
          <a:r>
            <a:rPr lang="en-US" sz="3200" dirty="0"/>
            <a:t>T</a:t>
          </a:r>
          <a:endParaRPr lang="zh-CN" altLang="en-US" sz="3200" dirty="0"/>
        </a:p>
      </dgm:t>
    </dgm:pt>
    <dgm:pt modelId="{154D8015-1025-4241-96B6-DCC80D919D63}" type="parTrans" cxnId="{8167C840-820A-4EE6-B516-F6A20A1ED566}">
      <dgm:prSet/>
      <dgm:spPr/>
      <dgm:t>
        <a:bodyPr/>
        <a:lstStyle/>
        <a:p>
          <a:endParaRPr lang="zh-CN" altLang="en-US"/>
        </a:p>
      </dgm:t>
    </dgm:pt>
    <dgm:pt modelId="{21956830-09A4-46ED-9376-0693FC501C7C}" type="sibTrans" cxnId="{8167C840-820A-4EE6-B516-F6A20A1ED566}">
      <dgm:prSet/>
      <dgm:spPr/>
      <dgm:t>
        <a:bodyPr/>
        <a:lstStyle/>
        <a:p>
          <a:endParaRPr lang="zh-CN" altLang="en-US"/>
        </a:p>
      </dgm:t>
    </dgm:pt>
    <dgm:pt modelId="{05D17EE3-5332-49FD-96B4-1EF2739A049D}" type="pres">
      <dgm:prSet presAssocID="{63EFDD15-A67E-4D5E-A506-8738064D776F}" presName="matrix" presStyleCnt="0">
        <dgm:presLayoutVars>
          <dgm:chMax val="1"/>
          <dgm:dir/>
          <dgm:resizeHandles val="exact"/>
        </dgm:presLayoutVars>
      </dgm:prSet>
      <dgm:spPr/>
    </dgm:pt>
    <dgm:pt modelId="{4C4F3BC8-445D-4BA2-B177-C30D3CB9F71B}" type="pres">
      <dgm:prSet presAssocID="{63EFDD15-A67E-4D5E-A506-8738064D776F}" presName="axisShape" presStyleLbl="bgShp" presStyleIdx="0" presStyleCnt="1"/>
      <dgm:spPr/>
    </dgm:pt>
    <dgm:pt modelId="{32EC4CA4-A8C3-4529-B849-615F0DCACA6A}" type="pres">
      <dgm:prSet presAssocID="{63EFDD15-A67E-4D5E-A506-8738064D776F}" presName="rect1" presStyleLbl="node1" presStyleIdx="0" presStyleCnt="4" custScaleX="77106" custScaleY="77106">
        <dgm:presLayoutVars>
          <dgm:chMax val="0"/>
          <dgm:chPref val="0"/>
          <dgm:bulletEnabled val="1"/>
        </dgm:presLayoutVars>
      </dgm:prSet>
      <dgm:spPr/>
    </dgm:pt>
    <dgm:pt modelId="{DCC5A2E7-EEB4-431C-ADB6-9B84CDF2811D}" type="pres">
      <dgm:prSet presAssocID="{63EFDD15-A67E-4D5E-A506-8738064D776F}" presName="rect2" presStyleLbl="node1" presStyleIdx="1" presStyleCnt="4" custScaleX="77106" custScaleY="77106">
        <dgm:presLayoutVars>
          <dgm:chMax val="0"/>
          <dgm:chPref val="0"/>
          <dgm:bulletEnabled val="1"/>
        </dgm:presLayoutVars>
      </dgm:prSet>
      <dgm:spPr/>
    </dgm:pt>
    <dgm:pt modelId="{AAB41EEC-34C0-4B5F-B66F-441FE92A57C9}" type="pres">
      <dgm:prSet presAssocID="{63EFDD15-A67E-4D5E-A506-8738064D776F}" presName="rect3" presStyleLbl="node1" presStyleIdx="2" presStyleCnt="4" custScaleX="77106" custScaleY="77106">
        <dgm:presLayoutVars>
          <dgm:chMax val="0"/>
          <dgm:chPref val="0"/>
          <dgm:bulletEnabled val="1"/>
        </dgm:presLayoutVars>
      </dgm:prSet>
      <dgm:spPr/>
    </dgm:pt>
    <dgm:pt modelId="{186602B1-C104-4640-9DA3-7145639F2901}" type="pres">
      <dgm:prSet presAssocID="{63EFDD15-A67E-4D5E-A506-8738064D776F}" presName="rect4" presStyleLbl="node1" presStyleIdx="3" presStyleCnt="4" custScaleX="77106" custScaleY="77106">
        <dgm:presLayoutVars>
          <dgm:chMax val="0"/>
          <dgm:chPref val="0"/>
          <dgm:bulletEnabled val="1"/>
        </dgm:presLayoutVars>
      </dgm:prSet>
      <dgm:spPr/>
    </dgm:pt>
  </dgm:ptLst>
  <dgm:cxnLst>
    <dgm:cxn modelId="{D5735F3D-9642-48C0-86DC-FAED2B5DA857}" srcId="{63EFDD15-A67E-4D5E-A506-8738064D776F}" destId="{11EB6DC1-37E2-432D-8300-96098D4977A5}" srcOrd="2" destOrd="0" parTransId="{E132A0C3-E0DB-4353-A4DF-C91638925F6D}" sibTransId="{D91B1359-02FA-47F1-BEAA-0E2A0E0779D8}"/>
    <dgm:cxn modelId="{8167C840-820A-4EE6-B516-F6A20A1ED566}" srcId="{63EFDD15-A67E-4D5E-A506-8738064D776F}" destId="{1462CA35-D3FC-4EEC-8EEA-A619DABB2B3A}" srcOrd="3" destOrd="0" parTransId="{154D8015-1025-4241-96B6-DCC80D919D63}" sibTransId="{21956830-09A4-46ED-9376-0693FC501C7C}"/>
    <dgm:cxn modelId="{2ED3214A-B93C-4EDD-B845-4E1F398B5B10}" type="presOf" srcId="{63EFDD15-A67E-4D5E-A506-8738064D776F}" destId="{05D17EE3-5332-49FD-96B4-1EF2739A049D}" srcOrd="0" destOrd="0" presId="urn:microsoft.com/office/officeart/2005/8/layout/matrix2"/>
    <dgm:cxn modelId="{2E107C4A-4658-4603-B97B-69786340DFAD}" srcId="{63EFDD15-A67E-4D5E-A506-8738064D776F}" destId="{E5AECE86-5FDB-40E6-99ED-FD8BD9C6F921}" srcOrd="1" destOrd="0" parTransId="{91391441-8E24-4A61-8AAD-D6FD2DADF131}" sibTransId="{7C70B5DB-9CDA-413C-BA87-620FC861D80E}"/>
    <dgm:cxn modelId="{E4E23F77-F84E-4905-BEEF-99C54411F063}" type="presOf" srcId="{E5AECE86-5FDB-40E6-99ED-FD8BD9C6F921}" destId="{DCC5A2E7-EEB4-431C-ADB6-9B84CDF2811D}" srcOrd="0" destOrd="0" presId="urn:microsoft.com/office/officeart/2005/8/layout/matrix2"/>
    <dgm:cxn modelId="{B5AEF289-19D7-477B-9DE9-F0B39E2F12ED}" type="presOf" srcId="{45DBB2CC-0BC0-4295-A61F-D4C1866708AE}" destId="{32EC4CA4-A8C3-4529-B849-615F0DCACA6A}" srcOrd="0" destOrd="0" presId="urn:microsoft.com/office/officeart/2005/8/layout/matrix2"/>
    <dgm:cxn modelId="{C3B8DBBB-409A-4043-B96D-B12E8E7FDFB2}" type="presOf" srcId="{1462CA35-D3FC-4EEC-8EEA-A619DABB2B3A}" destId="{186602B1-C104-4640-9DA3-7145639F2901}" srcOrd="0" destOrd="0" presId="urn:microsoft.com/office/officeart/2005/8/layout/matrix2"/>
    <dgm:cxn modelId="{7CB9D3BC-CD41-4532-80BF-C30BE5695D6F}" srcId="{63EFDD15-A67E-4D5E-A506-8738064D776F}" destId="{45DBB2CC-0BC0-4295-A61F-D4C1866708AE}" srcOrd="0" destOrd="0" parTransId="{508140EF-DE00-44A5-AEB3-60A3FD6C0E78}" sibTransId="{6026DF8C-6929-47F7-8B99-D331B426D369}"/>
    <dgm:cxn modelId="{7676CEFF-A093-4CC8-9278-73ED1D059F46}" type="presOf" srcId="{11EB6DC1-37E2-432D-8300-96098D4977A5}" destId="{AAB41EEC-34C0-4B5F-B66F-441FE92A57C9}" srcOrd="0" destOrd="0" presId="urn:microsoft.com/office/officeart/2005/8/layout/matrix2"/>
    <dgm:cxn modelId="{6DDBB04D-191A-4D4D-AAD9-F897FC9565B3}" type="presParOf" srcId="{05D17EE3-5332-49FD-96B4-1EF2739A049D}" destId="{4C4F3BC8-445D-4BA2-B177-C30D3CB9F71B}" srcOrd="0" destOrd="0" presId="urn:microsoft.com/office/officeart/2005/8/layout/matrix2"/>
    <dgm:cxn modelId="{3A4222BE-C1B7-48C9-A4D7-4559BBA6FAD9}" type="presParOf" srcId="{05D17EE3-5332-49FD-96B4-1EF2739A049D}" destId="{32EC4CA4-A8C3-4529-B849-615F0DCACA6A}" srcOrd="1" destOrd="0" presId="urn:microsoft.com/office/officeart/2005/8/layout/matrix2"/>
    <dgm:cxn modelId="{E538FE67-C007-4F41-B17E-AAA32741CE7D}" type="presParOf" srcId="{05D17EE3-5332-49FD-96B4-1EF2739A049D}" destId="{DCC5A2E7-EEB4-431C-ADB6-9B84CDF2811D}" srcOrd="2" destOrd="0" presId="urn:microsoft.com/office/officeart/2005/8/layout/matrix2"/>
    <dgm:cxn modelId="{E0E8A17E-F95E-4E08-92C6-51CAD430DF16}" type="presParOf" srcId="{05D17EE3-5332-49FD-96B4-1EF2739A049D}" destId="{AAB41EEC-34C0-4B5F-B66F-441FE92A57C9}" srcOrd="3" destOrd="0" presId="urn:microsoft.com/office/officeart/2005/8/layout/matrix2"/>
    <dgm:cxn modelId="{4C69F44E-4A06-4CCF-9C93-75EDE081CD7C}" type="presParOf" srcId="{05D17EE3-5332-49FD-96B4-1EF2739A049D}" destId="{186602B1-C104-4640-9DA3-7145639F2901}"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F3BC8-445D-4BA2-B177-C30D3CB9F71B}">
      <dsp:nvSpPr>
        <dsp:cNvPr id="0" name=""/>
        <dsp:cNvSpPr/>
      </dsp:nvSpPr>
      <dsp:spPr>
        <a:xfrm>
          <a:off x="1185456" y="0"/>
          <a:ext cx="3501664" cy="3501664"/>
        </a:xfrm>
        <a:prstGeom prst="quadArrow">
          <a:avLst>
            <a:gd name="adj1" fmla="val 2000"/>
            <a:gd name="adj2" fmla="val 4000"/>
            <a:gd name="adj3" fmla="val 5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2EC4CA4-A8C3-4529-B849-615F0DCACA6A}">
      <dsp:nvSpPr>
        <dsp:cNvPr id="0" name=""/>
        <dsp:cNvSpPr/>
      </dsp:nvSpPr>
      <dsp:spPr>
        <a:xfrm>
          <a:off x="1573399" y="387942"/>
          <a:ext cx="1079997" cy="1079997"/>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100000"/>
            </a:lnSpc>
            <a:spcBef>
              <a:spcPct val="0"/>
            </a:spcBef>
            <a:spcAft>
              <a:spcPct val="35000"/>
            </a:spcAft>
            <a:buNone/>
          </a:pPr>
          <a:r>
            <a:rPr lang="en-US" altLang="zh-CN" sz="3200" kern="1200" dirty="0"/>
            <a:t>P</a:t>
          </a:r>
          <a:endParaRPr lang="zh-CN" altLang="en-US" sz="3200" kern="1200" dirty="0"/>
        </a:p>
      </dsp:txBody>
      <dsp:txXfrm>
        <a:off x="1626120" y="440663"/>
        <a:ext cx="974555" cy="974555"/>
      </dsp:txXfrm>
    </dsp:sp>
    <dsp:sp modelId="{DCC5A2E7-EEB4-431C-ADB6-9B84CDF2811D}">
      <dsp:nvSpPr>
        <dsp:cNvPr id="0" name=""/>
        <dsp:cNvSpPr/>
      </dsp:nvSpPr>
      <dsp:spPr>
        <a:xfrm>
          <a:off x="3219181" y="387942"/>
          <a:ext cx="1079997" cy="1079997"/>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100000"/>
            </a:lnSpc>
            <a:spcBef>
              <a:spcPct val="0"/>
            </a:spcBef>
            <a:spcAft>
              <a:spcPct val="35000"/>
            </a:spcAft>
            <a:buNone/>
          </a:pPr>
          <a:r>
            <a:rPr lang="en-US" sz="3200" kern="1200" dirty="0"/>
            <a:t>E</a:t>
          </a:r>
          <a:endParaRPr lang="zh-CN" altLang="en-US" sz="3200" kern="1200" dirty="0"/>
        </a:p>
      </dsp:txBody>
      <dsp:txXfrm>
        <a:off x="3271902" y="440663"/>
        <a:ext cx="974555" cy="974555"/>
      </dsp:txXfrm>
    </dsp:sp>
    <dsp:sp modelId="{AAB41EEC-34C0-4B5F-B66F-441FE92A57C9}">
      <dsp:nvSpPr>
        <dsp:cNvPr id="0" name=""/>
        <dsp:cNvSpPr/>
      </dsp:nvSpPr>
      <dsp:spPr>
        <a:xfrm>
          <a:off x="1573399" y="2033724"/>
          <a:ext cx="1079997" cy="1079997"/>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100000"/>
            </a:lnSpc>
            <a:spcBef>
              <a:spcPct val="0"/>
            </a:spcBef>
            <a:spcAft>
              <a:spcPct val="35000"/>
            </a:spcAft>
            <a:buNone/>
          </a:pPr>
          <a:r>
            <a:rPr lang="en-US" sz="3200" kern="1200" dirty="0"/>
            <a:t>S</a:t>
          </a:r>
          <a:endParaRPr lang="zh-CN" altLang="en-US" sz="3200" kern="1200" dirty="0"/>
        </a:p>
      </dsp:txBody>
      <dsp:txXfrm>
        <a:off x="1626120" y="2086445"/>
        <a:ext cx="974555" cy="974555"/>
      </dsp:txXfrm>
    </dsp:sp>
    <dsp:sp modelId="{186602B1-C104-4640-9DA3-7145639F2901}">
      <dsp:nvSpPr>
        <dsp:cNvPr id="0" name=""/>
        <dsp:cNvSpPr/>
      </dsp:nvSpPr>
      <dsp:spPr>
        <a:xfrm>
          <a:off x="3219181" y="2033724"/>
          <a:ext cx="1079997" cy="1079997"/>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T</a:t>
          </a:r>
          <a:endParaRPr lang="zh-CN" altLang="en-US" sz="3200" kern="1200" dirty="0"/>
        </a:p>
      </dsp:txBody>
      <dsp:txXfrm>
        <a:off x="3271902" y="2086445"/>
        <a:ext cx="974555" cy="9745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F3BC8-445D-4BA2-B177-C30D3CB9F71B}">
      <dsp:nvSpPr>
        <dsp:cNvPr id="0" name=""/>
        <dsp:cNvSpPr/>
      </dsp:nvSpPr>
      <dsp:spPr>
        <a:xfrm>
          <a:off x="1185456" y="0"/>
          <a:ext cx="3501664" cy="3501664"/>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2EC4CA4-A8C3-4529-B849-615F0DCACA6A}">
      <dsp:nvSpPr>
        <dsp:cNvPr id="0" name=""/>
        <dsp:cNvSpPr/>
      </dsp:nvSpPr>
      <dsp:spPr>
        <a:xfrm>
          <a:off x="1573399" y="387942"/>
          <a:ext cx="1079997" cy="1079997"/>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S</a:t>
          </a:r>
          <a:endParaRPr lang="zh-CN" altLang="en-US" sz="3200" kern="1200" dirty="0"/>
        </a:p>
      </dsp:txBody>
      <dsp:txXfrm>
        <a:off x="1626120" y="440663"/>
        <a:ext cx="974555" cy="974555"/>
      </dsp:txXfrm>
    </dsp:sp>
    <dsp:sp modelId="{DCC5A2E7-EEB4-431C-ADB6-9B84CDF2811D}">
      <dsp:nvSpPr>
        <dsp:cNvPr id="0" name=""/>
        <dsp:cNvSpPr/>
      </dsp:nvSpPr>
      <dsp:spPr>
        <a:xfrm>
          <a:off x="3219181" y="387942"/>
          <a:ext cx="1079997" cy="1079997"/>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W</a:t>
          </a:r>
          <a:endParaRPr lang="zh-CN" altLang="en-US" sz="3200" kern="1200" dirty="0"/>
        </a:p>
      </dsp:txBody>
      <dsp:txXfrm>
        <a:off x="3271902" y="440663"/>
        <a:ext cx="974555" cy="974555"/>
      </dsp:txXfrm>
    </dsp:sp>
    <dsp:sp modelId="{AAB41EEC-34C0-4B5F-B66F-441FE92A57C9}">
      <dsp:nvSpPr>
        <dsp:cNvPr id="0" name=""/>
        <dsp:cNvSpPr/>
      </dsp:nvSpPr>
      <dsp:spPr>
        <a:xfrm>
          <a:off x="1573399" y="2033724"/>
          <a:ext cx="1079997" cy="1079997"/>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O</a:t>
          </a:r>
          <a:endParaRPr lang="zh-CN" altLang="en-US" sz="3200" kern="1200" dirty="0"/>
        </a:p>
      </dsp:txBody>
      <dsp:txXfrm>
        <a:off x="1626120" y="2086445"/>
        <a:ext cx="974555" cy="974555"/>
      </dsp:txXfrm>
    </dsp:sp>
    <dsp:sp modelId="{186602B1-C104-4640-9DA3-7145639F2901}">
      <dsp:nvSpPr>
        <dsp:cNvPr id="0" name=""/>
        <dsp:cNvSpPr/>
      </dsp:nvSpPr>
      <dsp:spPr>
        <a:xfrm>
          <a:off x="3219181" y="2033724"/>
          <a:ext cx="1079997" cy="1079997"/>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T</a:t>
          </a:r>
          <a:endParaRPr lang="zh-CN" altLang="en-US" sz="3200" kern="1200" dirty="0"/>
        </a:p>
      </dsp:txBody>
      <dsp:txXfrm>
        <a:off x="3271902" y="2086445"/>
        <a:ext cx="974555" cy="974555"/>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2">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2E270-2EB1-2C44-80A0-4F3334B69F36}" type="datetimeFigureOut">
              <a:rPr lang="en-US" smtClean="0"/>
              <a:t>12/10/2021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D04FA-3A6C-3840-84FC-53D0D340162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Google Shape;2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 name="Google Shape;2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Google Shape;2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 name="Google Shape;2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g105f4b52ccb_2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 name="Google Shape;33;g105f4b52ccb_2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 name="Google Shape;34;g105f4b52ccb_2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pitchFamily="34" charset="0"/>
              <a:buNone/>
            </a:pPr>
            <a:fld id="{00000000-1234-1234-1234-123412341234}" type="slidenum">
              <a:rPr lang="pt-BR"/>
              <a:t>5</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g105f4b52ccb_2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 name="Google Shape;39;g105f4b52ccb_2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g105f4b52ccb_2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pitchFamily="34" charset="0"/>
              <a:buNone/>
            </a:pPr>
            <a:fld id="{00000000-1234-1234-1234-123412341234}" type="slidenum">
              <a:rPr lang="pt-BR"/>
              <a:t>6</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105f4b52ccb_2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105f4b52ccb_2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g105f4b52ccb_2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pitchFamily="34" charset="0"/>
              <a:buNone/>
            </a:pPr>
            <a:fld id="{00000000-1234-1234-1234-123412341234}" type="slidenum">
              <a:rPr lang="pt-BR"/>
              <a:t>7</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Box 4"/>
          <p:cNvSpPr txBox="1"/>
          <p:nvPr/>
        </p:nvSpPr>
        <p:spPr bwMode="auto">
          <a:xfrm>
            <a:off x="3328827" y="5085184"/>
            <a:ext cx="547370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PMingLiU" charset="-120"/>
              </a:defRPr>
            </a:lvl1pPr>
            <a:lvl2pPr marL="742950" indent="-285750" eaLnBrk="0" hangingPunct="0">
              <a:defRPr kumimoji="1">
                <a:solidFill>
                  <a:schemeClr val="tx1"/>
                </a:solidFill>
                <a:latin typeface="Arial" panose="020B0604020202020204" pitchFamily="34" charset="0"/>
                <a:ea typeface="PMingLiU" charset="-120"/>
              </a:defRPr>
            </a:lvl2pPr>
            <a:lvl3pPr marL="1143000" indent="-228600" eaLnBrk="0" hangingPunct="0">
              <a:defRPr kumimoji="1">
                <a:solidFill>
                  <a:schemeClr val="tx1"/>
                </a:solidFill>
                <a:latin typeface="Arial" panose="020B0604020202020204" pitchFamily="34" charset="0"/>
                <a:ea typeface="PMingLiU" charset="-120"/>
              </a:defRPr>
            </a:lvl3pPr>
            <a:lvl4pPr marL="1600200" indent="-228600" eaLnBrk="0" hangingPunct="0">
              <a:defRPr kumimoji="1">
                <a:solidFill>
                  <a:schemeClr val="tx1"/>
                </a:solidFill>
                <a:latin typeface="Arial" panose="020B0604020202020204" pitchFamily="34" charset="0"/>
                <a:ea typeface="PMingLiU" charset="-120"/>
              </a:defRPr>
            </a:lvl4pPr>
            <a:lvl5pPr marL="2057400" indent="-228600" eaLnBrk="0" hangingPunct="0">
              <a:defRPr kumimoji="1">
                <a:solidFill>
                  <a:schemeClr val="tx1"/>
                </a:solidFill>
                <a:latin typeface="Arial" panose="020B0604020202020204" pitchFamily="34" charset="0"/>
                <a:ea typeface="PMingLiU"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PMingLiU"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PMingLiU"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PMingLiU"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PMingLiU" charset="-120"/>
              </a:defRPr>
            </a:lvl9pPr>
          </a:lstStyle>
          <a:p>
            <a:pPr algn="ctr" eaLnBrk="1" hangingPunct="1">
              <a:spcBef>
                <a:spcPct val="50000"/>
              </a:spcBef>
            </a:pPr>
            <a:r>
              <a:rPr lang="zh-CN" altLang="en-US" sz="3600" b="1" dirty="0">
                <a:solidFill>
                  <a:schemeClr val="bg1"/>
                </a:solidFill>
                <a:ea typeface="宋体" panose="02010600030101010101" pitchFamily="2" charset="-122"/>
                <a:cs typeface="Arial" panose="020B0604020202020204" pitchFamily="34" charset="0"/>
              </a:rPr>
              <a:t>智能交易系统</a:t>
            </a:r>
          </a:p>
          <a:p>
            <a:pPr algn="ctr" eaLnBrk="1" hangingPunct="1">
              <a:spcBef>
                <a:spcPct val="50000"/>
              </a:spcBef>
            </a:pPr>
            <a:r>
              <a:rPr lang="en-US" altLang="zh-CN" sz="2400" dirty="0">
                <a:solidFill>
                  <a:schemeClr val="bg1"/>
                </a:solidFill>
                <a:ea typeface="宋体" panose="02010600030101010101" pitchFamily="2" charset="-122"/>
                <a:cs typeface="Arial" panose="020B0604020202020204" pitchFamily="34" charset="0"/>
              </a:rPr>
              <a:t>2021.12.10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2" name="图示 1"/>
          <p:cNvGraphicFramePr/>
          <p:nvPr/>
        </p:nvGraphicFramePr>
        <p:xfrm>
          <a:off x="3159692" y="1678448"/>
          <a:ext cx="5872578" cy="3501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2032000" y="352425"/>
            <a:ext cx="3287395" cy="521970"/>
          </a:xfrm>
          <a:prstGeom prst="rect">
            <a:avLst/>
          </a:prstGeom>
          <a:noFill/>
        </p:spPr>
        <p:txBody>
          <a:bodyPr wrap="square" rtlCol="0">
            <a:spAutoFit/>
          </a:bodyPr>
          <a:lstStyle/>
          <a:p>
            <a:r>
              <a:rPr lang="zh-CN" altLang="en-US" sz="2800" b="1"/>
              <a:t>项目SWOT分析</a:t>
            </a:r>
          </a:p>
        </p:txBody>
      </p:sp>
      <p:sp>
        <p:nvSpPr>
          <p:cNvPr id="11" name="文本框 10"/>
          <p:cNvSpPr txBox="1"/>
          <p:nvPr/>
        </p:nvSpPr>
        <p:spPr>
          <a:xfrm>
            <a:off x="775335" y="3823335"/>
            <a:ext cx="3231515" cy="923330"/>
          </a:xfrm>
          <a:prstGeom prst="rect">
            <a:avLst/>
          </a:prstGeom>
          <a:noFill/>
        </p:spPr>
        <p:txBody>
          <a:bodyPr wrap="square" rtlCol="0">
            <a:spAutoFit/>
          </a:bodyPr>
          <a:lstStyle/>
          <a:p>
            <a:r>
              <a:rPr lang="zh-CN" altLang="en-US" dirty="0"/>
              <a:t>市场上较少存在为无编程基础的客户提供服务的智能交易平台。</a:t>
            </a:r>
          </a:p>
        </p:txBody>
      </p:sp>
      <p:sp>
        <p:nvSpPr>
          <p:cNvPr id="14" name="文本框 13"/>
          <p:cNvSpPr txBox="1"/>
          <p:nvPr/>
        </p:nvSpPr>
        <p:spPr>
          <a:xfrm>
            <a:off x="8070850" y="3823335"/>
            <a:ext cx="3611880" cy="922020"/>
          </a:xfrm>
          <a:prstGeom prst="rect">
            <a:avLst/>
          </a:prstGeom>
          <a:noFill/>
        </p:spPr>
        <p:txBody>
          <a:bodyPr wrap="square" rtlCol="0">
            <a:spAutoFit/>
          </a:bodyPr>
          <a:lstStyle/>
          <a:p>
            <a:r>
              <a:rPr lang="zh-CN" altLang="en-US"/>
              <a:t>智能系统在搜集、筛选和整理数据的过程中就可能出现疏漏，进而导致数据的偏差，使预测和判断无效。</a:t>
            </a:r>
          </a:p>
        </p:txBody>
      </p:sp>
      <p:sp>
        <p:nvSpPr>
          <p:cNvPr id="15" name="文本框 14"/>
          <p:cNvSpPr txBox="1"/>
          <p:nvPr/>
        </p:nvSpPr>
        <p:spPr>
          <a:xfrm>
            <a:off x="8071485" y="2074545"/>
            <a:ext cx="3611245" cy="922020"/>
          </a:xfrm>
          <a:prstGeom prst="rect">
            <a:avLst/>
          </a:prstGeom>
          <a:noFill/>
        </p:spPr>
        <p:txBody>
          <a:bodyPr wrap="square" rtlCol="0">
            <a:spAutoFit/>
          </a:bodyPr>
          <a:lstStyle/>
          <a:p>
            <a:r>
              <a:rPr lang="zh-CN" altLang="en-US"/>
              <a:t>智能投顾和智能化交易在现有的技术水平下无法保证毫无差错地链接。</a:t>
            </a:r>
          </a:p>
        </p:txBody>
      </p:sp>
      <p:sp>
        <p:nvSpPr>
          <p:cNvPr id="16" name="文本框 15"/>
          <p:cNvSpPr txBox="1"/>
          <p:nvPr/>
        </p:nvSpPr>
        <p:spPr>
          <a:xfrm>
            <a:off x="792480" y="1658620"/>
            <a:ext cx="3214370" cy="1753235"/>
          </a:xfrm>
          <a:prstGeom prst="rect">
            <a:avLst/>
          </a:prstGeom>
          <a:noFill/>
        </p:spPr>
        <p:txBody>
          <a:bodyPr wrap="square" rtlCol="0">
            <a:spAutoFit/>
          </a:bodyPr>
          <a:lstStyle/>
          <a:p>
            <a:r>
              <a:rPr lang="zh-CN" altLang="en-US"/>
              <a:t>解决下单犹豫，提高执行力；</a:t>
            </a:r>
          </a:p>
          <a:p>
            <a:r>
              <a:rPr lang="zh-CN" altLang="en-US"/>
              <a:t>降低盯盘时间，减少时间成本；</a:t>
            </a:r>
          </a:p>
          <a:p>
            <a:r>
              <a:rPr lang="zh-CN" altLang="en-US"/>
              <a:t>提高操盘精准度，锁定最佳买卖点；</a:t>
            </a:r>
          </a:p>
          <a:p>
            <a:r>
              <a:rPr lang="zh-CN" altLang="en-US"/>
              <a:t>跟踪趋势拐点；</a:t>
            </a:r>
          </a:p>
          <a:p>
            <a:r>
              <a:rPr lang="zh-CN" altLang="en-US"/>
              <a:t>指标选股自动交易等。</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15820" y="374650"/>
            <a:ext cx="4461510" cy="521970"/>
          </a:xfrm>
          <a:prstGeom prst="rect">
            <a:avLst/>
          </a:prstGeom>
          <a:noFill/>
        </p:spPr>
        <p:txBody>
          <a:bodyPr wrap="square" rtlCol="0">
            <a:spAutoFit/>
          </a:bodyPr>
          <a:lstStyle/>
          <a:p>
            <a:r>
              <a:rPr lang="zh-CN" altLang="en-US" sz="2800" b="1"/>
              <a:t>量化交易平台</a:t>
            </a:r>
          </a:p>
        </p:txBody>
      </p:sp>
      <p:sp>
        <p:nvSpPr>
          <p:cNvPr id="15" name="Shape 613"/>
          <p:cNvSpPr/>
          <p:nvPr/>
        </p:nvSpPr>
        <p:spPr>
          <a:xfrm>
            <a:off x="819785" y="1798320"/>
            <a:ext cx="4629150" cy="3796665"/>
          </a:xfrm>
          <a:prstGeom prst="rect">
            <a:avLst/>
          </a:prstGeom>
          <a:noFill/>
          <a:ln w="12700" cap="flat" cmpd="sng">
            <a:solidFill>
              <a:srgbClr val="0E0E0E"/>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400">
              <a:solidFill>
                <a:srgbClr val="0E0E0E"/>
              </a:solidFill>
              <a:latin typeface="Montserrat"/>
              <a:ea typeface="Montserrat"/>
              <a:cs typeface="Montserrat"/>
              <a:sym typeface="Montserrat"/>
            </a:endParaRPr>
          </a:p>
        </p:txBody>
      </p:sp>
      <p:sp>
        <p:nvSpPr>
          <p:cNvPr id="16" name="Shape 613"/>
          <p:cNvSpPr/>
          <p:nvPr/>
        </p:nvSpPr>
        <p:spPr>
          <a:xfrm>
            <a:off x="6577330" y="1798320"/>
            <a:ext cx="4629150" cy="3775710"/>
          </a:xfrm>
          <a:prstGeom prst="rect">
            <a:avLst/>
          </a:prstGeom>
          <a:noFill/>
          <a:ln w="12700" cap="flat" cmpd="sng">
            <a:solidFill>
              <a:srgbClr val="0E0E0E"/>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400">
              <a:solidFill>
                <a:srgbClr val="0E0E0E"/>
              </a:solidFill>
              <a:latin typeface="Montserrat"/>
              <a:ea typeface="Montserrat"/>
              <a:cs typeface="Montserrat"/>
              <a:sym typeface="Montserrat"/>
            </a:endParaRPr>
          </a:p>
        </p:txBody>
      </p:sp>
      <p:sp>
        <p:nvSpPr>
          <p:cNvPr id="17" name="文本框 16"/>
          <p:cNvSpPr txBox="1"/>
          <p:nvPr/>
        </p:nvSpPr>
        <p:spPr>
          <a:xfrm>
            <a:off x="1044575" y="1960880"/>
            <a:ext cx="4249420" cy="3138170"/>
          </a:xfrm>
          <a:prstGeom prst="rect">
            <a:avLst/>
          </a:prstGeom>
          <a:noFill/>
        </p:spPr>
        <p:txBody>
          <a:bodyPr wrap="square" rtlCol="0">
            <a:spAutoFit/>
          </a:bodyPr>
          <a:lstStyle/>
          <a:p>
            <a:r>
              <a:rPr lang="zh-CN" altLang="en-US"/>
              <a:t>国内最早创立的量化交易平台之一。</a:t>
            </a:r>
          </a:p>
          <a:p>
            <a:r>
              <a:rPr lang="zh-CN" altLang="en-US"/>
              <a:t>服务群体主要包括：专业的个人策略开发者、金融机构的量化研究员以及高校学生。</a:t>
            </a:r>
          </a:p>
          <a:p>
            <a:r>
              <a:rPr lang="zh-CN" altLang="en-US"/>
              <a:t>提供的产品包括：数据、量化云平台与金融终端。</a:t>
            </a:r>
          </a:p>
          <a:p>
            <a:r>
              <a:rPr lang="zh-CN" altLang="en-US"/>
              <a:t>数据库JQData覆盖了股票、期货、基金、宏观等市场数据，以及外部舆情数据等。</a:t>
            </a:r>
          </a:p>
          <a:p>
            <a:r>
              <a:rPr lang="zh-CN" altLang="en-US"/>
              <a:t>量化云平台与JoinQuant金融终端提供量化投研、策略编写、全品类回测、模拟交易、实盘交易与数据服务。</a:t>
            </a:r>
          </a:p>
        </p:txBody>
      </p:sp>
      <p:sp>
        <p:nvSpPr>
          <p:cNvPr id="18" name="文本框 17"/>
          <p:cNvSpPr txBox="1"/>
          <p:nvPr/>
        </p:nvSpPr>
        <p:spPr>
          <a:xfrm>
            <a:off x="2115820" y="1086485"/>
            <a:ext cx="2865120" cy="460375"/>
          </a:xfrm>
          <a:prstGeom prst="rect">
            <a:avLst/>
          </a:prstGeom>
          <a:noFill/>
        </p:spPr>
        <p:txBody>
          <a:bodyPr wrap="square" rtlCol="0">
            <a:spAutoFit/>
          </a:bodyPr>
          <a:lstStyle/>
          <a:p>
            <a:r>
              <a:rPr lang="zh-CN" altLang="en-US" sz="2400">
                <a:sym typeface="+mn-ea"/>
              </a:rPr>
              <a:t>JoinQuant聚宽</a:t>
            </a:r>
          </a:p>
        </p:txBody>
      </p:sp>
      <p:sp>
        <p:nvSpPr>
          <p:cNvPr id="19" name="文本框 18"/>
          <p:cNvSpPr txBox="1"/>
          <p:nvPr/>
        </p:nvSpPr>
        <p:spPr>
          <a:xfrm>
            <a:off x="6858000" y="1960880"/>
            <a:ext cx="4076065" cy="2584450"/>
          </a:xfrm>
          <a:prstGeom prst="rect">
            <a:avLst/>
          </a:prstGeom>
          <a:noFill/>
        </p:spPr>
        <p:txBody>
          <a:bodyPr wrap="square" rtlCol="0">
            <a:spAutoFit/>
          </a:bodyPr>
          <a:lstStyle/>
          <a:p>
            <a:r>
              <a:rPr lang="zh-CN" altLang="en-US"/>
              <a:t>集数据、投研、实盘交易的一站式专业量化平台，免费为用户提供投研服务，可以在量化终端进行回测、仿真和实盘交易。</a:t>
            </a:r>
          </a:p>
          <a:p>
            <a:r>
              <a:rPr lang="zh-CN" altLang="en-US"/>
              <a:t>与多家券商合作，支持接入全国任意CTP柜台期货公司。</a:t>
            </a:r>
          </a:p>
          <a:p>
            <a:endParaRPr lang="zh-CN" altLang="en-US"/>
          </a:p>
          <a:p>
            <a:r>
              <a:rPr lang="zh-CN" altLang="en-US"/>
              <a:t>缺点：对于无编程基础的用户使用较困难。</a:t>
            </a:r>
          </a:p>
        </p:txBody>
      </p:sp>
      <p:sp>
        <p:nvSpPr>
          <p:cNvPr id="20" name="文本框 19"/>
          <p:cNvSpPr txBox="1"/>
          <p:nvPr/>
        </p:nvSpPr>
        <p:spPr>
          <a:xfrm>
            <a:off x="8197850" y="1086485"/>
            <a:ext cx="2074545" cy="460375"/>
          </a:xfrm>
          <a:prstGeom prst="rect">
            <a:avLst/>
          </a:prstGeom>
          <a:noFill/>
        </p:spPr>
        <p:txBody>
          <a:bodyPr wrap="square" rtlCol="0">
            <a:spAutoFit/>
          </a:bodyPr>
          <a:lstStyle/>
          <a:p>
            <a:r>
              <a:rPr lang="zh-CN" altLang="en-US" sz="2400">
                <a:sym typeface="+mn-ea"/>
              </a:rPr>
              <a:t>掘金量化</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29790" y="374650"/>
            <a:ext cx="4461510" cy="521970"/>
          </a:xfrm>
          <a:prstGeom prst="rect">
            <a:avLst/>
          </a:prstGeom>
          <a:noFill/>
        </p:spPr>
        <p:txBody>
          <a:bodyPr wrap="square" rtlCol="0">
            <a:spAutoFit/>
          </a:bodyPr>
          <a:lstStyle/>
          <a:p>
            <a:r>
              <a:rPr lang="zh-CN" altLang="en-US" sz="2800" b="1"/>
              <a:t>自动交易软件</a:t>
            </a:r>
          </a:p>
        </p:txBody>
      </p:sp>
      <p:sp>
        <p:nvSpPr>
          <p:cNvPr id="15" name="Shape 613"/>
          <p:cNvSpPr/>
          <p:nvPr/>
        </p:nvSpPr>
        <p:spPr>
          <a:xfrm>
            <a:off x="370205" y="1816100"/>
            <a:ext cx="2632710" cy="3796665"/>
          </a:xfrm>
          <a:prstGeom prst="rect">
            <a:avLst/>
          </a:prstGeom>
          <a:noFill/>
          <a:ln w="12700" cap="flat" cmpd="sng">
            <a:solidFill>
              <a:srgbClr val="0E0E0E"/>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400">
              <a:solidFill>
                <a:srgbClr val="0E0E0E"/>
              </a:solidFill>
              <a:latin typeface="Montserrat"/>
              <a:ea typeface="Montserrat"/>
              <a:cs typeface="Montserrat"/>
              <a:sym typeface="Montserrat"/>
            </a:endParaRPr>
          </a:p>
        </p:txBody>
      </p:sp>
      <p:sp>
        <p:nvSpPr>
          <p:cNvPr id="16" name="Shape 613"/>
          <p:cNvSpPr/>
          <p:nvPr/>
        </p:nvSpPr>
        <p:spPr>
          <a:xfrm>
            <a:off x="6162040" y="1816100"/>
            <a:ext cx="2313940" cy="3775710"/>
          </a:xfrm>
          <a:prstGeom prst="rect">
            <a:avLst/>
          </a:prstGeom>
          <a:noFill/>
          <a:ln w="12700" cap="flat" cmpd="sng">
            <a:solidFill>
              <a:srgbClr val="0E0E0E"/>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400">
              <a:solidFill>
                <a:srgbClr val="0E0E0E"/>
              </a:solidFill>
              <a:latin typeface="Montserrat"/>
              <a:ea typeface="Montserrat"/>
              <a:cs typeface="Montserrat"/>
              <a:sym typeface="Montserrat"/>
            </a:endParaRPr>
          </a:p>
        </p:txBody>
      </p:sp>
      <p:sp>
        <p:nvSpPr>
          <p:cNvPr id="17" name="文本框 16"/>
          <p:cNvSpPr txBox="1"/>
          <p:nvPr/>
        </p:nvSpPr>
        <p:spPr>
          <a:xfrm>
            <a:off x="374015" y="1988820"/>
            <a:ext cx="2629535" cy="3415030"/>
          </a:xfrm>
          <a:prstGeom prst="rect">
            <a:avLst/>
          </a:prstGeom>
          <a:noFill/>
        </p:spPr>
        <p:txBody>
          <a:bodyPr wrap="square" rtlCol="0">
            <a:spAutoFit/>
          </a:bodyPr>
          <a:lstStyle/>
          <a:p>
            <a:r>
              <a:rPr lang="zh-CN" altLang="en-US"/>
              <a:t>基于人工智能、机器视觉、自然语言处理、云计算与金融工程技术的交叉融合，可为用户提供7x24小时的全自动股票盯盘、下单交易任务，达成量化交易的目标，提高交易效率。</a:t>
            </a:r>
          </a:p>
          <a:p>
            <a:r>
              <a:rPr lang="zh-CN" altLang="en-US"/>
              <a:t>交易策略主要包括：</a:t>
            </a:r>
            <a:r>
              <a:rPr lang="en-US" altLang="zh-CN"/>
              <a:t>MA</a:t>
            </a:r>
            <a:r>
              <a:rPr lang="zh-CN" altLang="en-US"/>
              <a:t>均线策略、</a:t>
            </a:r>
            <a:r>
              <a:rPr lang="en-US" altLang="zh-CN"/>
              <a:t>MACD</a:t>
            </a:r>
            <a:r>
              <a:rPr lang="zh-CN" altLang="en-US"/>
              <a:t>策略、</a:t>
            </a:r>
            <a:r>
              <a:rPr lang="en-US" altLang="zh-CN"/>
              <a:t>KDJ</a:t>
            </a:r>
            <a:r>
              <a:rPr lang="zh-CN" altLang="en-US"/>
              <a:t>策略、</a:t>
            </a:r>
            <a:r>
              <a:rPr lang="en-US" altLang="zh-CN"/>
              <a:t>BOLL</a:t>
            </a:r>
            <a:r>
              <a:rPr lang="zh-CN" altLang="en-US"/>
              <a:t>布林带策略等。</a:t>
            </a:r>
          </a:p>
        </p:txBody>
      </p:sp>
      <p:sp>
        <p:nvSpPr>
          <p:cNvPr id="18" name="文本框 17"/>
          <p:cNvSpPr txBox="1"/>
          <p:nvPr/>
        </p:nvSpPr>
        <p:spPr>
          <a:xfrm>
            <a:off x="1106170" y="1181735"/>
            <a:ext cx="1165225" cy="460375"/>
          </a:xfrm>
          <a:prstGeom prst="rect">
            <a:avLst/>
          </a:prstGeom>
          <a:noFill/>
        </p:spPr>
        <p:txBody>
          <a:bodyPr wrap="square" rtlCol="0">
            <a:spAutoFit/>
          </a:bodyPr>
          <a:lstStyle/>
          <a:p>
            <a:r>
              <a:rPr lang="zh-CN" altLang="en-US" sz="2400">
                <a:sym typeface="+mn-ea"/>
              </a:rPr>
              <a:t>水母云</a:t>
            </a:r>
          </a:p>
        </p:txBody>
      </p:sp>
      <p:sp>
        <p:nvSpPr>
          <p:cNvPr id="19" name="文本框 18"/>
          <p:cNvSpPr txBox="1"/>
          <p:nvPr/>
        </p:nvSpPr>
        <p:spPr>
          <a:xfrm>
            <a:off x="6196330" y="2006600"/>
            <a:ext cx="2374265" cy="3415030"/>
          </a:xfrm>
          <a:prstGeom prst="rect">
            <a:avLst/>
          </a:prstGeom>
          <a:noFill/>
        </p:spPr>
        <p:txBody>
          <a:bodyPr wrap="square" rtlCol="0">
            <a:spAutoFit/>
          </a:bodyPr>
          <a:lstStyle/>
          <a:p>
            <a:r>
              <a:rPr lang="zh-CN" altLang="en-US"/>
              <a:t>智能条件单交易，简单设置，自动盯盘，抄底逃顶，择时买卖更轻松。</a:t>
            </a:r>
          </a:p>
          <a:p>
            <a:r>
              <a:rPr lang="zh-CN" altLang="en-US"/>
              <a:t>余额自动理财，白天轻松炒股，晚上余额理财。</a:t>
            </a:r>
          </a:p>
          <a:p>
            <a:r>
              <a:rPr lang="zh-CN" altLang="en-US"/>
              <a:t>分级套利、跟踪指数、融资融券、沪深港通，</a:t>
            </a:r>
          </a:p>
          <a:p>
            <a:r>
              <a:rPr lang="zh-CN" altLang="en-US"/>
              <a:t>实时新闻资讯、模拟炒股，炒股理财一站式服务。</a:t>
            </a:r>
          </a:p>
        </p:txBody>
      </p:sp>
      <p:sp>
        <p:nvSpPr>
          <p:cNvPr id="20" name="文本框 19"/>
          <p:cNvSpPr txBox="1"/>
          <p:nvPr/>
        </p:nvSpPr>
        <p:spPr>
          <a:xfrm>
            <a:off x="6670675" y="1181735"/>
            <a:ext cx="1425575" cy="460375"/>
          </a:xfrm>
          <a:prstGeom prst="rect">
            <a:avLst/>
          </a:prstGeom>
          <a:noFill/>
        </p:spPr>
        <p:txBody>
          <a:bodyPr wrap="square" rtlCol="0">
            <a:spAutoFit/>
          </a:bodyPr>
          <a:lstStyle/>
          <a:p>
            <a:r>
              <a:rPr lang="zh-CN" altLang="en-US" sz="2400">
                <a:sym typeface="+mn-ea"/>
              </a:rPr>
              <a:t>华宝智投</a:t>
            </a:r>
          </a:p>
        </p:txBody>
      </p:sp>
      <p:sp>
        <p:nvSpPr>
          <p:cNvPr id="2" name="文本框 1"/>
          <p:cNvSpPr txBox="1"/>
          <p:nvPr/>
        </p:nvSpPr>
        <p:spPr>
          <a:xfrm>
            <a:off x="3869690" y="1195705"/>
            <a:ext cx="1426210" cy="460375"/>
          </a:xfrm>
          <a:prstGeom prst="rect">
            <a:avLst/>
          </a:prstGeom>
          <a:noFill/>
        </p:spPr>
        <p:txBody>
          <a:bodyPr wrap="square" rtlCol="0">
            <a:spAutoFit/>
          </a:bodyPr>
          <a:lstStyle/>
          <a:p>
            <a:r>
              <a:rPr lang="zh-CN" altLang="en-US" sz="2400">
                <a:sym typeface="+mn-ea"/>
              </a:rPr>
              <a:t>讯动量化</a:t>
            </a:r>
          </a:p>
        </p:txBody>
      </p:sp>
      <p:sp>
        <p:nvSpPr>
          <p:cNvPr id="3" name="Shape 613"/>
          <p:cNvSpPr/>
          <p:nvPr/>
        </p:nvSpPr>
        <p:spPr>
          <a:xfrm>
            <a:off x="3308985" y="1798320"/>
            <a:ext cx="2547620" cy="3796665"/>
          </a:xfrm>
          <a:prstGeom prst="rect">
            <a:avLst/>
          </a:prstGeom>
          <a:noFill/>
          <a:ln w="12700" cap="flat" cmpd="sng">
            <a:solidFill>
              <a:srgbClr val="0E0E0E"/>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400">
              <a:solidFill>
                <a:srgbClr val="0E0E0E"/>
              </a:solidFill>
              <a:latin typeface="Montserrat"/>
              <a:ea typeface="Montserrat"/>
              <a:cs typeface="Montserrat"/>
              <a:sym typeface="Montserrat"/>
            </a:endParaRPr>
          </a:p>
        </p:txBody>
      </p:sp>
      <p:sp>
        <p:nvSpPr>
          <p:cNvPr id="4" name="文本框 3"/>
          <p:cNvSpPr txBox="1"/>
          <p:nvPr/>
        </p:nvSpPr>
        <p:spPr>
          <a:xfrm>
            <a:off x="3308985" y="2017395"/>
            <a:ext cx="2525395" cy="3138170"/>
          </a:xfrm>
          <a:prstGeom prst="rect">
            <a:avLst/>
          </a:prstGeom>
          <a:noFill/>
        </p:spPr>
        <p:txBody>
          <a:bodyPr wrap="square" rtlCol="0">
            <a:spAutoFit/>
          </a:bodyPr>
          <a:lstStyle/>
          <a:p>
            <a:r>
              <a:rPr lang="zh-CN" altLang="en-US"/>
              <a:t>多种自动化策略任意组合、多个计划同时运行，省心省力。</a:t>
            </a:r>
          </a:p>
          <a:p>
            <a:r>
              <a:rPr lang="zh-CN" altLang="en-US"/>
              <a:t>交易计划提交云端，7*24小时监控行情变化。</a:t>
            </a:r>
          </a:p>
          <a:p>
            <a:r>
              <a:rPr lang="zh-CN" altLang="en-US"/>
              <a:t>信息全程加密，安全可靠。</a:t>
            </a:r>
          </a:p>
          <a:p>
            <a:r>
              <a:rPr lang="zh-CN" altLang="en-US"/>
              <a:t>云监控，不占可用资金。不影响传统券商客户端或其它手工操作APP的使用，相互兼容不干扰。</a:t>
            </a:r>
          </a:p>
        </p:txBody>
      </p:sp>
      <p:sp>
        <p:nvSpPr>
          <p:cNvPr id="5" name="文本框 4"/>
          <p:cNvSpPr txBox="1"/>
          <p:nvPr/>
        </p:nvSpPr>
        <p:spPr>
          <a:xfrm>
            <a:off x="9713595" y="1195705"/>
            <a:ext cx="1098550" cy="460375"/>
          </a:xfrm>
          <a:prstGeom prst="rect">
            <a:avLst/>
          </a:prstGeom>
          <a:noFill/>
        </p:spPr>
        <p:txBody>
          <a:bodyPr wrap="square" rtlCol="0">
            <a:spAutoFit/>
          </a:bodyPr>
          <a:lstStyle/>
          <a:p>
            <a:r>
              <a:rPr lang="zh-CN" altLang="en-US" sz="2400">
                <a:sym typeface="+mn-ea"/>
              </a:rPr>
              <a:t>智达信</a:t>
            </a:r>
          </a:p>
        </p:txBody>
      </p:sp>
      <p:sp>
        <p:nvSpPr>
          <p:cNvPr id="6" name="Shape 613"/>
          <p:cNvSpPr/>
          <p:nvPr/>
        </p:nvSpPr>
        <p:spPr>
          <a:xfrm>
            <a:off x="8780780" y="1837055"/>
            <a:ext cx="2964180" cy="3775710"/>
          </a:xfrm>
          <a:prstGeom prst="rect">
            <a:avLst/>
          </a:prstGeom>
          <a:noFill/>
          <a:ln w="12700" cap="flat" cmpd="sng">
            <a:solidFill>
              <a:srgbClr val="0E0E0E"/>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400">
              <a:solidFill>
                <a:srgbClr val="0E0E0E"/>
              </a:solidFill>
              <a:latin typeface="Montserrat"/>
              <a:ea typeface="Montserrat"/>
              <a:cs typeface="Montserrat"/>
              <a:sym typeface="Montserrat"/>
            </a:endParaRPr>
          </a:p>
        </p:txBody>
      </p:sp>
      <p:sp>
        <p:nvSpPr>
          <p:cNvPr id="7" name="文本框 6"/>
          <p:cNvSpPr txBox="1"/>
          <p:nvPr/>
        </p:nvSpPr>
        <p:spPr>
          <a:xfrm>
            <a:off x="8909685" y="2017395"/>
            <a:ext cx="2800985" cy="3415030"/>
          </a:xfrm>
          <a:prstGeom prst="rect">
            <a:avLst/>
          </a:prstGeom>
          <a:noFill/>
        </p:spPr>
        <p:txBody>
          <a:bodyPr wrap="square" rtlCol="0">
            <a:spAutoFit/>
          </a:bodyPr>
          <a:lstStyle/>
          <a:p>
            <a:r>
              <a:rPr lang="zh-CN" altLang="en-US"/>
              <a:t>股票智能下单辅助软件，可以实现自动盯盘并按预先设定的条件自动委托下单。内置多种权威交易策略，如：艾略特波浪理论、技术分析方法的核心趋势交易理论和左侧交易理论等，尽可能寻找到最佳买点和卖点。核心代码历经两年的实战历练，强大的稳定性极大的保证了盯盘和下单的准确性和时效性。</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0425" y="394970"/>
            <a:ext cx="959485" cy="521970"/>
          </a:xfrm>
          <a:prstGeom prst="rect">
            <a:avLst/>
          </a:prstGeom>
          <a:noFill/>
        </p:spPr>
        <p:txBody>
          <a:bodyPr wrap="square" rtlCol="0">
            <a:spAutoFit/>
          </a:bodyPr>
          <a:lstStyle/>
          <a:p>
            <a:r>
              <a:rPr lang="zh-CN" altLang="en-US" sz="2800" b="1"/>
              <a:t>需求</a:t>
            </a:r>
          </a:p>
        </p:txBody>
      </p:sp>
      <p:sp>
        <p:nvSpPr>
          <p:cNvPr id="2" name="Shape 280"/>
          <p:cNvSpPr/>
          <p:nvPr/>
        </p:nvSpPr>
        <p:spPr>
          <a:xfrm>
            <a:off x="1341233" y="1372938"/>
            <a:ext cx="353177" cy="353177"/>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53744" y="28072"/>
                </a:moveTo>
                <a:cubicBezTo>
                  <a:pt x="53250" y="27577"/>
                  <a:pt x="52572" y="27272"/>
                  <a:pt x="51816" y="27272"/>
                </a:cubicBezTo>
                <a:cubicBezTo>
                  <a:pt x="50311" y="27272"/>
                  <a:pt x="49088" y="28494"/>
                  <a:pt x="49088" y="30000"/>
                </a:cubicBezTo>
                <a:cubicBezTo>
                  <a:pt x="49088" y="30755"/>
                  <a:pt x="49394" y="31433"/>
                  <a:pt x="49888" y="31927"/>
                </a:cubicBezTo>
                <a:lnTo>
                  <a:pt x="75411" y="60000"/>
                </a:lnTo>
                <a:lnTo>
                  <a:pt x="49888" y="88072"/>
                </a:lnTo>
                <a:cubicBezTo>
                  <a:pt x="49394" y="88566"/>
                  <a:pt x="49088" y="89250"/>
                  <a:pt x="49088" y="90000"/>
                </a:cubicBezTo>
                <a:cubicBezTo>
                  <a:pt x="49088" y="91505"/>
                  <a:pt x="50311" y="92727"/>
                  <a:pt x="51816" y="92727"/>
                </a:cubicBezTo>
                <a:cubicBezTo>
                  <a:pt x="52572" y="92727"/>
                  <a:pt x="53250" y="92422"/>
                  <a:pt x="53744" y="91927"/>
                </a:cubicBezTo>
                <a:lnTo>
                  <a:pt x="81016" y="61927"/>
                </a:lnTo>
                <a:cubicBezTo>
                  <a:pt x="81511" y="61433"/>
                  <a:pt x="81816" y="60755"/>
                  <a:pt x="81816" y="60000"/>
                </a:cubicBezTo>
                <a:cubicBezTo>
                  <a:pt x="81816" y="59250"/>
                  <a:pt x="81511" y="58566"/>
                  <a:pt x="81016" y="58072"/>
                </a:cubicBezTo>
                <a:cubicBezTo>
                  <a:pt x="81016" y="58072"/>
                  <a:pt x="53744" y="28072"/>
                  <a:pt x="53744" y="28072"/>
                </a:cubicBezTo>
                <a:close/>
              </a:path>
            </a:pathLst>
          </a:custGeom>
          <a:solidFill>
            <a:srgbClr val="FF3B3F"/>
          </a:solidFill>
          <a:ln>
            <a:noFill/>
          </a:ln>
        </p:spPr>
        <p:txBody>
          <a:bodyPr lIns="38075" tIns="38075" rIns="38075" bIns="3807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3000" b="0" i="0" u="none" strike="noStrike" kern="1200" cap="none" spc="0" normalizeH="0" baseline="0" noProof="0">
              <a:ln>
                <a:noFill/>
              </a:ln>
              <a:solidFill>
                <a:prstClr val="black"/>
              </a:solidFill>
              <a:effectLst/>
              <a:uLnTx/>
              <a:uFillTx/>
              <a:latin typeface="Lato"/>
              <a:ea typeface="Lato"/>
              <a:cs typeface="Lato"/>
              <a:sym typeface="Lato"/>
            </a:endParaRPr>
          </a:p>
        </p:txBody>
      </p:sp>
      <p:sp>
        <p:nvSpPr>
          <p:cNvPr id="3" name="Shape 280"/>
          <p:cNvSpPr/>
          <p:nvPr/>
        </p:nvSpPr>
        <p:spPr>
          <a:xfrm>
            <a:off x="1341233" y="2576263"/>
            <a:ext cx="353177" cy="353177"/>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53744" y="28072"/>
                </a:moveTo>
                <a:cubicBezTo>
                  <a:pt x="53250" y="27577"/>
                  <a:pt x="52572" y="27272"/>
                  <a:pt x="51816" y="27272"/>
                </a:cubicBezTo>
                <a:cubicBezTo>
                  <a:pt x="50311" y="27272"/>
                  <a:pt x="49088" y="28494"/>
                  <a:pt x="49088" y="30000"/>
                </a:cubicBezTo>
                <a:cubicBezTo>
                  <a:pt x="49088" y="30755"/>
                  <a:pt x="49394" y="31433"/>
                  <a:pt x="49888" y="31927"/>
                </a:cubicBezTo>
                <a:lnTo>
                  <a:pt x="75411" y="60000"/>
                </a:lnTo>
                <a:lnTo>
                  <a:pt x="49888" y="88072"/>
                </a:lnTo>
                <a:cubicBezTo>
                  <a:pt x="49394" y="88566"/>
                  <a:pt x="49088" y="89250"/>
                  <a:pt x="49088" y="90000"/>
                </a:cubicBezTo>
                <a:cubicBezTo>
                  <a:pt x="49088" y="91505"/>
                  <a:pt x="50311" y="92727"/>
                  <a:pt x="51816" y="92727"/>
                </a:cubicBezTo>
                <a:cubicBezTo>
                  <a:pt x="52572" y="92727"/>
                  <a:pt x="53250" y="92422"/>
                  <a:pt x="53744" y="91927"/>
                </a:cubicBezTo>
                <a:lnTo>
                  <a:pt x="81016" y="61927"/>
                </a:lnTo>
                <a:cubicBezTo>
                  <a:pt x="81511" y="61433"/>
                  <a:pt x="81816" y="60755"/>
                  <a:pt x="81816" y="60000"/>
                </a:cubicBezTo>
                <a:cubicBezTo>
                  <a:pt x="81816" y="59250"/>
                  <a:pt x="81511" y="58566"/>
                  <a:pt x="81016" y="58072"/>
                </a:cubicBezTo>
                <a:cubicBezTo>
                  <a:pt x="81016" y="58072"/>
                  <a:pt x="53744" y="28072"/>
                  <a:pt x="53744" y="28072"/>
                </a:cubicBezTo>
                <a:close/>
              </a:path>
            </a:pathLst>
          </a:custGeom>
          <a:solidFill>
            <a:srgbClr val="FF3B3F"/>
          </a:solidFill>
          <a:ln>
            <a:noFill/>
          </a:ln>
        </p:spPr>
        <p:txBody>
          <a:bodyPr lIns="38075" tIns="38075" rIns="38075" bIns="3807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3000" b="0" i="0" u="none" strike="noStrike" kern="1200" cap="none" spc="0" normalizeH="0" baseline="0" noProof="0">
              <a:ln>
                <a:noFill/>
              </a:ln>
              <a:solidFill>
                <a:prstClr val="black"/>
              </a:solidFill>
              <a:effectLst/>
              <a:uLnTx/>
              <a:uFillTx/>
              <a:latin typeface="Lato"/>
              <a:ea typeface="Lato"/>
              <a:cs typeface="Lato"/>
              <a:sym typeface="Lato"/>
            </a:endParaRPr>
          </a:p>
        </p:txBody>
      </p:sp>
      <p:sp>
        <p:nvSpPr>
          <p:cNvPr id="14" name="Shape 280"/>
          <p:cNvSpPr/>
          <p:nvPr/>
        </p:nvSpPr>
        <p:spPr>
          <a:xfrm>
            <a:off x="1341233" y="4333308"/>
            <a:ext cx="353177" cy="353177"/>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53744" y="28072"/>
                </a:moveTo>
                <a:cubicBezTo>
                  <a:pt x="53250" y="27577"/>
                  <a:pt x="52572" y="27272"/>
                  <a:pt x="51816" y="27272"/>
                </a:cubicBezTo>
                <a:cubicBezTo>
                  <a:pt x="50311" y="27272"/>
                  <a:pt x="49088" y="28494"/>
                  <a:pt x="49088" y="30000"/>
                </a:cubicBezTo>
                <a:cubicBezTo>
                  <a:pt x="49088" y="30755"/>
                  <a:pt x="49394" y="31433"/>
                  <a:pt x="49888" y="31927"/>
                </a:cubicBezTo>
                <a:lnTo>
                  <a:pt x="75411" y="60000"/>
                </a:lnTo>
                <a:lnTo>
                  <a:pt x="49888" y="88072"/>
                </a:lnTo>
                <a:cubicBezTo>
                  <a:pt x="49394" y="88566"/>
                  <a:pt x="49088" y="89250"/>
                  <a:pt x="49088" y="90000"/>
                </a:cubicBezTo>
                <a:cubicBezTo>
                  <a:pt x="49088" y="91505"/>
                  <a:pt x="50311" y="92727"/>
                  <a:pt x="51816" y="92727"/>
                </a:cubicBezTo>
                <a:cubicBezTo>
                  <a:pt x="52572" y="92727"/>
                  <a:pt x="53250" y="92422"/>
                  <a:pt x="53744" y="91927"/>
                </a:cubicBezTo>
                <a:lnTo>
                  <a:pt x="81016" y="61927"/>
                </a:lnTo>
                <a:cubicBezTo>
                  <a:pt x="81511" y="61433"/>
                  <a:pt x="81816" y="60755"/>
                  <a:pt x="81816" y="60000"/>
                </a:cubicBezTo>
                <a:cubicBezTo>
                  <a:pt x="81816" y="59250"/>
                  <a:pt x="81511" y="58566"/>
                  <a:pt x="81016" y="58072"/>
                </a:cubicBezTo>
                <a:cubicBezTo>
                  <a:pt x="81016" y="58072"/>
                  <a:pt x="53744" y="28072"/>
                  <a:pt x="53744" y="28072"/>
                </a:cubicBezTo>
                <a:close/>
              </a:path>
            </a:pathLst>
          </a:custGeom>
          <a:solidFill>
            <a:srgbClr val="FF3B3F"/>
          </a:solidFill>
          <a:ln>
            <a:noFill/>
          </a:ln>
        </p:spPr>
        <p:txBody>
          <a:bodyPr lIns="38075" tIns="38075" rIns="38075" bIns="3807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3000" b="0" i="0" u="none" strike="noStrike" kern="1200" cap="none" spc="0" normalizeH="0" baseline="0" noProof="0">
              <a:ln>
                <a:noFill/>
              </a:ln>
              <a:solidFill>
                <a:prstClr val="black"/>
              </a:solidFill>
              <a:effectLst/>
              <a:uLnTx/>
              <a:uFillTx/>
              <a:latin typeface="Lato"/>
              <a:ea typeface="Lato"/>
              <a:cs typeface="Lato"/>
              <a:sym typeface="Lato"/>
            </a:endParaRPr>
          </a:p>
        </p:txBody>
      </p:sp>
      <p:sp>
        <p:nvSpPr>
          <p:cNvPr id="15" name="文本框 14"/>
          <p:cNvSpPr txBox="1"/>
          <p:nvPr/>
        </p:nvSpPr>
        <p:spPr>
          <a:xfrm>
            <a:off x="2130425" y="1372870"/>
            <a:ext cx="8594090" cy="953135"/>
          </a:xfrm>
          <a:prstGeom prst="rect">
            <a:avLst/>
          </a:prstGeom>
          <a:noFill/>
        </p:spPr>
        <p:txBody>
          <a:bodyPr wrap="square" rtlCol="0">
            <a:spAutoFit/>
          </a:bodyPr>
          <a:lstStyle/>
          <a:p>
            <a:r>
              <a:rPr lang="zh-CN" altLang="en-US" sz="2000" b="1"/>
              <a:t>日益提升的专业投资需求对传统的交易系统提出了挑战</a:t>
            </a:r>
          </a:p>
          <a:p>
            <a:r>
              <a:rPr lang="zh-CN" altLang="en-US"/>
              <a:t>伴随计算机、互联网、大数据与人工智能技术迅速发展，国内金融市场也发生巨大变革，投资者也越来越专业，带动智能交易系统的需求增长。</a:t>
            </a:r>
          </a:p>
        </p:txBody>
      </p:sp>
      <p:sp>
        <p:nvSpPr>
          <p:cNvPr id="16" name="文本框 15"/>
          <p:cNvSpPr txBox="1"/>
          <p:nvPr/>
        </p:nvSpPr>
        <p:spPr>
          <a:xfrm>
            <a:off x="2130425" y="2576195"/>
            <a:ext cx="8621395" cy="1506855"/>
          </a:xfrm>
          <a:prstGeom prst="rect">
            <a:avLst/>
          </a:prstGeom>
          <a:noFill/>
        </p:spPr>
        <p:txBody>
          <a:bodyPr wrap="square" rtlCol="0">
            <a:spAutoFit/>
          </a:bodyPr>
          <a:lstStyle/>
          <a:p>
            <a:r>
              <a:rPr lang="zh-CN" altLang="en-US" sz="2000" b="1"/>
              <a:t>人工智能的发展为证券交易升级带来无限可能</a:t>
            </a:r>
            <a:endParaRPr lang="zh-CN" altLang="en-US"/>
          </a:p>
          <a:p>
            <a:r>
              <a:rPr lang="zh-CN" altLang="en-US"/>
              <a:t>人工智能对金融市场产生了颠覆性影响。未来的策略交易将更加依赖于对大数据的分析处理和低延迟性的交易执行。通过计算机对数据的快速分析处理，再结合市场规律和分析师的经验，人工智能能更快速、有效地制定金融策略，在减少市场冲击的同时实现快速交易。</a:t>
            </a:r>
          </a:p>
        </p:txBody>
      </p:sp>
      <p:sp>
        <p:nvSpPr>
          <p:cNvPr id="17" name="文本框 16"/>
          <p:cNvSpPr txBox="1"/>
          <p:nvPr/>
        </p:nvSpPr>
        <p:spPr>
          <a:xfrm>
            <a:off x="2130425" y="4333240"/>
            <a:ext cx="8749030" cy="1506855"/>
          </a:xfrm>
          <a:prstGeom prst="rect">
            <a:avLst/>
          </a:prstGeom>
          <a:noFill/>
        </p:spPr>
        <p:txBody>
          <a:bodyPr wrap="square" rtlCol="0">
            <a:spAutoFit/>
          </a:bodyPr>
          <a:lstStyle/>
          <a:p>
            <a:r>
              <a:rPr lang="zh-CN" altLang="en-US" sz="2000" b="1"/>
              <a:t>交易向移动互联网转化势在必行</a:t>
            </a:r>
          </a:p>
          <a:p>
            <a:r>
              <a:rPr lang="zh-CN" altLang="en-US"/>
              <a:t>随着移动互联网的发展，交易终端移动互联化已成为潮流。云计算的发展给交易向移动互联转化提供了契机，不仅可以提升交易的运算效率、增强系统的可靠性，给投资者带来移动互联式的交易体验，而且能够降低投资者使用交易系统的投资成本，节约社会资源，完美的将策略交易的智能特征与移动终端的便捷性相结合。</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8455" y="1763395"/>
            <a:ext cx="3697605" cy="460375"/>
          </a:xfrm>
          <a:prstGeom prst="rect">
            <a:avLst/>
          </a:prstGeom>
          <a:noFill/>
        </p:spPr>
        <p:txBody>
          <a:bodyPr wrap="square" rtlCol="0">
            <a:spAutoFit/>
          </a:bodyPr>
          <a:lstStyle/>
          <a:p>
            <a:r>
              <a:rPr lang="en-US" altLang="zh-CN" sz="2400" dirty="0">
                <a:sym typeface="+mn-ea"/>
              </a:rPr>
              <a:t>PART 3</a:t>
            </a:r>
          </a:p>
        </p:txBody>
      </p:sp>
      <p:sp>
        <p:nvSpPr>
          <p:cNvPr id="3" name="文本框 2"/>
          <p:cNvSpPr txBox="1"/>
          <p:nvPr/>
        </p:nvSpPr>
        <p:spPr>
          <a:xfrm>
            <a:off x="2935605" y="2967990"/>
            <a:ext cx="6321425" cy="922020"/>
          </a:xfrm>
          <a:prstGeom prst="rect">
            <a:avLst/>
          </a:prstGeom>
          <a:noFill/>
        </p:spPr>
        <p:txBody>
          <a:bodyPr wrap="square" rtlCol="0">
            <a:spAutoFit/>
          </a:bodyPr>
          <a:lstStyle/>
          <a:p>
            <a:pPr algn="ctr"/>
            <a:r>
              <a:rPr lang="zh-CN" altLang="en-US" sz="5400" dirty="0"/>
              <a:t>指标介绍</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76820" y="387040"/>
            <a:ext cx="10392937" cy="1630045"/>
          </a:xfrm>
          <a:prstGeom prst="rect">
            <a:avLst/>
          </a:prstGeom>
          <a:noFill/>
        </p:spPr>
        <p:txBody>
          <a:bodyPr wrap="square" rtlCol="0">
            <a:spAutoFit/>
          </a:bodyPr>
          <a:lstStyle/>
          <a:p>
            <a:r>
              <a:rPr lang="en-US" altLang="zh-CN" sz="3200" b="1" dirty="0">
                <a:latin typeface="宋体" panose="02010600030101010101" pitchFamily="2" charset="-122"/>
                <a:ea typeface="宋体" panose="02010600030101010101" pitchFamily="2" charset="-122"/>
              </a:rPr>
              <a:t>MACD</a:t>
            </a:r>
          </a:p>
          <a:p>
            <a:endParaRPr lang="en-US" altLang="zh-CN" sz="3200"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8" name="图片 7"/>
          <p:cNvPicPr>
            <a:picLocks noChangeAspect="1"/>
          </p:cNvPicPr>
          <p:nvPr/>
        </p:nvPicPr>
        <p:blipFill rotWithShape="1">
          <a:blip r:embed="rId2"/>
          <a:srcRect t="2143"/>
          <a:stretch>
            <a:fillRect/>
          </a:stretch>
        </p:blipFill>
        <p:spPr>
          <a:xfrm>
            <a:off x="666178" y="1292859"/>
            <a:ext cx="8541910" cy="463443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7179" y="899867"/>
            <a:ext cx="10392937" cy="5354320"/>
          </a:xfrm>
          <a:prstGeom prst="rect">
            <a:avLst/>
          </a:prstGeom>
          <a:noFill/>
        </p:spPr>
        <p:txBody>
          <a:bodyPr wrap="square" rtlCol="0">
            <a:spAutoFit/>
          </a:bodyPr>
          <a:lstStyle/>
          <a:p>
            <a:r>
              <a:rPr lang="en-US" altLang="zh-CN" sz="3200" b="1" dirty="0">
                <a:latin typeface="宋体" panose="02010600030101010101" pitchFamily="2" charset="-122"/>
                <a:ea typeface="宋体" panose="02010600030101010101" pitchFamily="2" charset="-122"/>
              </a:rPr>
              <a:t>RSI</a:t>
            </a:r>
          </a:p>
          <a:p>
            <a:endParaRPr lang="en-US" altLang="zh-CN" sz="3200" b="1"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dirty="0">
                <a:latin typeface="宋体" panose="02010600030101010101" pitchFamily="2" charset="-122"/>
                <a:ea typeface="宋体" panose="02010600030101010101" pitchFamily="2" charset="-122"/>
              </a:rPr>
              <a:t>相对强弱指标 </a:t>
            </a:r>
            <a:r>
              <a:rPr lang="en-US" altLang="zh-CN" dirty="0">
                <a:latin typeface="宋体" panose="02010600030101010101" pitchFamily="2" charset="-122"/>
                <a:ea typeface="宋体" panose="02010600030101010101" pitchFamily="2" charset="-122"/>
              </a:rPr>
              <a:t>RSI</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Relative Strength Index </a:t>
            </a:r>
            <a:r>
              <a:rPr lang="zh-CN" altLang="en-US" dirty="0">
                <a:latin typeface="宋体" panose="02010600030101010101" pitchFamily="2" charset="-122"/>
                <a:ea typeface="宋体" panose="02010600030101010101" pitchFamily="2" charset="-122"/>
              </a:rPr>
              <a:t>以 </a:t>
            </a:r>
            <a:r>
              <a:rPr lang="en-US" altLang="zh-CN" dirty="0">
                <a:latin typeface="宋体" panose="02010600030101010101" pitchFamily="2" charset="-122"/>
                <a:ea typeface="宋体" panose="02010600030101010101" pitchFamily="2" charset="-122"/>
              </a:rPr>
              <a:t>3 </a:t>
            </a:r>
            <a:r>
              <a:rPr lang="zh-CN" altLang="en-US" dirty="0">
                <a:latin typeface="宋体" panose="02010600030101010101" pitchFamily="2" charset="-122"/>
                <a:ea typeface="宋体" panose="02010600030101010101" pitchFamily="2" charset="-122"/>
              </a:rPr>
              <a:t>条线来反映价格走势，适合短线 差价操作 </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dirty="0">
                <a:latin typeface="宋体" panose="02010600030101010101" pitchFamily="2" charset="-122"/>
                <a:ea typeface="宋体" panose="02010600030101010101" pitchFamily="2" charset="-122"/>
              </a:rPr>
              <a:t>买入力量</a:t>
            </a:r>
            <a:r>
              <a:rPr lang="en-US" altLang="zh-CN" dirty="0">
                <a:latin typeface="宋体" panose="02010600030101010101" pitchFamily="2" charset="-122"/>
                <a:ea typeface="宋体" panose="02010600030101010101" pitchFamily="2" charset="-122"/>
              </a:rPr>
              <a:t>&gt;</a:t>
            </a:r>
            <a:r>
              <a:rPr lang="zh-CN" altLang="en-US" dirty="0">
                <a:latin typeface="宋体" panose="02010600030101010101" pitchFamily="2" charset="-122"/>
                <a:ea typeface="宋体" panose="02010600030101010101" pitchFamily="2" charset="-122"/>
              </a:rPr>
              <a:t>卖出力量，股票价格上涨 </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dirty="0">
                <a:latin typeface="宋体" panose="02010600030101010101" pitchFamily="2" charset="-122"/>
                <a:ea typeface="宋体" panose="02010600030101010101" pitchFamily="2" charset="-122"/>
              </a:rPr>
              <a:t>买入力量</a:t>
            </a:r>
            <a:r>
              <a:rPr lang="en-US" altLang="zh-CN" dirty="0">
                <a:latin typeface="宋体" panose="02010600030101010101" pitchFamily="2" charset="-122"/>
                <a:ea typeface="宋体" panose="02010600030101010101" pitchFamily="2" charset="-122"/>
              </a:rPr>
              <a:t>&lt;</a:t>
            </a:r>
            <a:r>
              <a:rPr lang="zh-CN" altLang="en-US" dirty="0">
                <a:latin typeface="宋体" panose="02010600030101010101" pitchFamily="2" charset="-122"/>
                <a:ea typeface="宋体" panose="02010600030101010101" pitchFamily="2" charset="-122"/>
              </a:rPr>
              <a:t>卖出力量，股票价格下跌</a:t>
            </a:r>
            <a:endParaRPr lang="en-US" altLang="zh-CN" dirty="0">
              <a:latin typeface="宋体" panose="02010600030101010101" pitchFamily="2" charset="-122"/>
              <a:ea typeface="宋体" panose="02010600030101010101" pitchFamily="2" charset="-122"/>
            </a:endParaRPr>
          </a:p>
          <a:p>
            <a:endParaRPr lang="en-US" altLang="zh-CN" sz="2800" dirty="0"/>
          </a:p>
          <a:p>
            <a:endParaRPr lang="en-US" altLang="zh-CN" dirty="0"/>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up</a:t>
            </a:r>
            <a:r>
              <a:rPr lang="zh-CN" altLang="en-US" dirty="0">
                <a:latin typeface="宋体" panose="02010600030101010101" pitchFamily="2" charset="-122"/>
                <a:ea typeface="宋体" panose="02010600030101010101" pitchFamily="2" charset="-122"/>
              </a:rPr>
              <a:t>：上涨幅度平均值 </a:t>
            </a:r>
            <a:r>
              <a:rPr lang="en-US" altLang="zh-CN" dirty="0">
                <a:latin typeface="宋体" panose="02010600030101010101" pitchFamily="2" charset="-122"/>
                <a:ea typeface="宋体" panose="02010600030101010101" pitchFamily="2" charset="-122"/>
              </a:rPr>
              <a:t>down</a:t>
            </a:r>
            <a:r>
              <a:rPr lang="zh-CN" altLang="en-US" dirty="0">
                <a:latin typeface="宋体" panose="02010600030101010101" pitchFamily="2" charset="-122"/>
                <a:ea typeface="宋体" panose="02010600030101010101" pitchFamily="2" charset="-122"/>
              </a:rPr>
              <a:t>：下跌幅度平均</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1600" dirty="0">
              <a:latin typeface="宋体" panose="02010600030101010101" pitchFamily="2" charset="-122"/>
              <a:ea typeface="宋体" panose="02010600030101010101" pitchFamily="2" charset="-122"/>
            </a:endParaRPr>
          </a:p>
          <a:p>
            <a:r>
              <a:rPr lang="en-US" altLang="zh-CN" sz="2800" b="1" dirty="0">
                <a:latin typeface="宋体" panose="02010600030101010101" pitchFamily="2" charset="-122"/>
                <a:ea typeface="宋体" panose="02010600030101010101" pitchFamily="2" charset="-122"/>
              </a:rPr>
              <a:t>SMA</a:t>
            </a:r>
          </a:p>
          <a:p>
            <a:endParaRPr lang="en-US" altLang="zh-CN" sz="2800"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简单移动平均线</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SMA,Simple</a:t>
            </a:r>
            <a:r>
              <a:rPr lang="en-US" altLang="zh-CN" dirty="0">
                <a:latin typeface="宋体" panose="02010600030101010101" pitchFamily="2" charset="-122"/>
                <a:ea typeface="宋体" panose="02010600030101010101" pitchFamily="2" charset="-122"/>
              </a:rPr>
              <a:t> Moving Average)</a:t>
            </a:r>
            <a:r>
              <a:rPr lang="zh-CN" altLang="en-US" dirty="0">
                <a:latin typeface="宋体" panose="02010600030101010101" pitchFamily="2" charset="-122"/>
                <a:ea typeface="宋体" panose="02010600030101010101" pitchFamily="2" charset="-122"/>
              </a:rPr>
              <a:t>：将所采用时段的收市价相加，再求出平均值。</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4508843" y="2684465"/>
            <a:ext cx="2343150" cy="714375"/>
          </a:xfrm>
          <a:prstGeom prst="rect">
            <a:avLst/>
          </a:prstGeom>
        </p:spPr>
      </p:pic>
      <p:pic>
        <p:nvPicPr>
          <p:cNvPr id="6" name="图片 5"/>
          <p:cNvPicPr>
            <a:picLocks noChangeAspect="1"/>
          </p:cNvPicPr>
          <p:nvPr/>
        </p:nvPicPr>
        <p:blipFill>
          <a:blip r:embed="rId3"/>
          <a:stretch>
            <a:fillRect/>
          </a:stretch>
        </p:blipFill>
        <p:spPr>
          <a:xfrm>
            <a:off x="4194909" y="5314878"/>
            <a:ext cx="2657475" cy="762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9314" y="1350934"/>
            <a:ext cx="10392937" cy="4523105"/>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葛碧兰移动平均线：</a:t>
            </a:r>
          </a:p>
          <a:p>
            <a:endParaRPr lang="en-US" altLang="zh-CN" sz="2400" b="1"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平均线从下降趋势转为上升趋势，股价由下向上突破平均线，为买入信号；</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股价下跌至移动平均线下方，平均线短期内仍然保持上升趋势，为买入信号； </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股价走势在平均线上方变动时，股价下跌至平均线附近，但没有跌破平均线， 并再度攀升，为买入信号</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股价走势在平均线下方变动时，突然暴跌，距离平均线非常远，为买入信号。 </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股价在移动平均线之上且在上升，且距离平均线越来越远，为卖出信号；</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平均线由上涨趋势转为水平走向，且股价由上向下跌破平均线，为卖出信号；</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股价走势在平均线之下变动，回升时并未超越平均线，且平均线已从趋于水平转为下跌的趋势，为卖出信号； </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股价在平均线附近移动，但未向下跌破平均线，但平均线有向下持续滑落的趋势，为卖出信号。 </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9314" y="1063062"/>
            <a:ext cx="10392937" cy="2584450"/>
          </a:xfrm>
          <a:prstGeom prst="rect">
            <a:avLst/>
          </a:prstGeom>
          <a:noFill/>
        </p:spPr>
        <p:txBody>
          <a:bodyPr wrap="square" rtlCol="0">
            <a:spAutoFit/>
          </a:bodyPr>
          <a:lstStyle/>
          <a:p>
            <a:r>
              <a:rPr lang="en-US" altLang="zh-CN" sz="2800" b="1" dirty="0">
                <a:latin typeface="宋体" panose="02010600030101010101" pitchFamily="2" charset="-122"/>
                <a:ea typeface="宋体" panose="02010600030101010101" pitchFamily="2" charset="-122"/>
              </a:rPr>
              <a:t>BOLLINGER’s Bands</a:t>
            </a: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保利加通道：计算最近某特定期间价格分配的标准差，从而令通道上下限的波幅随市况波动程度而改变。</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2353409" y="2514438"/>
            <a:ext cx="4867275" cy="1828800"/>
          </a:xfrm>
          <a:prstGeom prst="rect">
            <a:avLst/>
          </a:prstGeom>
        </p:spPr>
      </p:pic>
      <p:sp>
        <p:nvSpPr>
          <p:cNvPr id="5" name="文本框 4"/>
          <p:cNvSpPr txBox="1"/>
          <p:nvPr/>
        </p:nvSpPr>
        <p:spPr>
          <a:xfrm>
            <a:off x="899453" y="3780390"/>
            <a:ext cx="10392937" cy="1968500"/>
          </a:xfrm>
          <a:prstGeom prst="rect">
            <a:avLst/>
          </a:prstGeom>
          <a:noFill/>
        </p:spPr>
        <p:txBody>
          <a:bodyPr wrap="square" rtlCol="0">
            <a:spAutoFit/>
          </a:bodyPr>
          <a:lstStyle/>
          <a:p>
            <a:r>
              <a:rPr lang="en-US" altLang="zh-CN" sz="2800" b="1" dirty="0">
                <a:latin typeface="宋体" panose="02010600030101010101" pitchFamily="2" charset="-122"/>
                <a:ea typeface="宋体" panose="02010600030101010101" pitchFamily="2" charset="-122"/>
              </a:rPr>
              <a:t>DMI</a:t>
            </a:r>
          </a:p>
          <a:p>
            <a:r>
              <a:rPr lang="zh-CN" altLang="en-US" sz="2000" dirty="0">
                <a:latin typeface="宋体" panose="02010600030101010101" pitchFamily="2" charset="-122"/>
                <a:ea typeface="宋体" panose="02010600030101010101" pitchFamily="2" charset="-122"/>
              </a:rPr>
              <a:t>动向变动值（</a:t>
            </a:r>
            <a:r>
              <a:rPr lang="en-US" altLang="zh-CN" sz="2000" dirty="0">
                <a:latin typeface="宋体" panose="02010600030101010101" pitchFamily="2" charset="-122"/>
                <a:ea typeface="宋体" panose="02010600030101010101" pitchFamily="2" charset="-122"/>
              </a:rPr>
              <a:t>DM, Directional Movement</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a:blip r:embed="rId3"/>
          <a:stretch>
            <a:fillRect/>
          </a:stretch>
        </p:blipFill>
        <p:spPr>
          <a:xfrm>
            <a:off x="2353409" y="4709395"/>
            <a:ext cx="7378653" cy="139670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9345" y="1606653"/>
            <a:ext cx="10392937" cy="3446145"/>
          </a:xfrm>
          <a:prstGeom prst="rect">
            <a:avLst/>
          </a:prstGeom>
          <a:noFill/>
        </p:spPr>
        <p:txBody>
          <a:bodyPr wrap="square" rtlCol="0">
            <a:spAutoFit/>
          </a:bodyPr>
          <a:lstStyle/>
          <a:p>
            <a:r>
              <a:rPr lang="en-US" altLang="zh-CN" sz="2800" b="1" dirty="0">
                <a:latin typeface="宋体" panose="02010600030101010101" pitchFamily="2" charset="-122"/>
                <a:ea typeface="宋体" panose="02010600030101010101" pitchFamily="2" charset="-122"/>
              </a:rPr>
              <a:t>Williams overbought</a:t>
            </a:r>
          </a:p>
          <a:p>
            <a:endParaRPr lang="en-US" altLang="zh-CN" sz="3200" b="1"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威廉指标属于随机指标的变形，利用摆动原理来度量股市的超卖超买情况，在预测短线走势时效果较好</a:t>
            </a:r>
            <a:endParaRPr lang="en-US" altLang="zh-CN" sz="20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计算方法：</a:t>
            </a:r>
            <a:endParaRPr lang="en-US"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    R=(N</a:t>
            </a:r>
            <a:r>
              <a:rPr lang="zh-CN" altLang="en-US" sz="2000" dirty="0">
                <a:latin typeface="宋体" panose="02010600030101010101" pitchFamily="2" charset="-122"/>
                <a:ea typeface="宋体" panose="02010600030101010101" pitchFamily="2" charset="-122"/>
              </a:rPr>
              <a:t>日内的最高价</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当日收市价</a:t>
            </a:r>
            <a:r>
              <a:rPr lang="en-US" altLang="zh-CN" sz="2000" dirty="0">
                <a:latin typeface="宋体" panose="02010600030101010101" pitchFamily="2" charset="-122"/>
                <a:ea typeface="宋体" panose="02010600030101010101" pitchFamily="2" charset="-122"/>
              </a:rPr>
              <a:t>/N</a:t>
            </a:r>
            <a:r>
              <a:rPr lang="zh-CN" altLang="en-US" sz="2000" dirty="0">
                <a:latin typeface="宋体" panose="02010600030101010101" pitchFamily="2" charset="-122"/>
                <a:ea typeface="宋体" panose="02010600030101010101" pitchFamily="2" charset="-122"/>
              </a:rPr>
              <a:t>日内的最高价</a:t>
            </a:r>
            <a:r>
              <a:rPr lang="en-US" altLang="zh-CN" sz="2000" dirty="0">
                <a:latin typeface="宋体" panose="02010600030101010101" pitchFamily="2" charset="-122"/>
                <a:ea typeface="宋体" panose="02010600030101010101" pitchFamily="2" charset="-122"/>
              </a:rPr>
              <a:t>-N</a:t>
            </a:r>
            <a:r>
              <a:rPr lang="zh-CN" altLang="en-US" sz="2000" dirty="0">
                <a:latin typeface="宋体" panose="02010600030101010101" pitchFamily="2" charset="-122"/>
                <a:ea typeface="宋体" panose="02010600030101010101" pitchFamily="2" charset="-122"/>
              </a:rPr>
              <a:t>日内的最低价）*</a:t>
            </a:r>
            <a:r>
              <a:rPr lang="en-US" altLang="zh-CN" sz="2000" dirty="0">
                <a:latin typeface="宋体" panose="02010600030101010101" pitchFamily="2" charset="-122"/>
                <a:ea typeface="宋体" panose="02010600030101010101" pitchFamily="2" charset="-122"/>
              </a:rPr>
              <a:t>100</a:t>
            </a:r>
          </a:p>
          <a:p>
            <a:endParaRPr lang="en-US" altLang="zh-CN" sz="20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数值一般会在</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到</a:t>
            </a:r>
            <a:r>
              <a:rPr lang="en-US" altLang="zh-CN" sz="2000" dirty="0">
                <a:latin typeface="宋体" panose="02010600030101010101" pitchFamily="2" charset="-122"/>
                <a:ea typeface="宋体" panose="02010600030101010101" pitchFamily="2" charset="-122"/>
              </a:rPr>
              <a:t>100</a:t>
            </a:r>
            <a:r>
              <a:rPr lang="zh-CN" altLang="en-US" sz="2000" dirty="0">
                <a:latin typeface="宋体" panose="02010600030101010101" pitchFamily="2" charset="-122"/>
                <a:ea typeface="宋体" panose="02010600030101010101" pitchFamily="2" charset="-122"/>
              </a:rPr>
              <a:t>之间波动</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到</a:t>
            </a:r>
            <a:r>
              <a:rPr lang="en-US" altLang="zh-CN" sz="2000" dirty="0">
                <a:latin typeface="宋体" panose="02010600030101010101" pitchFamily="2" charset="-122"/>
                <a:ea typeface="宋体" panose="02010600030101010101" pitchFamily="2" charset="-122"/>
              </a:rPr>
              <a:t>20</a:t>
            </a:r>
            <a:r>
              <a:rPr lang="zh-CN" altLang="en-US" sz="2000" dirty="0">
                <a:latin typeface="宋体" panose="02010600030101010101" pitchFamily="2" charset="-122"/>
                <a:ea typeface="宋体" panose="02010600030101010101" pitchFamily="2" charset="-122"/>
              </a:rPr>
              <a:t>为超买区，而</a:t>
            </a:r>
            <a:r>
              <a:rPr lang="en-US" altLang="zh-CN" sz="2000" dirty="0">
                <a:latin typeface="宋体" panose="02010600030101010101" pitchFamily="2" charset="-122"/>
                <a:ea typeface="宋体" panose="02010600030101010101" pitchFamily="2" charset="-122"/>
              </a:rPr>
              <a:t>80</a:t>
            </a:r>
            <a:r>
              <a:rPr lang="zh-CN" altLang="en-US" sz="2000" dirty="0">
                <a:latin typeface="宋体" panose="02010600030101010101" pitchFamily="2" charset="-122"/>
                <a:ea typeface="宋体" panose="02010600030101010101" pitchFamily="2" charset="-122"/>
              </a:rPr>
              <a:t>到</a:t>
            </a:r>
            <a:r>
              <a:rPr lang="en-US" altLang="zh-CN" sz="2000" dirty="0">
                <a:latin typeface="宋体" panose="02010600030101010101" pitchFamily="2" charset="-122"/>
                <a:ea typeface="宋体" panose="02010600030101010101" pitchFamily="2" charset="-122"/>
              </a:rPr>
              <a:t>100</a:t>
            </a:r>
            <a:r>
              <a:rPr lang="zh-CN" altLang="en-US" sz="2000" dirty="0">
                <a:latin typeface="宋体" panose="02010600030101010101" pitchFamily="2" charset="-122"/>
                <a:ea typeface="宋体" panose="02010600030101010101" pitchFamily="2" charset="-122"/>
              </a:rPr>
              <a:t>为超卖区，</a:t>
            </a:r>
            <a:r>
              <a:rPr lang="en-US" altLang="zh-CN" sz="2000" dirty="0">
                <a:latin typeface="宋体" panose="02010600030101010101" pitchFamily="2" charset="-122"/>
                <a:ea typeface="宋体" panose="02010600030101010101" pitchFamily="2" charset="-122"/>
              </a:rPr>
              <a:t>50</a:t>
            </a:r>
            <a:r>
              <a:rPr lang="zh-CN" altLang="en-US" sz="2000" dirty="0">
                <a:latin typeface="宋体" panose="02010600030101010101" pitchFamily="2" charset="-122"/>
                <a:ea typeface="宋体" panose="02010600030101010101" pitchFamily="2" charset="-122"/>
              </a:rPr>
              <a:t>为中轴线</a:t>
            </a:r>
            <a:endParaRPr lang="en-US" altLang="zh-CN" sz="2000" dirty="0">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8455" y="1763395"/>
            <a:ext cx="3697605" cy="460375"/>
          </a:xfrm>
          <a:prstGeom prst="rect">
            <a:avLst/>
          </a:prstGeom>
          <a:noFill/>
        </p:spPr>
        <p:txBody>
          <a:bodyPr wrap="square" rtlCol="0">
            <a:spAutoFit/>
          </a:bodyPr>
          <a:lstStyle/>
          <a:p>
            <a:r>
              <a:rPr lang="en-US" altLang="zh-CN" sz="2400">
                <a:sym typeface="+mn-ea"/>
              </a:rPr>
              <a:t>PART 1</a:t>
            </a:r>
          </a:p>
        </p:txBody>
      </p:sp>
      <p:sp>
        <p:nvSpPr>
          <p:cNvPr id="2" name="文本框 1"/>
          <p:cNvSpPr txBox="1"/>
          <p:nvPr/>
        </p:nvSpPr>
        <p:spPr>
          <a:xfrm>
            <a:off x="2935605" y="2967990"/>
            <a:ext cx="6321425" cy="922020"/>
          </a:xfrm>
          <a:prstGeom prst="rect">
            <a:avLst/>
          </a:prstGeom>
          <a:noFill/>
        </p:spPr>
        <p:txBody>
          <a:bodyPr wrap="square" rtlCol="0">
            <a:spAutoFit/>
          </a:bodyPr>
          <a:lstStyle/>
          <a:p>
            <a:pPr algn="ctr"/>
            <a:r>
              <a:rPr lang="zh-CN" altLang="en-US" sz="5400" dirty="0"/>
              <a:t>系统介绍</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8455" y="1763395"/>
            <a:ext cx="369760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panose="02010600030101010101" charset="-122"/>
                <a:cs typeface="+mn-cs"/>
                <a:sym typeface="+mn-ea"/>
              </a:rPr>
              <a:t>PART 4</a:t>
            </a:r>
          </a:p>
        </p:txBody>
      </p:sp>
      <p:sp>
        <p:nvSpPr>
          <p:cNvPr id="3" name="文本框 2"/>
          <p:cNvSpPr txBox="1"/>
          <p:nvPr/>
        </p:nvSpPr>
        <p:spPr>
          <a:xfrm>
            <a:off x="2935605" y="2967990"/>
            <a:ext cx="6321425" cy="9220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prstClr val="black"/>
                </a:solidFill>
                <a:effectLst/>
                <a:uLnTx/>
                <a:uFillTx/>
                <a:latin typeface="Calibri" panose="020F0502020204030204"/>
                <a:ea typeface="等线" panose="02010600030101010101" charset="-122"/>
                <a:cs typeface="+mn-cs"/>
              </a:rPr>
              <a:t>指标</a:t>
            </a:r>
            <a:r>
              <a:rPr lang="zh-CN" altLang="en-US" sz="5400" dirty="0">
                <a:solidFill>
                  <a:prstClr val="black"/>
                </a:solidFill>
                <a:latin typeface="Calibri" panose="020F0502020204030204"/>
                <a:ea typeface="等线" panose="02010600030101010101" charset="-122"/>
              </a:rPr>
              <a:t>结果</a:t>
            </a:r>
            <a:endParaRPr kumimoji="0" lang="zh-CN" altLang="en-US" sz="5400" b="0" i="0" u="none" strike="noStrike" kern="1200" cap="none" spc="0" normalizeH="0" baseline="0" noProof="0" dirty="0">
              <a:ln>
                <a:noFill/>
              </a:ln>
              <a:solidFill>
                <a:prstClr val="black"/>
              </a:solidFill>
              <a:effectLst/>
              <a:uLnTx/>
              <a:uFillTx/>
              <a:latin typeface="Calibri" panose="020F0502020204030204"/>
              <a:ea typeface="等线" panose="02010600030101010101"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11680" y="359410"/>
            <a:ext cx="9547225" cy="1476375"/>
          </a:xfrm>
          <a:prstGeom prst="rect">
            <a:avLst/>
          </a:prstGeom>
          <a:noFill/>
        </p:spPr>
        <p:txBody>
          <a:bodyPr wrap="square" rtlCol="0">
            <a:spAutoFit/>
          </a:bodyPr>
          <a:lstStyle/>
          <a:p>
            <a:r>
              <a:rPr lang="zh-CN" altLang="en-US" sz="3200" dirty="0">
                <a:latin typeface="+mn-ea"/>
              </a:rPr>
              <a:t>过去四十年里美股、港股、上证的市场数据</a:t>
            </a:r>
            <a:endParaRPr lang="en-US" altLang="zh-CN" sz="3200" dirty="0">
              <a:latin typeface="+mn-ea"/>
            </a:endParaRPr>
          </a:p>
          <a:p>
            <a:endParaRPr lang="en-US" altLang="zh-CN" dirty="0">
              <a:latin typeface="+mn-ea"/>
            </a:endParaRPr>
          </a:p>
          <a:p>
            <a:r>
              <a:rPr lang="zh-CN" altLang="en-US" sz="2000" dirty="0">
                <a:latin typeface="+mn-ea"/>
              </a:rPr>
              <a:t>单一技术指标</a:t>
            </a:r>
            <a:endParaRPr lang="en-US" altLang="zh-CN" sz="2000" dirty="0">
              <a:latin typeface="+mn-ea"/>
            </a:endParaRPr>
          </a:p>
          <a:p>
            <a:endParaRPr lang="en-US" altLang="zh-CN" sz="2000" dirty="0">
              <a:latin typeface="+mn-ea"/>
              <a:ea typeface="宋体" panose="02010600030101010101" pitchFamily="2" charset="-122"/>
            </a:endParaRPr>
          </a:p>
        </p:txBody>
      </p:sp>
      <p:graphicFrame>
        <p:nvGraphicFramePr>
          <p:cNvPr id="4" name="表格 4"/>
          <p:cNvGraphicFramePr>
            <a:graphicFrameLocks noGrp="1"/>
          </p:cNvGraphicFramePr>
          <p:nvPr/>
        </p:nvGraphicFramePr>
        <p:xfrm>
          <a:off x="362454" y="2082756"/>
          <a:ext cx="11467092" cy="3581400"/>
        </p:xfrm>
        <a:graphic>
          <a:graphicData uri="http://schemas.openxmlformats.org/drawingml/2006/table">
            <a:tbl>
              <a:tblPr firstRow="1" bandRow="1">
                <a:tableStyleId>{B301B821-A1FF-4177-AEE7-76D212191A09}</a:tableStyleId>
              </a:tblPr>
              <a:tblGrid>
                <a:gridCol w="882084">
                  <a:extLst>
                    <a:ext uri="{9D8B030D-6E8A-4147-A177-3AD203B41FA5}">
                      <a16:colId xmlns:a16="http://schemas.microsoft.com/office/drawing/2014/main" val="20000"/>
                    </a:ext>
                  </a:extLst>
                </a:gridCol>
                <a:gridCol w="882084">
                  <a:extLst>
                    <a:ext uri="{9D8B030D-6E8A-4147-A177-3AD203B41FA5}">
                      <a16:colId xmlns:a16="http://schemas.microsoft.com/office/drawing/2014/main" val="20001"/>
                    </a:ext>
                  </a:extLst>
                </a:gridCol>
                <a:gridCol w="882084">
                  <a:extLst>
                    <a:ext uri="{9D8B030D-6E8A-4147-A177-3AD203B41FA5}">
                      <a16:colId xmlns:a16="http://schemas.microsoft.com/office/drawing/2014/main" val="20002"/>
                    </a:ext>
                  </a:extLst>
                </a:gridCol>
                <a:gridCol w="882084">
                  <a:extLst>
                    <a:ext uri="{9D8B030D-6E8A-4147-A177-3AD203B41FA5}">
                      <a16:colId xmlns:a16="http://schemas.microsoft.com/office/drawing/2014/main" val="20003"/>
                    </a:ext>
                  </a:extLst>
                </a:gridCol>
                <a:gridCol w="882084">
                  <a:extLst>
                    <a:ext uri="{9D8B030D-6E8A-4147-A177-3AD203B41FA5}">
                      <a16:colId xmlns:a16="http://schemas.microsoft.com/office/drawing/2014/main" val="20004"/>
                    </a:ext>
                  </a:extLst>
                </a:gridCol>
                <a:gridCol w="882084">
                  <a:extLst>
                    <a:ext uri="{9D8B030D-6E8A-4147-A177-3AD203B41FA5}">
                      <a16:colId xmlns:a16="http://schemas.microsoft.com/office/drawing/2014/main" val="20005"/>
                    </a:ext>
                  </a:extLst>
                </a:gridCol>
                <a:gridCol w="882084">
                  <a:extLst>
                    <a:ext uri="{9D8B030D-6E8A-4147-A177-3AD203B41FA5}">
                      <a16:colId xmlns:a16="http://schemas.microsoft.com/office/drawing/2014/main" val="20006"/>
                    </a:ext>
                  </a:extLst>
                </a:gridCol>
                <a:gridCol w="882084">
                  <a:extLst>
                    <a:ext uri="{9D8B030D-6E8A-4147-A177-3AD203B41FA5}">
                      <a16:colId xmlns:a16="http://schemas.microsoft.com/office/drawing/2014/main" val="20007"/>
                    </a:ext>
                  </a:extLst>
                </a:gridCol>
                <a:gridCol w="882084">
                  <a:extLst>
                    <a:ext uri="{9D8B030D-6E8A-4147-A177-3AD203B41FA5}">
                      <a16:colId xmlns:a16="http://schemas.microsoft.com/office/drawing/2014/main" val="20008"/>
                    </a:ext>
                  </a:extLst>
                </a:gridCol>
                <a:gridCol w="882084">
                  <a:extLst>
                    <a:ext uri="{9D8B030D-6E8A-4147-A177-3AD203B41FA5}">
                      <a16:colId xmlns:a16="http://schemas.microsoft.com/office/drawing/2014/main" val="20009"/>
                    </a:ext>
                  </a:extLst>
                </a:gridCol>
                <a:gridCol w="882084">
                  <a:extLst>
                    <a:ext uri="{9D8B030D-6E8A-4147-A177-3AD203B41FA5}">
                      <a16:colId xmlns:a16="http://schemas.microsoft.com/office/drawing/2014/main" val="20010"/>
                    </a:ext>
                  </a:extLst>
                </a:gridCol>
                <a:gridCol w="882084">
                  <a:extLst>
                    <a:ext uri="{9D8B030D-6E8A-4147-A177-3AD203B41FA5}">
                      <a16:colId xmlns:a16="http://schemas.microsoft.com/office/drawing/2014/main" val="20011"/>
                    </a:ext>
                  </a:extLst>
                </a:gridCol>
                <a:gridCol w="882084">
                  <a:extLst>
                    <a:ext uri="{9D8B030D-6E8A-4147-A177-3AD203B41FA5}">
                      <a16:colId xmlns:a16="http://schemas.microsoft.com/office/drawing/2014/main" val="20012"/>
                    </a:ext>
                  </a:extLst>
                </a:gridCol>
              </a:tblGrid>
              <a:tr h="370840">
                <a:tc>
                  <a:txBody>
                    <a:bodyPr/>
                    <a:lstStyle/>
                    <a:p>
                      <a:pPr algn="ctr"/>
                      <a:r>
                        <a:rPr lang="zh-CN" altLang="en-US" dirty="0"/>
                        <a:t>交易策略</a:t>
                      </a:r>
                    </a:p>
                  </a:txBody>
                  <a:tcPr/>
                </a:tc>
                <a:tc gridSpan="3">
                  <a:txBody>
                    <a:bodyPr/>
                    <a:lstStyle/>
                    <a:p>
                      <a:pPr algn="ctr"/>
                      <a:r>
                        <a:rPr lang="en-US" altLang="zh-CN" dirty="0"/>
                        <a:t>NASDAQ 100</a:t>
                      </a:r>
                    </a:p>
                    <a:p>
                      <a:pPr algn="l"/>
                      <a:r>
                        <a:rPr lang="zh-CN" altLang="en-US" dirty="0"/>
                        <a:t>交易次数 成功率  收益率</a:t>
                      </a:r>
                      <a:endParaRPr lang="en-US" altLang="zh-CN" dirty="0"/>
                    </a:p>
                  </a:txBody>
                  <a:tcPr/>
                </a:tc>
                <a:tc hMerge="1">
                  <a:txBody>
                    <a:bodyPr/>
                    <a:lstStyle/>
                    <a:p>
                      <a:endParaRPr lang="en-US"/>
                    </a:p>
                  </a:txBody>
                  <a:tcPr/>
                </a:tc>
                <a:tc hMerge="1">
                  <a:txBody>
                    <a:bodyPr/>
                    <a:lstStyle/>
                    <a:p>
                      <a:endParaRPr lang="en-US"/>
                    </a:p>
                  </a:txBody>
                  <a:tcPr/>
                </a:tc>
                <a:tc gridSpan="3">
                  <a:txBody>
                    <a:bodyPr/>
                    <a:lstStyle/>
                    <a:p>
                      <a:pPr algn="ctr"/>
                      <a:r>
                        <a:rPr lang="en-US" altLang="zh-CN" dirty="0"/>
                        <a:t>DOW JONES 30</a:t>
                      </a: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交易次数 成功率  收益率</a:t>
                      </a:r>
                      <a:endParaRPr lang="en-US" altLang="zh-CN" dirty="0"/>
                    </a:p>
                  </a:txBody>
                  <a:tcPr/>
                </a:tc>
                <a:tc hMerge="1">
                  <a:txBody>
                    <a:bodyPr/>
                    <a:lstStyle/>
                    <a:p>
                      <a:endParaRPr lang="en-US"/>
                    </a:p>
                  </a:txBody>
                  <a:tcPr/>
                </a:tc>
                <a:tc hMerge="1">
                  <a:txBody>
                    <a:bodyPr/>
                    <a:lstStyle/>
                    <a:p>
                      <a:endParaRPr lang="en-US"/>
                    </a:p>
                  </a:txBody>
                  <a:tcPr/>
                </a:tc>
                <a:tc gridSpan="3">
                  <a:txBody>
                    <a:bodyPr/>
                    <a:lstStyle/>
                    <a:p>
                      <a:pPr algn="ctr"/>
                      <a:r>
                        <a:rPr lang="en-US" altLang="zh-CN" dirty="0"/>
                        <a:t>HSI 60</a:t>
                      </a: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交易次数 成功率  收益率</a:t>
                      </a:r>
                      <a:endParaRPr lang="en-US" altLang="zh-CN" dirty="0"/>
                    </a:p>
                  </a:txBody>
                  <a:tcPr/>
                </a:tc>
                <a:tc hMerge="1">
                  <a:txBody>
                    <a:bodyPr/>
                    <a:lstStyle/>
                    <a:p>
                      <a:endParaRPr lang="en-US"/>
                    </a:p>
                  </a:txBody>
                  <a:tcPr/>
                </a:tc>
                <a:tc hMerge="1">
                  <a:txBody>
                    <a:bodyPr/>
                    <a:lstStyle/>
                    <a:p>
                      <a:endParaRPr lang="en-US"/>
                    </a:p>
                  </a:txBody>
                  <a:tcPr/>
                </a:tc>
                <a:tc gridSpan="3">
                  <a:txBody>
                    <a:bodyPr/>
                    <a:lstStyle/>
                    <a:p>
                      <a:pPr algn="ctr"/>
                      <a:r>
                        <a:rPr lang="zh-CN" altLang="en-US" dirty="0"/>
                        <a:t>上证</a:t>
                      </a:r>
                      <a:r>
                        <a:rPr lang="en-US" altLang="zh-CN" dirty="0"/>
                        <a:t>50</a:t>
                      </a: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交易次数 成功率  收益率</a:t>
                      </a:r>
                      <a:endParaRPr lang="en-US" altLang="zh-CN"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algn="ctr"/>
                      <a:r>
                        <a:rPr lang="en-US" altLang="zh-CN" dirty="0"/>
                        <a:t>SMA</a:t>
                      </a:r>
                    </a:p>
                  </a:txBody>
                  <a:tcPr/>
                </a:tc>
                <a:tc>
                  <a:txBody>
                    <a:bodyPr/>
                    <a:lstStyle/>
                    <a:p>
                      <a:pPr algn="ctr"/>
                      <a:r>
                        <a:rPr lang="en-US" altLang="zh-CN" dirty="0"/>
                        <a:t>6108</a:t>
                      </a:r>
                      <a:endParaRPr lang="zh-CN" altLang="en-US" dirty="0"/>
                    </a:p>
                  </a:txBody>
                  <a:tcPr/>
                </a:tc>
                <a:tc>
                  <a:txBody>
                    <a:bodyPr/>
                    <a:lstStyle/>
                    <a:p>
                      <a:pPr algn="ctr"/>
                      <a:r>
                        <a:rPr lang="en-US" altLang="zh-CN" dirty="0"/>
                        <a:t>33.53%</a:t>
                      </a:r>
                      <a:endParaRPr lang="zh-CN" altLang="en-US" dirty="0"/>
                    </a:p>
                  </a:txBody>
                  <a:tcPr/>
                </a:tc>
                <a:tc>
                  <a:txBody>
                    <a:bodyPr/>
                    <a:lstStyle/>
                    <a:p>
                      <a:pPr algn="ctr"/>
                      <a:r>
                        <a:rPr lang="en-US" altLang="zh-CN" dirty="0"/>
                        <a:t>9.90%</a:t>
                      </a:r>
                      <a:endParaRPr lang="zh-CN" altLang="en-US" dirty="0"/>
                    </a:p>
                  </a:txBody>
                  <a:tcPr/>
                </a:tc>
                <a:tc>
                  <a:txBody>
                    <a:bodyPr/>
                    <a:lstStyle/>
                    <a:p>
                      <a:pPr algn="ctr"/>
                      <a:r>
                        <a:rPr lang="en-US" altLang="zh-CN" dirty="0"/>
                        <a:t>2713</a:t>
                      </a:r>
                      <a:endParaRPr lang="zh-CN" altLang="en-US" dirty="0"/>
                    </a:p>
                  </a:txBody>
                  <a:tcPr/>
                </a:tc>
                <a:tc>
                  <a:txBody>
                    <a:bodyPr/>
                    <a:lstStyle/>
                    <a:p>
                      <a:pPr algn="ctr"/>
                      <a:r>
                        <a:rPr lang="en-US" altLang="zh-CN" dirty="0"/>
                        <a:t>30.85%</a:t>
                      </a:r>
                      <a:endParaRPr lang="zh-CN" altLang="en-US" dirty="0"/>
                    </a:p>
                  </a:txBody>
                  <a:tcPr/>
                </a:tc>
                <a:tc>
                  <a:txBody>
                    <a:bodyPr/>
                    <a:lstStyle/>
                    <a:p>
                      <a:pPr algn="ctr"/>
                      <a:r>
                        <a:rPr lang="en-US" altLang="zh-CN" dirty="0"/>
                        <a:t>4.44%</a:t>
                      </a:r>
                      <a:endParaRPr lang="zh-CN" altLang="en-US" dirty="0"/>
                    </a:p>
                  </a:txBody>
                  <a:tcPr/>
                </a:tc>
                <a:tc>
                  <a:txBody>
                    <a:bodyPr/>
                    <a:lstStyle/>
                    <a:p>
                      <a:pPr algn="ctr"/>
                      <a:r>
                        <a:rPr lang="en-US" altLang="zh-CN" dirty="0"/>
                        <a:t>2232</a:t>
                      </a:r>
                      <a:endParaRPr lang="zh-CN" altLang="en-US" dirty="0"/>
                    </a:p>
                  </a:txBody>
                  <a:tcPr/>
                </a:tc>
                <a:tc>
                  <a:txBody>
                    <a:bodyPr/>
                    <a:lstStyle/>
                    <a:p>
                      <a:pPr algn="ctr"/>
                      <a:r>
                        <a:rPr lang="en-US" altLang="zh-CN" dirty="0"/>
                        <a:t>30.73%</a:t>
                      </a:r>
                      <a:endParaRPr lang="zh-CN" altLang="en-US" dirty="0"/>
                    </a:p>
                  </a:txBody>
                  <a:tcPr/>
                </a:tc>
                <a:tc>
                  <a:txBody>
                    <a:bodyPr/>
                    <a:lstStyle/>
                    <a:p>
                      <a:pPr algn="ctr"/>
                      <a:r>
                        <a:rPr lang="en-US" altLang="zh-CN" dirty="0"/>
                        <a:t>8.32%</a:t>
                      </a:r>
                      <a:endParaRPr lang="zh-CN" altLang="en-US" dirty="0"/>
                    </a:p>
                  </a:txBody>
                  <a:tcPr/>
                </a:tc>
                <a:tc>
                  <a:txBody>
                    <a:bodyPr/>
                    <a:lstStyle/>
                    <a:p>
                      <a:pPr algn="ctr"/>
                      <a:r>
                        <a:rPr lang="en-US" altLang="zh-CN" dirty="0"/>
                        <a:t>1873</a:t>
                      </a:r>
                      <a:endParaRPr lang="zh-CN" altLang="en-US" dirty="0"/>
                    </a:p>
                  </a:txBody>
                  <a:tcPr/>
                </a:tc>
                <a:tc>
                  <a:txBody>
                    <a:bodyPr/>
                    <a:lstStyle/>
                    <a:p>
                      <a:pPr algn="ctr"/>
                      <a:r>
                        <a:rPr lang="en-US" altLang="zh-CN" dirty="0"/>
                        <a:t>27.76%</a:t>
                      </a:r>
                      <a:endParaRPr lang="zh-CN" altLang="en-US" dirty="0"/>
                    </a:p>
                  </a:txBody>
                  <a:tcPr/>
                </a:tc>
                <a:tc>
                  <a:txBody>
                    <a:bodyPr/>
                    <a:lstStyle/>
                    <a:p>
                      <a:pPr algn="ctr"/>
                      <a:r>
                        <a:rPr lang="en-US" altLang="zh-CN" dirty="0"/>
                        <a:t>7.19%</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a:t>MACD</a:t>
                      </a:r>
                      <a:endParaRPr lang="zh-CN" altLang="en-US" dirty="0"/>
                    </a:p>
                  </a:txBody>
                  <a:tcPr/>
                </a:tc>
                <a:tc>
                  <a:txBody>
                    <a:bodyPr/>
                    <a:lstStyle/>
                    <a:p>
                      <a:pPr algn="ctr"/>
                      <a:r>
                        <a:rPr lang="en-US" altLang="zh-CN" dirty="0"/>
                        <a:t>25800</a:t>
                      </a:r>
                      <a:endParaRPr lang="zh-CN" altLang="en-US" dirty="0"/>
                    </a:p>
                  </a:txBody>
                  <a:tcPr/>
                </a:tc>
                <a:tc>
                  <a:txBody>
                    <a:bodyPr/>
                    <a:lstStyle/>
                    <a:p>
                      <a:pPr algn="ctr"/>
                      <a:r>
                        <a:rPr lang="en-US" altLang="zh-CN" dirty="0"/>
                        <a:t>21.22%</a:t>
                      </a:r>
                      <a:endParaRPr lang="zh-CN" altLang="en-US" dirty="0"/>
                    </a:p>
                  </a:txBody>
                  <a:tcPr/>
                </a:tc>
                <a:tc>
                  <a:txBody>
                    <a:bodyPr/>
                    <a:lstStyle/>
                    <a:p>
                      <a:pPr algn="ctr"/>
                      <a:r>
                        <a:rPr lang="en-US" altLang="zh-CN" dirty="0"/>
                        <a:t>1.93%</a:t>
                      </a:r>
                      <a:endParaRPr lang="zh-CN" altLang="en-US" dirty="0"/>
                    </a:p>
                  </a:txBody>
                  <a:tcPr/>
                </a:tc>
                <a:tc>
                  <a:txBody>
                    <a:bodyPr/>
                    <a:lstStyle/>
                    <a:p>
                      <a:pPr algn="ctr"/>
                      <a:r>
                        <a:rPr lang="en-US" altLang="zh-CN" dirty="0"/>
                        <a:t>11075</a:t>
                      </a:r>
                      <a:endParaRPr lang="zh-CN" altLang="en-US" dirty="0"/>
                    </a:p>
                  </a:txBody>
                  <a:tcPr/>
                </a:tc>
                <a:tc>
                  <a:txBody>
                    <a:bodyPr/>
                    <a:lstStyle/>
                    <a:p>
                      <a:pPr algn="ctr"/>
                      <a:r>
                        <a:rPr lang="en-US" altLang="zh-CN" dirty="0"/>
                        <a:t>17.98%</a:t>
                      </a:r>
                      <a:endParaRPr lang="zh-CN" altLang="en-US" dirty="0"/>
                    </a:p>
                  </a:txBody>
                  <a:tcPr/>
                </a:tc>
                <a:tc>
                  <a:txBody>
                    <a:bodyPr/>
                    <a:lstStyle/>
                    <a:p>
                      <a:pPr algn="ctr"/>
                      <a:r>
                        <a:rPr lang="en-US" altLang="zh-CN" dirty="0"/>
                        <a:t>0.69%</a:t>
                      </a:r>
                      <a:endParaRPr lang="zh-CN" altLang="en-US" dirty="0"/>
                    </a:p>
                  </a:txBody>
                  <a:tcPr/>
                </a:tc>
                <a:tc>
                  <a:txBody>
                    <a:bodyPr/>
                    <a:lstStyle/>
                    <a:p>
                      <a:pPr algn="ctr"/>
                      <a:r>
                        <a:rPr lang="en-US" altLang="zh-CN" dirty="0"/>
                        <a:t>9275</a:t>
                      </a:r>
                      <a:endParaRPr lang="zh-CN" altLang="en-US" dirty="0"/>
                    </a:p>
                  </a:txBody>
                  <a:tcPr/>
                </a:tc>
                <a:tc>
                  <a:txBody>
                    <a:bodyPr/>
                    <a:lstStyle/>
                    <a:p>
                      <a:pPr algn="ctr"/>
                      <a:r>
                        <a:rPr lang="en-US" altLang="zh-CN" dirty="0"/>
                        <a:t>19.48%</a:t>
                      </a:r>
                      <a:endParaRPr lang="zh-CN" altLang="en-US" dirty="0"/>
                    </a:p>
                  </a:txBody>
                  <a:tcPr/>
                </a:tc>
                <a:tc>
                  <a:txBody>
                    <a:bodyPr/>
                    <a:lstStyle/>
                    <a:p>
                      <a:pPr algn="ctr"/>
                      <a:r>
                        <a:rPr lang="en-US" altLang="zh-CN" dirty="0"/>
                        <a:t>0.91%</a:t>
                      </a:r>
                      <a:endParaRPr lang="zh-CN" altLang="en-US" dirty="0"/>
                    </a:p>
                  </a:txBody>
                  <a:tcPr/>
                </a:tc>
                <a:tc>
                  <a:txBody>
                    <a:bodyPr/>
                    <a:lstStyle/>
                    <a:p>
                      <a:pPr algn="ctr"/>
                      <a:r>
                        <a:rPr lang="en-US" altLang="zh-CN" dirty="0"/>
                        <a:t>7318</a:t>
                      </a:r>
                      <a:endParaRPr lang="zh-CN" altLang="en-US" dirty="0"/>
                    </a:p>
                  </a:txBody>
                  <a:tcPr/>
                </a:tc>
                <a:tc>
                  <a:txBody>
                    <a:bodyPr/>
                    <a:lstStyle/>
                    <a:p>
                      <a:pPr algn="ctr"/>
                      <a:r>
                        <a:rPr lang="en-US" altLang="zh-CN" dirty="0"/>
                        <a:t>22.00%</a:t>
                      </a:r>
                      <a:endParaRPr lang="zh-CN" altLang="en-US" dirty="0"/>
                    </a:p>
                  </a:txBody>
                  <a:tcPr/>
                </a:tc>
                <a:tc>
                  <a:txBody>
                    <a:bodyPr/>
                    <a:lstStyle/>
                    <a:p>
                      <a:pPr algn="ctr"/>
                      <a:r>
                        <a:rPr lang="en-US" altLang="zh-CN" dirty="0"/>
                        <a:t>1.61%</a:t>
                      </a:r>
                      <a:endParaRPr lang="zh-CN" altLang="en-US" dirty="0"/>
                    </a:p>
                  </a:txBody>
                  <a:tcPr/>
                </a:tc>
                <a:extLst>
                  <a:ext uri="{0D108BD9-81ED-4DB2-BD59-A6C34878D82A}">
                    <a16:rowId xmlns:a16="http://schemas.microsoft.com/office/drawing/2014/main" val="10002"/>
                  </a:ext>
                </a:extLst>
              </a:tr>
              <a:tr h="370840">
                <a:tc>
                  <a:txBody>
                    <a:bodyPr/>
                    <a:lstStyle/>
                    <a:p>
                      <a:pPr algn="ctr"/>
                      <a:r>
                        <a:rPr lang="en-US" altLang="zh-CN" dirty="0"/>
                        <a:t>RSI</a:t>
                      </a:r>
                      <a:endParaRPr lang="zh-CN" altLang="en-US" dirty="0"/>
                    </a:p>
                  </a:txBody>
                  <a:tcPr/>
                </a:tc>
                <a:tc>
                  <a:txBody>
                    <a:bodyPr/>
                    <a:lstStyle/>
                    <a:p>
                      <a:pPr algn="ctr"/>
                      <a:r>
                        <a:rPr lang="en-US" altLang="zh-CN" dirty="0"/>
                        <a:t>4206</a:t>
                      </a:r>
                      <a:endParaRPr lang="zh-CN" altLang="en-US" dirty="0"/>
                    </a:p>
                  </a:txBody>
                  <a:tcPr/>
                </a:tc>
                <a:tc>
                  <a:txBody>
                    <a:bodyPr/>
                    <a:lstStyle/>
                    <a:p>
                      <a:pPr algn="ctr"/>
                      <a:r>
                        <a:rPr lang="en-US" altLang="zh-CN" dirty="0"/>
                        <a:t>62.46%</a:t>
                      </a:r>
                      <a:endParaRPr lang="zh-CN" altLang="en-US" dirty="0"/>
                    </a:p>
                  </a:txBody>
                  <a:tcPr/>
                </a:tc>
                <a:tc>
                  <a:txBody>
                    <a:bodyPr/>
                    <a:lstStyle/>
                    <a:p>
                      <a:pPr algn="ctr"/>
                      <a:r>
                        <a:rPr lang="en-US" altLang="zh-CN" dirty="0"/>
                        <a:t>7.17%</a:t>
                      </a:r>
                      <a:endParaRPr lang="zh-CN" altLang="en-US" dirty="0"/>
                    </a:p>
                  </a:txBody>
                  <a:tcPr/>
                </a:tc>
                <a:tc>
                  <a:txBody>
                    <a:bodyPr/>
                    <a:lstStyle/>
                    <a:p>
                      <a:pPr algn="ctr"/>
                      <a:r>
                        <a:rPr lang="en-US" altLang="zh-CN" dirty="0"/>
                        <a:t>1815</a:t>
                      </a:r>
                      <a:endParaRPr lang="zh-CN" altLang="en-US" dirty="0"/>
                    </a:p>
                  </a:txBody>
                  <a:tcPr/>
                </a:tc>
                <a:tc>
                  <a:txBody>
                    <a:bodyPr/>
                    <a:lstStyle/>
                    <a:p>
                      <a:pPr algn="ctr"/>
                      <a:r>
                        <a:rPr lang="en-US" altLang="zh-CN" dirty="0"/>
                        <a:t>56.85%</a:t>
                      </a:r>
                      <a:endParaRPr lang="zh-CN" altLang="en-US" dirty="0"/>
                    </a:p>
                  </a:txBody>
                  <a:tcPr/>
                </a:tc>
                <a:tc>
                  <a:txBody>
                    <a:bodyPr/>
                    <a:lstStyle/>
                    <a:p>
                      <a:pPr algn="ctr"/>
                      <a:r>
                        <a:rPr lang="en-US" altLang="zh-CN" dirty="0"/>
                        <a:t>4.52%</a:t>
                      </a:r>
                      <a:endParaRPr lang="zh-CN" altLang="en-US" dirty="0"/>
                    </a:p>
                  </a:txBody>
                  <a:tcPr/>
                </a:tc>
                <a:tc>
                  <a:txBody>
                    <a:bodyPr/>
                    <a:lstStyle/>
                    <a:p>
                      <a:pPr algn="ctr"/>
                      <a:r>
                        <a:rPr lang="en-US" altLang="zh-CN" dirty="0"/>
                        <a:t>1470</a:t>
                      </a:r>
                      <a:endParaRPr lang="zh-CN" altLang="en-US" dirty="0"/>
                    </a:p>
                  </a:txBody>
                  <a:tcPr/>
                </a:tc>
                <a:tc>
                  <a:txBody>
                    <a:bodyPr/>
                    <a:lstStyle/>
                    <a:p>
                      <a:pPr algn="ctr"/>
                      <a:r>
                        <a:rPr lang="en-US" altLang="zh-CN" dirty="0"/>
                        <a:t>51.16%</a:t>
                      </a:r>
                      <a:endParaRPr lang="zh-CN" altLang="en-US" dirty="0"/>
                    </a:p>
                  </a:txBody>
                  <a:tcPr/>
                </a:tc>
                <a:tc>
                  <a:txBody>
                    <a:bodyPr/>
                    <a:lstStyle/>
                    <a:p>
                      <a:pPr algn="ctr"/>
                      <a:r>
                        <a:rPr lang="en-US" altLang="zh-CN" dirty="0"/>
                        <a:t>0.04%</a:t>
                      </a:r>
                      <a:endParaRPr lang="zh-CN" altLang="en-US" dirty="0"/>
                    </a:p>
                  </a:txBody>
                  <a:tcPr/>
                </a:tc>
                <a:tc>
                  <a:txBody>
                    <a:bodyPr/>
                    <a:lstStyle/>
                    <a:p>
                      <a:pPr algn="ctr"/>
                      <a:r>
                        <a:rPr lang="en-US" altLang="zh-CN" dirty="0"/>
                        <a:t>1216</a:t>
                      </a:r>
                      <a:endParaRPr lang="zh-CN" altLang="en-US" dirty="0"/>
                    </a:p>
                  </a:txBody>
                  <a:tcPr/>
                </a:tc>
                <a:tc>
                  <a:txBody>
                    <a:bodyPr/>
                    <a:lstStyle/>
                    <a:p>
                      <a:pPr algn="ctr"/>
                      <a:r>
                        <a:rPr lang="en-US" altLang="zh-CN" dirty="0"/>
                        <a:t>52.63%</a:t>
                      </a:r>
                      <a:endParaRPr lang="zh-CN" altLang="en-US" dirty="0"/>
                    </a:p>
                  </a:txBody>
                  <a:tcPr/>
                </a:tc>
                <a:tc>
                  <a:txBody>
                    <a:bodyPr/>
                    <a:lstStyle/>
                    <a:p>
                      <a:pPr algn="ctr"/>
                      <a:r>
                        <a:rPr lang="en-US" altLang="zh-CN" dirty="0"/>
                        <a:t>3.48%</a:t>
                      </a:r>
                      <a:endParaRPr lang="zh-CN" altLang="en-US" dirty="0"/>
                    </a:p>
                  </a:txBody>
                  <a:tcPr/>
                </a:tc>
                <a:extLst>
                  <a:ext uri="{0D108BD9-81ED-4DB2-BD59-A6C34878D82A}">
                    <a16:rowId xmlns:a16="http://schemas.microsoft.com/office/drawing/2014/main" val="10003"/>
                  </a:ext>
                </a:extLst>
              </a:tr>
              <a:tr h="370840">
                <a:tc>
                  <a:txBody>
                    <a:bodyPr/>
                    <a:lstStyle/>
                    <a:p>
                      <a:pPr algn="ctr"/>
                      <a:r>
                        <a:rPr lang="en-US" altLang="zh-CN" dirty="0"/>
                        <a:t>Bollinger’s bands </a:t>
                      </a:r>
                      <a:endParaRPr lang="zh-CN" altLang="en-US" dirty="0"/>
                    </a:p>
                  </a:txBody>
                  <a:tcPr/>
                </a:tc>
                <a:tc>
                  <a:txBody>
                    <a:bodyPr/>
                    <a:lstStyle/>
                    <a:p>
                      <a:pPr algn="ctr"/>
                      <a:r>
                        <a:rPr lang="en-US" altLang="zh-CN" dirty="0"/>
                        <a:t>8237</a:t>
                      </a:r>
                      <a:endParaRPr lang="zh-CN" altLang="en-US" dirty="0"/>
                    </a:p>
                  </a:txBody>
                  <a:tcPr/>
                </a:tc>
                <a:tc>
                  <a:txBody>
                    <a:bodyPr/>
                    <a:lstStyle/>
                    <a:p>
                      <a:pPr algn="ctr"/>
                      <a:r>
                        <a:rPr lang="en-US" altLang="zh-CN" dirty="0"/>
                        <a:t>49.23%</a:t>
                      </a:r>
                      <a:endParaRPr lang="zh-CN" altLang="en-US" dirty="0"/>
                    </a:p>
                  </a:txBody>
                  <a:tcPr/>
                </a:tc>
                <a:tc>
                  <a:txBody>
                    <a:bodyPr/>
                    <a:lstStyle/>
                    <a:p>
                      <a:pPr algn="ctr"/>
                      <a:r>
                        <a:rPr lang="en-US" altLang="zh-CN" dirty="0"/>
                        <a:t>4.12%</a:t>
                      </a:r>
                      <a:endParaRPr lang="zh-CN" altLang="en-US" dirty="0"/>
                    </a:p>
                  </a:txBody>
                  <a:tcPr/>
                </a:tc>
                <a:tc>
                  <a:txBody>
                    <a:bodyPr/>
                    <a:lstStyle/>
                    <a:p>
                      <a:pPr algn="ctr"/>
                      <a:r>
                        <a:rPr lang="en-US" altLang="zh-CN" dirty="0"/>
                        <a:t>3537</a:t>
                      </a:r>
                      <a:endParaRPr lang="zh-CN" altLang="en-US" dirty="0"/>
                    </a:p>
                  </a:txBody>
                  <a:tcPr/>
                </a:tc>
                <a:tc>
                  <a:txBody>
                    <a:bodyPr/>
                    <a:lstStyle/>
                    <a:p>
                      <a:pPr algn="ctr"/>
                      <a:r>
                        <a:rPr lang="en-US" altLang="zh-CN" dirty="0"/>
                        <a:t>40.91%</a:t>
                      </a:r>
                      <a:endParaRPr lang="zh-CN" altLang="en-US" dirty="0"/>
                    </a:p>
                  </a:txBody>
                  <a:tcPr/>
                </a:tc>
                <a:tc>
                  <a:txBody>
                    <a:bodyPr/>
                    <a:lstStyle/>
                    <a:p>
                      <a:pPr algn="ctr"/>
                      <a:r>
                        <a:rPr lang="en-US" altLang="zh-CN" dirty="0"/>
                        <a:t>2.75%</a:t>
                      </a:r>
                      <a:endParaRPr lang="zh-CN" altLang="en-US" dirty="0"/>
                    </a:p>
                  </a:txBody>
                  <a:tcPr/>
                </a:tc>
                <a:tc>
                  <a:txBody>
                    <a:bodyPr/>
                    <a:lstStyle/>
                    <a:p>
                      <a:pPr algn="ctr"/>
                      <a:r>
                        <a:rPr lang="en-US" altLang="zh-CN" dirty="0"/>
                        <a:t>2755</a:t>
                      </a:r>
                      <a:endParaRPr lang="zh-CN" altLang="en-US" dirty="0"/>
                    </a:p>
                  </a:txBody>
                  <a:tcPr/>
                </a:tc>
                <a:tc>
                  <a:txBody>
                    <a:bodyPr/>
                    <a:lstStyle/>
                    <a:p>
                      <a:pPr algn="ctr"/>
                      <a:r>
                        <a:rPr lang="en-US" altLang="zh-CN" dirty="0"/>
                        <a:t>40.69%</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2255</a:t>
                      </a:r>
                      <a:endParaRPr lang="zh-CN" altLang="en-US" dirty="0"/>
                    </a:p>
                  </a:txBody>
                  <a:tcPr/>
                </a:tc>
                <a:tc>
                  <a:txBody>
                    <a:bodyPr/>
                    <a:lstStyle/>
                    <a:p>
                      <a:pPr algn="ctr"/>
                      <a:r>
                        <a:rPr lang="en-US" altLang="zh-CN" dirty="0"/>
                        <a:t>41.60%</a:t>
                      </a:r>
                      <a:endParaRPr lang="zh-CN" altLang="en-US" dirty="0"/>
                    </a:p>
                  </a:txBody>
                  <a:tcPr/>
                </a:tc>
                <a:tc>
                  <a:txBody>
                    <a:bodyPr/>
                    <a:lstStyle/>
                    <a:p>
                      <a:pPr algn="ctr"/>
                      <a:r>
                        <a:rPr lang="en-US" altLang="zh-CN" dirty="0"/>
                        <a:t>1.26%</a:t>
                      </a:r>
                      <a:endParaRPr lang="zh-CN" altLang="en-US" dirty="0"/>
                    </a:p>
                  </a:txBody>
                  <a:tcPr/>
                </a:tc>
                <a:extLst>
                  <a:ext uri="{0D108BD9-81ED-4DB2-BD59-A6C34878D82A}">
                    <a16:rowId xmlns:a16="http://schemas.microsoft.com/office/drawing/2014/main" val="10004"/>
                  </a:ext>
                </a:extLst>
              </a:tr>
              <a:tr h="370840">
                <a:tc>
                  <a:txBody>
                    <a:bodyPr/>
                    <a:lstStyle/>
                    <a:p>
                      <a:pPr algn="ctr"/>
                      <a:r>
                        <a:rPr lang="en-US" altLang="zh-CN" dirty="0"/>
                        <a:t>Williams </a:t>
                      </a:r>
                    </a:p>
                    <a:p>
                      <a:pPr algn="ctr"/>
                      <a:r>
                        <a:rPr lang="en-US" altLang="zh-CN" dirty="0"/>
                        <a:t>Index</a:t>
                      </a:r>
                      <a:endParaRPr lang="zh-CN" altLang="en-US" dirty="0"/>
                    </a:p>
                  </a:txBody>
                  <a:tcPr/>
                </a:tc>
                <a:tc>
                  <a:txBody>
                    <a:bodyPr/>
                    <a:lstStyle/>
                    <a:p>
                      <a:pPr algn="ctr"/>
                      <a:r>
                        <a:rPr lang="en-US" altLang="zh-CN" dirty="0"/>
                        <a:t>11968</a:t>
                      </a:r>
                      <a:endParaRPr lang="zh-CN" altLang="en-US" dirty="0"/>
                    </a:p>
                  </a:txBody>
                  <a:tcPr/>
                </a:tc>
                <a:tc>
                  <a:txBody>
                    <a:bodyPr/>
                    <a:lstStyle/>
                    <a:p>
                      <a:pPr algn="ctr"/>
                      <a:r>
                        <a:rPr lang="en-US" altLang="zh-CN" dirty="0"/>
                        <a:t>28.13%</a:t>
                      </a:r>
                      <a:endParaRPr lang="zh-CN" altLang="en-US" dirty="0"/>
                    </a:p>
                  </a:txBody>
                  <a:tcPr/>
                </a:tc>
                <a:tc>
                  <a:txBody>
                    <a:bodyPr/>
                    <a:lstStyle/>
                    <a:p>
                      <a:pPr algn="ctr"/>
                      <a:r>
                        <a:rPr lang="en-US" altLang="zh-CN" dirty="0"/>
                        <a:t>3.85%</a:t>
                      </a:r>
                      <a:endParaRPr lang="zh-CN" altLang="en-US" dirty="0"/>
                    </a:p>
                  </a:txBody>
                  <a:tcPr/>
                </a:tc>
                <a:tc>
                  <a:txBody>
                    <a:bodyPr/>
                    <a:lstStyle/>
                    <a:p>
                      <a:pPr algn="ctr"/>
                      <a:r>
                        <a:rPr lang="en-US" altLang="zh-CN" dirty="0"/>
                        <a:t>5223</a:t>
                      </a:r>
                      <a:endParaRPr lang="zh-CN" altLang="en-US" dirty="0"/>
                    </a:p>
                  </a:txBody>
                  <a:tcPr/>
                </a:tc>
                <a:tc>
                  <a:txBody>
                    <a:bodyPr/>
                    <a:lstStyle/>
                    <a:p>
                      <a:pPr algn="ctr"/>
                      <a:r>
                        <a:rPr lang="en-US" altLang="zh-CN" dirty="0"/>
                        <a:t>24.95%</a:t>
                      </a:r>
                      <a:endParaRPr lang="zh-CN" altLang="en-US" dirty="0"/>
                    </a:p>
                  </a:txBody>
                  <a:tcPr/>
                </a:tc>
                <a:tc>
                  <a:txBody>
                    <a:bodyPr/>
                    <a:lstStyle/>
                    <a:p>
                      <a:pPr algn="ctr"/>
                      <a:r>
                        <a:rPr lang="en-US" altLang="zh-CN" dirty="0"/>
                        <a:t>1.73%</a:t>
                      </a:r>
                      <a:endParaRPr lang="zh-CN" altLang="en-US" dirty="0"/>
                    </a:p>
                  </a:txBody>
                  <a:tcPr/>
                </a:tc>
                <a:tc>
                  <a:txBody>
                    <a:bodyPr/>
                    <a:lstStyle/>
                    <a:p>
                      <a:pPr algn="ctr"/>
                      <a:r>
                        <a:rPr lang="en-US" altLang="zh-CN" dirty="0"/>
                        <a:t>4186</a:t>
                      </a:r>
                      <a:endParaRPr lang="zh-CN" altLang="en-US" dirty="0"/>
                    </a:p>
                  </a:txBody>
                  <a:tcPr/>
                </a:tc>
                <a:tc>
                  <a:txBody>
                    <a:bodyPr/>
                    <a:lstStyle/>
                    <a:p>
                      <a:pPr algn="ctr"/>
                      <a:r>
                        <a:rPr lang="en-US" altLang="zh-CN" dirty="0"/>
                        <a:t>26.16%</a:t>
                      </a:r>
                      <a:endParaRPr lang="zh-CN" altLang="en-US" dirty="0"/>
                    </a:p>
                  </a:txBody>
                  <a:tcPr/>
                </a:tc>
                <a:tc>
                  <a:txBody>
                    <a:bodyPr/>
                    <a:lstStyle/>
                    <a:p>
                      <a:pPr algn="ctr"/>
                      <a:r>
                        <a:rPr lang="en-US" altLang="zh-CN" dirty="0"/>
                        <a:t>3.75%</a:t>
                      </a:r>
                      <a:endParaRPr lang="zh-CN" altLang="en-US" dirty="0"/>
                    </a:p>
                  </a:txBody>
                  <a:tcPr/>
                </a:tc>
                <a:tc>
                  <a:txBody>
                    <a:bodyPr/>
                    <a:lstStyle/>
                    <a:p>
                      <a:pPr algn="ctr"/>
                      <a:r>
                        <a:rPr lang="en-US" altLang="zh-CN" dirty="0"/>
                        <a:t>3316</a:t>
                      </a:r>
                      <a:endParaRPr lang="zh-CN" altLang="en-US" dirty="0"/>
                    </a:p>
                  </a:txBody>
                  <a:tcPr/>
                </a:tc>
                <a:tc>
                  <a:txBody>
                    <a:bodyPr/>
                    <a:lstStyle/>
                    <a:p>
                      <a:pPr algn="ctr"/>
                      <a:r>
                        <a:rPr lang="en-US" altLang="zh-CN" dirty="0"/>
                        <a:t>27.17%</a:t>
                      </a:r>
                      <a:endParaRPr lang="zh-CN" altLang="en-US" dirty="0"/>
                    </a:p>
                  </a:txBody>
                  <a:tcPr/>
                </a:tc>
                <a:tc>
                  <a:txBody>
                    <a:bodyPr/>
                    <a:lstStyle/>
                    <a:p>
                      <a:pPr algn="ctr"/>
                      <a:r>
                        <a:rPr lang="en-US" altLang="zh-CN" dirty="0"/>
                        <a:t>4.39%</a:t>
                      </a:r>
                      <a:endParaRPr lang="zh-CN" alt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22295" y="5686425"/>
            <a:ext cx="6616065" cy="398780"/>
          </a:xfrm>
          <a:prstGeom prst="rect">
            <a:avLst/>
          </a:prstGeom>
          <a:noFill/>
        </p:spPr>
        <p:txBody>
          <a:bodyPr wrap="square" rtlCol="0">
            <a:spAutoFit/>
          </a:bodyPr>
          <a:lstStyle/>
          <a:p>
            <a:r>
              <a:rPr lang="zh-CN" altLang="en-US" sz="2000" dirty="0"/>
              <a:t>五种简单技术指标，在四个市场过去四十年的成功率</a:t>
            </a:r>
          </a:p>
        </p:txBody>
      </p:sp>
      <p:pic>
        <p:nvPicPr>
          <p:cNvPr id="4" name="图片 3"/>
          <p:cNvPicPr>
            <a:picLocks noChangeAspect="1"/>
          </p:cNvPicPr>
          <p:nvPr/>
        </p:nvPicPr>
        <p:blipFill>
          <a:blip r:embed="rId2"/>
          <a:stretch>
            <a:fillRect/>
          </a:stretch>
        </p:blipFill>
        <p:spPr>
          <a:xfrm>
            <a:off x="2699657" y="763866"/>
            <a:ext cx="7027818" cy="492237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15160" y="125095"/>
            <a:ext cx="8361680" cy="1476375"/>
          </a:xfrm>
          <a:prstGeom prst="rect">
            <a:avLst/>
          </a:prstGeom>
          <a:noFill/>
        </p:spPr>
        <p:txBody>
          <a:bodyPr wrap="square" rtlCol="0">
            <a:spAutoFit/>
          </a:bodyPr>
          <a:lstStyle/>
          <a:p>
            <a:r>
              <a:rPr lang="zh-CN" altLang="en-US" sz="3200" dirty="0">
                <a:latin typeface="+mn-ea"/>
              </a:rPr>
              <a:t>过去四十年里美股、港股、上证的市场数据</a:t>
            </a:r>
            <a:endParaRPr lang="en-US" altLang="zh-CN" dirty="0">
              <a:latin typeface="宋体" panose="02010600030101010101" pitchFamily="2" charset="-122"/>
              <a:ea typeface="宋体" panose="02010600030101010101" pitchFamily="2" charset="-122"/>
            </a:endParaRPr>
          </a:p>
          <a:p>
            <a:endParaRPr lang="zh-CN" altLang="en-US" dirty="0">
              <a:latin typeface="+mn-ea"/>
            </a:endParaRPr>
          </a:p>
          <a:p>
            <a:r>
              <a:rPr lang="zh-CN" altLang="en-US" sz="2000" dirty="0">
                <a:latin typeface="+mn-ea"/>
              </a:rPr>
              <a:t>综合多种技术指标</a:t>
            </a:r>
            <a:endParaRPr lang="en-US" altLang="zh-CN" sz="2000" dirty="0">
              <a:latin typeface="+mn-ea"/>
            </a:endParaRPr>
          </a:p>
          <a:p>
            <a:endParaRPr lang="en-US" altLang="zh-CN" sz="2000" dirty="0">
              <a:latin typeface="+mn-ea"/>
              <a:ea typeface="宋体" panose="02010600030101010101" pitchFamily="2" charset="-122"/>
            </a:endParaRPr>
          </a:p>
        </p:txBody>
      </p:sp>
      <p:graphicFrame>
        <p:nvGraphicFramePr>
          <p:cNvPr id="4" name="表格 4"/>
          <p:cNvGraphicFramePr>
            <a:graphicFrameLocks noGrp="1"/>
          </p:cNvGraphicFramePr>
          <p:nvPr>
            <p:custDataLst>
              <p:tags r:id="rId1"/>
            </p:custDataLst>
          </p:nvPr>
        </p:nvGraphicFramePr>
        <p:xfrm>
          <a:off x="362454" y="1539741"/>
          <a:ext cx="11467092" cy="4572000"/>
        </p:xfrm>
        <a:graphic>
          <a:graphicData uri="http://schemas.openxmlformats.org/drawingml/2006/table">
            <a:tbl>
              <a:tblPr firstRow="1" bandRow="1">
                <a:tableStyleId>{B301B821-A1FF-4177-AEE7-76D212191A09}</a:tableStyleId>
              </a:tblPr>
              <a:tblGrid>
                <a:gridCol w="882084">
                  <a:extLst>
                    <a:ext uri="{9D8B030D-6E8A-4147-A177-3AD203B41FA5}">
                      <a16:colId xmlns:a16="http://schemas.microsoft.com/office/drawing/2014/main" val="20000"/>
                    </a:ext>
                  </a:extLst>
                </a:gridCol>
                <a:gridCol w="882084">
                  <a:extLst>
                    <a:ext uri="{9D8B030D-6E8A-4147-A177-3AD203B41FA5}">
                      <a16:colId xmlns:a16="http://schemas.microsoft.com/office/drawing/2014/main" val="20001"/>
                    </a:ext>
                  </a:extLst>
                </a:gridCol>
                <a:gridCol w="882084">
                  <a:extLst>
                    <a:ext uri="{9D8B030D-6E8A-4147-A177-3AD203B41FA5}">
                      <a16:colId xmlns:a16="http://schemas.microsoft.com/office/drawing/2014/main" val="20002"/>
                    </a:ext>
                  </a:extLst>
                </a:gridCol>
                <a:gridCol w="882084">
                  <a:extLst>
                    <a:ext uri="{9D8B030D-6E8A-4147-A177-3AD203B41FA5}">
                      <a16:colId xmlns:a16="http://schemas.microsoft.com/office/drawing/2014/main" val="20003"/>
                    </a:ext>
                  </a:extLst>
                </a:gridCol>
                <a:gridCol w="882084">
                  <a:extLst>
                    <a:ext uri="{9D8B030D-6E8A-4147-A177-3AD203B41FA5}">
                      <a16:colId xmlns:a16="http://schemas.microsoft.com/office/drawing/2014/main" val="20004"/>
                    </a:ext>
                  </a:extLst>
                </a:gridCol>
                <a:gridCol w="882084">
                  <a:extLst>
                    <a:ext uri="{9D8B030D-6E8A-4147-A177-3AD203B41FA5}">
                      <a16:colId xmlns:a16="http://schemas.microsoft.com/office/drawing/2014/main" val="20005"/>
                    </a:ext>
                  </a:extLst>
                </a:gridCol>
                <a:gridCol w="882084">
                  <a:extLst>
                    <a:ext uri="{9D8B030D-6E8A-4147-A177-3AD203B41FA5}">
                      <a16:colId xmlns:a16="http://schemas.microsoft.com/office/drawing/2014/main" val="20006"/>
                    </a:ext>
                  </a:extLst>
                </a:gridCol>
                <a:gridCol w="882084">
                  <a:extLst>
                    <a:ext uri="{9D8B030D-6E8A-4147-A177-3AD203B41FA5}">
                      <a16:colId xmlns:a16="http://schemas.microsoft.com/office/drawing/2014/main" val="20007"/>
                    </a:ext>
                  </a:extLst>
                </a:gridCol>
                <a:gridCol w="882084">
                  <a:extLst>
                    <a:ext uri="{9D8B030D-6E8A-4147-A177-3AD203B41FA5}">
                      <a16:colId xmlns:a16="http://schemas.microsoft.com/office/drawing/2014/main" val="20008"/>
                    </a:ext>
                  </a:extLst>
                </a:gridCol>
                <a:gridCol w="882084">
                  <a:extLst>
                    <a:ext uri="{9D8B030D-6E8A-4147-A177-3AD203B41FA5}">
                      <a16:colId xmlns:a16="http://schemas.microsoft.com/office/drawing/2014/main" val="20009"/>
                    </a:ext>
                  </a:extLst>
                </a:gridCol>
                <a:gridCol w="882084">
                  <a:extLst>
                    <a:ext uri="{9D8B030D-6E8A-4147-A177-3AD203B41FA5}">
                      <a16:colId xmlns:a16="http://schemas.microsoft.com/office/drawing/2014/main" val="20010"/>
                    </a:ext>
                  </a:extLst>
                </a:gridCol>
                <a:gridCol w="882084">
                  <a:extLst>
                    <a:ext uri="{9D8B030D-6E8A-4147-A177-3AD203B41FA5}">
                      <a16:colId xmlns:a16="http://schemas.microsoft.com/office/drawing/2014/main" val="20011"/>
                    </a:ext>
                  </a:extLst>
                </a:gridCol>
                <a:gridCol w="882084">
                  <a:extLst>
                    <a:ext uri="{9D8B030D-6E8A-4147-A177-3AD203B41FA5}">
                      <a16:colId xmlns:a16="http://schemas.microsoft.com/office/drawing/2014/main" val="20012"/>
                    </a:ext>
                  </a:extLst>
                </a:gridCol>
              </a:tblGrid>
              <a:tr h="640080">
                <a:tc>
                  <a:txBody>
                    <a:bodyPr/>
                    <a:lstStyle/>
                    <a:p>
                      <a:pPr algn="ctr"/>
                      <a:r>
                        <a:rPr lang="zh-CN" altLang="en-US" dirty="0"/>
                        <a:t>交易策略</a:t>
                      </a:r>
                    </a:p>
                  </a:txBody>
                  <a:tcPr/>
                </a:tc>
                <a:tc gridSpan="3">
                  <a:txBody>
                    <a:bodyPr/>
                    <a:lstStyle/>
                    <a:p>
                      <a:pPr algn="ctr"/>
                      <a:r>
                        <a:rPr lang="en-US" altLang="zh-CN" dirty="0"/>
                        <a:t>NASDAQ 100</a:t>
                      </a:r>
                    </a:p>
                    <a:p>
                      <a:pPr algn="l"/>
                      <a:r>
                        <a:rPr lang="zh-CN" altLang="en-US" dirty="0"/>
                        <a:t>交易次数 成功率  收益率</a:t>
                      </a:r>
                      <a:endParaRPr lang="en-US" altLang="zh-CN" dirty="0"/>
                    </a:p>
                  </a:txBody>
                  <a:tcPr/>
                </a:tc>
                <a:tc hMerge="1">
                  <a:txBody>
                    <a:bodyPr/>
                    <a:lstStyle/>
                    <a:p>
                      <a:endParaRPr lang="en-US"/>
                    </a:p>
                  </a:txBody>
                  <a:tcPr/>
                </a:tc>
                <a:tc hMerge="1">
                  <a:txBody>
                    <a:bodyPr/>
                    <a:lstStyle/>
                    <a:p>
                      <a:endParaRPr lang="en-US"/>
                    </a:p>
                  </a:txBody>
                  <a:tcPr/>
                </a:tc>
                <a:tc gridSpan="3">
                  <a:txBody>
                    <a:bodyPr/>
                    <a:lstStyle/>
                    <a:p>
                      <a:pPr algn="ctr"/>
                      <a:r>
                        <a:rPr lang="en-US" altLang="zh-CN" dirty="0"/>
                        <a:t>DOW JONES 30</a:t>
                      </a: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交易次数 成功率  收益率</a:t>
                      </a:r>
                      <a:endParaRPr lang="en-US" altLang="zh-CN" dirty="0"/>
                    </a:p>
                  </a:txBody>
                  <a:tcPr/>
                </a:tc>
                <a:tc hMerge="1">
                  <a:txBody>
                    <a:bodyPr/>
                    <a:lstStyle/>
                    <a:p>
                      <a:endParaRPr lang="en-US"/>
                    </a:p>
                  </a:txBody>
                  <a:tcPr/>
                </a:tc>
                <a:tc hMerge="1">
                  <a:txBody>
                    <a:bodyPr/>
                    <a:lstStyle/>
                    <a:p>
                      <a:endParaRPr lang="en-US"/>
                    </a:p>
                  </a:txBody>
                  <a:tcPr/>
                </a:tc>
                <a:tc gridSpan="3">
                  <a:txBody>
                    <a:bodyPr/>
                    <a:lstStyle/>
                    <a:p>
                      <a:pPr algn="ctr"/>
                      <a:r>
                        <a:rPr lang="en-US" altLang="zh-CN" dirty="0"/>
                        <a:t>HSI 60</a:t>
                      </a: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交易次数 成功率  收益率</a:t>
                      </a:r>
                      <a:endParaRPr lang="en-US" altLang="zh-CN" dirty="0"/>
                    </a:p>
                  </a:txBody>
                  <a:tcPr/>
                </a:tc>
                <a:tc hMerge="1">
                  <a:txBody>
                    <a:bodyPr/>
                    <a:lstStyle/>
                    <a:p>
                      <a:endParaRPr lang="en-US"/>
                    </a:p>
                  </a:txBody>
                  <a:tcPr/>
                </a:tc>
                <a:tc hMerge="1">
                  <a:txBody>
                    <a:bodyPr/>
                    <a:lstStyle/>
                    <a:p>
                      <a:endParaRPr lang="en-US"/>
                    </a:p>
                  </a:txBody>
                  <a:tcPr/>
                </a:tc>
                <a:tc gridSpan="3">
                  <a:txBody>
                    <a:bodyPr/>
                    <a:lstStyle/>
                    <a:p>
                      <a:pPr algn="ctr"/>
                      <a:r>
                        <a:rPr lang="zh-CN" altLang="en-US" dirty="0"/>
                        <a:t>上证</a:t>
                      </a:r>
                      <a:r>
                        <a:rPr lang="en-US" altLang="zh-CN" dirty="0"/>
                        <a:t>50</a:t>
                      </a: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交易次数 成功率  收益率</a:t>
                      </a:r>
                      <a:endParaRPr lang="en-US" altLang="zh-CN"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algn="ctr"/>
                      <a:r>
                        <a:rPr lang="en-US" altLang="zh-CN" dirty="0"/>
                        <a:t>MACD &amp;</a:t>
                      </a:r>
                    </a:p>
                    <a:p>
                      <a:pPr algn="ctr"/>
                      <a:r>
                        <a:rPr lang="en-US" altLang="zh-CN" dirty="0"/>
                        <a:t>RSI</a:t>
                      </a:r>
                    </a:p>
                  </a:txBody>
                  <a:tcPr/>
                </a:tc>
                <a:tc>
                  <a:txBody>
                    <a:bodyPr/>
                    <a:lstStyle/>
                    <a:p>
                      <a:pPr algn="ctr"/>
                      <a:r>
                        <a:rPr lang="en-US" altLang="zh-CN" dirty="0"/>
                        <a:t>1006</a:t>
                      </a:r>
                      <a:endParaRPr lang="zh-CN" altLang="en-US" dirty="0"/>
                    </a:p>
                  </a:txBody>
                  <a:tcPr/>
                </a:tc>
                <a:tc>
                  <a:txBody>
                    <a:bodyPr/>
                    <a:lstStyle/>
                    <a:p>
                      <a:pPr algn="ctr"/>
                      <a:r>
                        <a:rPr lang="en-US" altLang="zh-CN" dirty="0"/>
                        <a:t>76.84%</a:t>
                      </a:r>
                      <a:endParaRPr lang="zh-CN" altLang="en-US" dirty="0"/>
                    </a:p>
                  </a:txBody>
                  <a:tcPr/>
                </a:tc>
                <a:tc>
                  <a:txBody>
                    <a:bodyPr/>
                    <a:lstStyle/>
                    <a:p>
                      <a:pPr algn="ctr"/>
                      <a:r>
                        <a:rPr lang="en-US" altLang="zh-CN" dirty="0"/>
                        <a:t>52.43%</a:t>
                      </a:r>
                      <a:endParaRPr lang="zh-CN" altLang="en-US" dirty="0"/>
                    </a:p>
                  </a:txBody>
                  <a:tcPr/>
                </a:tc>
                <a:tc>
                  <a:txBody>
                    <a:bodyPr/>
                    <a:lstStyle/>
                    <a:p>
                      <a:pPr algn="ctr"/>
                      <a:r>
                        <a:rPr lang="en-US" altLang="zh-CN" dirty="0"/>
                        <a:t>377</a:t>
                      </a:r>
                      <a:endParaRPr lang="zh-CN" altLang="en-US" dirty="0"/>
                    </a:p>
                  </a:txBody>
                  <a:tcPr/>
                </a:tc>
                <a:tc>
                  <a:txBody>
                    <a:bodyPr/>
                    <a:lstStyle/>
                    <a:p>
                      <a:pPr algn="ctr"/>
                      <a:r>
                        <a:rPr lang="en-US" altLang="zh-CN" dirty="0"/>
                        <a:t>79.05%</a:t>
                      </a:r>
                      <a:endParaRPr lang="zh-CN" altLang="en-US" dirty="0"/>
                    </a:p>
                  </a:txBody>
                  <a:tcPr/>
                </a:tc>
                <a:tc>
                  <a:txBody>
                    <a:bodyPr/>
                    <a:lstStyle/>
                    <a:p>
                      <a:pPr algn="ctr"/>
                      <a:r>
                        <a:rPr lang="en-US" altLang="zh-CN" dirty="0"/>
                        <a:t>37.65%</a:t>
                      </a:r>
                      <a:endParaRPr lang="zh-CN" altLang="en-US" dirty="0"/>
                    </a:p>
                  </a:txBody>
                  <a:tcPr/>
                </a:tc>
                <a:tc>
                  <a:txBody>
                    <a:bodyPr/>
                    <a:lstStyle/>
                    <a:p>
                      <a:pPr algn="ctr"/>
                      <a:r>
                        <a:rPr lang="en-US" altLang="zh-CN" dirty="0"/>
                        <a:t>278</a:t>
                      </a:r>
                      <a:endParaRPr lang="zh-CN" altLang="en-US" dirty="0"/>
                    </a:p>
                  </a:txBody>
                  <a:tcPr/>
                </a:tc>
                <a:tc>
                  <a:txBody>
                    <a:bodyPr/>
                    <a:lstStyle/>
                    <a:p>
                      <a:pPr algn="ctr"/>
                      <a:r>
                        <a:rPr lang="en-US" altLang="zh-CN" dirty="0"/>
                        <a:t>74.10%</a:t>
                      </a:r>
                      <a:endParaRPr lang="zh-CN" altLang="en-US" dirty="0"/>
                    </a:p>
                  </a:txBody>
                  <a:tcPr/>
                </a:tc>
                <a:tc>
                  <a:txBody>
                    <a:bodyPr/>
                    <a:lstStyle/>
                    <a:p>
                      <a:pPr algn="ctr"/>
                      <a:r>
                        <a:rPr lang="en-US" altLang="zh-CN" dirty="0"/>
                        <a:t>44.51%</a:t>
                      </a:r>
                      <a:endParaRPr lang="zh-CN" altLang="en-US" dirty="0"/>
                    </a:p>
                  </a:txBody>
                  <a:tcPr/>
                </a:tc>
                <a:tc>
                  <a:txBody>
                    <a:bodyPr/>
                    <a:lstStyle/>
                    <a:p>
                      <a:pPr algn="ctr"/>
                      <a:r>
                        <a:rPr lang="en-US" altLang="zh-CN" dirty="0"/>
                        <a:t>213</a:t>
                      </a:r>
                      <a:endParaRPr lang="zh-CN" altLang="en-US" dirty="0"/>
                    </a:p>
                  </a:txBody>
                  <a:tcPr/>
                </a:tc>
                <a:tc>
                  <a:txBody>
                    <a:bodyPr/>
                    <a:lstStyle/>
                    <a:p>
                      <a:pPr algn="ctr"/>
                      <a:r>
                        <a:rPr lang="en-US" altLang="zh-CN" dirty="0"/>
                        <a:t>70.42%</a:t>
                      </a:r>
                      <a:endParaRPr lang="zh-CN" altLang="en-US" dirty="0"/>
                    </a:p>
                  </a:txBody>
                  <a:tcPr/>
                </a:tc>
                <a:tc>
                  <a:txBody>
                    <a:bodyPr/>
                    <a:lstStyle/>
                    <a:p>
                      <a:pPr algn="ctr"/>
                      <a:r>
                        <a:rPr lang="en-US" altLang="zh-CN" dirty="0"/>
                        <a:t>52.92%</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a:t>MACD</a:t>
                      </a:r>
                    </a:p>
                    <a:p>
                      <a:pPr algn="ctr"/>
                      <a:r>
                        <a:rPr lang="en-US" altLang="zh-CN" dirty="0"/>
                        <a:t>&amp;</a:t>
                      </a:r>
                    </a:p>
                    <a:p>
                      <a:pPr algn="ctr"/>
                      <a:r>
                        <a:rPr lang="en-US" altLang="zh-CN" dirty="0"/>
                        <a:t>SAR</a:t>
                      </a:r>
                      <a:endParaRPr lang="zh-CN" altLang="en-US" dirty="0"/>
                    </a:p>
                  </a:txBody>
                  <a:tcPr/>
                </a:tc>
                <a:tc>
                  <a:txBody>
                    <a:bodyPr/>
                    <a:lstStyle/>
                    <a:p>
                      <a:pPr algn="ctr"/>
                      <a:r>
                        <a:rPr lang="en-US" altLang="zh-CN" dirty="0"/>
                        <a:t>7039</a:t>
                      </a:r>
                      <a:endParaRPr lang="zh-CN" altLang="en-US" dirty="0"/>
                    </a:p>
                  </a:txBody>
                  <a:tcPr/>
                </a:tc>
                <a:tc>
                  <a:txBody>
                    <a:bodyPr/>
                    <a:lstStyle/>
                    <a:p>
                      <a:pPr algn="ctr"/>
                      <a:r>
                        <a:rPr lang="en-US" altLang="zh-CN" dirty="0"/>
                        <a:t>39.39%</a:t>
                      </a:r>
                      <a:endParaRPr lang="zh-CN" altLang="en-US" dirty="0"/>
                    </a:p>
                  </a:txBody>
                  <a:tcPr/>
                </a:tc>
                <a:tc>
                  <a:txBody>
                    <a:bodyPr/>
                    <a:lstStyle/>
                    <a:p>
                      <a:pPr algn="ctr"/>
                      <a:r>
                        <a:rPr lang="en-US" altLang="zh-CN" dirty="0"/>
                        <a:t>9.51%</a:t>
                      </a:r>
                      <a:endParaRPr lang="zh-CN" altLang="en-US" dirty="0"/>
                    </a:p>
                  </a:txBody>
                  <a:tcPr/>
                </a:tc>
                <a:tc>
                  <a:txBody>
                    <a:bodyPr/>
                    <a:lstStyle/>
                    <a:p>
                      <a:pPr algn="ctr"/>
                      <a:r>
                        <a:rPr lang="en-US" altLang="zh-CN" dirty="0"/>
                        <a:t>3082</a:t>
                      </a:r>
                      <a:endParaRPr lang="zh-CN" altLang="en-US" dirty="0"/>
                    </a:p>
                  </a:txBody>
                  <a:tcPr/>
                </a:tc>
                <a:tc>
                  <a:txBody>
                    <a:bodyPr/>
                    <a:lstStyle/>
                    <a:p>
                      <a:pPr algn="ctr"/>
                      <a:r>
                        <a:rPr lang="en-US" altLang="zh-CN" dirty="0"/>
                        <a:t>36.31%</a:t>
                      </a:r>
                      <a:endParaRPr lang="zh-CN" altLang="en-US" dirty="0"/>
                    </a:p>
                  </a:txBody>
                  <a:tcPr/>
                </a:tc>
                <a:tc>
                  <a:txBody>
                    <a:bodyPr/>
                    <a:lstStyle/>
                    <a:p>
                      <a:pPr algn="ctr"/>
                      <a:r>
                        <a:rPr lang="en-US" altLang="zh-CN" dirty="0"/>
                        <a:t>5.37%</a:t>
                      </a:r>
                      <a:endParaRPr lang="zh-CN" altLang="en-US" dirty="0"/>
                    </a:p>
                  </a:txBody>
                  <a:tcPr/>
                </a:tc>
                <a:tc>
                  <a:txBody>
                    <a:bodyPr/>
                    <a:lstStyle/>
                    <a:p>
                      <a:pPr algn="ctr"/>
                      <a:r>
                        <a:rPr lang="en-US" altLang="zh-CN" dirty="0"/>
                        <a:t>2945</a:t>
                      </a:r>
                      <a:endParaRPr lang="zh-CN" altLang="en-US" dirty="0"/>
                    </a:p>
                  </a:txBody>
                  <a:tcPr/>
                </a:tc>
                <a:tc>
                  <a:txBody>
                    <a:bodyPr/>
                    <a:lstStyle/>
                    <a:p>
                      <a:pPr algn="ctr"/>
                      <a:r>
                        <a:rPr lang="en-US" altLang="zh-CN" dirty="0"/>
                        <a:t>32.90%</a:t>
                      </a:r>
                      <a:endParaRPr lang="zh-CN" altLang="en-US" dirty="0"/>
                    </a:p>
                  </a:txBody>
                  <a:tcPr/>
                </a:tc>
                <a:tc>
                  <a:txBody>
                    <a:bodyPr/>
                    <a:lstStyle/>
                    <a:p>
                      <a:pPr algn="ctr"/>
                      <a:r>
                        <a:rPr lang="en-US" altLang="zh-CN" dirty="0"/>
                        <a:t>6.19%</a:t>
                      </a:r>
                      <a:endParaRPr lang="zh-CN" altLang="en-US" dirty="0"/>
                    </a:p>
                  </a:txBody>
                  <a:tcPr/>
                </a:tc>
                <a:tc>
                  <a:txBody>
                    <a:bodyPr/>
                    <a:lstStyle/>
                    <a:p>
                      <a:pPr algn="ctr"/>
                      <a:r>
                        <a:rPr lang="en-US" altLang="zh-CN" dirty="0"/>
                        <a:t>2407</a:t>
                      </a:r>
                      <a:endParaRPr lang="zh-CN" altLang="en-US" dirty="0"/>
                    </a:p>
                  </a:txBody>
                  <a:tcPr/>
                </a:tc>
                <a:tc>
                  <a:txBody>
                    <a:bodyPr/>
                    <a:lstStyle/>
                    <a:p>
                      <a:pPr algn="ctr"/>
                      <a:r>
                        <a:rPr lang="en-US" altLang="zh-CN" dirty="0"/>
                        <a:t>33.15%</a:t>
                      </a:r>
                      <a:endParaRPr lang="zh-CN" altLang="en-US" dirty="0"/>
                    </a:p>
                  </a:txBody>
                  <a:tcPr/>
                </a:tc>
                <a:tc>
                  <a:txBody>
                    <a:bodyPr/>
                    <a:lstStyle/>
                    <a:p>
                      <a:pPr algn="ctr"/>
                      <a:r>
                        <a:rPr lang="en-US" altLang="zh-CN" dirty="0"/>
                        <a:t>8.04%</a:t>
                      </a:r>
                      <a:endParaRPr lang="zh-CN" altLang="en-US" dirty="0"/>
                    </a:p>
                  </a:txBody>
                  <a:tcPr/>
                </a:tc>
                <a:extLst>
                  <a:ext uri="{0D108BD9-81ED-4DB2-BD59-A6C34878D82A}">
                    <a16:rowId xmlns:a16="http://schemas.microsoft.com/office/drawing/2014/main" val="10002"/>
                  </a:ext>
                </a:extLst>
              </a:tr>
              <a:tr h="370840">
                <a:tc>
                  <a:txBody>
                    <a:bodyPr/>
                    <a:lstStyle/>
                    <a:p>
                      <a:pPr algn="ctr"/>
                      <a:r>
                        <a:rPr lang="en-US" altLang="zh-CN" dirty="0"/>
                        <a:t>SMI &amp;</a:t>
                      </a:r>
                    </a:p>
                    <a:p>
                      <a:pPr algn="ctr"/>
                      <a:r>
                        <a:rPr lang="en-US" altLang="zh-CN" dirty="0"/>
                        <a:t>RSI</a:t>
                      </a:r>
                      <a:endParaRPr lang="zh-CN" altLang="en-US" dirty="0"/>
                    </a:p>
                  </a:txBody>
                  <a:tcPr/>
                </a:tc>
                <a:tc>
                  <a:txBody>
                    <a:bodyPr/>
                    <a:lstStyle/>
                    <a:p>
                      <a:pPr algn="ctr"/>
                      <a:r>
                        <a:rPr lang="en-US" altLang="zh-CN" dirty="0"/>
                        <a:t>559</a:t>
                      </a:r>
                      <a:endParaRPr lang="zh-CN" altLang="en-US" dirty="0"/>
                    </a:p>
                  </a:txBody>
                  <a:tcPr/>
                </a:tc>
                <a:tc>
                  <a:txBody>
                    <a:bodyPr/>
                    <a:lstStyle/>
                    <a:p>
                      <a:pPr algn="ctr"/>
                      <a:r>
                        <a:rPr lang="en-US" altLang="zh-CN" dirty="0"/>
                        <a:t>76.92%</a:t>
                      </a:r>
                      <a:endParaRPr lang="zh-CN" altLang="en-US" dirty="0"/>
                    </a:p>
                  </a:txBody>
                  <a:tcPr/>
                </a:tc>
                <a:tc>
                  <a:txBody>
                    <a:bodyPr/>
                    <a:lstStyle/>
                    <a:p>
                      <a:pPr algn="ctr"/>
                      <a:r>
                        <a:rPr lang="en-US" altLang="zh-CN" dirty="0"/>
                        <a:t>46.49%</a:t>
                      </a:r>
                      <a:endParaRPr lang="zh-CN" altLang="en-US" dirty="0"/>
                    </a:p>
                  </a:txBody>
                  <a:tcPr/>
                </a:tc>
                <a:tc>
                  <a:txBody>
                    <a:bodyPr/>
                    <a:lstStyle/>
                    <a:p>
                      <a:pPr algn="ctr"/>
                      <a:r>
                        <a:rPr lang="en-US" altLang="zh-CN" dirty="0"/>
                        <a:t>223</a:t>
                      </a:r>
                      <a:endParaRPr lang="zh-CN" altLang="en-US" dirty="0"/>
                    </a:p>
                  </a:txBody>
                  <a:tcPr/>
                </a:tc>
                <a:tc>
                  <a:txBody>
                    <a:bodyPr/>
                    <a:lstStyle/>
                    <a:p>
                      <a:pPr algn="ctr"/>
                      <a:r>
                        <a:rPr lang="en-US" altLang="zh-CN" dirty="0"/>
                        <a:t>77.58%</a:t>
                      </a:r>
                      <a:endParaRPr lang="zh-CN" altLang="en-US" dirty="0"/>
                    </a:p>
                  </a:txBody>
                  <a:tcPr/>
                </a:tc>
                <a:tc>
                  <a:txBody>
                    <a:bodyPr/>
                    <a:lstStyle/>
                    <a:p>
                      <a:pPr algn="ctr"/>
                      <a:r>
                        <a:rPr lang="en-US" altLang="zh-CN" dirty="0"/>
                        <a:t>27.78%</a:t>
                      </a:r>
                      <a:endParaRPr lang="zh-CN" altLang="en-US" dirty="0"/>
                    </a:p>
                  </a:txBody>
                  <a:tcPr/>
                </a:tc>
                <a:tc>
                  <a:txBody>
                    <a:bodyPr/>
                    <a:lstStyle/>
                    <a:p>
                      <a:pPr algn="ctr"/>
                      <a:r>
                        <a:rPr lang="en-US" altLang="zh-CN" dirty="0"/>
                        <a:t>201</a:t>
                      </a:r>
                      <a:endParaRPr lang="zh-CN" altLang="en-US" dirty="0"/>
                    </a:p>
                  </a:txBody>
                  <a:tcPr/>
                </a:tc>
                <a:tc>
                  <a:txBody>
                    <a:bodyPr/>
                    <a:lstStyle/>
                    <a:p>
                      <a:pPr algn="ctr"/>
                      <a:r>
                        <a:rPr lang="en-US" altLang="zh-CN" dirty="0"/>
                        <a:t>72.14%</a:t>
                      </a:r>
                      <a:endParaRPr lang="zh-CN" altLang="en-US" dirty="0"/>
                    </a:p>
                  </a:txBody>
                  <a:tcPr/>
                </a:tc>
                <a:tc>
                  <a:txBody>
                    <a:bodyPr/>
                    <a:lstStyle/>
                    <a:p>
                      <a:pPr algn="ctr"/>
                      <a:r>
                        <a:rPr lang="en-US" altLang="zh-CN" dirty="0"/>
                        <a:t>26.72%</a:t>
                      </a:r>
                      <a:endParaRPr lang="zh-CN" altLang="en-US" dirty="0"/>
                    </a:p>
                  </a:txBody>
                  <a:tcPr/>
                </a:tc>
                <a:tc>
                  <a:txBody>
                    <a:bodyPr/>
                    <a:lstStyle/>
                    <a:p>
                      <a:pPr algn="ctr"/>
                      <a:r>
                        <a:rPr lang="en-US" altLang="zh-CN" dirty="0"/>
                        <a:t>200</a:t>
                      </a:r>
                      <a:endParaRPr lang="zh-CN" altLang="en-US" dirty="0"/>
                    </a:p>
                  </a:txBody>
                  <a:tcPr/>
                </a:tc>
                <a:tc>
                  <a:txBody>
                    <a:bodyPr/>
                    <a:lstStyle/>
                    <a:p>
                      <a:pPr algn="ctr"/>
                      <a:r>
                        <a:rPr lang="en-US" altLang="zh-CN" dirty="0"/>
                        <a:t>72.50%</a:t>
                      </a:r>
                      <a:endParaRPr lang="zh-CN" altLang="en-US" dirty="0"/>
                    </a:p>
                  </a:txBody>
                  <a:tcPr/>
                </a:tc>
                <a:tc>
                  <a:txBody>
                    <a:bodyPr/>
                    <a:lstStyle/>
                    <a:p>
                      <a:pPr algn="ctr"/>
                      <a:r>
                        <a:rPr lang="en-US" altLang="zh-CN" dirty="0"/>
                        <a:t>40.38%</a:t>
                      </a:r>
                      <a:endParaRPr lang="zh-CN" altLang="en-US" dirty="0"/>
                    </a:p>
                  </a:txBody>
                  <a:tcPr/>
                </a:tc>
                <a:extLst>
                  <a:ext uri="{0D108BD9-81ED-4DB2-BD59-A6C34878D82A}">
                    <a16:rowId xmlns:a16="http://schemas.microsoft.com/office/drawing/2014/main" val="10003"/>
                  </a:ext>
                </a:extLst>
              </a:tr>
              <a:tr h="370840">
                <a:tc>
                  <a:txBody>
                    <a:bodyPr/>
                    <a:lstStyle/>
                    <a:p>
                      <a:pPr algn="ctr"/>
                      <a:r>
                        <a:rPr lang="en-US" altLang="zh-CN" dirty="0"/>
                        <a:t>Bollinger’s bands &amp;</a:t>
                      </a:r>
                    </a:p>
                    <a:p>
                      <a:pPr algn="ctr"/>
                      <a:r>
                        <a:rPr lang="en-US" altLang="zh-CN" dirty="0"/>
                        <a:t>RSI </a:t>
                      </a:r>
                      <a:endParaRPr lang="zh-CN" altLang="en-US" dirty="0"/>
                    </a:p>
                  </a:txBody>
                  <a:tcPr/>
                </a:tc>
                <a:tc>
                  <a:txBody>
                    <a:bodyPr/>
                    <a:lstStyle/>
                    <a:p>
                      <a:pPr algn="ctr"/>
                      <a:r>
                        <a:rPr lang="en-US" altLang="zh-CN" dirty="0"/>
                        <a:t>3292</a:t>
                      </a:r>
                      <a:endParaRPr lang="zh-CN" altLang="en-US" dirty="0"/>
                    </a:p>
                  </a:txBody>
                  <a:tcPr/>
                </a:tc>
                <a:tc>
                  <a:txBody>
                    <a:bodyPr/>
                    <a:lstStyle/>
                    <a:p>
                      <a:pPr algn="ctr"/>
                      <a:r>
                        <a:rPr lang="en-US" altLang="zh-CN" dirty="0"/>
                        <a:t>64.03%</a:t>
                      </a:r>
                      <a:endParaRPr lang="zh-CN" altLang="en-US" dirty="0"/>
                    </a:p>
                  </a:txBody>
                  <a:tcPr/>
                </a:tc>
                <a:tc>
                  <a:txBody>
                    <a:bodyPr/>
                    <a:lstStyle/>
                    <a:p>
                      <a:pPr algn="ctr"/>
                      <a:r>
                        <a:rPr lang="en-US" altLang="zh-CN" dirty="0"/>
                        <a:t>8.81%</a:t>
                      </a:r>
                      <a:endParaRPr lang="zh-CN" altLang="en-US" dirty="0"/>
                    </a:p>
                  </a:txBody>
                  <a:tcPr/>
                </a:tc>
                <a:tc>
                  <a:txBody>
                    <a:bodyPr/>
                    <a:lstStyle/>
                    <a:p>
                      <a:pPr algn="ctr"/>
                      <a:r>
                        <a:rPr lang="en-US" altLang="zh-CN" dirty="0"/>
                        <a:t>1430</a:t>
                      </a:r>
                      <a:endParaRPr lang="zh-CN" altLang="en-US" dirty="0"/>
                    </a:p>
                  </a:txBody>
                  <a:tcPr/>
                </a:tc>
                <a:tc>
                  <a:txBody>
                    <a:bodyPr/>
                    <a:lstStyle/>
                    <a:p>
                      <a:pPr algn="ctr"/>
                      <a:r>
                        <a:rPr lang="en-US" altLang="zh-CN" dirty="0"/>
                        <a:t>60.63%</a:t>
                      </a:r>
                      <a:endParaRPr lang="zh-CN" altLang="en-US" dirty="0"/>
                    </a:p>
                  </a:txBody>
                  <a:tcPr/>
                </a:tc>
                <a:tc>
                  <a:txBody>
                    <a:bodyPr/>
                    <a:lstStyle/>
                    <a:p>
                      <a:pPr algn="ctr"/>
                      <a:r>
                        <a:rPr lang="en-US" altLang="zh-CN" dirty="0"/>
                        <a:t>5.54%</a:t>
                      </a:r>
                      <a:endParaRPr lang="zh-CN" altLang="en-US" dirty="0"/>
                    </a:p>
                  </a:txBody>
                  <a:tcPr/>
                </a:tc>
                <a:tc>
                  <a:txBody>
                    <a:bodyPr/>
                    <a:lstStyle/>
                    <a:p>
                      <a:pPr algn="ctr"/>
                      <a:r>
                        <a:rPr lang="en-US" altLang="zh-CN" dirty="0"/>
                        <a:t>1131</a:t>
                      </a:r>
                      <a:endParaRPr lang="zh-CN" altLang="en-US" dirty="0"/>
                    </a:p>
                  </a:txBody>
                  <a:tcPr/>
                </a:tc>
                <a:tc>
                  <a:txBody>
                    <a:bodyPr/>
                    <a:lstStyle/>
                    <a:p>
                      <a:pPr algn="ctr"/>
                      <a:r>
                        <a:rPr lang="en-US" altLang="zh-CN" dirty="0"/>
                        <a:t>52.87%</a:t>
                      </a:r>
                      <a:endParaRPr lang="zh-CN" altLang="en-US" dirty="0"/>
                    </a:p>
                  </a:txBody>
                  <a:tcPr/>
                </a:tc>
                <a:tc>
                  <a:txBody>
                    <a:bodyPr/>
                    <a:lstStyle/>
                    <a:p>
                      <a:pPr algn="ctr"/>
                      <a:r>
                        <a:rPr lang="en-US" altLang="zh-CN" dirty="0"/>
                        <a:t>4.95%</a:t>
                      </a:r>
                      <a:endParaRPr lang="zh-CN" altLang="en-US" dirty="0"/>
                    </a:p>
                  </a:txBody>
                  <a:tcPr/>
                </a:tc>
                <a:tc>
                  <a:txBody>
                    <a:bodyPr/>
                    <a:lstStyle/>
                    <a:p>
                      <a:pPr algn="ctr"/>
                      <a:r>
                        <a:rPr lang="en-US" altLang="zh-CN" dirty="0"/>
                        <a:t>956</a:t>
                      </a:r>
                      <a:endParaRPr lang="zh-CN" altLang="en-US" dirty="0"/>
                    </a:p>
                  </a:txBody>
                  <a:tcPr/>
                </a:tc>
                <a:tc>
                  <a:txBody>
                    <a:bodyPr/>
                    <a:lstStyle/>
                    <a:p>
                      <a:pPr algn="ctr"/>
                      <a:r>
                        <a:rPr lang="en-US" altLang="zh-CN" dirty="0"/>
                        <a:t>51.88%</a:t>
                      </a:r>
                      <a:endParaRPr lang="zh-CN" altLang="en-US" dirty="0"/>
                    </a:p>
                  </a:txBody>
                  <a:tcPr/>
                </a:tc>
                <a:tc>
                  <a:txBody>
                    <a:bodyPr/>
                    <a:lstStyle/>
                    <a:p>
                      <a:pPr algn="ctr"/>
                      <a:r>
                        <a:rPr lang="en-US" altLang="zh-CN" dirty="0"/>
                        <a:t>4.21%</a:t>
                      </a:r>
                      <a:endParaRPr lang="zh-CN" alt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21660" y="5758180"/>
            <a:ext cx="6329045" cy="398780"/>
          </a:xfrm>
          <a:prstGeom prst="rect">
            <a:avLst/>
          </a:prstGeom>
          <a:noFill/>
        </p:spPr>
        <p:txBody>
          <a:bodyPr wrap="square" rtlCol="0">
            <a:spAutoFit/>
          </a:bodyPr>
          <a:lstStyle/>
          <a:p>
            <a:r>
              <a:rPr lang="zh-CN" altLang="en-US" sz="2000" dirty="0"/>
              <a:t>四种组合技术指标，在四个市场过去四十年的成功率</a:t>
            </a:r>
          </a:p>
        </p:txBody>
      </p:sp>
      <p:pic>
        <p:nvPicPr>
          <p:cNvPr id="2" name="图片 1"/>
          <p:cNvPicPr>
            <a:picLocks noChangeAspect="1"/>
          </p:cNvPicPr>
          <p:nvPr/>
        </p:nvPicPr>
        <p:blipFill>
          <a:blip r:embed="rId2"/>
          <a:stretch>
            <a:fillRect/>
          </a:stretch>
        </p:blipFill>
        <p:spPr>
          <a:xfrm>
            <a:off x="2477589" y="856558"/>
            <a:ext cx="7236822" cy="490189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8455" y="1763395"/>
            <a:ext cx="3697605" cy="4572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panose="02010600030101010101" charset="-122"/>
                <a:cs typeface="+mn-cs"/>
                <a:sym typeface="+mn-ea"/>
              </a:rPr>
              <a:t>PART 5</a:t>
            </a:r>
          </a:p>
        </p:txBody>
      </p:sp>
      <p:sp>
        <p:nvSpPr>
          <p:cNvPr id="3" name="文本框 2"/>
          <p:cNvSpPr txBox="1"/>
          <p:nvPr/>
        </p:nvSpPr>
        <p:spPr>
          <a:xfrm>
            <a:off x="2935605" y="2967990"/>
            <a:ext cx="6321425" cy="9220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prstClr val="black"/>
                </a:solidFill>
                <a:effectLst/>
                <a:uLnTx/>
                <a:uFillTx/>
                <a:latin typeface="Calibri" panose="020F0502020204030204"/>
                <a:ea typeface="等线" panose="02010600030101010101" charset="-122"/>
                <a:cs typeface="+mn-cs"/>
              </a:rPr>
              <a:t>未来</a:t>
            </a:r>
            <a:r>
              <a:rPr kumimoji="0" lang="en-US" altLang="zh-CN" sz="5400" b="0" i="0" u="none" strike="noStrike" kern="1200" cap="none" spc="0" normalizeH="0" baseline="0" noProof="0" dirty="0">
                <a:ln>
                  <a:noFill/>
                </a:ln>
                <a:solidFill>
                  <a:prstClr val="black"/>
                </a:solidFill>
                <a:effectLst/>
                <a:uLnTx/>
                <a:uFillTx/>
                <a:latin typeface="Calibri" panose="020F0502020204030204"/>
                <a:ea typeface="等线" panose="02010600030101010101" charset="-122"/>
                <a:cs typeface="+mn-cs"/>
              </a:rPr>
              <a:t>计划</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25FE038-1FCF-4BDC-B76D-63C6A2569AA3}"/>
              </a:ext>
            </a:extLst>
          </p:cNvPr>
          <p:cNvGrpSpPr/>
          <p:nvPr/>
        </p:nvGrpSpPr>
        <p:grpSpPr>
          <a:xfrm>
            <a:off x="2794430" y="1917032"/>
            <a:ext cx="7568770" cy="4204068"/>
            <a:chOff x="2711116" y="2544685"/>
            <a:chExt cx="5416024" cy="4116874"/>
          </a:xfrm>
        </p:grpSpPr>
        <p:sp>
          <p:nvSpPr>
            <p:cNvPr id="4" name="Rectangle 3">
              <a:extLst>
                <a:ext uri="{FF2B5EF4-FFF2-40B4-BE49-F238E27FC236}">
                  <a16:creationId xmlns:a16="http://schemas.microsoft.com/office/drawing/2014/main" id="{CA47E9F2-DA3A-4C9D-B222-DD1E49A32915}"/>
                </a:ext>
              </a:extLst>
            </p:cNvPr>
            <p:cNvSpPr/>
            <p:nvPr/>
          </p:nvSpPr>
          <p:spPr>
            <a:xfrm>
              <a:off x="2711116" y="6010776"/>
              <a:ext cx="2791326" cy="633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基本策略</a:t>
              </a:r>
              <a:endParaRPr lang="en-US" dirty="0"/>
            </a:p>
          </p:txBody>
        </p:sp>
        <p:sp>
          <p:nvSpPr>
            <p:cNvPr id="5" name="Rectangle 4">
              <a:extLst>
                <a:ext uri="{FF2B5EF4-FFF2-40B4-BE49-F238E27FC236}">
                  <a16:creationId xmlns:a16="http://schemas.microsoft.com/office/drawing/2014/main" id="{88F16442-59BC-441E-8D86-DE785CAA4B9E}"/>
                </a:ext>
              </a:extLst>
            </p:cNvPr>
            <p:cNvSpPr/>
            <p:nvPr/>
          </p:nvSpPr>
          <p:spPr>
            <a:xfrm>
              <a:off x="2711116" y="5158537"/>
              <a:ext cx="2791326" cy="633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混合策略</a:t>
              </a:r>
              <a:endParaRPr lang="en-US" dirty="0"/>
            </a:p>
          </p:txBody>
        </p:sp>
        <p:sp>
          <p:nvSpPr>
            <p:cNvPr id="6" name="Rectangle 5">
              <a:extLst>
                <a:ext uri="{FF2B5EF4-FFF2-40B4-BE49-F238E27FC236}">
                  <a16:creationId xmlns:a16="http://schemas.microsoft.com/office/drawing/2014/main" id="{AEB4735F-9D8D-435A-A921-075C5C69579C}"/>
                </a:ext>
              </a:extLst>
            </p:cNvPr>
            <p:cNvSpPr/>
            <p:nvPr/>
          </p:nvSpPr>
          <p:spPr>
            <a:xfrm>
              <a:off x="2711116" y="4306298"/>
              <a:ext cx="2791326" cy="633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机器学习策略</a:t>
              </a:r>
              <a:endParaRPr lang="en-US" dirty="0"/>
            </a:p>
          </p:txBody>
        </p:sp>
        <p:sp>
          <p:nvSpPr>
            <p:cNvPr id="7" name="Isosceles Triangle 6">
              <a:extLst>
                <a:ext uri="{FF2B5EF4-FFF2-40B4-BE49-F238E27FC236}">
                  <a16:creationId xmlns:a16="http://schemas.microsoft.com/office/drawing/2014/main" id="{3C132705-A2AC-4DE7-B25D-5C8C733C83FE}"/>
                </a:ext>
              </a:extLst>
            </p:cNvPr>
            <p:cNvSpPr/>
            <p:nvPr/>
          </p:nvSpPr>
          <p:spPr>
            <a:xfrm rot="5400000">
              <a:off x="5085218" y="3619636"/>
              <a:ext cx="4116872" cy="196697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集成策略</a:t>
              </a:r>
              <a:endParaRPr lang="en-US" dirty="0"/>
            </a:p>
          </p:txBody>
        </p:sp>
        <p:sp>
          <p:nvSpPr>
            <p:cNvPr id="8" name="Rectangle 7">
              <a:extLst>
                <a:ext uri="{FF2B5EF4-FFF2-40B4-BE49-F238E27FC236}">
                  <a16:creationId xmlns:a16="http://schemas.microsoft.com/office/drawing/2014/main" id="{C0AC0A07-3437-4C4E-A6E8-71D996D80B3B}"/>
                </a:ext>
              </a:extLst>
            </p:cNvPr>
            <p:cNvSpPr/>
            <p:nvPr/>
          </p:nvSpPr>
          <p:spPr>
            <a:xfrm>
              <a:off x="2719137" y="3429000"/>
              <a:ext cx="2791326" cy="633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机器学习策略 </a:t>
              </a:r>
              <a:r>
                <a:rPr lang="en-US" altLang="zh-CN" dirty="0"/>
                <a:t>+ </a:t>
              </a:r>
              <a:r>
                <a:rPr lang="zh-CN" altLang="en-US" dirty="0"/>
                <a:t>财务指标</a:t>
              </a:r>
              <a:endParaRPr lang="en-US" dirty="0"/>
            </a:p>
          </p:txBody>
        </p:sp>
        <p:sp>
          <p:nvSpPr>
            <p:cNvPr id="9" name="Rectangle 8">
              <a:extLst>
                <a:ext uri="{FF2B5EF4-FFF2-40B4-BE49-F238E27FC236}">
                  <a16:creationId xmlns:a16="http://schemas.microsoft.com/office/drawing/2014/main" id="{7CFD217F-7831-4C9F-B628-48E177046506}"/>
                </a:ext>
              </a:extLst>
            </p:cNvPr>
            <p:cNvSpPr/>
            <p:nvPr/>
          </p:nvSpPr>
          <p:spPr>
            <a:xfrm>
              <a:off x="2711116" y="2544685"/>
              <a:ext cx="2791326" cy="633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机器学习策略　＋　</a:t>
              </a:r>
              <a:r>
                <a:rPr lang="en-US" altLang="zh-CN" dirty="0"/>
                <a:t>ESG</a:t>
              </a:r>
              <a:endParaRPr lang="en-US" dirty="0"/>
            </a:p>
          </p:txBody>
        </p:sp>
      </p:grpSp>
    </p:spTree>
    <p:extLst>
      <p:ext uri="{BB962C8B-B14F-4D97-AF65-F5344CB8AC3E}">
        <p14:creationId xmlns:p14="http://schemas.microsoft.com/office/powerpoint/2010/main" val="2444735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29" y="814905"/>
            <a:ext cx="8361680" cy="584775"/>
          </a:xfrm>
          <a:prstGeom prst="rect">
            <a:avLst/>
          </a:prstGeom>
          <a:noFill/>
        </p:spPr>
        <p:txBody>
          <a:bodyPr wrap="square" rtlCol="0">
            <a:spAutoFit/>
          </a:bodyPr>
          <a:lstStyle/>
          <a:p>
            <a:r>
              <a:rPr lang="zh-CN" altLang="en-US" sz="3200" dirty="0">
                <a:latin typeface="+mn-ea"/>
                <a:ea typeface="宋体" panose="02010600030101010101" pitchFamily="2" charset="-122"/>
              </a:rPr>
              <a:t>当前问题</a:t>
            </a:r>
            <a:endParaRPr lang="en-US" altLang="zh-CN" dirty="0">
              <a:latin typeface="宋体" panose="02010600030101010101" pitchFamily="2" charset="-122"/>
              <a:ea typeface="宋体" panose="02010600030101010101" pitchFamily="2" charset="-122"/>
            </a:endParaRPr>
          </a:p>
        </p:txBody>
      </p:sp>
      <p:sp>
        <p:nvSpPr>
          <p:cNvPr id="5" name="文本框 1">
            <a:extLst>
              <a:ext uri="{FF2B5EF4-FFF2-40B4-BE49-F238E27FC236}">
                <a16:creationId xmlns:a16="http://schemas.microsoft.com/office/drawing/2014/main" id="{FD36E382-6461-4F9B-A551-FFC0D0BBACC1}"/>
              </a:ext>
            </a:extLst>
          </p:cNvPr>
          <p:cNvSpPr txBox="1"/>
          <p:nvPr/>
        </p:nvSpPr>
        <p:spPr>
          <a:xfrm>
            <a:off x="899345" y="1606653"/>
            <a:ext cx="9295413" cy="1908215"/>
          </a:xfrm>
          <a:prstGeom prst="rect">
            <a:avLst/>
          </a:prstGeom>
          <a:noFill/>
        </p:spPr>
        <p:txBody>
          <a:bodyPr wrap="square" rtlCol="0">
            <a:spAutoFit/>
          </a:bodyPr>
          <a:lstStyle/>
          <a:p>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同业界接触少</a:t>
            </a:r>
            <a:endParaRPr lang="en-US" altLang="zh-CN" sz="20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endParaRPr lang="en-US" altLang="zh-CN" sz="20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进度慢</a:t>
            </a:r>
            <a:endParaRPr lang="en-US" altLang="zh-CN" sz="20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endParaRPr lang="en-US" altLang="zh-CN" sz="20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不知道怎样找到专业人士</a:t>
            </a:r>
          </a:p>
        </p:txBody>
      </p:sp>
    </p:spTree>
    <p:extLst>
      <p:ext uri="{BB962C8B-B14F-4D97-AF65-F5344CB8AC3E}">
        <p14:creationId xmlns:p14="http://schemas.microsoft.com/office/powerpoint/2010/main" val="1993054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4" name="Google Shape;24;p2"/>
          <p:cNvSpPr txBox="1"/>
          <p:nvPr/>
        </p:nvSpPr>
        <p:spPr>
          <a:xfrm>
            <a:off x="1933850" y="1844325"/>
            <a:ext cx="3634800" cy="45847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5" name="Google Shape;25;p2"/>
          <p:cNvSpPr txBox="1"/>
          <p:nvPr/>
        </p:nvSpPr>
        <p:spPr>
          <a:xfrm>
            <a:off x="1010445" y="2207040"/>
            <a:ext cx="9976200" cy="1873885"/>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panose="020B0604020202020204" pitchFamily="34" charset="0"/>
              <a:buNone/>
            </a:pPr>
            <a:r>
              <a:rPr lang="pt-BR" sz="2000" dirty="0">
                <a:solidFill>
                  <a:srgbClr val="333333"/>
                </a:solidFill>
                <a:highlight>
                  <a:srgbClr val="FFFFFF"/>
                </a:highlight>
                <a:latin typeface="宋体" panose="02010600030101010101" pitchFamily="2" charset="-122"/>
                <a:ea typeface="宋体" panose="02010600030101010101" pitchFamily="2" charset="-122"/>
                <a:cs typeface="宋体" panose="02010600030101010101" pitchFamily="2" charset="-122"/>
                <a:sym typeface="Calibri" panose="020F0502020204030204"/>
              </a:rPr>
              <a:t>随着时代的不断发展，量化投资</a:t>
            </a:r>
            <a:r>
              <a:rPr lang="zh-CN" altLang="en-US" sz="2000" dirty="0">
                <a:solidFill>
                  <a:srgbClr val="333333"/>
                </a:solidFill>
                <a:highlight>
                  <a:srgbClr val="FFFFFF"/>
                </a:highlight>
                <a:latin typeface="宋体" panose="02010600030101010101" pitchFamily="2" charset="-122"/>
                <a:ea typeface="宋体" panose="02010600030101010101" pitchFamily="2" charset="-122"/>
                <a:cs typeface="宋体" panose="02010600030101010101" pitchFamily="2" charset="-122"/>
                <a:sym typeface="Calibri" panose="020F0502020204030204"/>
              </a:rPr>
              <a:t>理念进入投资者</a:t>
            </a:r>
            <a:r>
              <a:rPr lang="pt-BR" sz="2000" dirty="0">
                <a:solidFill>
                  <a:srgbClr val="333333"/>
                </a:solidFill>
                <a:highlight>
                  <a:srgbClr val="FFFFFF"/>
                </a:highlight>
                <a:latin typeface="宋体" panose="02010600030101010101" pitchFamily="2" charset="-122"/>
                <a:ea typeface="宋体" panose="02010600030101010101" pitchFamily="2" charset="-122"/>
                <a:cs typeface="宋体" panose="02010600030101010101" pitchFamily="2" charset="-122"/>
                <a:sym typeface="Calibri" panose="020F0502020204030204"/>
              </a:rPr>
              <a:t>视线，智能交易系统应运而生。</a:t>
            </a:r>
            <a:r>
              <a:rPr lang="pt-BR" sz="2000" dirty="0">
                <a:solidFill>
                  <a:schemeClr val="dk1"/>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Expert Advisor(EA)是由电脑模拟交易员的下单操作进行机器交易的过程</a:t>
            </a:r>
            <a:r>
              <a:rPr lang="zh-CN" altLang="en-US" sz="2000" dirty="0">
                <a:solidFill>
                  <a:schemeClr val="dk1"/>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，即</a:t>
            </a:r>
            <a:r>
              <a:rPr lang="pt-BR" sz="2000" dirty="0">
                <a:solidFill>
                  <a:schemeClr val="dk1"/>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电脑根据预先编辑好的交易策略程序来执行交易定单。</a:t>
            </a:r>
          </a:p>
          <a:p>
            <a:pPr marL="0" lvl="0" indent="0" algn="just" rtl="0">
              <a:lnSpc>
                <a:spcPct val="115000"/>
              </a:lnSpc>
              <a:spcBef>
                <a:spcPts val="0"/>
              </a:spcBef>
              <a:spcAft>
                <a:spcPts val="0"/>
              </a:spcAft>
              <a:buClr>
                <a:schemeClr val="dk1"/>
              </a:buClr>
              <a:buSzPts val="1100"/>
              <a:buFont typeface="Arial" panose="020B0604020202020204" pitchFamily="34" charset="0"/>
              <a:buNone/>
            </a:pPr>
            <a:r>
              <a:rPr lang="pt-BR" sz="2000" dirty="0">
                <a:solidFill>
                  <a:schemeClr val="dk1"/>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自动交易策略主要包括三</a:t>
            </a:r>
            <a:r>
              <a:rPr lang="zh-CN" altLang="pt-BR" sz="2000" dirty="0">
                <a:solidFill>
                  <a:schemeClr val="dk1"/>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个</a:t>
            </a:r>
            <a:r>
              <a:rPr lang="pt-BR" sz="2000" dirty="0">
                <a:solidFill>
                  <a:schemeClr val="dk1"/>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要素:定单执行</a:t>
            </a:r>
            <a:r>
              <a:rPr lang="zh-CN" altLang="pt-BR" sz="2000" dirty="0">
                <a:solidFill>
                  <a:schemeClr val="dk1"/>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a:t>
            </a:r>
            <a:r>
              <a:rPr lang="pt-BR" sz="2000" dirty="0">
                <a:solidFill>
                  <a:schemeClr val="dk1"/>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风险管理和资金管理。</a:t>
            </a:r>
            <a:endParaRPr sz="2000" dirty="0">
              <a:solidFill>
                <a:schemeClr val="dk1"/>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a:p>
            <a:pPr marL="0" lvl="0" indent="0" algn="l" rtl="0">
              <a:spcBef>
                <a:spcPts val="0"/>
              </a:spcBef>
              <a:spcAft>
                <a:spcPts val="0"/>
              </a:spcAft>
              <a:buNone/>
            </a:pPr>
            <a:endParaRPr sz="1800" dirty="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1010285" y="1156335"/>
            <a:ext cx="1721485" cy="583565"/>
          </a:xfrm>
          <a:prstGeom prst="rect">
            <a:avLst/>
          </a:prstGeom>
          <a:noFill/>
        </p:spPr>
        <p:txBody>
          <a:bodyPr wrap="square" rtlCol="0">
            <a:spAutoFit/>
          </a:bodyPr>
          <a:lstStyle/>
          <a:p>
            <a:r>
              <a:rPr lang="zh-CN" sz="3200" b="1" dirty="0">
                <a:solidFill>
                  <a:schemeClr val="dk1"/>
                </a:solidFill>
                <a:latin typeface="宋体" panose="02010600030101010101" pitchFamily="2" charset="-122"/>
                <a:ea typeface="宋体" panose="02010600030101010101" pitchFamily="2" charset="-122"/>
                <a:cs typeface="Calibri" panose="020F0502020204030204"/>
                <a:sym typeface="Calibri" panose="020F0502020204030204"/>
              </a:rPr>
              <a:t>概述</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4" name="Google Shape;24;p2"/>
          <p:cNvSpPr txBox="1"/>
          <p:nvPr/>
        </p:nvSpPr>
        <p:spPr>
          <a:xfrm>
            <a:off x="1933850" y="1844325"/>
            <a:ext cx="3634800" cy="45847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5" name="Google Shape;25;p2"/>
          <p:cNvSpPr txBox="1"/>
          <p:nvPr/>
        </p:nvSpPr>
        <p:spPr>
          <a:xfrm>
            <a:off x="996475" y="1683800"/>
            <a:ext cx="9976200" cy="1682738"/>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panose="020B0604020202020204" pitchFamily="34" charset="0"/>
              <a:buNone/>
            </a:pPr>
            <a:r>
              <a:rPr lang="zh-CN" altLang="en-US" sz="2400" b="1" dirty="0">
                <a:solidFill>
                  <a:schemeClr val="dk1"/>
                </a:solidFill>
                <a:latin typeface="+mn-ea"/>
                <a:cs typeface="Calibri" panose="020F0502020204030204"/>
                <a:sym typeface="Calibri" panose="020F0502020204030204"/>
              </a:rPr>
              <a:t>交易系统名称</a:t>
            </a:r>
            <a:r>
              <a:rPr lang="en-US" altLang="zh-CN" sz="2400" b="1" dirty="0">
                <a:solidFill>
                  <a:schemeClr val="dk1"/>
                </a:solidFill>
                <a:latin typeface="+mn-ea"/>
                <a:cs typeface="Calibri" panose="020F0502020204030204"/>
                <a:sym typeface="Calibri" panose="020F0502020204030204"/>
              </a:rPr>
              <a:t>——</a:t>
            </a:r>
            <a:r>
              <a:rPr lang="en-US" altLang="zh-CN" sz="2400" b="1" dirty="0" err="1">
                <a:solidFill>
                  <a:schemeClr val="dk1"/>
                </a:solidFill>
                <a:latin typeface="+mn-ea"/>
                <a:cs typeface="Calibri" panose="020F0502020204030204"/>
                <a:sym typeface="Calibri" panose="020F0502020204030204"/>
              </a:rPr>
              <a:t>Investart</a:t>
            </a:r>
            <a:endParaRPr lang="zh-CN" altLang="en-US" sz="2400" b="1" dirty="0">
              <a:solidFill>
                <a:schemeClr val="dk1"/>
              </a:solidFill>
              <a:latin typeface="+mn-ea"/>
              <a:cs typeface="Calibri" panose="020F0502020204030204"/>
              <a:sym typeface="Calibri" panose="020F0502020204030204"/>
            </a:endParaRPr>
          </a:p>
          <a:p>
            <a:pPr marL="0" lvl="0" indent="0" algn="just" rtl="0">
              <a:lnSpc>
                <a:spcPct val="115000"/>
              </a:lnSpc>
              <a:spcBef>
                <a:spcPts val="0"/>
              </a:spcBef>
              <a:spcAft>
                <a:spcPts val="0"/>
              </a:spcAft>
              <a:buClr>
                <a:schemeClr val="dk1"/>
              </a:buClr>
              <a:buSzPts val="1100"/>
              <a:buFont typeface="Arial" panose="020B0604020202020204" pitchFamily="34" charset="0"/>
              <a:buNone/>
            </a:pPr>
            <a:r>
              <a:rPr lang="en-US" altLang="zh-CN" sz="2250" dirty="0">
                <a:solidFill>
                  <a:schemeClr val="dk1"/>
                </a:solidFill>
                <a:latin typeface="+mn-ea"/>
                <a:cs typeface="Calibri" panose="020F0502020204030204"/>
                <a:sym typeface="Calibri" panose="020F0502020204030204"/>
              </a:rPr>
              <a:t>Invest </a:t>
            </a:r>
            <a:r>
              <a:rPr lang="zh-CN" altLang="en-US" sz="2250" dirty="0">
                <a:solidFill>
                  <a:schemeClr val="dk1"/>
                </a:solidFill>
                <a:latin typeface="+mn-ea"/>
                <a:cs typeface="Calibri" panose="020F0502020204030204"/>
                <a:sym typeface="Calibri" panose="020F0502020204030204"/>
              </a:rPr>
              <a:t>和 </a:t>
            </a:r>
            <a:r>
              <a:rPr lang="en-US" altLang="zh-CN" sz="2250" dirty="0">
                <a:solidFill>
                  <a:schemeClr val="dk1"/>
                </a:solidFill>
                <a:latin typeface="+mn-ea"/>
                <a:cs typeface="Calibri" panose="020F0502020204030204"/>
                <a:sym typeface="Calibri" panose="020F0502020204030204"/>
              </a:rPr>
              <a:t>tart</a:t>
            </a:r>
            <a:r>
              <a:rPr lang="zh-CN" altLang="en-US" sz="2250" dirty="0">
                <a:solidFill>
                  <a:schemeClr val="dk1"/>
                </a:solidFill>
                <a:latin typeface="+mn-ea"/>
                <a:cs typeface="Calibri" panose="020F0502020204030204"/>
                <a:sym typeface="Calibri" panose="020F0502020204030204"/>
              </a:rPr>
              <a:t>（葡挞）的组合，</a:t>
            </a:r>
            <a:endParaRPr lang="en-US" altLang="zh-CN" sz="2250" dirty="0">
              <a:solidFill>
                <a:schemeClr val="dk1"/>
              </a:solidFill>
              <a:latin typeface="+mn-ea"/>
              <a:cs typeface="Calibri" panose="020F0502020204030204"/>
              <a:sym typeface="Calibri" panose="020F0502020204030204"/>
            </a:endParaRPr>
          </a:p>
          <a:p>
            <a:pPr marL="0" lvl="0" indent="0" algn="just" rtl="0">
              <a:lnSpc>
                <a:spcPct val="115000"/>
              </a:lnSpc>
              <a:spcBef>
                <a:spcPts val="0"/>
              </a:spcBef>
              <a:spcAft>
                <a:spcPts val="0"/>
              </a:spcAft>
              <a:buClr>
                <a:schemeClr val="dk1"/>
              </a:buClr>
              <a:buSzPts val="1100"/>
              <a:buFont typeface="Arial" panose="020B0604020202020204" pitchFamily="34" charset="0"/>
              <a:buNone/>
            </a:pPr>
            <a:r>
              <a:rPr lang="zh-CN" altLang="en-US" sz="2250" dirty="0">
                <a:solidFill>
                  <a:schemeClr val="dk1"/>
                </a:solidFill>
                <a:latin typeface="+mn-ea"/>
                <a:cs typeface="Calibri" panose="020F0502020204030204"/>
                <a:sym typeface="Calibri" panose="020F0502020204030204"/>
              </a:rPr>
              <a:t>既体现交易系统这一中心任务也彰显澳门特点 </a:t>
            </a:r>
            <a:endParaRPr lang="zh-CN" altLang="en-US" dirty="0">
              <a:solidFill>
                <a:schemeClr val="dk1"/>
              </a:solidFill>
              <a:latin typeface="+mn-ea"/>
              <a:cs typeface="Calibri" panose="020F0502020204030204"/>
              <a:sym typeface="Calibri" panose="020F0502020204030204"/>
            </a:endParaRPr>
          </a:p>
          <a:p>
            <a:pPr marL="0" lvl="0" indent="0" algn="l" rtl="0">
              <a:spcBef>
                <a:spcPts val="0"/>
              </a:spcBef>
              <a:spcAft>
                <a:spcPts val="0"/>
              </a:spcAft>
              <a:buNone/>
            </a:pPr>
            <a:endParaRPr lang="zh-CN" altLang="en-US" sz="1800" dirty="0"/>
          </a:p>
        </p:txBody>
      </p:sp>
      <p:pic>
        <p:nvPicPr>
          <p:cNvPr id="3" name="图片 2" descr="文本&#10;&#10;描述已自动生成"/>
          <p:cNvPicPr>
            <a:picLocks noChangeAspect="1"/>
          </p:cNvPicPr>
          <p:nvPr/>
        </p:nvPicPr>
        <p:blipFill>
          <a:blip r:embed="rId3"/>
          <a:stretch>
            <a:fillRect/>
          </a:stretch>
        </p:blipFill>
        <p:spPr>
          <a:xfrm>
            <a:off x="7754346" y="1484176"/>
            <a:ext cx="3889647" cy="3889647"/>
          </a:xfrm>
          <a:prstGeom prst="flowChartConnector">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g105f4b52ccb_2_5"/>
          <p:cNvSpPr txBox="1"/>
          <p:nvPr/>
        </p:nvSpPr>
        <p:spPr>
          <a:xfrm>
            <a:off x="2071370" y="262255"/>
            <a:ext cx="5679259" cy="609367"/>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zh-CN" altLang="en-US" sz="2400" b="1" dirty="0">
                <a:solidFill>
                  <a:schemeClr val="dk1"/>
                </a:solidFill>
                <a:latin typeface="+mn-ea"/>
                <a:cs typeface="Calibri" panose="020F0502020204030204"/>
                <a:sym typeface="Calibri" panose="020F0502020204030204"/>
              </a:rPr>
              <a:t>交易系统</a:t>
            </a:r>
            <a:r>
              <a:rPr lang="pt-BR" sz="2400" b="1" dirty="0">
                <a:solidFill>
                  <a:schemeClr val="dk1"/>
                </a:solidFill>
                <a:latin typeface="+mn-ea"/>
                <a:cs typeface="Calibri" panose="020F0502020204030204"/>
                <a:sym typeface="Calibri" panose="020F0502020204030204"/>
              </a:rPr>
              <a:t>股票板块交易分类</a:t>
            </a:r>
          </a:p>
        </p:txBody>
      </p:sp>
      <p:sp>
        <p:nvSpPr>
          <p:cNvPr id="2" name="矩形 1"/>
          <p:cNvSpPr/>
          <p:nvPr/>
        </p:nvSpPr>
        <p:spPr>
          <a:xfrm>
            <a:off x="1205865" y="1526540"/>
            <a:ext cx="9046845" cy="11303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文本框 4"/>
          <p:cNvSpPr txBox="1"/>
          <p:nvPr/>
        </p:nvSpPr>
        <p:spPr>
          <a:xfrm>
            <a:off x="1864995" y="1904365"/>
            <a:ext cx="5229860" cy="408940"/>
          </a:xfrm>
          <a:prstGeom prst="rect">
            <a:avLst/>
          </a:prstGeom>
          <a:noFill/>
        </p:spPr>
        <p:txBody>
          <a:bodyPr wrap="square" rtlCol="0">
            <a:spAutoFit/>
          </a:bodyPr>
          <a:lstStyle/>
          <a:p>
            <a:pPr lvl="0" indent="0" algn="just" rtl="0">
              <a:lnSpc>
                <a:spcPct val="115000"/>
              </a:lnSpc>
              <a:spcBef>
                <a:spcPts val="0"/>
              </a:spcBef>
              <a:spcAft>
                <a:spcPts val="0"/>
              </a:spcAft>
              <a:buFont typeface="Arial" panose="020B0604020202020204" pitchFamily="34" charset="0"/>
              <a:buNone/>
            </a:pPr>
            <a:r>
              <a:rPr lang="pt-BR" dirty="0">
                <a:solidFill>
                  <a:schemeClr val="dk1"/>
                </a:solidFill>
                <a:latin typeface="+mn-ea"/>
                <a:cs typeface="Calibri" panose="020F0502020204030204"/>
                <a:sym typeface="Calibri" panose="020F0502020204030204"/>
              </a:rPr>
              <a:t>普通版</a:t>
            </a:r>
            <a:r>
              <a:rPr lang="zh-CN" altLang="pt-BR" dirty="0">
                <a:solidFill>
                  <a:schemeClr val="dk1"/>
                </a:solidFill>
                <a:latin typeface="+mn-ea"/>
                <a:cs typeface="Calibri" panose="020F0502020204030204"/>
                <a:sym typeface="Calibri" panose="020F0502020204030204"/>
              </a:rPr>
              <a:t>：</a:t>
            </a:r>
            <a:r>
              <a:rPr lang="pt-BR" dirty="0">
                <a:solidFill>
                  <a:schemeClr val="dk1"/>
                </a:solidFill>
                <a:latin typeface="+mn-ea"/>
                <a:cs typeface="Calibri" panose="020F0502020204030204"/>
                <a:sym typeface="Calibri" panose="020F0502020204030204"/>
              </a:rPr>
              <a:t>适用群体是普通投资者</a:t>
            </a:r>
            <a:endParaRPr kumimoji="1" lang="pt-BR" altLang="en-US" b="0" i="0" u="none" strike="noStrike" kern="1200" cap="none" spc="0" normalizeH="0" baseline="0" noProof="0" dirty="0">
              <a:ln>
                <a:noFill/>
              </a:ln>
              <a:solidFill>
                <a:schemeClr val="dk1"/>
              </a:solidFill>
              <a:effectLst/>
              <a:uLnTx/>
              <a:uFillTx/>
              <a:latin typeface="+mn-ea"/>
              <a:cs typeface="Calibri" panose="020F0502020204030204"/>
              <a:sym typeface="Calibri" panose="020F0502020204030204"/>
            </a:endParaRPr>
          </a:p>
        </p:txBody>
      </p:sp>
      <p:sp>
        <p:nvSpPr>
          <p:cNvPr id="6" name="矩形 5"/>
          <p:cNvSpPr/>
          <p:nvPr/>
        </p:nvSpPr>
        <p:spPr>
          <a:xfrm>
            <a:off x="1205865" y="1471295"/>
            <a:ext cx="9046845" cy="762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7" name="矩形 6"/>
          <p:cNvSpPr/>
          <p:nvPr/>
        </p:nvSpPr>
        <p:spPr>
          <a:xfrm>
            <a:off x="1205865" y="2937510"/>
            <a:ext cx="9046845" cy="11303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文本框 7"/>
          <p:cNvSpPr txBox="1"/>
          <p:nvPr/>
        </p:nvSpPr>
        <p:spPr>
          <a:xfrm>
            <a:off x="1864995" y="3315335"/>
            <a:ext cx="5229860" cy="388248"/>
          </a:xfrm>
          <a:prstGeom prst="rect">
            <a:avLst/>
          </a:prstGeom>
          <a:noFill/>
        </p:spPr>
        <p:txBody>
          <a:bodyPr wrap="square" rtlCol="0">
            <a:spAutoFit/>
          </a:bodyPr>
          <a:lstStyle/>
          <a:p>
            <a:pPr lvl="0" indent="0" algn="just" rtl="0">
              <a:lnSpc>
                <a:spcPct val="115000"/>
              </a:lnSpc>
              <a:spcBef>
                <a:spcPts val="0"/>
              </a:spcBef>
              <a:spcAft>
                <a:spcPts val="0"/>
              </a:spcAft>
              <a:buFont typeface="Arial" panose="020B0604020202020204" pitchFamily="34" charset="0"/>
              <a:buNone/>
            </a:pPr>
            <a:r>
              <a:rPr lang="pt-BR" dirty="0">
                <a:solidFill>
                  <a:schemeClr val="dk1"/>
                </a:solidFill>
                <a:latin typeface="+mn-ea"/>
                <a:cs typeface="Calibri" panose="020F0502020204030204"/>
                <a:sym typeface="Calibri" panose="020F0502020204030204"/>
              </a:rPr>
              <a:t>高</a:t>
            </a:r>
            <a:r>
              <a:rPr lang="pt-BR" b="1" dirty="0">
                <a:solidFill>
                  <a:schemeClr val="dk1"/>
                </a:solidFill>
                <a:latin typeface="+mn-ea"/>
                <a:cs typeface="Calibri" panose="020F0502020204030204"/>
                <a:sym typeface="Calibri" panose="020F0502020204030204"/>
              </a:rPr>
              <a:t>级版</a:t>
            </a:r>
            <a:r>
              <a:rPr lang="zh-CN" altLang="pt-BR" dirty="0">
                <a:solidFill>
                  <a:schemeClr val="dk1"/>
                </a:solidFill>
                <a:latin typeface="+mn-ea"/>
                <a:cs typeface="Calibri" panose="020F0502020204030204"/>
                <a:sym typeface="Calibri" panose="020F0502020204030204"/>
              </a:rPr>
              <a:t>：</a:t>
            </a:r>
            <a:r>
              <a:rPr lang="pt-BR" dirty="0">
                <a:solidFill>
                  <a:schemeClr val="dk1"/>
                </a:solidFill>
                <a:latin typeface="+mn-ea"/>
                <a:cs typeface="Calibri" panose="020F0502020204030204"/>
                <a:sym typeface="Calibri" panose="020F0502020204030204"/>
              </a:rPr>
              <a:t>适用群体是专业投资者</a:t>
            </a:r>
            <a:endParaRPr kumimoji="1" lang="pt-BR" altLang="en-US" b="0" i="0" u="none" strike="noStrike" kern="1200" cap="none" spc="0" normalizeH="0" baseline="0" noProof="0" dirty="0">
              <a:ln>
                <a:noFill/>
              </a:ln>
              <a:solidFill>
                <a:schemeClr val="dk1"/>
              </a:solidFill>
              <a:effectLst/>
              <a:uLnTx/>
              <a:uFillTx/>
              <a:latin typeface="+mn-ea"/>
              <a:cs typeface="Calibri" panose="020F0502020204030204"/>
              <a:sym typeface="Calibri" panose="020F0502020204030204"/>
            </a:endParaRPr>
          </a:p>
        </p:txBody>
      </p:sp>
      <p:sp>
        <p:nvSpPr>
          <p:cNvPr id="9" name="矩形 8"/>
          <p:cNvSpPr/>
          <p:nvPr/>
        </p:nvSpPr>
        <p:spPr>
          <a:xfrm>
            <a:off x="1205865" y="2882265"/>
            <a:ext cx="9046845" cy="76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p:cNvSpPr/>
          <p:nvPr/>
        </p:nvSpPr>
        <p:spPr>
          <a:xfrm>
            <a:off x="1205865" y="4293235"/>
            <a:ext cx="9046845" cy="11303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文本框 10"/>
          <p:cNvSpPr txBox="1"/>
          <p:nvPr/>
        </p:nvSpPr>
        <p:spPr>
          <a:xfrm>
            <a:off x="1864995" y="4671060"/>
            <a:ext cx="6336665" cy="388248"/>
          </a:xfrm>
          <a:prstGeom prst="rect">
            <a:avLst/>
          </a:prstGeom>
          <a:noFill/>
        </p:spPr>
        <p:txBody>
          <a:bodyPr wrap="square" rtlCol="0">
            <a:spAutoFit/>
          </a:bodyPr>
          <a:lstStyle/>
          <a:p>
            <a:pPr lvl="0" indent="0" algn="just" rtl="0">
              <a:lnSpc>
                <a:spcPct val="115000"/>
              </a:lnSpc>
              <a:spcBef>
                <a:spcPts val="0"/>
              </a:spcBef>
              <a:spcAft>
                <a:spcPts val="0"/>
              </a:spcAft>
              <a:buFont typeface="Arial" panose="020B0604020202020204" pitchFamily="34" charset="0"/>
              <a:buNone/>
            </a:pPr>
            <a:r>
              <a:rPr lang="pt-BR" dirty="0">
                <a:solidFill>
                  <a:schemeClr val="dk1"/>
                </a:solidFill>
                <a:latin typeface="+mn-ea"/>
                <a:cs typeface="Calibri" panose="020F0502020204030204"/>
                <a:sym typeface="Calibri" panose="020F0502020204030204"/>
              </a:rPr>
              <a:t>机构版</a:t>
            </a:r>
            <a:r>
              <a:rPr lang="zh-CN" altLang="pt-BR" dirty="0">
                <a:solidFill>
                  <a:schemeClr val="dk1"/>
                </a:solidFill>
                <a:latin typeface="+mn-ea"/>
                <a:cs typeface="Calibri" panose="020F0502020204030204"/>
                <a:sym typeface="Calibri" panose="020F0502020204030204"/>
              </a:rPr>
              <a:t>：</a:t>
            </a:r>
            <a:r>
              <a:rPr lang="pt-BR" dirty="0">
                <a:solidFill>
                  <a:schemeClr val="dk1"/>
                </a:solidFill>
                <a:latin typeface="+mn-ea"/>
                <a:cs typeface="Calibri" panose="020F0502020204030204"/>
                <a:sym typeface="Calibri" panose="020F0502020204030204"/>
              </a:rPr>
              <a:t>适用群体是大户和机构投资者</a:t>
            </a:r>
            <a:endParaRPr kumimoji="1" lang="pt-BR" altLang="en-US" b="0" i="0" u="none" strike="noStrike" kern="1200" cap="none" spc="0" normalizeH="0" baseline="0" noProof="0" dirty="0">
              <a:ln>
                <a:noFill/>
              </a:ln>
              <a:solidFill>
                <a:schemeClr val="dk1"/>
              </a:solidFill>
              <a:effectLst/>
              <a:uLnTx/>
              <a:uFillTx/>
              <a:latin typeface="+mn-ea"/>
              <a:cs typeface="Calibri" panose="020F0502020204030204"/>
              <a:sym typeface="Calibri" panose="020F0502020204030204"/>
            </a:endParaRPr>
          </a:p>
        </p:txBody>
      </p:sp>
      <p:sp>
        <p:nvSpPr>
          <p:cNvPr id="12" name="矩形 11"/>
          <p:cNvSpPr/>
          <p:nvPr/>
        </p:nvSpPr>
        <p:spPr>
          <a:xfrm>
            <a:off x="1205865" y="4237990"/>
            <a:ext cx="9046845" cy="76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P spid="6" grpId="0" bldLvl="0" animBg="1"/>
      <p:bldP spid="7" grpId="0" bldLvl="0" animBg="1"/>
      <p:bldP spid="8" grpId="0"/>
      <p:bldP spid="9" grpId="0" bldLvl="0" animBg="1"/>
      <p:bldP spid="10" grpId="0" bldLvl="0" animBg="1"/>
      <p:bldP spid="11" grpId="0"/>
      <p:bldP spid="1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g105f4b52ccb_2_12"/>
          <p:cNvSpPr txBox="1"/>
          <p:nvPr/>
        </p:nvSpPr>
        <p:spPr>
          <a:xfrm>
            <a:off x="1590675" y="1434465"/>
            <a:ext cx="9349105" cy="3364865"/>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pt-BR" sz="1200" dirty="0">
                <a:solidFill>
                  <a:schemeClr val="dk1"/>
                </a:solidFill>
                <a:latin typeface="+mn-ea"/>
                <a:cs typeface="Calibri" panose="020F0502020204030204"/>
                <a:sym typeface="Calibri" panose="020F0502020204030204"/>
              </a:rPr>
              <a:t> </a:t>
            </a:r>
            <a:endParaRPr sz="1200" dirty="0">
              <a:solidFill>
                <a:schemeClr val="dk1"/>
              </a:solidFill>
              <a:latin typeface="+mn-ea"/>
              <a:cs typeface="Calibri" panose="020F0502020204030204"/>
              <a:sym typeface="Calibri" panose="020F0502020204030204"/>
            </a:endParaRPr>
          </a:p>
          <a:p>
            <a:pPr marL="342900" lvl="0" indent="-342900" algn="just" rtl="0">
              <a:lnSpc>
                <a:spcPct val="115000"/>
              </a:lnSpc>
              <a:spcBef>
                <a:spcPts val="0"/>
              </a:spcBef>
              <a:spcAft>
                <a:spcPts val="0"/>
              </a:spcAft>
              <a:buFont typeface="Arial" panose="020B0604020202020204" pitchFamily="34" charset="0"/>
              <a:buChar char="•"/>
            </a:pPr>
            <a:r>
              <a:rPr lang="pt-BR" sz="2400" dirty="0">
                <a:solidFill>
                  <a:schemeClr val="dk1"/>
                </a:solidFill>
                <a:latin typeface="+mn-ea"/>
                <a:cs typeface="Calibri" panose="020F0502020204030204"/>
                <a:sym typeface="Calibri" panose="020F0502020204030204"/>
              </a:rPr>
              <a:t>区间自动交易功能</a:t>
            </a:r>
            <a:endParaRPr sz="2400" dirty="0">
              <a:solidFill>
                <a:schemeClr val="dk1"/>
              </a:solidFill>
              <a:latin typeface="+mn-ea"/>
              <a:cs typeface="Calibri" panose="020F0502020204030204"/>
              <a:sym typeface="Calibri" panose="020F0502020204030204"/>
            </a:endParaRPr>
          </a:p>
          <a:p>
            <a:pPr marL="342900" lvl="0" indent="-342900" algn="just" rtl="0">
              <a:lnSpc>
                <a:spcPct val="115000"/>
              </a:lnSpc>
              <a:spcBef>
                <a:spcPts val="0"/>
              </a:spcBef>
              <a:spcAft>
                <a:spcPts val="0"/>
              </a:spcAft>
              <a:buFont typeface="Arial" panose="020B0604020202020204" pitchFamily="34" charset="0"/>
              <a:buChar char="•"/>
            </a:pPr>
            <a:r>
              <a:rPr lang="pt-BR" sz="2400" dirty="0">
                <a:solidFill>
                  <a:schemeClr val="dk1"/>
                </a:solidFill>
                <a:latin typeface="+mn-ea"/>
                <a:cs typeface="Calibri" panose="020F0502020204030204"/>
                <a:sym typeface="Calibri" panose="020F0502020204030204"/>
              </a:rPr>
              <a:t>指标公式自动交易</a:t>
            </a:r>
            <a:endParaRPr sz="2400" dirty="0">
              <a:solidFill>
                <a:schemeClr val="dk1"/>
              </a:solidFill>
              <a:latin typeface="+mn-ea"/>
              <a:cs typeface="Calibri" panose="020F0502020204030204"/>
              <a:sym typeface="Calibri" panose="020F0502020204030204"/>
            </a:endParaRPr>
          </a:p>
          <a:p>
            <a:pPr marL="342900" lvl="0" indent="-342900" algn="just" rtl="0">
              <a:lnSpc>
                <a:spcPct val="115000"/>
              </a:lnSpc>
              <a:spcBef>
                <a:spcPts val="0"/>
              </a:spcBef>
              <a:spcAft>
                <a:spcPts val="0"/>
              </a:spcAft>
              <a:buFont typeface="Arial" panose="020B0604020202020204" pitchFamily="34" charset="0"/>
              <a:buChar char="•"/>
            </a:pPr>
            <a:r>
              <a:rPr lang="pt-BR" sz="2400" dirty="0">
                <a:solidFill>
                  <a:schemeClr val="dk1"/>
                </a:solidFill>
                <a:latin typeface="+mn-ea"/>
                <a:cs typeface="Calibri" panose="020F0502020204030204"/>
                <a:sym typeface="Calibri" panose="020F0502020204030204"/>
              </a:rPr>
              <a:t>自动买卖拐点交易</a:t>
            </a:r>
            <a:endParaRPr sz="2400" dirty="0">
              <a:solidFill>
                <a:schemeClr val="dk1"/>
              </a:solidFill>
              <a:latin typeface="+mn-ea"/>
              <a:cs typeface="Calibri" panose="020F0502020204030204"/>
              <a:sym typeface="Calibri" panose="020F0502020204030204"/>
            </a:endParaRPr>
          </a:p>
          <a:p>
            <a:pPr marL="342900" lvl="0" indent="-342900" algn="just" rtl="0">
              <a:lnSpc>
                <a:spcPct val="115000"/>
              </a:lnSpc>
              <a:spcBef>
                <a:spcPts val="0"/>
              </a:spcBef>
              <a:spcAft>
                <a:spcPts val="0"/>
              </a:spcAft>
              <a:buFont typeface="Arial" panose="020B0604020202020204" pitchFamily="34" charset="0"/>
              <a:buChar char="•"/>
            </a:pPr>
            <a:r>
              <a:rPr lang="pt-BR" sz="2400" dirty="0">
                <a:solidFill>
                  <a:schemeClr val="dk1"/>
                </a:solidFill>
                <a:latin typeface="+mn-ea"/>
                <a:cs typeface="Calibri" panose="020F0502020204030204"/>
                <a:sym typeface="Calibri" panose="020F0502020204030204"/>
              </a:rPr>
              <a:t>自动止损卖出功能</a:t>
            </a:r>
            <a:endParaRPr sz="2400" dirty="0">
              <a:solidFill>
                <a:schemeClr val="dk1"/>
              </a:solidFill>
              <a:latin typeface="+mn-ea"/>
              <a:cs typeface="Calibri" panose="020F0502020204030204"/>
              <a:sym typeface="Calibri" panose="020F0502020204030204"/>
            </a:endParaRPr>
          </a:p>
          <a:p>
            <a:pPr marL="342900" lvl="0" indent="-342900" algn="just" rtl="0">
              <a:lnSpc>
                <a:spcPct val="115000"/>
              </a:lnSpc>
              <a:spcBef>
                <a:spcPts val="0"/>
              </a:spcBef>
              <a:spcAft>
                <a:spcPts val="0"/>
              </a:spcAft>
              <a:buFont typeface="Arial" panose="020B0604020202020204" pitchFamily="34" charset="0"/>
              <a:buChar char="•"/>
            </a:pPr>
            <a:r>
              <a:rPr lang="pt-BR" sz="2400" dirty="0">
                <a:solidFill>
                  <a:schemeClr val="dk1"/>
                </a:solidFill>
                <a:latin typeface="+mn-ea"/>
                <a:cs typeface="Calibri" panose="020F0502020204030204"/>
                <a:sym typeface="Calibri" panose="020F0502020204030204"/>
              </a:rPr>
              <a:t>移动止盈止损功能</a:t>
            </a:r>
            <a:endParaRPr sz="2400" dirty="0">
              <a:solidFill>
                <a:schemeClr val="dk1"/>
              </a:solidFill>
              <a:latin typeface="+mn-ea"/>
              <a:cs typeface="Calibri" panose="020F0502020204030204"/>
              <a:sym typeface="Calibri" panose="020F0502020204030204"/>
            </a:endParaRPr>
          </a:p>
          <a:p>
            <a:pPr marL="342900" lvl="0" indent="-342900" algn="just" rtl="0">
              <a:lnSpc>
                <a:spcPct val="115000"/>
              </a:lnSpc>
              <a:spcBef>
                <a:spcPts val="0"/>
              </a:spcBef>
              <a:spcAft>
                <a:spcPts val="0"/>
              </a:spcAft>
              <a:buFont typeface="Arial" panose="020B0604020202020204" pitchFamily="34" charset="0"/>
              <a:buChar char="•"/>
            </a:pPr>
            <a:r>
              <a:rPr lang="pt-BR" sz="2400" dirty="0">
                <a:solidFill>
                  <a:schemeClr val="dk1"/>
                </a:solidFill>
                <a:latin typeface="+mn-ea"/>
                <a:cs typeface="Calibri" panose="020F0502020204030204"/>
                <a:sym typeface="Calibri" panose="020F0502020204030204"/>
              </a:rPr>
              <a:t>闪电交易功能</a:t>
            </a:r>
            <a:endParaRPr sz="2400" dirty="0">
              <a:solidFill>
                <a:schemeClr val="dk1"/>
              </a:solidFill>
              <a:latin typeface="+mn-ea"/>
              <a:cs typeface="Calibri" panose="020F0502020204030204"/>
              <a:sym typeface="Calibri" panose="020F0502020204030204"/>
            </a:endParaRPr>
          </a:p>
          <a:p>
            <a:pPr marL="342900" lvl="0" indent="-342900" algn="just" rtl="0">
              <a:lnSpc>
                <a:spcPct val="115000"/>
              </a:lnSpc>
              <a:spcBef>
                <a:spcPts val="0"/>
              </a:spcBef>
              <a:spcAft>
                <a:spcPts val="0"/>
              </a:spcAft>
              <a:buFont typeface="Arial" panose="020B0604020202020204" pitchFamily="34" charset="0"/>
              <a:buChar char="•"/>
            </a:pPr>
            <a:r>
              <a:rPr lang="pt-BR" sz="2400" dirty="0">
                <a:solidFill>
                  <a:schemeClr val="dk1"/>
                </a:solidFill>
                <a:latin typeface="+mn-ea"/>
                <a:cs typeface="Calibri" panose="020F0502020204030204"/>
                <a:sym typeface="Calibri" panose="020F0502020204030204"/>
              </a:rPr>
              <a:t>T+0交易功能</a:t>
            </a:r>
          </a:p>
        </p:txBody>
      </p:sp>
      <p:sp>
        <p:nvSpPr>
          <p:cNvPr id="5" name="文本框 4"/>
          <p:cNvSpPr txBox="1"/>
          <p:nvPr/>
        </p:nvSpPr>
        <p:spPr>
          <a:xfrm>
            <a:off x="2031365" y="352425"/>
            <a:ext cx="2878455" cy="521970"/>
          </a:xfrm>
          <a:prstGeom prst="rect">
            <a:avLst/>
          </a:prstGeom>
          <a:noFill/>
        </p:spPr>
        <p:txBody>
          <a:bodyPr wrap="square" rtlCol="0">
            <a:spAutoFit/>
          </a:bodyPr>
          <a:lstStyle/>
          <a:p>
            <a:r>
              <a:rPr lang="pt-BR" sz="2800" b="1" dirty="0">
                <a:solidFill>
                  <a:schemeClr val="dk1"/>
                </a:solidFill>
                <a:latin typeface="+mn-ea"/>
                <a:cs typeface="Calibri" panose="020F0502020204030204"/>
                <a:sym typeface="Calibri" panose="020F0502020204030204"/>
              </a:rPr>
              <a:t>交易功能</a:t>
            </a:r>
            <a:endParaRPr lang="pt-BR" altLang="en-US" sz="2800" b="1" dirty="0">
              <a:solidFill>
                <a:schemeClr val="dk1"/>
              </a:solidFill>
              <a:latin typeface="+mn-ea"/>
              <a:cs typeface="Calibri" panose="020F0502020204030204"/>
              <a:sym typeface="Calibri" panose="020F0502020204030204"/>
            </a:endParaRPr>
          </a:p>
        </p:txBody>
      </p:sp>
      <p:sp>
        <p:nvSpPr>
          <p:cNvPr id="24" name="Freeform 13"/>
          <p:cNvSpPr>
            <a:spLocks noEditPoints="1"/>
          </p:cNvSpPr>
          <p:nvPr/>
        </p:nvSpPr>
        <p:spPr bwMode="auto">
          <a:xfrm>
            <a:off x="7182527" y="874276"/>
            <a:ext cx="2923181" cy="3455962"/>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1"/>
          </a:solidFill>
          <a:ln>
            <a:noFill/>
          </a:ln>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sp>
        <p:nvSpPr>
          <p:cNvPr id="25" name="Freeform 16"/>
          <p:cNvSpPr>
            <a:spLocks noEditPoints="1"/>
          </p:cNvSpPr>
          <p:nvPr/>
        </p:nvSpPr>
        <p:spPr bwMode="auto">
          <a:xfrm>
            <a:off x="7896262" y="4561195"/>
            <a:ext cx="1494000" cy="119836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1"/>
          </a:solidFill>
          <a:ln>
            <a:noFill/>
          </a:ln>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grpSp>
        <p:nvGrpSpPr>
          <p:cNvPr id="26" name="Group 12"/>
          <p:cNvGrpSpPr/>
          <p:nvPr/>
        </p:nvGrpSpPr>
        <p:grpSpPr>
          <a:xfrm>
            <a:off x="7491620" y="1276309"/>
            <a:ext cx="2300613" cy="2059155"/>
            <a:chOff x="8169276" y="952501"/>
            <a:chExt cx="3781424" cy="3384550"/>
          </a:xfrm>
          <a:solidFill>
            <a:schemeClr val="accent1"/>
          </a:solidFill>
        </p:grpSpPr>
        <p:sp>
          <p:nvSpPr>
            <p:cNvPr id="27"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sp>
          <p:nvSpPr>
            <p:cNvPr id="28"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g105f4b52ccb_2_19"/>
          <p:cNvSpPr txBox="1"/>
          <p:nvPr/>
        </p:nvSpPr>
        <p:spPr>
          <a:xfrm>
            <a:off x="914096" y="1277884"/>
            <a:ext cx="10659900" cy="386207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pt-BR" sz="2800" b="1" dirty="0">
                <a:solidFill>
                  <a:schemeClr val="dk1"/>
                </a:solidFill>
                <a:latin typeface="+mn-ea"/>
                <a:cs typeface="Calibri" panose="020F0502020204030204"/>
                <a:sym typeface="Calibri" panose="020F0502020204030204"/>
              </a:rPr>
              <a:t>交易优点</a:t>
            </a:r>
            <a:endParaRPr sz="2800" b="1" dirty="0">
              <a:solidFill>
                <a:schemeClr val="dk1"/>
              </a:solidFill>
              <a:latin typeface="+mn-ea"/>
              <a:cs typeface="Calibri" panose="020F0502020204030204"/>
              <a:sym typeface="Calibri" panose="020F0502020204030204"/>
            </a:endParaRPr>
          </a:p>
          <a:p>
            <a:pPr marL="0" lvl="0" indent="0" algn="just" rtl="0">
              <a:lnSpc>
                <a:spcPct val="115000"/>
              </a:lnSpc>
              <a:spcBef>
                <a:spcPts val="0"/>
              </a:spcBef>
              <a:spcAft>
                <a:spcPts val="0"/>
              </a:spcAft>
              <a:buNone/>
            </a:pPr>
            <a:endParaRPr sz="2000" dirty="0">
              <a:solidFill>
                <a:schemeClr val="dk1"/>
              </a:solidFill>
              <a:highlight>
                <a:srgbClr val="FFFF00"/>
              </a:highlight>
              <a:latin typeface="+mn-ea"/>
              <a:cs typeface="Calibri" panose="020F0502020204030204"/>
              <a:sym typeface="Calibri" panose="020F0502020204030204"/>
            </a:endParaRPr>
          </a:p>
          <a:p>
            <a:pPr marL="0" lvl="0" indent="0" algn="just" rtl="0">
              <a:lnSpc>
                <a:spcPct val="115000"/>
              </a:lnSpc>
              <a:spcBef>
                <a:spcPts val="0"/>
              </a:spcBef>
              <a:spcAft>
                <a:spcPts val="0"/>
              </a:spcAft>
              <a:buNone/>
            </a:pPr>
            <a:r>
              <a:rPr lang="pt-BR" sz="2000" dirty="0">
                <a:solidFill>
                  <a:schemeClr val="dk1"/>
                </a:solidFill>
                <a:latin typeface="+mn-ea"/>
                <a:cs typeface="Calibri" panose="020F0502020204030204"/>
                <a:sym typeface="Calibri" panose="020F0502020204030204"/>
              </a:rPr>
              <a:t>1、速度快，可以更敏感地响应价格变动和趋势变动</a:t>
            </a:r>
            <a:r>
              <a:rPr lang="zh-CN" altLang="pt-BR" sz="2000" dirty="0">
                <a:solidFill>
                  <a:schemeClr val="dk1"/>
                </a:solidFill>
                <a:latin typeface="+mn-ea"/>
                <a:cs typeface="Calibri" panose="020F0502020204030204"/>
                <a:sym typeface="Calibri" panose="020F0502020204030204"/>
              </a:rPr>
              <a:t>。</a:t>
            </a:r>
            <a:endParaRPr sz="2000" dirty="0">
              <a:solidFill>
                <a:schemeClr val="dk1"/>
              </a:solidFill>
              <a:latin typeface="+mn-ea"/>
              <a:cs typeface="Calibri" panose="020F0502020204030204"/>
              <a:sym typeface="Calibri" panose="020F0502020204030204"/>
            </a:endParaRPr>
          </a:p>
          <a:p>
            <a:pPr marL="0" lvl="0" indent="0" algn="just" rtl="0">
              <a:lnSpc>
                <a:spcPct val="115000"/>
              </a:lnSpc>
              <a:spcBef>
                <a:spcPts val="0"/>
              </a:spcBef>
              <a:spcAft>
                <a:spcPts val="0"/>
              </a:spcAft>
              <a:buNone/>
            </a:pPr>
            <a:r>
              <a:rPr lang="pt-BR" sz="2000" dirty="0">
                <a:solidFill>
                  <a:schemeClr val="dk1"/>
                </a:solidFill>
                <a:latin typeface="+mn-ea"/>
                <a:cs typeface="Calibri" panose="020F0502020204030204"/>
                <a:sym typeface="Calibri" panose="020F0502020204030204"/>
              </a:rPr>
              <a:t> </a:t>
            </a:r>
            <a:endParaRPr sz="2000" dirty="0">
              <a:solidFill>
                <a:schemeClr val="dk1"/>
              </a:solidFill>
              <a:latin typeface="+mn-ea"/>
              <a:cs typeface="Calibri" panose="020F0502020204030204"/>
              <a:sym typeface="Calibri" panose="020F0502020204030204"/>
            </a:endParaRPr>
          </a:p>
          <a:p>
            <a:pPr marL="0" lvl="0" indent="0" algn="just" rtl="0">
              <a:lnSpc>
                <a:spcPct val="115000"/>
              </a:lnSpc>
              <a:spcBef>
                <a:spcPts val="0"/>
              </a:spcBef>
              <a:spcAft>
                <a:spcPts val="0"/>
              </a:spcAft>
              <a:buNone/>
            </a:pPr>
            <a:r>
              <a:rPr lang="pt-BR" sz="2000" dirty="0">
                <a:solidFill>
                  <a:schemeClr val="dk1"/>
                </a:solidFill>
                <a:latin typeface="+mn-ea"/>
                <a:cs typeface="Calibri" panose="020F0502020204030204"/>
                <a:sym typeface="Calibri" panose="020F0502020204030204"/>
              </a:rPr>
              <a:t>2、智能分析，避免情绪化操作</a:t>
            </a:r>
            <a:r>
              <a:rPr lang="zh-CN" altLang="pt-BR" sz="2000" dirty="0">
                <a:solidFill>
                  <a:schemeClr val="dk1"/>
                </a:solidFill>
                <a:latin typeface="+mn-ea"/>
                <a:cs typeface="Calibri" panose="020F0502020204030204"/>
                <a:sym typeface="Calibri" panose="020F0502020204030204"/>
              </a:rPr>
              <a:t>。</a:t>
            </a:r>
            <a:endParaRPr sz="2000" dirty="0">
              <a:solidFill>
                <a:schemeClr val="dk1"/>
              </a:solidFill>
              <a:latin typeface="+mn-ea"/>
              <a:cs typeface="Calibri" panose="020F0502020204030204"/>
              <a:sym typeface="Calibri" panose="020F0502020204030204"/>
            </a:endParaRPr>
          </a:p>
          <a:p>
            <a:pPr marL="0" lvl="0" indent="0" algn="just" rtl="0">
              <a:lnSpc>
                <a:spcPct val="115000"/>
              </a:lnSpc>
              <a:spcBef>
                <a:spcPts val="0"/>
              </a:spcBef>
              <a:spcAft>
                <a:spcPts val="0"/>
              </a:spcAft>
              <a:buNone/>
            </a:pPr>
            <a:r>
              <a:rPr lang="pt-BR" sz="2000" dirty="0">
                <a:solidFill>
                  <a:schemeClr val="dk1"/>
                </a:solidFill>
                <a:latin typeface="+mn-ea"/>
                <a:cs typeface="Calibri" panose="020F0502020204030204"/>
                <a:sym typeface="Calibri" panose="020F0502020204030204"/>
              </a:rPr>
              <a:t> </a:t>
            </a:r>
            <a:endParaRPr sz="2000" dirty="0">
              <a:solidFill>
                <a:schemeClr val="dk1"/>
              </a:solidFill>
              <a:latin typeface="+mn-ea"/>
              <a:cs typeface="Calibri" panose="020F0502020204030204"/>
              <a:sym typeface="Calibri" panose="020F0502020204030204"/>
            </a:endParaRPr>
          </a:p>
          <a:p>
            <a:pPr marL="0" lvl="0" indent="0" algn="just" rtl="0">
              <a:lnSpc>
                <a:spcPct val="115000"/>
              </a:lnSpc>
              <a:spcBef>
                <a:spcPts val="0"/>
              </a:spcBef>
              <a:spcAft>
                <a:spcPts val="0"/>
              </a:spcAft>
              <a:buNone/>
            </a:pPr>
            <a:r>
              <a:rPr lang="pt-BR" sz="2000" dirty="0">
                <a:solidFill>
                  <a:schemeClr val="dk1"/>
                </a:solidFill>
                <a:latin typeface="+mn-ea"/>
                <a:cs typeface="Calibri" panose="020F0502020204030204"/>
                <a:sym typeface="Calibri" panose="020F0502020204030204"/>
              </a:rPr>
              <a:t>3、不间断地监控行情</a:t>
            </a:r>
            <a:r>
              <a:rPr lang="zh-CN" altLang="pt-BR" sz="2000" dirty="0">
                <a:solidFill>
                  <a:schemeClr val="dk1"/>
                </a:solidFill>
                <a:latin typeface="+mn-ea"/>
                <a:cs typeface="Calibri" panose="020F0502020204030204"/>
                <a:sym typeface="Calibri" panose="020F0502020204030204"/>
              </a:rPr>
              <a:t>，</a:t>
            </a:r>
            <a:r>
              <a:rPr lang="pt-BR" sz="2000" dirty="0">
                <a:solidFill>
                  <a:schemeClr val="dk1"/>
                </a:solidFill>
                <a:latin typeface="+mn-ea"/>
                <a:cs typeface="Calibri" panose="020F0502020204030204"/>
                <a:sym typeface="Calibri" panose="020F0502020204030204"/>
              </a:rPr>
              <a:t>并在适当的时机和点位自动进出场</a:t>
            </a:r>
            <a:r>
              <a:rPr lang="zh-CN" altLang="pt-BR" sz="2000" dirty="0">
                <a:solidFill>
                  <a:schemeClr val="dk1"/>
                </a:solidFill>
                <a:latin typeface="+mn-ea"/>
                <a:cs typeface="Calibri" panose="020F0502020204030204"/>
                <a:sym typeface="Calibri" panose="020F0502020204030204"/>
              </a:rPr>
              <a:t>。</a:t>
            </a:r>
            <a:endParaRPr sz="2000" dirty="0">
              <a:solidFill>
                <a:schemeClr val="dk1"/>
              </a:solidFill>
              <a:latin typeface="+mn-ea"/>
              <a:cs typeface="Calibri" panose="020F0502020204030204"/>
              <a:sym typeface="Calibri" panose="020F0502020204030204"/>
            </a:endParaRPr>
          </a:p>
          <a:p>
            <a:pPr marL="0" lvl="0" indent="0" algn="just" rtl="0">
              <a:lnSpc>
                <a:spcPct val="115000"/>
              </a:lnSpc>
              <a:spcBef>
                <a:spcPts val="0"/>
              </a:spcBef>
              <a:spcAft>
                <a:spcPts val="0"/>
              </a:spcAft>
              <a:buNone/>
            </a:pPr>
            <a:endParaRPr sz="2000" dirty="0">
              <a:solidFill>
                <a:schemeClr val="dk1"/>
              </a:solidFill>
              <a:latin typeface="+mn-ea"/>
              <a:cs typeface="Calibri" panose="020F0502020204030204"/>
              <a:sym typeface="Calibri" panose="020F0502020204030204"/>
            </a:endParaRPr>
          </a:p>
          <a:p>
            <a:pPr marL="0" lvl="0" indent="0" algn="just" rtl="0">
              <a:lnSpc>
                <a:spcPct val="115000"/>
              </a:lnSpc>
              <a:spcBef>
                <a:spcPts val="0"/>
              </a:spcBef>
              <a:spcAft>
                <a:spcPts val="0"/>
              </a:spcAft>
              <a:buNone/>
            </a:pPr>
            <a:r>
              <a:rPr lang="pt-BR" sz="2000" dirty="0">
                <a:solidFill>
                  <a:schemeClr val="dk1"/>
                </a:solidFill>
                <a:latin typeface="+mn-ea"/>
                <a:cs typeface="Calibri" panose="020F0502020204030204"/>
                <a:sym typeface="Calibri" panose="020F0502020204030204"/>
              </a:rPr>
              <a:t>4、严格的止损和风险控制</a:t>
            </a:r>
            <a:r>
              <a:rPr lang="zh-CN" altLang="pt-BR" sz="2000" dirty="0">
                <a:solidFill>
                  <a:schemeClr val="dk1"/>
                </a:solidFill>
                <a:latin typeface="+mn-ea"/>
                <a:cs typeface="Calibri" panose="020F0502020204030204"/>
                <a:sym typeface="Calibri" panose="020F0502020204030204"/>
              </a:rPr>
              <a:t>，</a:t>
            </a:r>
            <a:r>
              <a:rPr lang="pt-BR" sz="2000" dirty="0">
                <a:solidFill>
                  <a:schemeClr val="dk1"/>
                </a:solidFill>
                <a:latin typeface="+mn-ea"/>
                <a:cs typeface="Calibri" panose="020F0502020204030204"/>
                <a:sym typeface="Calibri" panose="020F0502020204030204"/>
              </a:rPr>
              <a:t>仓位控制,避免过量交易，稳定性高</a:t>
            </a:r>
            <a:r>
              <a:rPr lang="zh-CN" altLang="pt-BR" sz="2000" dirty="0">
                <a:solidFill>
                  <a:schemeClr val="dk1"/>
                </a:solidFill>
                <a:latin typeface="+mn-ea"/>
                <a:cs typeface="Calibri" panose="020F0502020204030204"/>
                <a:sym typeface="Calibri" panose="020F0502020204030204"/>
              </a:rPr>
              <a:t>。</a:t>
            </a:r>
            <a:endParaRPr sz="2000" dirty="0">
              <a:solidFill>
                <a:schemeClr val="dk1"/>
              </a:solidFill>
              <a:latin typeface="+mn-ea"/>
              <a:cs typeface="Calibri" panose="020F0502020204030204"/>
              <a:sym typeface="Calibri" panose="020F0502020204030204"/>
            </a:endParaRPr>
          </a:p>
          <a:p>
            <a:pPr marL="0" lvl="0" indent="0" algn="just" rtl="0">
              <a:lnSpc>
                <a:spcPct val="115000"/>
              </a:lnSpc>
              <a:spcBef>
                <a:spcPts val="0"/>
              </a:spcBef>
              <a:spcAft>
                <a:spcPts val="0"/>
              </a:spcAft>
              <a:buNone/>
            </a:pPr>
            <a:r>
              <a:rPr lang="pt-BR" sz="2000" dirty="0">
                <a:solidFill>
                  <a:schemeClr val="dk1"/>
                </a:solidFill>
                <a:latin typeface="+mn-ea"/>
                <a:cs typeface="Calibri" panose="020F0502020204030204"/>
                <a:sym typeface="Calibri" panose="020F0502020204030204"/>
              </a:rPr>
              <a:t> </a:t>
            </a:r>
            <a:endParaRPr sz="2000" dirty="0">
              <a:solidFill>
                <a:schemeClr val="dk1"/>
              </a:solidFill>
              <a:latin typeface="+mn-ea"/>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8455" y="1763395"/>
            <a:ext cx="3697605" cy="460375"/>
          </a:xfrm>
          <a:prstGeom prst="rect">
            <a:avLst/>
          </a:prstGeom>
          <a:noFill/>
        </p:spPr>
        <p:txBody>
          <a:bodyPr wrap="square" rtlCol="0">
            <a:spAutoFit/>
          </a:bodyPr>
          <a:lstStyle/>
          <a:p>
            <a:r>
              <a:rPr lang="en-US" altLang="zh-CN" sz="2400">
                <a:sym typeface="+mn-ea"/>
              </a:rPr>
              <a:t>PART 2</a:t>
            </a:r>
          </a:p>
        </p:txBody>
      </p:sp>
      <p:sp>
        <p:nvSpPr>
          <p:cNvPr id="2" name="文本框 1"/>
          <p:cNvSpPr txBox="1"/>
          <p:nvPr/>
        </p:nvSpPr>
        <p:spPr>
          <a:xfrm>
            <a:off x="2935605" y="2967990"/>
            <a:ext cx="6321425" cy="922020"/>
          </a:xfrm>
          <a:prstGeom prst="rect">
            <a:avLst/>
          </a:prstGeom>
          <a:noFill/>
        </p:spPr>
        <p:txBody>
          <a:bodyPr wrap="square" rtlCol="0">
            <a:spAutoFit/>
          </a:bodyPr>
          <a:lstStyle/>
          <a:p>
            <a:pPr algn="ctr"/>
            <a:r>
              <a:rPr lang="zh-CN" altLang="en-US" sz="5400"/>
              <a:t>市场分析</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3" name="图示 2"/>
          <p:cNvGraphicFramePr/>
          <p:nvPr/>
        </p:nvGraphicFramePr>
        <p:xfrm>
          <a:off x="3159692" y="1678448"/>
          <a:ext cx="5872578" cy="3501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文本框 1"/>
          <p:cNvSpPr txBox="1"/>
          <p:nvPr/>
        </p:nvSpPr>
        <p:spPr>
          <a:xfrm>
            <a:off x="2059940" y="352425"/>
            <a:ext cx="5107940" cy="521970"/>
          </a:xfrm>
          <a:prstGeom prst="rect">
            <a:avLst/>
          </a:prstGeom>
          <a:noFill/>
        </p:spPr>
        <p:txBody>
          <a:bodyPr wrap="square" rtlCol="0">
            <a:spAutoFit/>
          </a:bodyPr>
          <a:lstStyle/>
          <a:p>
            <a:r>
              <a:rPr lang="zh-CN" altLang="en-US" sz="2800" b="1"/>
              <a:t>市场宏观环境分析（PEST分析）</a:t>
            </a:r>
          </a:p>
        </p:txBody>
      </p:sp>
      <p:sp>
        <p:nvSpPr>
          <p:cNvPr id="11" name="文本框 10"/>
          <p:cNvSpPr txBox="1"/>
          <p:nvPr/>
        </p:nvSpPr>
        <p:spPr>
          <a:xfrm>
            <a:off x="790575" y="2327910"/>
            <a:ext cx="3187700" cy="645160"/>
          </a:xfrm>
          <a:prstGeom prst="rect">
            <a:avLst/>
          </a:prstGeom>
          <a:noFill/>
        </p:spPr>
        <p:txBody>
          <a:bodyPr wrap="square" rtlCol="0">
            <a:spAutoFit/>
          </a:bodyPr>
          <a:lstStyle/>
          <a:p>
            <a:r>
              <a:rPr lang="zh-CN" altLang="en-US" dirty="0"/>
              <a:t>政府对证券行业的监管难度可能会进一步上升。</a:t>
            </a:r>
          </a:p>
        </p:txBody>
      </p:sp>
      <p:sp>
        <p:nvSpPr>
          <p:cNvPr id="14" name="文本框 13"/>
          <p:cNvSpPr txBox="1"/>
          <p:nvPr/>
        </p:nvSpPr>
        <p:spPr>
          <a:xfrm>
            <a:off x="791210" y="3823970"/>
            <a:ext cx="3187065" cy="922020"/>
          </a:xfrm>
          <a:prstGeom prst="rect">
            <a:avLst/>
          </a:prstGeom>
          <a:noFill/>
        </p:spPr>
        <p:txBody>
          <a:bodyPr wrap="square" rtlCol="0">
            <a:spAutoFit/>
          </a:bodyPr>
          <a:lstStyle/>
          <a:p>
            <a:r>
              <a:rPr lang="zh-CN" altLang="en-US" dirty="0"/>
              <a:t>随着智能交易系统的广泛应用，一大批服务人员和证券投资经理可能会面临失业问题。</a:t>
            </a:r>
          </a:p>
        </p:txBody>
      </p:sp>
      <p:sp>
        <p:nvSpPr>
          <p:cNvPr id="15" name="文本框 14"/>
          <p:cNvSpPr txBox="1"/>
          <p:nvPr/>
        </p:nvSpPr>
        <p:spPr>
          <a:xfrm>
            <a:off x="8113395" y="2051050"/>
            <a:ext cx="3329940" cy="1198880"/>
          </a:xfrm>
          <a:prstGeom prst="rect">
            <a:avLst/>
          </a:prstGeom>
          <a:noFill/>
        </p:spPr>
        <p:txBody>
          <a:bodyPr wrap="square" rtlCol="0">
            <a:spAutoFit/>
          </a:bodyPr>
          <a:lstStyle/>
          <a:p>
            <a:r>
              <a:rPr lang="zh-CN" altLang="en-US"/>
              <a:t>可能存在智能程序被黑客破解导致的用户资金账户被非法转移、股市非正常性涨跌等问题，由此产生不可估量的损失。</a:t>
            </a:r>
          </a:p>
        </p:txBody>
      </p:sp>
      <p:sp>
        <p:nvSpPr>
          <p:cNvPr id="16" name="文本框 15"/>
          <p:cNvSpPr txBox="1"/>
          <p:nvPr/>
        </p:nvSpPr>
        <p:spPr>
          <a:xfrm>
            <a:off x="8113395" y="3823970"/>
            <a:ext cx="3378835" cy="922020"/>
          </a:xfrm>
          <a:prstGeom prst="rect">
            <a:avLst/>
          </a:prstGeom>
          <a:noFill/>
        </p:spPr>
        <p:txBody>
          <a:bodyPr wrap="square" rtlCol="0">
            <a:spAutoFit/>
          </a:bodyPr>
          <a:lstStyle/>
          <a:p>
            <a:r>
              <a:rPr lang="zh-CN" altLang="en-US"/>
              <a:t>在大数据和机器学习蓬勃发展的背景下，智能交易系统更加具有可操作性。</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438004b6-4df8-4d44-aafb-2955da6993bb}"/>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1765</Words>
  <Application>Microsoft Office PowerPoint</Application>
  <PresentationFormat>宽屏</PresentationFormat>
  <Paragraphs>307</Paragraphs>
  <Slides>27</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DengXian</vt:lpstr>
      <vt:lpstr>宋体</vt:lpstr>
      <vt:lpstr>Arial</vt:lpstr>
      <vt:lpstr>Calibri</vt:lpstr>
      <vt:lpstr>Lato</vt:lpstr>
      <vt:lpstr>Montserrat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Horatio Juan</cp:lastModifiedBy>
  <cp:revision>39</cp:revision>
  <dcterms:created xsi:type="dcterms:W3CDTF">1900-01-01T00:00:00Z</dcterms:created>
  <dcterms:modified xsi:type="dcterms:W3CDTF">2021-12-10T07:22:27Z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F7779525B40F4AFFAB2E4612C17A24F6</vt:lpwstr>
  </property>
  <property fmtid="{D5CDD505-2E9C-101B-9397-08002B2CF9AE}" pid="3" name="KSOProductBuildVer">
    <vt:lpwstr>2052-11.1.0.11115</vt:lpwstr>
  </property>
</Properties>
</file>