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stilini düzenlemek için tıklayın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1/9/2022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2295EAA-690B-4EEA-B067-B2932E9138B7}"/>
              </a:ext>
            </a:extLst>
          </p:cNvPr>
          <p:cNvSpPr>
            <a:spLocks noGrp="1"/>
          </p:cNvSpPr>
          <p:nvPr>
            <p:ph type="ctrTitle"/>
          </p:nvPr>
        </p:nvSpPr>
        <p:spPr/>
        <p:txBody>
          <a:bodyPr/>
          <a:lstStyle/>
          <a:p>
            <a:r>
              <a:rPr lang="en-GB" sz="6600" dirty="0"/>
              <a:t>Genome Assembly</a:t>
            </a:r>
          </a:p>
        </p:txBody>
      </p:sp>
      <p:sp>
        <p:nvSpPr>
          <p:cNvPr id="3" name="Alt Başlık 2">
            <a:extLst>
              <a:ext uri="{FF2B5EF4-FFF2-40B4-BE49-F238E27FC236}">
                <a16:creationId xmlns:a16="http://schemas.microsoft.com/office/drawing/2014/main" id="{98C61F9E-1F42-4FBC-A260-404C8550DDFA}"/>
              </a:ext>
            </a:extLst>
          </p:cNvPr>
          <p:cNvSpPr>
            <a:spLocks noGrp="1"/>
          </p:cNvSpPr>
          <p:nvPr>
            <p:ph type="subTitle" idx="1"/>
          </p:nvPr>
        </p:nvSpPr>
        <p:spPr/>
        <p:txBody>
          <a:bodyPr/>
          <a:lstStyle/>
          <a:p>
            <a:r>
              <a:rPr lang="nl-NL" sz="3200" i="1" dirty="0"/>
              <a:t>de Bruijn Graph Genome Assembly</a:t>
            </a:r>
          </a:p>
          <a:p>
            <a:endParaRPr lang="tr-TR" i="1" dirty="0"/>
          </a:p>
        </p:txBody>
      </p:sp>
    </p:spTree>
    <p:extLst>
      <p:ext uri="{BB962C8B-B14F-4D97-AF65-F5344CB8AC3E}">
        <p14:creationId xmlns:p14="http://schemas.microsoft.com/office/powerpoint/2010/main" val="2989140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F56898D-BC80-413F-B580-579B59102373}"/>
              </a:ext>
            </a:extLst>
          </p:cNvPr>
          <p:cNvSpPr>
            <a:spLocks noGrp="1"/>
          </p:cNvSpPr>
          <p:nvPr>
            <p:ph type="title"/>
          </p:nvPr>
        </p:nvSpPr>
        <p:spPr/>
        <p:txBody>
          <a:bodyPr>
            <a:normAutofit/>
          </a:bodyPr>
          <a:lstStyle/>
          <a:p>
            <a:r>
              <a:rPr lang="en-GB" dirty="0"/>
              <a:t>de </a:t>
            </a:r>
            <a:r>
              <a:rPr lang="en-GB" dirty="0" err="1"/>
              <a:t>Bruijn</a:t>
            </a:r>
            <a:r>
              <a:rPr lang="en-GB" dirty="0"/>
              <a:t> graph (DBG) assembly</a:t>
            </a:r>
          </a:p>
        </p:txBody>
      </p:sp>
      <p:sp>
        <p:nvSpPr>
          <p:cNvPr id="3" name="İçerik Yer Tutucusu 2">
            <a:extLst>
              <a:ext uri="{FF2B5EF4-FFF2-40B4-BE49-F238E27FC236}">
                <a16:creationId xmlns:a16="http://schemas.microsoft.com/office/drawing/2014/main" id="{46B17D57-056A-4B28-9EA9-BDB540E34B52}"/>
              </a:ext>
            </a:extLst>
          </p:cNvPr>
          <p:cNvSpPr>
            <a:spLocks noGrp="1"/>
          </p:cNvSpPr>
          <p:nvPr>
            <p:ph idx="1"/>
          </p:nvPr>
        </p:nvSpPr>
        <p:spPr/>
        <p:txBody>
          <a:bodyPr/>
          <a:lstStyle/>
          <a:p>
            <a:r>
              <a:rPr lang="en-US" dirty="0"/>
              <a:t>In the 1940s, a Dutch mathematician called </a:t>
            </a:r>
            <a:r>
              <a:rPr lang="en-US" dirty="0" err="1"/>
              <a:t>Nicolaas</a:t>
            </a:r>
            <a:r>
              <a:rPr lang="en-US" dirty="0"/>
              <a:t> de </a:t>
            </a:r>
            <a:r>
              <a:rPr lang="en-US" dirty="0" err="1"/>
              <a:t>Bruijn</a:t>
            </a:r>
            <a:r>
              <a:rPr lang="en-US" dirty="0"/>
              <a:t> became interested in finding the shortest circular string of characters that contains all possible substrings, each of same length, in a given alphabet. The solution he came up with involved constructing a graph with all possible (k − 1)-</a:t>
            </a:r>
            <a:r>
              <a:rPr lang="en-US" dirty="0" err="1"/>
              <a:t>mers</a:t>
            </a:r>
            <a:r>
              <a:rPr lang="en-US" dirty="0"/>
              <a:t> as nodes. Each k-</a:t>
            </a:r>
            <a:r>
              <a:rPr lang="en-US" dirty="0" err="1"/>
              <a:t>mer</a:t>
            </a:r>
            <a:r>
              <a:rPr lang="en-US" dirty="0"/>
              <a:t> was an edge directed from node A to node B if the </a:t>
            </a:r>
            <a:r>
              <a:rPr lang="tr-TR" dirty="0"/>
              <a:t>       </a:t>
            </a:r>
            <a:r>
              <a:rPr lang="en-US" dirty="0"/>
              <a:t>(k − 1)-</a:t>
            </a:r>
            <a:r>
              <a:rPr lang="en-US" dirty="0" err="1"/>
              <a:t>mer</a:t>
            </a:r>
            <a:r>
              <a:rPr lang="en-US" dirty="0"/>
              <a:t> in node A is a prefix, and that in node B, a suffix of the k-mer.</a:t>
            </a:r>
            <a:endParaRPr lang="en-GB" dirty="0"/>
          </a:p>
        </p:txBody>
      </p:sp>
    </p:spTree>
    <p:extLst>
      <p:ext uri="{BB962C8B-B14F-4D97-AF65-F5344CB8AC3E}">
        <p14:creationId xmlns:p14="http://schemas.microsoft.com/office/powerpoint/2010/main" val="3309096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9D62573-78DA-4ACC-9F59-93E1189E390F}"/>
              </a:ext>
            </a:extLst>
          </p:cNvPr>
          <p:cNvSpPr>
            <a:spLocks noGrp="1"/>
          </p:cNvSpPr>
          <p:nvPr>
            <p:ph type="title"/>
          </p:nvPr>
        </p:nvSpPr>
        <p:spPr/>
        <p:txBody>
          <a:bodyPr/>
          <a:lstStyle/>
          <a:p>
            <a:r>
              <a:rPr lang="en-GB" dirty="0"/>
              <a:t>de </a:t>
            </a:r>
            <a:r>
              <a:rPr lang="en-GB" dirty="0" err="1"/>
              <a:t>Bruijn</a:t>
            </a:r>
            <a:r>
              <a:rPr lang="en-GB" dirty="0"/>
              <a:t> graph (DBG) assembly</a:t>
            </a:r>
          </a:p>
        </p:txBody>
      </p:sp>
      <p:sp>
        <p:nvSpPr>
          <p:cNvPr id="3" name="İçerik Yer Tutucusu 2">
            <a:extLst>
              <a:ext uri="{FF2B5EF4-FFF2-40B4-BE49-F238E27FC236}">
                <a16:creationId xmlns:a16="http://schemas.microsoft.com/office/drawing/2014/main" id="{16A24B59-D910-407C-9210-39BE3DA39219}"/>
              </a:ext>
            </a:extLst>
          </p:cNvPr>
          <p:cNvSpPr>
            <a:spLocks noGrp="1"/>
          </p:cNvSpPr>
          <p:nvPr>
            <p:ph sz="half" idx="1"/>
          </p:nvPr>
        </p:nvSpPr>
        <p:spPr/>
        <p:txBody>
          <a:bodyPr>
            <a:normAutofit lnSpcReduction="10000"/>
          </a:bodyPr>
          <a:lstStyle/>
          <a:p>
            <a:r>
              <a:rPr lang="en-US" dirty="0"/>
              <a:t>The answer to the stated problem now was to find a path through the graph that traverses each edge exactly once, or in other words </a:t>
            </a:r>
            <a:r>
              <a:rPr lang="en-US" b="1" dirty="0"/>
              <a:t>Eulerian trail. </a:t>
            </a:r>
            <a:r>
              <a:rPr lang="en-US" dirty="0"/>
              <a:t>An example in which the sequence “</a:t>
            </a:r>
            <a:r>
              <a:rPr lang="en-US" b="1" dirty="0"/>
              <a:t>ATGCTAGCAC</a:t>
            </a:r>
            <a:r>
              <a:rPr lang="en-US" dirty="0"/>
              <a:t>” of the length 10, is assembled from five reads, each of length 6.</a:t>
            </a:r>
            <a:endParaRPr lang="en-GB" dirty="0"/>
          </a:p>
        </p:txBody>
      </p:sp>
      <p:pic>
        <p:nvPicPr>
          <p:cNvPr id="6" name="İçerik Yer Tutucusu 5">
            <a:extLst>
              <a:ext uri="{FF2B5EF4-FFF2-40B4-BE49-F238E27FC236}">
                <a16:creationId xmlns:a16="http://schemas.microsoft.com/office/drawing/2014/main" id="{EB46B4A7-8182-4588-8EA8-9ADF01F6E37B}"/>
              </a:ext>
            </a:extLst>
          </p:cNvPr>
          <p:cNvPicPr>
            <a:picLocks noGrp="1" noChangeAspect="1"/>
          </p:cNvPicPr>
          <p:nvPr>
            <p:ph sz="half" idx="2"/>
          </p:nvPr>
        </p:nvPicPr>
        <p:blipFill>
          <a:blip r:embed="rId2"/>
          <a:stretch>
            <a:fillRect/>
          </a:stretch>
        </p:blipFill>
        <p:spPr>
          <a:xfrm>
            <a:off x="6576969" y="2430206"/>
            <a:ext cx="4563611" cy="3783302"/>
          </a:xfrm>
        </p:spPr>
      </p:pic>
    </p:spTree>
    <p:extLst>
      <p:ext uri="{BB962C8B-B14F-4D97-AF65-F5344CB8AC3E}">
        <p14:creationId xmlns:p14="http://schemas.microsoft.com/office/powerpoint/2010/main" val="4258117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32E6B1D-12C7-44BF-A331-D25FB578C0FB}"/>
              </a:ext>
            </a:extLst>
          </p:cNvPr>
          <p:cNvSpPr>
            <a:spLocks noGrp="1"/>
          </p:cNvSpPr>
          <p:nvPr>
            <p:ph type="title"/>
          </p:nvPr>
        </p:nvSpPr>
        <p:spPr/>
        <p:txBody>
          <a:bodyPr/>
          <a:lstStyle/>
          <a:p>
            <a:r>
              <a:rPr lang="en-GB" dirty="0"/>
              <a:t>de </a:t>
            </a:r>
            <a:r>
              <a:rPr lang="en-GB" dirty="0" err="1"/>
              <a:t>Bruijn</a:t>
            </a:r>
            <a:r>
              <a:rPr lang="en-GB" dirty="0"/>
              <a:t> graph (DBG) assembly</a:t>
            </a:r>
          </a:p>
        </p:txBody>
      </p:sp>
      <p:sp>
        <p:nvSpPr>
          <p:cNvPr id="3" name="İçerik Yer Tutucusu 2">
            <a:extLst>
              <a:ext uri="{FF2B5EF4-FFF2-40B4-BE49-F238E27FC236}">
                <a16:creationId xmlns:a16="http://schemas.microsoft.com/office/drawing/2014/main" id="{9000A4BF-99F7-4C58-B44E-23148C9B7C86}"/>
              </a:ext>
            </a:extLst>
          </p:cNvPr>
          <p:cNvSpPr>
            <a:spLocks noGrp="1"/>
          </p:cNvSpPr>
          <p:nvPr>
            <p:ph idx="1"/>
          </p:nvPr>
        </p:nvSpPr>
        <p:spPr>
          <a:xfrm>
            <a:off x="1295401" y="2556931"/>
            <a:ext cx="9601196" cy="3432807"/>
          </a:xfrm>
        </p:spPr>
        <p:txBody>
          <a:bodyPr>
            <a:normAutofit/>
          </a:bodyPr>
          <a:lstStyle/>
          <a:p>
            <a:r>
              <a:rPr lang="en-US" dirty="0"/>
              <a:t>Reads are broken into smaller fragments </a:t>
            </a:r>
            <a:br>
              <a:rPr lang="tr-TR" dirty="0"/>
            </a:br>
            <a:r>
              <a:rPr lang="en-US" dirty="0"/>
              <a:t>of a specified size k. In the above example,</a:t>
            </a:r>
            <a:br>
              <a:rPr lang="tr-TR" dirty="0"/>
            </a:br>
            <a:r>
              <a:rPr lang="en-US" dirty="0"/>
              <a:t> k corresponds to 3. k-</a:t>
            </a:r>
            <a:r>
              <a:rPr lang="en-US" dirty="0" err="1"/>
              <a:t>mers</a:t>
            </a:r>
            <a:r>
              <a:rPr lang="en-US" dirty="0"/>
              <a:t> are identified </a:t>
            </a:r>
            <a:br>
              <a:rPr lang="tr-TR" dirty="0"/>
            </a:br>
            <a:r>
              <a:rPr lang="en-US" dirty="0"/>
              <a:t>and a de </a:t>
            </a:r>
            <a:r>
              <a:rPr lang="en-US" dirty="0" err="1"/>
              <a:t>Bruijn</a:t>
            </a:r>
            <a:r>
              <a:rPr lang="en-US" dirty="0"/>
              <a:t> graph with (k–1)-</a:t>
            </a:r>
            <a:r>
              <a:rPr lang="en-US" dirty="0" err="1"/>
              <a:t>mers</a:t>
            </a:r>
            <a:r>
              <a:rPr lang="en-US" dirty="0"/>
              <a:t> as </a:t>
            </a:r>
            <a:br>
              <a:rPr lang="tr-TR" dirty="0"/>
            </a:br>
            <a:r>
              <a:rPr lang="en-US" dirty="0"/>
              <a:t>nodes and k-</a:t>
            </a:r>
            <a:r>
              <a:rPr lang="en-US" dirty="0" err="1"/>
              <a:t>mers</a:t>
            </a:r>
            <a:r>
              <a:rPr lang="en-US" dirty="0"/>
              <a:t> as edges drawn as </a:t>
            </a:r>
            <a:br>
              <a:rPr lang="tr-TR" dirty="0"/>
            </a:br>
            <a:r>
              <a:rPr lang="en-US" dirty="0"/>
              <a:t>described in the text. A</a:t>
            </a:r>
            <a:r>
              <a:rPr lang="tr-TR" dirty="0"/>
              <a:t>n</a:t>
            </a:r>
            <a:r>
              <a:rPr lang="en-US" dirty="0"/>
              <a:t> Eulerian path is </a:t>
            </a:r>
            <a:br>
              <a:rPr lang="tr-TR" dirty="0"/>
            </a:br>
            <a:r>
              <a:rPr lang="en-US" dirty="0"/>
              <a:t>traced through this network resulting in </a:t>
            </a:r>
            <a:br>
              <a:rPr lang="tr-TR" dirty="0"/>
            </a:br>
            <a:r>
              <a:rPr lang="en-US" dirty="0"/>
              <a:t>the reconstruction of the original genome </a:t>
            </a:r>
            <a:br>
              <a:rPr lang="tr-TR" dirty="0"/>
            </a:br>
            <a:r>
              <a:rPr lang="en-US" dirty="0"/>
              <a:t>sequence.</a:t>
            </a:r>
            <a:endParaRPr lang="en-GB" dirty="0"/>
          </a:p>
        </p:txBody>
      </p:sp>
      <p:pic>
        <p:nvPicPr>
          <p:cNvPr id="5" name="İçerik Yer Tutucusu 5">
            <a:extLst>
              <a:ext uri="{FF2B5EF4-FFF2-40B4-BE49-F238E27FC236}">
                <a16:creationId xmlns:a16="http://schemas.microsoft.com/office/drawing/2014/main" id="{EBDE74F7-D875-4740-BDFC-12C7ABE368A1}"/>
              </a:ext>
            </a:extLst>
          </p:cNvPr>
          <p:cNvPicPr>
            <a:picLocks noChangeAspect="1"/>
          </p:cNvPicPr>
          <p:nvPr/>
        </p:nvPicPr>
        <p:blipFill>
          <a:blip r:embed="rId2"/>
          <a:stretch>
            <a:fillRect/>
          </a:stretch>
        </p:blipFill>
        <p:spPr>
          <a:xfrm>
            <a:off x="6769916" y="2438595"/>
            <a:ext cx="4563611" cy="3783302"/>
          </a:xfrm>
          <a:prstGeom prst="rect">
            <a:avLst/>
          </a:prstGeom>
        </p:spPr>
      </p:pic>
    </p:spTree>
    <p:extLst>
      <p:ext uri="{BB962C8B-B14F-4D97-AF65-F5344CB8AC3E}">
        <p14:creationId xmlns:p14="http://schemas.microsoft.com/office/powerpoint/2010/main" val="4209374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3508F01-EA76-4F38-B409-E40C78C6D423}"/>
              </a:ext>
            </a:extLst>
          </p:cNvPr>
          <p:cNvSpPr>
            <a:spLocks noGrp="1"/>
          </p:cNvSpPr>
          <p:nvPr>
            <p:ph type="title"/>
          </p:nvPr>
        </p:nvSpPr>
        <p:spPr/>
        <p:txBody>
          <a:bodyPr/>
          <a:lstStyle/>
          <a:p>
            <a:r>
              <a:rPr lang="en-GB" dirty="0"/>
              <a:t>de </a:t>
            </a:r>
            <a:r>
              <a:rPr lang="en-GB" dirty="0" err="1"/>
              <a:t>Bruijn</a:t>
            </a:r>
            <a:r>
              <a:rPr lang="en-GB" dirty="0"/>
              <a:t> graph (DBG) assembly</a:t>
            </a:r>
          </a:p>
        </p:txBody>
      </p:sp>
      <p:sp>
        <p:nvSpPr>
          <p:cNvPr id="3" name="İçerik Yer Tutucusu 2">
            <a:extLst>
              <a:ext uri="{FF2B5EF4-FFF2-40B4-BE49-F238E27FC236}">
                <a16:creationId xmlns:a16="http://schemas.microsoft.com/office/drawing/2014/main" id="{367701F2-FAD4-4725-BDC1-57855FC9E23D}"/>
              </a:ext>
            </a:extLst>
          </p:cNvPr>
          <p:cNvSpPr>
            <a:spLocks noGrp="1"/>
          </p:cNvSpPr>
          <p:nvPr>
            <p:ph idx="1"/>
          </p:nvPr>
        </p:nvSpPr>
        <p:spPr>
          <a:xfrm>
            <a:off x="1798259" y="2383326"/>
            <a:ext cx="9601196" cy="3649211"/>
          </a:xfrm>
        </p:spPr>
        <p:txBody>
          <a:bodyPr>
            <a:normAutofit/>
          </a:bodyPr>
          <a:lstStyle/>
          <a:p>
            <a:r>
              <a:rPr lang="en-US" dirty="0"/>
              <a:t>The following steps can be specified in the process of reconstructing the original sequence from the given short reads.</a:t>
            </a:r>
          </a:p>
          <a:p>
            <a:r>
              <a:rPr lang="en-US" dirty="0"/>
              <a:t>Steps</a:t>
            </a:r>
          </a:p>
          <a:p>
            <a:pPr lvl="1"/>
            <a:r>
              <a:rPr lang="en-US" dirty="0"/>
              <a:t>Take all (k-1)-</a:t>
            </a:r>
            <a:r>
              <a:rPr lang="en-US" dirty="0" err="1"/>
              <a:t>mers</a:t>
            </a:r>
            <a:r>
              <a:rPr lang="en-US" dirty="0"/>
              <a:t> from the set of k-</a:t>
            </a:r>
            <a:r>
              <a:rPr lang="en-US" dirty="0" err="1"/>
              <a:t>mers</a:t>
            </a:r>
            <a:r>
              <a:rPr lang="en-US" dirty="0"/>
              <a:t>, e.g. ATG, TGC-&gt; AT, TG, GC. We should have gone past the size of k-</a:t>
            </a:r>
            <a:r>
              <a:rPr lang="en-US" dirty="0" err="1"/>
              <a:t>mer</a:t>
            </a:r>
            <a:r>
              <a:rPr lang="en-US" dirty="0"/>
              <a:t> reads.</a:t>
            </a:r>
          </a:p>
          <a:p>
            <a:pPr lvl="1"/>
            <a:r>
              <a:rPr lang="en-US" dirty="0"/>
              <a:t>Construct a multi-graph with nodes being k-1-mers; draw an edge between two k-1 </a:t>
            </a:r>
            <a:r>
              <a:rPr lang="en-US" dirty="0" err="1"/>
              <a:t>mers</a:t>
            </a:r>
            <a:r>
              <a:rPr lang="en-US" dirty="0"/>
              <a:t> only if the two k-1 </a:t>
            </a:r>
            <a:r>
              <a:rPr lang="en-US" dirty="0" err="1"/>
              <a:t>mers</a:t>
            </a:r>
            <a:r>
              <a:rPr lang="en-US" dirty="0"/>
              <a:t> are taken from the same read. Ex: GCT &amp; CTA</a:t>
            </a:r>
            <a:endParaRPr lang="tr-TR" dirty="0"/>
          </a:p>
          <a:p>
            <a:pPr lvl="1"/>
            <a:r>
              <a:rPr lang="en-US" dirty="0"/>
              <a:t>Graph constructed this way is guaranteed to have a Eulerian trail, follow the trail and connect the nodes to form our original sequence. The graph similar to this will appear.</a:t>
            </a:r>
            <a:endParaRPr lang="en-GB" dirty="0"/>
          </a:p>
        </p:txBody>
      </p:sp>
      <p:pic>
        <p:nvPicPr>
          <p:cNvPr id="5" name="Resim 4">
            <a:extLst>
              <a:ext uri="{FF2B5EF4-FFF2-40B4-BE49-F238E27FC236}">
                <a16:creationId xmlns:a16="http://schemas.microsoft.com/office/drawing/2014/main" id="{CD9D1B6B-C0B9-4E94-A7E2-3B6349834C9E}"/>
              </a:ext>
            </a:extLst>
          </p:cNvPr>
          <p:cNvPicPr>
            <a:picLocks noChangeAspect="1"/>
          </p:cNvPicPr>
          <p:nvPr/>
        </p:nvPicPr>
        <p:blipFill>
          <a:blip r:embed="rId2"/>
          <a:stretch>
            <a:fillRect/>
          </a:stretch>
        </p:blipFill>
        <p:spPr>
          <a:xfrm>
            <a:off x="719139" y="1634065"/>
            <a:ext cx="1152525" cy="4495800"/>
          </a:xfrm>
          <a:prstGeom prst="rect">
            <a:avLst/>
          </a:prstGeom>
        </p:spPr>
      </p:pic>
    </p:spTree>
    <p:extLst>
      <p:ext uri="{BB962C8B-B14F-4D97-AF65-F5344CB8AC3E}">
        <p14:creationId xmlns:p14="http://schemas.microsoft.com/office/powerpoint/2010/main" val="335461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93289B6-195E-43C1-BE72-B1C70AC30797}"/>
              </a:ext>
            </a:extLst>
          </p:cNvPr>
          <p:cNvSpPr>
            <a:spLocks noGrp="1"/>
          </p:cNvSpPr>
          <p:nvPr>
            <p:ph type="title"/>
          </p:nvPr>
        </p:nvSpPr>
        <p:spPr/>
        <p:txBody>
          <a:bodyPr/>
          <a:lstStyle/>
          <a:p>
            <a:r>
              <a:rPr lang="en-GB" dirty="0"/>
              <a:t>de </a:t>
            </a:r>
            <a:r>
              <a:rPr lang="en-GB" dirty="0" err="1"/>
              <a:t>Bruijn</a:t>
            </a:r>
            <a:r>
              <a:rPr lang="en-GB" dirty="0"/>
              <a:t> graph (DBG) assembly</a:t>
            </a:r>
          </a:p>
        </p:txBody>
      </p:sp>
      <p:sp>
        <p:nvSpPr>
          <p:cNvPr id="3" name="İçerik Yer Tutucusu 2">
            <a:extLst>
              <a:ext uri="{FF2B5EF4-FFF2-40B4-BE49-F238E27FC236}">
                <a16:creationId xmlns:a16="http://schemas.microsoft.com/office/drawing/2014/main" id="{17C893F0-2495-4CA2-A170-55F5142233AF}"/>
              </a:ext>
            </a:extLst>
          </p:cNvPr>
          <p:cNvSpPr>
            <a:spLocks noGrp="1"/>
          </p:cNvSpPr>
          <p:nvPr>
            <p:ph sz="half" idx="1"/>
          </p:nvPr>
        </p:nvSpPr>
        <p:spPr/>
        <p:txBody>
          <a:bodyPr>
            <a:normAutofit fontScale="92500" lnSpcReduction="10000"/>
          </a:bodyPr>
          <a:lstStyle/>
          <a:p>
            <a:r>
              <a:rPr lang="tr-TR" dirty="0"/>
              <a:t>T</a:t>
            </a:r>
            <a:r>
              <a:rPr lang="en-US" dirty="0"/>
              <a:t>his algorithm can be used to assemble k-</a:t>
            </a:r>
            <a:r>
              <a:rPr lang="en-US" dirty="0" err="1"/>
              <a:t>mer</a:t>
            </a:r>
            <a:r>
              <a:rPr lang="en-US" dirty="0"/>
              <a:t> reads. We can loosen the condition to accept reads above a given length, and to break each k-</a:t>
            </a:r>
            <a:r>
              <a:rPr lang="en-US" dirty="0" err="1"/>
              <a:t>mer</a:t>
            </a:r>
            <a:r>
              <a:rPr lang="en-US" dirty="0"/>
              <a:t> to (k-n)-</a:t>
            </a:r>
            <a:r>
              <a:rPr lang="en-US" dirty="0" err="1"/>
              <a:t>mers</a:t>
            </a:r>
            <a:r>
              <a:rPr lang="en-US" dirty="0"/>
              <a:t> to account for reads that have k-n overlap, instead of k-1 overlap. Further, it is convenient to reconstruct the parts that are easier to assemble (contigs) and leave out parts that are ambiguous.</a:t>
            </a:r>
            <a:endParaRPr lang="en-GB" dirty="0"/>
          </a:p>
        </p:txBody>
      </p:sp>
      <p:pic>
        <p:nvPicPr>
          <p:cNvPr id="6" name="İçerik Yer Tutucusu 5">
            <a:extLst>
              <a:ext uri="{FF2B5EF4-FFF2-40B4-BE49-F238E27FC236}">
                <a16:creationId xmlns:a16="http://schemas.microsoft.com/office/drawing/2014/main" id="{EFD77ADF-DBE9-4134-9B31-158681511BF1}"/>
              </a:ext>
            </a:extLst>
          </p:cNvPr>
          <p:cNvPicPr>
            <a:picLocks noGrp="1" noChangeAspect="1"/>
          </p:cNvPicPr>
          <p:nvPr>
            <p:ph sz="half" idx="2"/>
          </p:nvPr>
        </p:nvPicPr>
        <p:blipFill>
          <a:blip r:embed="rId2"/>
          <a:stretch>
            <a:fillRect/>
          </a:stretch>
        </p:blipFill>
        <p:spPr>
          <a:xfrm>
            <a:off x="6528202" y="2560320"/>
            <a:ext cx="4365350" cy="3332686"/>
          </a:xfrm>
        </p:spPr>
      </p:pic>
    </p:spTree>
    <p:extLst>
      <p:ext uri="{BB962C8B-B14F-4D97-AF65-F5344CB8AC3E}">
        <p14:creationId xmlns:p14="http://schemas.microsoft.com/office/powerpoint/2010/main" val="2600753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0E3F7A4F-7174-490B-8DC7-2DE6F1A7F19E}"/>
              </a:ext>
            </a:extLst>
          </p:cNvPr>
          <p:cNvSpPr txBox="1"/>
          <p:nvPr/>
        </p:nvSpPr>
        <p:spPr>
          <a:xfrm>
            <a:off x="830509" y="847288"/>
            <a:ext cx="5696126" cy="1477328"/>
          </a:xfrm>
          <a:prstGeom prst="rect">
            <a:avLst/>
          </a:prstGeom>
          <a:noFill/>
        </p:spPr>
        <p:txBody>
          <a:bodyPr wrap="square" rtlCol="0">
            <a:spAutoFit/>
          </a:bodyPr>
          <a:lstStyle/>
          <a:p>
            <a:r>
              <a:rPr lang="tr-TR" dirty="0" err="1"/>
              <a:t>For</a:t>
            </a:r>
            <a:r>
              <a:rPr lang="tr-TR" dirty="0"/>
              <a:t> an </a:t>
            </a:r>
            <a:r>
              <a:rPr lang="tr-TR" dirty="0" err="1"/>
              <a:t>input</a:t>
            </a:r>
            <a:r>
              <a:rPr lang="tr-TR" dirty="0"/>
              <a:t> </a:t>
            </a:r>
            <a:r>
              <a:rPr lang="tr-TR" dirty="0" err="1"/>
              <a:t>string</a:t>
            </a:r>
            <a:r>
              <a:rPr lang="tr-TR" dirty="0"/>
              <a:t> </a:t>
            </a:r>
            <a:r>
              <a:rPr lang="en-US" dirty="0" err="1"/>
              <a:t>a_long_long_long_time</a:t>
            </a:r>
            <a:r>
              <a:rPr lang="tr-TR" dirty="0"/>
              <a:t>:</a:t>
            </a:r>
          </a:p>
          <a:p>
            <a:r>
              <a:rPr lang="tr-TR" dirty="0" err="1"/>
              <a:t>For</a:t>
            </a:r>
            <a:r>
              <a:rPr lang="tr-TR" dirty="0"/>
              <a:t> k = 5</a:t>
            </a:r>
          </a:p>
          <a:p>
            <a:pPr marL="285750" indent="-285750">
              <a:buFont typeface="Arial" panose="020B0604020202020204" pitchFamily="34" charset="0"/>
              <a:buChar char="•"/>
            </a:pPr>
            <a:r>
              <a:rPr lang="en-US" dirty="0"/>
              <a:t>Take each k </a:t>
            </a:r>
            <a:r>
              <a:rPr lang="en-US" dirty="0" err="1"/>
              <a:t>mer</a:t>
            </a:r>
            <a:r>
              <a:rPr lang="en-US" dirty="0"/>
              <a:t> and split into left and right k-1 </a:t>
            </a:r>
            <a:r>
              <a:rPr lang="en-US" dirty="0" err="1"/>
              <a:t>mers</a:t>
            </a:r>
            <a:endParaRPr lang="tr-TR" dirty="0"/>
          </a:p>
          <a:p>
            <a:pPr marL="285750" indent="-285750">
              <a:buFont typeface="Arial" panose="020B0604020202020204" pitchFamily="34" charset="0"/>
              <a:buChar char="•"/>
            </a:pPr>
            <a:r>
              <a:rPr lang="en-US" dirty="0"/>
              <a:t>Add k-1 </a:t>
            </a:r>
            <a:r>
              <a:rPr lang="en-US" dirty="0" err="1"/>
              <a:t>mers</a:t>
            </a:r>
            <a:r>
              <a:rPr lang="en-US" dirty="0"/>
              <a:t> as nodes to De </a:t>
            </a:r>
            <a:r>
              <a:rPr lang="en-US" dirty="0" err="1"/>
              <a:t>Bruijn</a:t>
            </a:r>
            <a:r>
              <a:rPr lang="en-US" dirty="0"/>
              <a:t> graph (if not already there), add edge from left k-1 </a:t>
            </a:r>
            <a:r>
              <a:rPr lang="en-US" dirty="0" err="1"/>
              <a:t>mer</a:t>
            </a:r>
            <a:r>
              <a:rPr lang="en-US" dirty="0"/>
              <a:t> to right k-1 </a:t>
            </a:r>
            <a:r>
              <a:rPr lang="en-US" dirty="0" err="1"/>
              <a:t>mer</a:t>
            </a:r>
            <a:endParaRPr lang="en-GB" dirty="0"/>
          </a:p>
        </p:txBody>
      </p:sp>
      <p:pic>
        <p:nvPicPr>
          <p:cNvPr id="6" name="Resim 5">
            <a:extLst>
              <a:ext uri="{FF2B5EF4-FFF2-40B4-BE49-F238E27FC236}">
                <a16:creationId xmlns:a16="http://schemas.microsoft.com/office/drawing/2014/main" id="{376D71E8-D2F4-4434-9016-581BBAEFD3F1}"/>
              </a:ext>
            </a:extLst>
          </p:cNvPr>
          <p:cNvPicPr>
            <a:picLocks noChangeAspect="1"/>
          </p:cNvPicPr>
          <p:nvPr/>
        </p:nvPicPr>
        <p:blipFill>
          <a:blip r:embed="rId2"/>
          <a:stretch>
            <a:fillRect/>
          </a:stretch>
        </p:blipFill>
        <p:spPr>
          <a:xfrm>
            <a:off x="2509707" y="2324616"/>
            <a:ext cx="7172586" cy="3772207"/>
          </a:xfrm>
          <a:prstGeom prst="rect">
            <a:avLst/>
          </a:prstGeom>
        </p:spPr>
      </p:pic>
    </p:spTree>
    <p:extLst>
      <p:ext uri="{BB962C8B-B14F-4D97-AF65-F5344CB8AC3E}">
        <p14:creationId xmlns:p14="http://schemas.microsoft.com/office/powerpoint/2010/main" val="4001979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96C95DF1-0A96-486D-8B12-76D330DA132E}"/>
              </a:ext>
            </a:extLst>
          </p:cNvPr>
          <p:cNvPicPr>
            <a:picLocks noChangeAspect="1"/>
          </p:cNvPicPr>
          <p:nvPr/>
        </p:nvPicPr>
        <p:blipFill>
          <a:blip r:embed="rId2"/>
          <a:stretch>
            <a:fillRect/>
          </a:stretch>
        </p:blipFill>
        <p:spPr>
          <a:xfrm>
            <a:off x="2348004" y="866833"/>
            <a:ext cx="7495991" cy="5124334"/>
          </a:xfrm>
          <a:prstGeom prst="rect">
            <a:avLst/>
          </a:prstGeom>
        </p:spPr>
      </p:pic>
    </p:spTree>
    <p:extLst>
      <p:ext uri="{BB962C8B-B14F-4D97-AF65-F5344CB8AC3E}">
        <p14:creationId xmlns:p14="http://schemas.microsoft.com/office/powerpoint/2010/main" val="398145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B7D41D62-0FB7-4212-815C-04A238F97E65}"/>
              </a:ext>
            </a:extLst>
          </p:cNvPr>
          <p:cNvPicPr>
            <a:picLocks noChangeAspect="1"/>
          </p:cNvPicPr>
          <p:nvPr/>
        </p:nvPicPr>
        <p:blipFill>
          <a:blip r:embed="rId2"/>
          <a:stretch>
            <a:fillRect/>
          </a:stretch>
        </p:blipFill>
        <p:spPr>
          <a:xfrm>
            <a:off x="4001548" y="927306"/>
            <a:ext cx="1907239" cy="5167747"/>
          </a:xfrm>
          <a:prstGeom prst="rect">
            <a:avLst/>
          </a:prstGeom>
        </p:spPr>
      </p:pic>
      <p:sp>
        <p:nvSpPr>
          <p:cNvPr id="4" name="Metin kutusu 3">
            <a:extLst>
              <a:ext uri="{FF2B5EF4-FFF2-40B4-BE49-F238E27FC236}">
                <a16:creationId xmlns:a16="http://schemas.microsoft.com/office/drawing/2014/main" id="{8E31332A-CB1E-4841-AC76-4CBE38D05EC7}"/>
              </a:ext>
            </a:extLst>
          </p:cNvPr>
          <p:cNvSpPr txBox="1"/>
          <p:nvPr/>
        </p:nvSpPr>
        <p:spPr>
          <a:xfrm>
            <a:off x="763397" y="897622"/>
            <a:ext cx="323815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Node for k-1-mer from </a:t>
            </a:r>
            <a:r>
              <a:rPr lang="en-US" dirty="0">
                <a:solidFill>
                  <a:srgbClr val="0000FF"/>
                </a:solidFill>
              </a:rPr>
              <a:t>left</a:t>
            </a:r>
            <a:r>
              <a:rPr lang="en-US" dirty="0"/>
              <a:t> </a:t>
            </a:r>
            <a:r>
              <a:rPr lang="en-US" dirty="0">
                <a:solidFill>
                  <a:srgbClr val="0000FF"/>
                </a:solidFill>
              </a:rPr>
              <a:t>end</a:t>
            </a:r>
            <a:r>
              <a:rPr lang="en-US" dirty="0"/>
              <a:t> is semi-balanced with </a:t>
            </a:r>
            <a:r>
              <a:rPr lang="tr-TR" dirty="0" err="1"/>
              <a:t>one</a:t>
            </a:r>
            <a:r>
              <a:rPr lang="en-US" dirty="0"/>
              <a:t> more outgoing edge than incoming</a:t>
            </a:r>
            <a:r>
              <a:rPr lang="tr-TR" dirty="0"/>
              <a:t>.</a:t>
            </a:r>
          </a:p>
          <a:p>
            <a:pPr marL="285750" indent="-285750">
              <a:buFont typeface="Arial" panose="020B0604020202020204" pitchFamily="34" charset="0"/>
              <a:buChar char="•"/>
            </a:pPr>
            <a:r>
              <a:rPr lang="en-US" dirty="0"/>
              <a:t>Node for k-1-mer at </a:t>
            </a:r>
            <a:r>
              <a:rPr lang="en-US" dirty="0">
                <a:solidFill>
                  <a:srgbClr val="800080"/>
                </a:solidFill>
              </a:rPr>
              <a:t>right</a:t>
            </a:r>
            <a:r>
              <a:rPr lang="en-US" dirty="0"/>
              <a:t> </a:t>
            </a:r>
            <a:r>
              <a:rPr lang="en-US" dirty="0">
                <a:solidFill>
                  <a:srgbClr val="800080"/>
                </a:solidFill>
              </a:rPr>
              <a:t>end</a:t>
            </a:r>
            <a:r>
              <a:rPr lang="en-US" dirty="0"/>
              <a:t> is semi-balanced with one more incoming than outgoing</a:t>
            </a:r>
            <a:r>
              <a:rPr lang="tr-TR" dirty="0"/>
              <a:t>.</a:t>
            </a:r>
          </a:p>
          <a:p>
            <a:pPr marL="285750" indent="-285750">
              <a:buFont typeface="Arial" panose="020B0604020202020204" pitchFamily="34" charset="0"/>
              <a:buChar char="•"/>
            </a:pPr>
            <a:r>
              <a:rPr lang="en-US" dirty="0"/>
              <a:t>Other nodes are balanced since </a:t>
            </a:r>
            <a:r>
              <a:rPr lang="tr-TR" dirty="0" err="1"/>
              <a:t>number</a:t>
            </a:r>
            <a:r>
              <a:rPr lang="tr-TR" dirty="0"/>
              <a:t> of</a:t>
            </a:r>
            <a:r>
              <a:rPr lang="en-US" dirty="0"/>
              <a:t> times k-1-mer occurs as a left k-1-mer </a:t>
            </a:r>
            <a:r>
              <a:rPr lang="tr-TR" dirty="0"/>
              <a:t>is </a:t>
            </a:r>
            <a:r>
              <a:rPr lang="tr-TR" dirty="0" err="1"/>
              <a:t>equal</a:t>
            </a:r>
            <a:r>
              <a:rPr lang="tr-TR" dirty="0"/>
              <a:t> </a:t>
            </a:r>
            <a:r>
              <a:rPr lang="tr-TR" dirty="0" err="1"/>
              <a:t>to</a:t>
            </a:r>
            <a:r>
              <a:rPr lang="en-US" dirty="0"/>
              <a:t> </a:t>
            </a:r>
            <a:r>
              <a:rPr lang="tr-TR" dirty="0" err="1"/>
              <a:t>number</a:t>
            </a:r>
            <a:r>
              <a:rPr lang="tr-TR" dirty="0"/>
              <a:t> of</a:t>
            </a:r>
            <a:r>
              <a:rPr lang="en-US" dirty="0"/>
              <a:t> times it occurs as a right k-1-mer</a:t>
            </a:r>
            <a:r>
              <a:rPr lang="tr-TR" dirty="0"/>
              <a:t>.</a:t>
            </a:r>
          </a:p>
        </p:txBody>
      </p:sp>
      <p:sp>
        <p:nvSpPr>
          <p:cNvPr id="2" name="Metin kutusu 1">
            <a:extLst>
              <a:ext uri="{FF2B5EF4-FFF2-40B4-BE49-F238E27FC236}">
                <a16:creationId xmlns:a16="http://schemas.microsoft.com/office/drawing/2014/main" id="{A4A32D74-6028-424C-BD99-1A25C87CA164}"/>
              </a:ext>
            </a:extLst>
          </p:cNvPr>
          <p:cNvSpPr txBox="1"/>
          <p:nvPr/>
        </p:nvSpPr>
        <p:spPr>
          <a:xfrm>
            <a:off x="6283215" y="1006679"/>
            <a:ext cx="460569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Errors and differences between chromosomes also lead to non-Eulerian graphs</a:t>
            </a:r>
            <a:endParaRPr lang="tr-TR" dirty="0"/>
          </a:p>
          <a:p>
            <a:pPr marL="285750" indent="-285750">
              <a:buFont typeface="Arial" panose="020B0604020202020204" pitchFamily="34" charset="0"/>
              <a:buChar char="•"/>
            </a:pPr>
            <a:r>
              <a:rPr lang="en-US" dirty="0"/>
              <a:t>Graph is not connected; largest component is not Eulerian</a:t>
            </a:r>
            <a:endParaRPr lang="tr-TR" dirty="0"/>
          </a:p>
          <a:p>
            <a:pPr marL="285750" indent="-285750">
              <a:buFont typeface="Arial" panose="020B0604020202020204" pitchFamily="34" charset="0"/>
              <a:buChar char="•"/>
            </a:pPr>
            <a:r>
              <a:rPr lang="en-US" dirty="0"/>
              <a:t>The genome path is an Eulerian path in the de </a:t>
            </a:r>
            <a:r>
              <a:rPr lang="en-US" dirty="0" err="1"/>
              <a:t>Bruijn</a:t>
            </a:r>
            <a:r>
              <a:rPr lang="en-US" dirty="0"/>
              <a:t> graph (or a path that uses every edge exactly once)</a:t>
            </a:r>
            <a:endParaRPr lang="tr-TR" dirty="0"/>
          </a:p>
          <a:p>
            <a:pPr marL="285750" indent="-285750">
              <a:buFont typeface="Arial" panose="020B0604020202020204" pitchFamily="34" charset="0"/>
              <a:buChar char="•"/>
            </a:pPr>
            <a:r>
              <a:rPr lang="tr-TR" dirty="0" err="1"/>
              <a:t>To</a:t>
            </a:r>
            <a:r>
              <a:rPr lang="tr-TR" dirty="0"/>
              <a:t> </a:t>
            </a:r>
            <a:r>
              <a:rPr lang="tr-TR" dirty="0" err="1"/>
              <a:t>make</a:t>
            </a:r>
            <a:r>
              <a:rPr lang="tr-TR" dirty="0"/>
              <a:t> </a:t>
            </a:r>
            <a:r>
              <a:rPr lang="tr-TR" dirty="0" err="1"/>
              <a:t>the</a:t>
            </a:r>
            <a:r>
              <a:rPr lang="tr-TR" dirty="0"/>
              <a:t> </a:t>
            </a:r>
            <a:r>
              <a:rPr lang="tr-TR" dirty="0" err="1"/>
              <a:t>graph</a:t>
            </a:r>
            <a:r>
              <a:rPr lang="tr-TR" dirty="0"/>
              <a:t> </a:t>
            </a:r>
            <a:r>
              <a:rPr lang="tr-TR" dirty="0" err="1"/>
              <a:t>balanced</a:t>
            </a:r>
            <a:r>
              <a:rPr lang="tr-TR" dirty="0"/>
              <a:t> </a:t>
            </a:r>
            <a:r>
              <a:rPr lang="tr-TR" dirty="0" err="1"/>
              <a:t>and</a:t>
            </a:r>
            <a:r>
              <a:rPr lang="tr-TR" dirty="0"/>
              <a:t> </a:t>
            </a:r>
            <a:r>
              <a:rPr lang="tr-TR" dirty="0" err="1"/>
              <a:t>strongly</a:t>
            </a:r>
            <a:r>
              <a:rPr lang="tr-TR" dirty="0"/>
              <a:t> </a:t>
            </a:r>
            <a:r>
              <a:rPr lang="tr-TR" dirty="0" err="1"/>
              <a:t>connected</a:t>
            </a:r>
            <a:r>
              <a:rPr lang="tr-TR" dirty="0"/>
              <a:t> </a:t>
            </a:r>
            <a:r>
              <a:rPr lang="tr-TR" dirty="0" err="1"/>
              <a:t>to</a:t>
            </a:r>
            <a:r>
              <a:rPr lang="tr-TR" dirty="0"/>
              <a:t> </a:t>
            </a:r>
            <a:r>
              <a:rPr lang="tr-TR" dirty="0" err="1"/>
              <a:t>find</a:t>
            </a:r>
            <a:r>
              <a:rPr lang="tr-TR" dirty="0"/>
              <a:t> an </a:t>
            </a:r>
            <a:r>
              <a:rPr lang="tr-TR" dirty="0" err="1"/>
              <a:t>eulerian</a:t>
            </a:r>
            <a:r>
              <a:rPr lang="tr-TR" dirty="0"/>
              <a:t> </a:t>
            </a:r>
            <a:r>
              <a:rPr lang="tr-TR" dirty="0" err="1"/>
              <a:t>path</a:t>
            </a:r>
            <a:r>
              <a:rPr lang="tr-TR" dirty="0"/>
              <a:t>, </a:t>
            </a:r>
            <a:r>
              <a:rPr lang="tr-TR" dirty="0" err="1"/>
              <a:t>simply</a:t>
            </a:r>
            <a:r>
              <a:rPr lang="tr-TR" dirty="0"/>
              <a:t> </a:t>
            </a:r>
            <a:r>
              <a:rPr lang="tr-TR" dirty="0" err="1"/>
              <a:t>we</a:t>
            </a:r>
            <a:r>
              <a:rPr lang="tr-TR" dirty="0"/>
              <a:t> can </a:t>
            </a:r>
            <a:r>
              <a:rPr lang="tr-TR" dirty="0" err="1"/>
              <a:t>draw</a:t>
            </a:r>
            <a:r>
              <a:rPr lang="tr-TR" dirty="0"/>
              <a:t> </a:t>
            </a:r>
            <a:r>
              <a:rPr lang="en-US" dirty="0"/>
              <a:t>an edge connecting the two unbalanced nodes</a:t>
            </a:r>
            <a:r>
              <a:rPr lang="tr-TR" dirty="0"/>
              <a:t>.</a:t>
            </a:r>
            <a:endParaRPr lang="en-GB" dirty="0"/>
          </a:p>
        </p:txBody>
      </p:sp>
    </p:spTree>
    <p:extLst>
      <p:ext uri="{BB962C8B-B14F-4D97-AF65-F5344CB8AC3E}">
        <p14:creationId xmlns:p14="http://schemas.microsoft.com/office/powerpoint/2010/main" val="3681567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D01654C-92E5-430A-964F-15281576D0F2}"/>
              </a:ext>
            </a:extLst>
          </p:cNvPr>
          <p:cNvSpPr>
            <a:spLocks noGrp="1"/>
          </p:cNvSpPr>
          <p:nvPr>
            <p:ph type="title"/>
          </p:nvPr>
        </p:nvSpPr>
        <p:spPr/>
        <p:txBody>
          <a:bodyPr>
            <a:normAutofit fontScale="90000"/>
          </a:bodyPr>
          <a:lstStyle/>
          <a:p>
            <a:br>
              <a:rPr lang="tr-TR" dirty="0"/>
            </a:br>
            <a:r>
              <a:rPr lang="tr-TR" dirty="0" err="1"/>
              <a:t>Genome</a:t>
            </a:r>
            <a:r>
              <a:rPr lang="tr-TR" dirty="0"/>
              <a:t> (</a:t>
            </a:r>
            <a:r>
              <a:rPr lang="en-US" dirty="0"/>
              <a:t>Sequence</a:t>
            </a:r>
            <a:r>
              <a:rPr lang="tr-TR" dirty="0"/>
              <a:t>)</a:t>
            </a:r>
            <a:r>
              <a:rPr lang="en-US" dirty="0"/>
              <a:t> </a:t>
            </a:r>
            <a:r>
              <a:rPr lang="tr-TR" dirty="0"/>
              <a:t>A</a:t>
            </a:r>
            <a:r>
              <a:rPr lang="en-US" dirty="0" err="1"/>
              <a:t>ssembly</a:t>
            </a:r>
            <a:br>
              <a:rPr lang="en-US" dirty="0"/>
            </a:br>
            <a:endParaRPr lang="en-GB" dirty="0"/>
          </a:p>
        </p:txBody>
      </p:sp>
      <p:sp>
        <p:nvSpPr>
          <p:cNvPr id="3" name="İçerik Yer Tutucusu 2">
            <a:extLst>
              <a:ext uri="{FF2B5EF4-FFF2-40B4-BE49-F238E27FC236}">
                <a16:creationId xmlns:a16="http://schemas.microsoft.com/office/drawing/2014/main" id="{67139698-0C05-4AB3-93A2-0615D91A00FD}"/>
              </a:ext>
            </a:extLst>
          </p:cNvPr>
          <p:cNvSpPr>
            <a:spLocks noGrp="1"/>
          </p:cNvSpPr>
          <p:nvPr>
            <p:ph idx="1"/>
          </p:nvPr>
        </p:nvSpPr>
        <p:spPr/>
        <p:txBody>
          <a:bodyPr/>
          <a:lstStyle/>
          <a:p>
            <a:r>
              <a:rPr lang="en-US" dirty="0"/>
              <a:t>In bioinformatics, sequence assembly refers to aligning and merging fragments from a longer DNA sequence in order to reconstruct the original sequence. This is needed as DNA sequencing technology cannot read whole genomes in one go, but rather reads small pieces of between 20 and 30,000 bases, depending on the technology used.</a:t>
            </a:r>
            <a:endParaRPr lang="en-GB" dirty="0"/>
          </a:p>
        </p:txBody>
      </p:sp>
    </p:spTree>
    <p:extLst>
      <p:ext uri="{BB962C8B-B14F-4D97-AF65-F5344CB8AC3E}">
        <p14:creationId xmlns:p14="http://schemas.microsoft.com/office/powerpoint/2010/main" val="368142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2F31599-467B-4F45-8F2D-E9A0701C5FD6}"/>
              </a:ext>
            </a:extLst>
          </p:cNvPr>
          <p:cNvSpPr>
            <a:spLocks noGrp="1"/>
          </p:cNvSpPr>
          <p:nvPr>
            <p:ph type="title"/>
          </p:nvPr>
        </p:nvSpPr>
        <p:spPr/>
        <p:txBody>
          <a:bodyPr/>
          <a:lstStyle/>
          <a:p>
            <a:r>
              <a:rPr lang="tr-TR" dirty="0"/>
              <a:t>Problem of </a:t>
            </a:r>
            <a:r>
              <a:rPr lang="tr-TR" dirty="0" err="1"/>
              <a:t>Genome</a:t>
            </a:r>
            <a:r>
              <a:rPr lang="tr-TR" dirty="0"/>
              <a:t> Assembly</a:t>
            </a:r>
            <a:endParaRPr lang="en-GB" dirty="0"/>
          </a:p>
        </p:txBody>
      </p:sp>
      <p:sp>
        <p:nvSpPr>
          <p:cNvPr id="3" name="İçerik Yer Tutucusu 2">
            <a:extLst>
              <a:ext uri="{FF2B5EF4-FFF2-40B4-BE49-F238E27FC236}">
                <a16:creationId xmlns:a16="http://schemas.microsoft.com/office/drawing/2014/main" id="{4896D8D4-80E3-4C39-9197-B2565F3B12CA}"/>
              </a:ext>
            </a:extLst>
          </p:cNvPr>
          <p:cNvSpPr>
            <a:spLocks noGrp="1"/>
          </p:cNvSpPr>
          <p:nvPr>
            <p:ph idx="1"/>
          </p:nvPr>
        </p:nvSpPr>
        <p:spPr/>
        <p:txBody>
          <a:bodyPr/>
          <a:lstStyle/>
          <a:p>
            <a:r>
              <a:rPr lang="en-US" dirty="0"/>
              <a:t>The problem of sequence assembly can be compared to taking many copies of a book, passing each of them through a shredder with a different cutter, and piecing the text of the book back together just by looking at the shredded pieces. </a:t>
            </a:r>
            <a:endParaRPr lang="tr-TR" dirty="0"/>
          </a:p>
        </p:txBody>
      </p:sp>
    </p:spTree>
    <p:extLst>
      <p:ext uri="{BB962C8B-B14F-4D97-AF65-F5344CB8AC3E}">
        <p14:creationId xmlns:p14="http://schemas.microsoft.com/office/powerpoint/2010/main" val="382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EC3DBE2-A784-443F-98C0-E2FEE3751A6F}"/>
              </a:ext>
            </a:extLst>
          </p:cNvPr>
          <p:cNvSpPr>
            <a:spLocks noGrp="1"/>
          </p:cNvSpPr>
          <p:nvPr>
            <p:ph type="title"/>
          </p:nvPr>
        </p:nvSpPr>
        <p:spPr/>
        <p:txBody>
          <a:bodyPr/>
          <a:lstStyle/>
          <a:p>
            <a:r>
              <a:rPr lang="en-GB" dirty="0"/>
              <a:t>Genome assemblers</a:t>
            </a:r>
          </a:p>
        </p:txBody>
      </p:sp>
      <p:sp>
        <p:nvSpPr>
          <p:cNvPr id="7" name="İçerik Yer Tutucusu 6">
            <a:extLst>
              <a:ext uri="{FF2B5EF4-FFF2-40B4-BE49-F238E27FC236}">
                <a16:creationId xmlns:a16="http://schemas.microsoft.com/office/drawing/2014/main" id="{16FF62FD-DED4-4510-8909-E5A1049944A7}"/>
              </a:ext>
            </a:extLst>
          </p:cNvPr>
          <p:cNvSpPr>
            <a:spLocks noGrp="1"/>
          </p:cNvSpPr>
          <p:nvPr>
            <p:ph idx="1"/>
          </p:nvPr>
        </p:nvSpPr>
        <p:spPr/>
        <p:txBody>
          <a:bodyPr/>
          <a:lstStyle/>
          <a:p>
            <a:r>
              <a:rPr lang="en-US" dirty="0"/>
              <a:t>The first sequence assemblers began to appear in the late 1980s and early 1990s as variants of simpler sequence alignment programs to piece together vast quantities of fragments generated by automated sequencing instruments called DNA sequencers.</a:t>
            </a:r>
            <a:endParaRPr lang="en-GB" dirty="0"/>
          </a:p>
        </p:txBody>
      </p:sp>
      <p:pic>
        <p:nvPicPr>
          <p:cNvPr id="9" name="Resim 8">
            <a:extLst>
              <a:ext uri="{FF2B5EF4-FFF2-40B4-BE49-F238E27FC236}">
                <a16:creationId xmlns:a16="http://schemas.microsoft.com/office/drawing/2014/main" id="{FCAF130E-9295-4DDB-A3C8-D1E9A51E5506}"/>
              </a:ext>
            </a:extLst>
          </p:cNvPr>
          <p:cNvPicPr>
            <a:picLocks noChangeAspect="1"/>
          </p:cNvPicPr>
          <p:nvPr/>
        </p:nvPicPr>
        <p:blipFill>
          <a:blip r:embed="rId2"/>
          <a:stretch>
            <a:fillRect/>
          </a:stretch>
        </p:blipFill>
        <p:spPr>
          <a:xfrm>
            <a:off x="5182072" y="3691109"/>
            <a:ext cx="5320945" cy="2184759"/>
          </a:xfrm>
          <a:prstGeom prst="rect">
            <a:avLst/>
          </a:prstGeom>
        </p:spPr>
      </p:pic>
    </p:spTree>
    <p:extLst>
      <p:ext uri="{BB962C8B-B14F-4D97-AF65-F5344CB8AC3E}">
        <p14:creationId xmlns:p14="http://schemas.microsoft.com/office/powerpoint/2010/main" val="3964978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716A024-BDA2-460C-981F-E66B9A4074C2}"/>
              </a:ext>
            </a:extLst>
          </p:cNvPr>
          <p:cNvSpPr>
            <a:spLocks noGrp="1"/>
          </p:cNvSpPr>
          <p:nvPr>
            <p:ph type="title"/>
          </p:nvPr>
        </p:nvSpPr>
        <p:spPr/>
        <p:txBody>
          <a:bodyPr/>
          <a:lstStyle/>
          <a:p>
            <a:r>
              <a:rPr lang="en-GB" dirty="0"/>
              <a:t>De-novo</a:t>
            </a:r>
            <a:r>
              <a:rPr lang="tr-TR" dirty="0"/>
              <a:t> Assembly</a:t>
            </a:r>
            <a:endParaRPr lang="en-GB" dirty="0"/>
          </a:p>
        </p:txBody>
      </p:sp>
      <p:sp>
        <p:nvSpPr>
          <p:cNvPr id="3" name="İçerik Yer Tutucusu 2">
            <a:extLst>
              <a:ext uri="{FF2B5EF4-FFF2-40B4-BE49-F238E27FC236}">
                <a16:creationId xmlns:a16="http://schemas.microsoft.com/office/drawing/2014/main" id="{C1BF0D44-072A-4703-86DE-659F41C846D4}"/>
              </a:ext>
            </a:extLst>
          </p:cNvPr>
          <p:cNvSpPr>
            <a:spLocks noGrp="1"/>
          </p:cNvSpPr>
          <p:nvPr>
            <p:ph idx="1"/>
          </p:nvPr>
        </p:nvSpPr>
        <p:spPr/>
        <p:txBody>
          <a:bodyPr/>
          <a:lstStyle/>
          <a:p>
            <a:r>
              <a:rPr lang="tr-TR" dirty="0"/>
              <a:t>A</a:t>
            </a:r>
            <a:r>
              <a:rPr lang="en-US" dirty="0" err="1"/>
              <a:t>ssembling</a:t>
            </a:r>
            <a:r>
              <a:rPr lang="en-US" dirty="0"/>
              <a:t> short reads to create full-length (sometimes novel) sequences, without using a template</a:t>
            </a:r>
            <a:r>
              <a:rPr lang="tr-TR" dirty="0"/>
              <a:t>.</a:t>
            </a:r>
          </a:p>
          <a:p>
            <a:r>
              <a:rPr lang="en-US" b="1" dirty="0"/>
              <a:t>The shotgun assembly problem</a:t>
            </a:r>
            <a:endParaRPr lang="tr-TR" b="1" dirty="0"/>
          </a:p>
          <a:p>
            <a:r>
              <a:rPr lang="en-US" b="1" dirty="0"/>
              <a:t>Overlap-Layout-Consensus (OLC) assembly</a:t>
            </a:r>
            <a:endParaRPr lang="tr-TR" b="1" dirty="0"/>
          </a:p>
          <a:p>
            <a:r>
              <a:rPr lang="en-US" b="1" dirty="0"/>
              <a:t>de </a:t>
            </a:r>
            <a:r>
              <a:rPr lang="en-US" b="1" dirty="0" err="1"/>
              <a:t>Bruijn</a:t>
            </a:r>
            <a:r>
              <a:rPr lang="en-US" b="1" dirty="0"/>
              <a:t> graph (DBG) assembly</a:t>
            </a:r>
            <a:endParaRPr lang="en-GB" b="1" dirty="0"/>
          </a:p>
        </p:txBody>
      </p:sp>
    </p:spTree>
    <p:extLst>
      <p:ext uri="{BB962C8B-B14F-4D97-AF65-F5344CB8AC3E}">
        <p14:creationId xmlns:p14="http://schemas.microsoft.com/office/powerpoint/2010/main" val="379834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CD9872C-5512-41C2-8B96-49459C8AAA0A}"/>
              </a:ext>
            </a:extLst>
          </p:cNvPr>
          <p:cNvSpPr>
            <a:spLocks noGrp="1"/>
          </p:cNvSpPr>
          <p:nvPr>
            <p:ph type="title"/>
          </p:nvPr>
        </p:nvSpPr>
        <p:spPr/>
        <p:txBody>
          <a:bodyPr>
            <a:normAutofit/>
          </a:bodyPr>
          <a:lstStyle/>
          <a:p>
            <a:r>
              <a:rPr lang="en-GB" dirty="0"/>
              <a:t>The </a:t>
            </a:r>
            <a:r>
              <a:rPr lang="tr-TR" dirty="0"/>
              <a:t>S</a:t>
            </a:r>
            <a:r>
              <a:rPr lang="en-GB" dirty="0" err="1"/>
              <a:t>hotgun</a:t>
            </a:r>
            <a:r>
              <a:rPr lang="en-GB" dirty="0"/>
              <a:t> </a:t>
            </a:r>
            <a:r>
              <a:rPr lang="tr-TR" dirty="0"/>
              <a:t>A</a:t>
            </a:r>
            <a:r>
              <a:rPr lang="en-GB" dirty="0" err="1"/>
              <a:t>ssembly</a:t>
            </a:r>
            <a:endParaRPr lang="en-GB" dirty="0"/>
          </a:p>
        </p:txBody>
      </p:sp>
      <p:sp>
        <p:nvSpPr>
          <p:cNvPr id="3" name="İçerik Yer Tutucusu 2">
            <a:extLst>
              <a:ext uri="{FF2B5EF4-FFF2-40B4-BE49-F238E27FC236}">
                <a16:creationId xmlns:a16="http://schemas.microsoft.com/office/drawing/2014/main" id="{3620CFAC-A078-4E55-8E87-933FDB0E51C2}"/>
              </a:ext>
            </a:extLst>
          </p:cNvPr>
          <p:cNvSpPr>
            <a:spLocks noGrp="1"/>
          </p:cNvSpPr>
          <p:nvPr>
            <p:ph idx="1"/>
          </p:nvPr>
        </p:nvSpPr>
        <p:spPr>
          <a:xfrm>
            <a:off x="1295401" y="2556931"/>
            <a:ext cx="9601196" cy="3416029"/>
          </a:xfrm>
        </p:spPr>
        <p:txBody>
          <a:bodyPr>
            <a:normAutofit lnSpcReduction="10000"/>
          </a:bodyPr>
          <a:lstStyle/>
          <a:p>
            <a:r>
              <a:rPr lang="tr-TR" dirty="0"/>
              <a:t>S</a:t>
            </a:r>
            <a:r>
              <a:rPr lang="en-US" dirty="0" err="1"/>
              <a:t>hotgun</a:t>
            </a:r>
            <a:r>
              <a:rPr lang="en-US" dirty="0"/>
              <a:t> sequencing is a method used for sequencing random DNA strands. It is named by analogy with the rapidly expanding, quasi-random shot grouping of a shotgun.</a:t>
            </a:r>
            <a:endParaRPr lang="tr-TR" dirty="0"/>
          </a:p>
          <a:p>
            <a:r>
              <a:rPr lang="en-US" dirty="0"/>
              <a:t>In shotgun </a:t>
            </a:r>
            <a:r>
              <a:rPr lang="tr-TR" dirty="0" err="1"/>
              <a:t>assembly</a:t>
            </a:r>
            <a:r>
              <a:rPr lang="en-US" dirty="0"/>
              <a:t>, DNA is broken up randomly into numerous small segments, which are sequenced using the chain termination method to obtain reads. Multiple overlapping reads for the target DNA are obtained by performing several rounds of this fragmentation and sequencing. Computer programs then use the overlapping ends of different reads to assemble them into a continuous sequence.</a:t>
            </a:r>
            <a:endParaRPr lang="en-GB" dirty="0"/>
          </a:p>
        </p:txBody>
      </p:sp>
    </p:spTree>
    <p:extLst>
      <p:ext uri="{BB962C8B-B14F-4D97-AF65-F5344CB8AC3E}">
        <p14:creationId xmlns:p14="http://schemas.microsoft.com/office/powerpoint/2010/main" val="1385663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4E4777E-0F6C-4F64-922A-A092BFBA1882}"/>
              </a:ext>
            </a:extLst>
          </p:cNvPr>
          <p:cNvSpPr>
            <a:spLocks noGrp="1"/>
          </p:cNvSpPr>
          <p:nvPr>
            <p:ph type="title"/>
          </p:nvPr>
        </p:nvSpPr>
        <p:spPr/>
        <p:txBody>
          <a:bodyPr/>
          <a:lstStyle/>
          <a:p>
            <a:r>
              <a:rPr lang="en-GB" dirty="0"/>
              <a:t>The </a:t>
            </a:r>
            <a:r>
              <a:rPr lang="tr-TR" dirty="0"/>
              <a:t>S</a:t>
            </a:r>
            <a:r>
              <a:rPr lang="en-GB" dirty="0" err="1"/>
              <a:t>hotgun</a:t>
            </a:r>
            <a:r>
              <a:rPr lang="en-GB" dirty="0"/>
              <a:t> </a:t>
            </a:r>
            <a:r>
              <a:rPr lang="tr-TR" dirty="0"/>
              <a:t>A</a:t>
            </a:r>
            <a:r>
              <a:rPr lang="en-GB" dirty="0" err="1"/>
              <a:t>ssembly</a:t>
            </a:r>
            <a:endParaRPr lang="en-GB" dirty="0"/>
          </a:p>
        </p:txBody>
      </p:sp>
      <p:sp>
        <p:nvSpPr>
          <p:cNvPr id="3" name="İçerik Yer Tutucusu 2">
            <a:extLst>
              <a:ext uri="{FF2B5EF4-FFF2-40B4-BE49-F238E27FC236}">
                <a16:creationId xmlns:a16="http://schemas.microsoft.com/office/drawing/2014/main" id="{B6E30EDD-8742-4780-9521-845F314333C3}"/>
              </a:ext>
            </a:extLst>
          </p:cNvPr>
          <p:cNvSpPr>
            <a:spLocks noGrp="1"/>
          </p:cNvSpPr>
          <p:nvPr>
            <p:ph idx="1"/>
          </p:nvPr>
        </p:nvSpPr>
        <p:spPr/>
        <p:txBody>
          <a:bodyPr>
            <a:normAutofit/>
          </a:bodyPr>
          <a:lstStyle/>
          <a:p>
            <a:r>
              <a:rPr lang="en-US" dirty="0"/>
              <a:t>Assume sequencing produces such a large </a:t>
            </a:r>
            <a:r>
              <a:rPr lang="tr-TR" dirty="0" err="1"/>
              <a:t>number</a:t>
            </a:r>
            <a:r>
              <a:rPr lang="tr-TR" dirty="0"/>
              <a:t> of </a:t>
            </a:r>
            <a:r>
              <a:rPr lang="en-US" dirty="0"/>
              <a:t>fragments</a:t>
            </a:r>
            <a:r>
              <a:rPr lang="tr-TR" dirty="0"/>
              <a:t>(</a:t>
            </a:r>
            <a:r>
              <a:rPr lang="tr-TR" dirty="0" err="1"/>
              <a:t>reads</a:t>
            </a:r>
            <a:r>
              <a:rPr lang="tr-TR" dirty="0"/>
              <a:t>)</a:t>
            </a:r>
            <a:r>
              <a:rPr lang="en-US" dirty="0"/>
              <a:t> that almost all genome positions are covered by many fragments</a:t>
            </a:r>
            <a:r>
              <a:rPr lang="tr-TR" dirty="0"/>
              <a:t> </a:t>
            </a:r>
            <a:r>
              <a:rPr lang="en-US" dirty="0"/>
              <a:t>but we don’t know what came from where</a:t>
            </a:r>
            <a:r>
              <a:rPr lang="tr-TR" dirty="0"/>
              <a:t>.</a:t>
            </a:r>
          </a:p>
          <a:p>
            <a:r>
              <a:rPr lang="en-US" dirty="0"/>
              <a:t>Coverage (read depth or depth) </a:t>
            </a:r>
            <a:br>
              <a:rPr lang="tr-TR" dirty="0"/>
            </a:br>
            <a:r>
              <a:rPr lang="en-US" dirty="0"/>
              <a:t>is the average number of reads </a:t>
            </a:r>
            <a:br>
              <a:rPr lang="tr-TR" dirty="0"/>
            </a:br>
            <a:r>
              <a:rPr lang="en-US" dirty="0"/>
              <a:t>representing a given nucleotide </a:t>
            </a:r>
            <a:br>
              <a:rPr lang="tr-TR" dirty="0"/>
            </a:br>
            <a:r>
              <a:rPr lang="en-US" dirty="0"/>
              <a:t>in the reconstructed sequence.</a:t>
            </a:r>
            <a:endParaRPr lang="en-GB" dirty="0"/>
          </a:p>
        </p:txBody>
      </p:sp>
      <p:pic>
        <p:nvPicPr>
          <p:cNvPr id="7" name="Resim 6">
            <a:extLst>
              <a:ext uri="{FF2B5EF4-FFF2-40B4-BE49-F238E27FC236}">
                <a16:creationId xmlns:a16="http://schemas.microsoft.com/office/drawing/2014/main" id="{836B6099-2E26-4AE9-B7EE-301FE77324AD}"/>
              </a:ext>
            </a:extLst>
          </p:cNvPr>
          <p:cNvPicPr>
            <a:picLocks noChangeAspect="1"/>
          </p:cNvPicPr>
          <p:nvPr/>
        </p:nvPicPr>
        <p:blipFill>
          <a:blip r:embed="rId2"/>
          <a:stretch>
            <a:fillRect/>
          </a:stretch>
        </p:blipFill>
        <p:spPr>
          <a:xfrm>
            <a:off x="5502514" y="3429000"/>
            <a:ext cx="5520619" cy="2621259"/>
          </a:xfrm>
          <a:prstGeom prst="rect">
            <a:avLst/>
          </a:prstGeom>
        </p:spPr>
      </p:pic>
    </p:spTree>
    <p:extLst>
      <p:ext uri="{BB962C8B-B14F-4D97-AF65-F5344CB8AC3E}">
        <p14:creationId xmlns:p14="http://schemas.microsoft.com/office/powerpoint/2010/main" val="238116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B782627-5B95-4ECF-9C1D-2C594121107E}"/>
              </a:ext>
            </a:extLst>
          </p:cNvPr>
          <p:cNvSpPr>
            <a:spLocks noGrp="1"/>
          </p:cNvSpPr>
          <p:nvPr>
            <p:ph type="title"/>
          </p:nvPr>
        </p:nvSpPr>
        <p:spPr/>
        <p:txBody>
          <a:bodyPr/>
          <a:lstStyle/>
          <a:p>
            <a:r>
              <a:rPr lang="en-GB" dirty="0"/>
              <a:t>The </a:t>
            </a:r>
            <a:r>
              <a:rPr lang="tr-TR" dirty="0"/>
              <a:t>S</a:t>
            </a:r>
            <a:r>
              <a:rPr lang="en-GB" dirty="0" err="1"/>
              <a:t>hotgun</a:t>
            </a:r>
            <a:r>
              <a:rPr lang="en-GB" dirty="0"/>
              <a:t> </a:t>
            </a:r>
            <a:r>
              <a:rPr lang="tr-TR" dirty="0"/>
              <a:t>A</a:t>
            </a:r>
            <a:r>
              <a:rPr lang="en-GB" dirty="0" err="1"/>
              <a:t>ssembly</a:t>
            </a:r>
            <a:endParaRPr lang="en-GB" dirty="0"/>
          </a:p>
        </p:txBody>
      </p:sp>
      <p:sp>
        <p:nvSpPr>
          <p:cNvPr id="3" name="İçerik Yer Tutucusu 2">
            <a:extLst>
              <a:ext uri="{FF2B5EF4-FFF2-40B4-BE49-F238E27FC236}">
                <a16:creationId xmlns:a16="http://schemas.microsoft.com/office/drawing/2014/main" id="{9F53419F-114C-40D3-99B0-20D36CF06E34}"/>
              </a:ext>
            </a:extLst>
          </p:cNvPr>
          <p:cNvSpPr>
            <a:spLocks noGrp="1"/>
          </p:cNvSpPr>
          <p:nvPr>
            <p:ph idx="1"/>
          </p:nvPr>
        </p:nvSpPr>
        <p:spPr/>
        <p:txBody>
          <a:bodyPr/>
          <a:lstStyle/>
          <a:p>
            <a:r>
              <a:rPr lang="en-US" dirty="0"/>
              <a:t>Proponents of this approach argue that it is possible to sequence the whole genome at once using large arrays of sequencers, which makes the whole process much more efficient than more traditional approaches. Detractors argue that although the technique quickly sequences large regions of DNA, its ability to correctly link these regions is suspect, particularly for genomes with repeating regions. As sequence assembly programs become more sophisticated and computing power becomes cheaper, it may be possible to overcome this limitation.</a:t>
            </a:r>
            <a:endParaRPr lang="en-GB" dirty="0"/>
          </a:p>
        </p:txBody>
      </p:sp>
    </p:spTree>
    <p:extLst>
      <p:ext uri="{BB962C8B-B14F-4D97-AF65-F5344CB8AC3E}">
        <p14:creationId xmlns:p14="http://schemas.microsoft.com/office/powerpoint/2010/main" val="313871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3E1F09-8C91-4390-B784-9CD25C114E07}"/>
              </a:ext>
            </a:extLst>
          </p:cNvPr>
          <p:cNvSpPr>
            <a:spLocks noGrp="1"/>
          </p:cNvSpPr>
          <p:nvPr>
            <p:ph type="title"/>
          </p:nvPr>
        </p:nvSpPr>
        <p:spPr/>
        <p:txBody>
          <a:bodyPr>
            <a:normAutofit fontScale="90000"/>
          </a:bodyPr>
          <a:lstStyle/>
          <a:p>
            <a:r>
              <a:rPr lang="en-GB" dirty="0"/>
              <a:t>Overlap-Layout-Consensus (OLC) assembly</a:t>
            </a:r>
          </a:p>
        </p:txBody>
      </p:sp>
      <p:sp>
        <p:nvSpPr>
          <p:cNvPr id="3" name="İçerik Yer Tutucusu 2">
            <a:extLst>
              <a:ext uri="{FF2B5EF4-FFF2-40B4-BE49-F238E27FC236}">
                <a16:creationId xmlns:a16="http://schemas.microsoft.com/office/drawing/2014/main" id="{B07186F6-AB07-4A86-BDD1-9070FD3D8271}"/>
              </a:ext>
            </a:extLst>
          </p:cNvPr>
          <p:cNvSpPr>
            <a:spLocks noGrp="1"/>
          </p:cNvSpPr>
          <p:nvPr>
            <p:ph idx="1"/>
          </p:nvPr>
        </p:nvSpPr>
        <p:spPr/>
        <p:txBody>
          <a:bodyPr/>
          <a:lstStyle/>
          <a:p>
            <a:r>
              <a:rPr lang="en-US" dirty="0"/>
              <a:t>Reads are provided to the algorithm. Overlapping regions are identified. Each read is graphed as a node and the overlaps are represented as edges joining the two nodes involved. The algorithm determines the best path through the graph (Hamiltonian path). Redundant information (i.e., unused nodes and edges) is discarded. This process is carried out multiple times and resulting sequences are combined to give the final consensus sequence that represents the genome.</a:t>
            </a:r>
            <a:endParaRPr lang="en-GB" dirty="0"/>
          </a:p>
        </p:txBody>
      </p:sp>
    </p:spTree>
    <p:extLst>
      <p:ext uri="{BB962C8B-B14F-4D97-AF65-F5344CB8AC3E}">
        <p14:creationId xmlns:p14="http://schemas.microsoft.com/office/powerpoint/2010/main" val="2889231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683</TotalTime>
  <Words>1053</Words>
  <Application>Microsoft Office PowerPoint</Application>
  <PresentationFormat>Geniş ekran</PresentationFormat>
  <Paragraphs>48</Paragraphs>
  <Slides>17</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17</vt:i4>
      </vt:variant>
    </vt:vector>
  </HeadingPairs>
  <TitlesOfParts>
    <vt:vector size="20" baseType="lpstr">
      <vt:lpstr>Arial</vt:lpstr>
      <vt:lpstr>Garamond</vt:lpstr>
      <vt:lpstr>Organik</vt:lpstr>
      <vt:lpstr>Genome Assembly</vt:lpstr>
      <vt:lpstr> Genome (Sequence) Assembly </vt:lpstr>
      <vt:lpstr>Problem of Genome Assembly</vt:lpstr>
      <vt:lpstr>Genome assemblers</vt:lpstr>
      <vt:lpstr>De-novo Assembly</vt:lpstr>
      <vt:lpstr>The Shotgun Assembly</vt:lpstr>
      <vt:lpstr>The Shotgun Assembly</vt:lpstr>
      <vt:lpstr>The Shotgun Assembly</vt:lpstr>
      <vt:lpstr>Overlap-Layout-Consensus (OLC) assembly</vt:lpstr>
      <vt:lpstr>de Bruijn graph (DBG) assembly</vt:lpstr>
      <vt:lpstr>de Bruijn graph (DBG) assembly</vt:lpstr>
      <vt:lpstr>de Bruijn graph (DBG) assembly</vt:lpstr>
      <vt:lpstr>de Bruijn graph (DBG) assembly</vt:lpstr>
      <vt:lpstr>de Bruijn graph (DBG) assembly</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Genome Assembly</dc:title>
  <dc:creator>berke çakır</dc:creator>
  <cp:lastModifiedBy>berke çakır</cp:lastModifiedBy>
  <cp:revision>26</cp:revision>
  <dcterms:created xsi:type="dcterms:W3CDTF">2022-01-08T12:11:42Z</dcterms:created>
  <dcterms:modified xsi:type="dcterms:W3CDTF">2022-01-09T12:11:25Z</dcterms:modified>
</cp:coreProperties>
</file>