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Inter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16F15C-4295-44C5-A93B-1790DE88122F}">
  <a:tblStyle styleId="{F916F15C-4295-44C5-A93B-1790DE8812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0081b36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60081b36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0bc7682f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0bc7682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0bc7682f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0bc7682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0bc7682f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0bc7682f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00ae89bf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00ae89bf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0bc7682f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0bc7682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0bc7682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0bc7682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09e9923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09e9923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00ae89b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00ae89b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00ae89bf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00ae89bf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0081b366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0081b366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00ae89b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00ae89b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00ae89bf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00ae89bf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00ae89b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00ae89b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0bc7682f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0bc7682f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0bc7682f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0bc7682f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0bc7682f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0bc7682f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0bc7682f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0bc7682f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8000"/>
          </a:blip>
          <a:srcRect b="0" l="0" r="0" t="0"/>
          <a:stretch/>
        </p:blipFill>
        <p:spPr>
          <a:xfrm rot="5400000">
            <a:off x="3830882" y="-274242"/>
            <a:ext cx="7588172" cy="62579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0" y="-72333"/>
            <a:ext cx="1542911" cy="5216002"/>
            <a:chOff x="0" y="-38100"/>
            <a:chExt cx="812700" cy="2747433"/>
          </a:xfrm>
        </p:grpSpPr>
        <p:sp>
          <p:nvSpPr>
            <p:cNvPr id="56" name="Google Shape;56;p13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57" name="Google Shape;57;p1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8" name="Google Shape;58;p13"/>
          <p:cNvGraphicFramePr/>
          <p:nvPr/>
        </p:nvGraphicFramePr>
        <p:xfrm>
          <a:off x="769078" y="272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{F916F15C-4295-44C5-A93B-1790DE88122F}</a:tableStyleId>
              </a:tblPr>
              <a:tblGrid>
                <a:gridCol w="1615800"/>
                <a:gridCol w="5240100"/>
              </a:tblGrid>
              <a:tr h="599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 u="none" cap="none" strike="noStrike">
                          <a:solidFill>
                            <a:srgbClr val="C6AD5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PRESENTATION - GROUP 13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C6AD5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GROUP MEMBERS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Ayush Shakya | 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Bibek Thapa 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| 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Saurav Thakur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| 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Yashuv Baskota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C6AD5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PRESENTED ON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August 10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, 2023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9" name="Google Shape;59;p13"/>
          <p:cNvGrpSpPr/>
          <p:nvPr/>
        </p:nvGrpSpPr>
        <p:grpSpPr>
          <a:xfrm>
            <a:off x="828510" y="616233"/>
            <a:ext cx="2056220" cy="245772"/>
            <a:chOff x="0" y="0"/>
            <a:chExt cx="5483253" cy="655391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1156953" y="66519"/>
              <a:ext cx="43263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FuseMachines</a:t>
              </a:r>
              <a:endParaRPr sz="700"/>
            </a:p>
          </p:txBody>
        </p:sp>
        <p:pic>
          <p:nvPicPr>
            <p:cNvPr id="61" name="Google Shape;6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794701" cy="6553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13"/>
          <p:cNvSpPr txBox="1"/>
          <p:nvPr/>
        </p:nvSpPr>
        <p:spPr>
          <a:xfrm>
            <a:off x="769079" y="1414993"/>
            <a:ext cx="763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Emotion Based Music Recommendation System</a:t>
            </a:r>
            <a:endParaRPr sz="2500"/>
          </a:p>
          <a:p>
            <a:pPr indent="0" lvl="0" marL="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Convolutional Neural Networks</a:t>
            </a:r>
            <a:endParaRPr b="0" i="0" sz="2000" u="none" cap="none" strike="noStrike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C6AD5F"/>
                </a:solidFill>
              </a:rPr>
              <a:t>Evaluation Metrics(2)</a:t>
            </a:r>
            <a:endParaRPr b="1">
              <a:solidFill>
                <a:srgbClr val="C6AD5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AD5F"/>
              </a:solidFill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Confusion Matrix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450" y="1477725"/>
            <a:ext cx="4631176" cy="358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AD5F"/>
                </a:solidFill>
              </a:rPr>
              <a:t>Evaluation Metrics(2)</a:t>
            </a:r>
            <a:endParaRPr b="1">
              <a:solidFill>
                <a:srgbClr val="C6AD5F"/>
              </a:solidFill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Classification Report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225" y="1680725"/>
            <a:ext cx="47815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AD5F"/>
                </a:solidFill>
              </a:rPr>
              <a:t>Training Metrics(2)</a:t>
            </a:r>
            <a:endParaRPr b="1">
              <a:solidFill>
                <a:srgbClr val="C6AD5F"/>
              </a:solidFill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25" y="1327975"/>
            <a:ext cx="8704751" cy="29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C6AD5F"/>
                </a:solidFill>
              </a:rPr>
              <a:t>Evaluation Metrics(3)</a:t>
            </a:r>
            <a:endParaRPr b="1">
              <a:solidFill>
                <a:srgbClr val="C6AD5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AD5F"/>
              </a:solidFill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Classification Report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538" y="1806625"/>
            <a:ext cx="52101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C6AD5F"/>
                </a:solidFill>
              </a:rPr>
              <a:t>Evaluation Metrics(3)</a:t>
            </a:r>
            <a:endParaRPr b="1">
              <a:solidFill>
                <a:srgbClr val="C6AD5F"/>
              </a:solidFill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Confusion Matrix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150" y="1399525"/>
            <a:ext cx="436769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AD5F"/>
                </a:solidFill>
              </a:rPr>
              <a:t>Training </a:t>
            </a:r>
            <a:r>
              <a:rPr b="1" lang="en">
                <a:solidFill>
                  <a:srgbClr val="C6AD5F"/>
                </a:solidFill>
              </a:rPr>
              <a:t>Metrics(3)</a:t>
            </a:r>
            <a:endParaRPr b="1">
              <a:solidFill>
                <a:srgbClr val="C6AD5F"/>
              </a:solidFill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225" y="1073875"/>
            <a:ext cx="5663683" cy="37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AD5F"/>
                </a:solidFill>
              </a:rPr>
              <a:t>Application Interface</a:t>
            </a:r>
            <a:endParaRPr b="1">
              <a:solidFill>
                <a:srgbClr val="C6AD5F"/>
              </a:solidFill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Flask application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Allows support for both still images and live video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Predicts emotion in image/video → Gives song recommendation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23288"/>
            <a:ext cx="4267200" cy="198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182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lt1"/>
                </a:solidFill>
              </a:rPr>
              <a:t>Demo</a:t>
            </a:r>
            <a:endParaRPr b="1" sz="30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137575" y="173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20">
                <a:solidFill>
                  <a:srgbClr val="C6AD5F"/>
                </a:solidFill>
              </a:rPr>
              <a:t>Thank You!</a:t>
            </a:r>
            <a:endParaRPr b="1" sz="4020">
              <a:solidFill>
                <a:srgbClr val="C6AD5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C6AD5F"/>
                </a:solidFill>
              </a:rPr>
              <a:t>Problem Statement</a:t>
            </a:r>
            <a:endParaRPr b="1" sz="3020">
              <a:solidFill>
                <a:srgbClr val="C6AD5F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Music: 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Evoke wide range of emotions: happiness &amp; joy to sadness &amp; melancholy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Different genres of music: folk, hiphop, classical, pop → Different beats, rhythm → different sensations in brain -&gt; soothing, exciting, vibing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Emotion based music recommendation</a:t>
            </a:r>
            <a:r>
              <a:rPr lang="en">
                <a:solidFill>
                  <a:schemeClr val="lt2"/>
                </a:solidFill>
              </a:rPr>
              <a:t>: Recommend music that accentuates current mood/ emotion of user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AD5F"/>
                </a:solidFill>
              </a:rPr>
              <a:t>Dataset</a:t>
            </a:r>
            <a:endParaRPr b="1">
              <a:solidFill>
                <a:srgbClr val="C6AD5F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52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FER-2013 Dataset: 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Facial Expression Recognition Research dataset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48x48 pixel grayscale images of faces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Seven classes of emotions: </a:t>
            </a:r>
            <a:r>
              <a:rPr i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Angry, Disgust, Fear, Happy, Sad, Surprise, and Neutral</a:t>
            </a:r>
            <a:endParaRPr i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Training dataset: 24,716 images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Testing dataset: 7178 images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750" y="1017725"/>
            <a:ext cx="3222850" cy="16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750" y="3052550"/>
            <a:ext cx="2874775" cy="18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AD5F"/>
                </a:solidFill>
              </a:rPr>
              <a:t>Dataset</a:t>
            </a:r>
            <a:endParaRPr b="1">
              <a:solidFill>
                <a:srgbClr val="C6AD5F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5600" y="765650"/>
            <a:ext cx="4713225" cy="25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900" y="3670700"/>
            <a:ext cx="59436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AD5F"/>
                </a:solidFill>
              </a:rPr>
              <a:t>Dataset</a:t>
            </a:r>
            <a:endParaRPr b="1">
              <a:solidFill>
                <a:srgbClr val="C6AD5F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464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Spotify Music Data to Identify Moods: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Music dataset sourced from Kaggle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Music recommendation component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19 columns: valuable information to identify moods associated with music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53330" y="216427"/>
            <a:ext cx="755171" cy="75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2175" y="1155975"/>
            <a:ext cx="3904901" cy="310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AD5F"/>
                </a:solidFill>
              </a:rPr>
              <a:t>Training Model (1)</a:t>
            </a:r>
            <a:endParaRPr b="1">
              <a:solidFill>
                <a:srgbClr val="C6AD5F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724" y="205088"/>
            <a:ext cx="1493526" cy="47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53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Convolutional Neural Network: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4 convolutional layers, 2 max pooling layers, 2 dropout layers, &amp; 2 fully connected dense layers.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Input_size: (48,48,1), classes = 7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AD5F"/>
                </a:solidFill>
              </a:rPr>
              <a:t>Training Model (2)</a:t>
            </a:r>
            <a:endParaRPr b="1">
              <a:solidFill>
                <a:srgbClr val="C6AD5F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Convolutional layer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374" y="1796400"/>
            <a:ext cx="4299326" cy="31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84400"/>
            <a:ext cx="3546226" cy="3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AD5F"/>
                </a:solidFill>
              </a:rPr>
              <a:t>Training Model (3)</a:t>
            </a:r>
            <a:endParaRPr b="1">
              <a:solidFill>
                <a:srgbClr val="C6AD5F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VGG 19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VGG19 is a variant of VGG model which in short consists of 19 layers (16 convolution layers, 3 Fully connected layer, 5 MaxPool layers and 1 SoftMax layer). There are other variants of VGG like VGG11, VGG16 and others.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Out of all pretrained models, VGG 19 performed better.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AD5F"/>
                </a:solidFill>
              </a:rPr>
              <a:t>Evaluation Metrics for Model-1</a:t>
            </a:r>
            <a:endParaRPr b="1">
              <a:solidFill>
                <a:srgbClr val="C6AD5F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23001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Confusion Matrix: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350" y="1273025"/>
            <a:ext cx="26098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2809575"/>
            <a:ext cx="23001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Classification Report: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762" y="1730226"/>
            <a:ext cx="2150575" cy="14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418000" y="3325400"/>
            <a:ext cx="2300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Model Accuracy Graph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1800" y="2957025"/>
            <a:ext cx="3279900" cy="17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