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57415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2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6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02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5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4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7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2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4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24183"/>
          </a:xfrm>
        </p:spPr>
        <p:txBody>
          <a:bodyPr>
            <a:normAutofit/>
          </a:bodyPr>
          <a:lstStyle/>
          <a:p>
            <a:r>
              <a:rPr lang="en-US" b="1" dirty="0"/>
              <a:t>ABM Facility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Data Ingestion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06829"/>
            <a:ext cx="8229600" cy="25988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Transforming Operations Through Data Integration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Revised Architecture for </a:t>
            </a:r>
          </a:p>
          <a:p>
            <a:pPr marL="0" indent="0" algn="ctr">
              <a:buNone/>
            </a:pPr>
            <a:r>
              <a:rPr lang="en-US" dirty="0"/>
              <a:t>Enhanced Reliability, Scalability &amp;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45C7B-1430-3340-9F52-73033520E215}"/>
              </a:ext>
            </a:extLst>
          </p:cNvPr>
          <p:cNvSpPr txBox="1"/>
          <p:nvPr/>
        </p:nvSpPr>
        <p:spPr>
          <a:xfrm>
            <a:off x="4211052" y="594562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Presented by: Horea Lazar</a:t>
            </a:r>
          </a:p>
          <a:p>
            <a:pPr algn="r"/>
            <a:r>
              <a:rPr lang="en-US" i="1" dirty="0"/>
              <a:t>Date: July 18,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528" y="308008"/>
            <a:ext cx="7796464" cy="581815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500" b="1" dirty="0"/>
              <a:t>The Challenge</a:t>
            </a:r>
          </a:p>
          <a:p>
            <a:pPr marL="0" indent="0">
              <a:buNone/>
            </a:pPr>
            <a:r>
              <a:rPr lang="en-US" b="1" dirty="0"/>
              <a:t>Before: Manual Operations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Manual job scheduling and inventory 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Duplicate tasks and stock issues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stuck in separate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real-time visibility into operations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3500" b="1" dirty="0"/>
              <a:t>The Solution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scalable data ingestion pipeline</a:t>
            </a:r>
            <a:r>
              <a:rPr lang="en-US" dirty="0"/>
              <a:t> that integrates all data sources, enabling: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Real-time analytics and decision-making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err="1"/>
              <a:t>Optimised</a:t>
            </a:r>
            <a:r>
              <a:rPr lang="en-US" dirty="0"/>
              <a:t> scheduling and inventory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Proactive maintenance and quality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0513"/>
            <a:ext cx="7704667" cy="736018"/>
          </a:xfrm>
        </p:spPr>
        <p:txBody>
          <a:bodyPr>
            <a:normAutofit/>
          </a:bodyPr>
          <a:lstStyle/>
          <a:p>
            <a:r>
              <a:rPr lang="en-GB" b="1" dirty="0"/>
              <a:t>Revised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5" y="4000050"/>
            <a:ext cx="7204509" cy="2419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Key Enhancements</a:t>
            </a:r>
          </a:p>
          <a:p>
            <a:r>
              <a:rPr lang="en-GB" dirty="0"/>
              <a:t>Event-driven processing with Azure Event Grid</a:t>
            </a:r>
          </a:p>
          <a:p>
            <a:r>
              <a:rPr lang="en-GB" dirty="0"/>
              <a:t>Advanced data validation and quality checks</a:t>
            </a:r>
          </a:p>
          <a:p>
            <a:r>
              <a:rPr lang="en-GB" dirty="0"/>
              <a:t>Real-time streaming capabilities</a:t>
            </a:r>
          </a:p>
          <a:p>
            <a:r>
              <a:rPr lang="en-GB" dirty="0"/>
              <a:t>Enhanced security and compliance measures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2AD08-A80F-9FC3-FC61-57A4410A9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90" y="1314381"/>
            <a:ext cx="6954220" cy="24196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98383"/>
            <a:ext cx="7704667" cy="847023"/>
          </a:xfrm>
        </p:spPr>
        <p:txBody>
          <a:bodyPr/>
          <a:lstStyle/>
          <a:p>
            <a:r>
              <a:rPr lang="en-GB" b="1" dirty="0"/>
              <a:t>Data Quality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6" y="1398068"/>
            <a:ext cx="7868653" cy="38765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5-Step Validation Process</a:t>
            </a:r>
          </a:p>
          <a:p>
            <a:r>
              <a:rPr lang="en-GB" b="1" dirty="0"/>
              <a:t>Schema Validation:</a:t>
            </a:r>
            <a:r>
              <a:rPr lang="en-GB" dirty="0"/>
              <a:t> Predefined schemas ensure data structure integrity</a:t>
            </a:r>
          </a:p>
          <a:p>
            <a:r>
              <a:rPr lang="en-GB" b="1" dirty="0"/>
              <a:t>Data Type Checking:</a:t>
            </a:r>
            <a:r>
              <a:rPr lang="en-GB" dirty="0"/>
              <a:t> Validates field types and acceptable ranges</a:t>
            </a:r>
          </a:p>
          <a:p>
            <a:r>
              <a:rPr lang="en-GB" b="1" dirty="0"/>
              <a:t>Deduplication:</a:t>
            </a:r>
            <a:r>
              <a:rPr lang="en-GB" dirty="0"/>
              <a:t> Automatic detection and removal of duplicate entries</a:t>
            </a:r>
          </a:p>
          <a:p>
            <a:r>
              <a:rPr lang="en-GB" b="1" dirty="0"/>
              <a:t>Cross-Reference:</a:t>
            </a:r>
            <a:r>
              <a:rPr lang="en-GB" dirty="0"/>
              <a:t> Verification against master data tables</a:t>
            </a:r>
          </a:p>
          <a:p>
            <a:r>
              <a:rPr lang="en-GB" b="1" dirty="0"/>
              <a:t>Error Handling:</a:t>
            </a:r>
            <a:r>
              <a:rPr lang="en-GB" dirty="0"/>
              <a:t> Automated logging and alerts for validation failures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13255-22DE-D103-D67F-1F457D58204D}"/>
              </a:ext>
            </a:extLst>
          </p:cNvPr>
          <p:cNvSpPr txBox="1"/>
          <p:nvPr/>
        </p:nvSpPr>
        <p:spPr>
          <a:xfrm>
            <a:off x="1684420" y="5611504"/>
            <a:ext cx="68628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/>
              <a:t>Result:</a:t>
            </a:r>
            <a:r>
              <a:rPr lang="en-GB" sz="2200" dirty="0"/>
              <a:t> Only high-quality, trustworthy data flows through the pipeline for analytics and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820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Security &amp; GDPR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63829"/>
            <a:ext cx="3346380" cy="3876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Security Measures</a:t>
            </a:r>
          </a:p>
          <a:p>
            <a:r>
              <a:rPr lang="en-GB" dirty="0"/>
              <a:t>Azure Active Directory with MFA</a:t>
            </a:r>
          </a:p>
          <a:p>
            <a:r>
              <a:rPr lang="en-GB" dirty="0"/>
              <a:t>AES-256 encryption at rest</a:t>
            </a:r>
          </a:p>
          <a:p>
            <a:r>
              <a:rPr lang="en-GB" dirty="0"/>
              <a:t>TLS 1.2+ for data in transit</a:t>
            </a:r>
          </a:p>
          <a:p>
            <a:r>
              <a:rPr lang="en-GB" dirty="0"/>
              <a:t>Private endpoints and network security</a:t>
            </a:r>
          </a:p>
          <a:p>
            <a:r>
              <a:rPr lang="en-GB" dirty="0"/>
              <a:t>Real-time threat monitoring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3AE5E6-732C-A431-ED9E-DDBEE1FE81C0}"/>
              </a:ext>
            </a:extLst>
          </p:cNvPr>
          <p:cNvSpPr txBox="1">
            <a:spLocks/>
          </p:cNvSpPr>
          <p:nvPr/>
        </p:nvSpPr>
        <p:spPr>
          <a:xfrm>
            <a:off x="5236143" y="1764630"/>
            <a:ext cx="3173128" cy="3875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GDPR Compliance</a:t>
            </a:r>
          </a:p>
          <a:p>
            <a:r>
              <a:rPr lang="en-GB" dirty="0"/>
              <a:t>Automated PII discovery and masking</a:t>
            </a:r>
          </a:p>
          <a:p>
            <a:r>
              <a:rPr lang="en-GB" dirty="0"/>
              <a:t>Data minimisation principles</a:t>
            </a:r>
          </a:p>
          <a:p>
            <a:r>
              <a:rPr lang="en-GB" dirty="0"/>
              <a:t>Efficient DSAR fulfilment</a:t>
            </a:r>
          </a:p>
          <a:p>
            <a:r>
              <a:rPr lang="en-GB" dirty="0"/>
              <a:t>Regular privacy impact assessments</a:t>
            </a:r>
          </a:p>
          <a:p>
            <a:r>
              <a:rPr lang="en-GB" dirty="0"/>
              <a:t>Automated breach 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69507"/>
            <a:ext cx="7704667" cy="856649"/>
          </a:xfrm>
        </p:spPr>
        <p:txBody>
          <a:bodyPr/>
          <a:lstStyle/>
          <a:p>
            <a:r>
              <a:rPr lang="en-GB" b="1" dirty="0"/>
              <a:t>Results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404" y="4090739"/>
            <a:ext cx="7618396" cy="23049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Key Success Stories</a:t>
            </a:r>
          </a:p>
          <a:p>
            <a:r>
              <a:rPr lang="en-US" b="1" dirty="0"/>
              <a:t>Predictive Maintenance:</a:t>
            </a:r>
            <a:r>
              <a:rPr lang="en-US" dirty="0"/>
              <a:t> IoT sensors now trigger automatic maintenance alerts, preventing costly failures</a:t>
            </a:r>
          </a:p>
          <a:p>
            <a:r>
              <a:rPr lang="en-US" b="1" dirty="0"/>
              <a:t>Inventory </a:t>
            </a:r>
            <a:r>
              <a:rPr lang="en-US" b="1" dirty="0" err="1"/>
              <a:t>Optimisation</a:t>
            </a:r>
            <a:r>
              <a:rPr lang="en-US" b="1" dirty="0"/>
              <a:t>:</a:t>
            </a:r>
            <a:r>
              <a:rPr lang="en-US" dirty="0"/>
              <a:t> Real-time tracking prevents over/under-ordering</a:t>
            </a:r>
          </a:p>
          <a:p>
            <a:r>
              <a:rPr lang="en-US" b="1" dirty="0"/>
              <a:t>Operational Efficiency:</a:t>
            </a:r>
            <a:r>
              <a:rPr lang="en-US" dirty="0"/>
              <a:t> Supervisors freed up for strategic tasks vs. manual reconciliation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718F3-61EE-8E5F-AD73-BBD90C48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34" y="1424688"/>
            <a:ext cx="5701932" cy="24692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D7AA8-4AAA-6A8B-6A5F-6522AD95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0545-498C-04E1-9E82-07A5F1C9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231007"/>
            <a:ext cx="7704667" cy="924026"/>
          </a:xfrm>
        </p:spPr>
        <p:txBody>
          <a:bodyPr>
            <a:normAutofit/>
          </a:bodyPr>
          <a:lstStyle/>
          <a:p>
            <a:r>
              <a:rPr lang="en-GB" b="1" dirty="0"/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73BEA-11D9-E108-2737-96165220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1196260"/>
            <a:ext cx="7704667" cy="497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Next Phase Improvements</a:t>
            </a:r>
          </a:p>
          <a:p>
            <a:r>
              <a:rPr lang="en-GB" b="1" dirty="0"/>
              <a:t>Enhanced AI Integration:</a:t>
            </a:r>
            <a:r>
              <a:rPr lang="en-GB" dirty="0"/>
              <a:t> Automated anomaly detection within Azure Functions</a:t>
            </a:r>
          </a:p>
          <a:p>
            <a:r>
              <a:rPr lang="en-GB" b="1" dirty="0"/>
              <a:t>Expanded IoT:</a:t>
            </a:r>
            <a:r>
              <a:rPr lang="en-GB" dirty="0"/>
              <a:t> More sensors for comprehensive predictive maintenance</a:t>
            </a:r>
          </a:p>
          <a:p>
            <a:r>
              <a:rPr lang="en-GB" b="1" dirty="0"/>
              <a:t>Advanced Streaming:</a:t>
            </a:r>
            <a:r>
              <a:rPr lang="en-GB" dirty="0"/>
              <a:t> Apache Kafka or Azure Event Hubs for high-volume data</a:t>
            </a:r>
          </a:p>
          <a:p>
            <a:r>
              <a:rPr lang="en-GB" b="1" dirty="0"/>
              <a:t>Self-Service Compliance:</a:t>
            </a:r>
            <a:r>
              <a:rPr lang="en-GB" dirty="0"/>
              <a:t> Automated GDPR dashboards for transparency</a:t>
            </a:r>
          </a:p>
          <a:p>
            <a:r>
              <a:rPr lang="en-GB" b="1" dirty="0"/>
              <a:t>Scalability:</a:t>
            </a:r>
            <a:r>
              <a:rPr lang="en-GB" dirty="0"/>
              <a:t> Kubernetes implementation for better resource management</a:t>
            </a:r>
          </a:p>
        </p:txBody>
      </p:sp>
    </p:spTree>
    <p:extLst>
      <p:ext uri="{BB962C8B-B14F-4D97-AF65-F5344CB8AC3E}">
        <p14:creationId xmlns:p14="http://schemas.microsoft.com/office/powerpoint/2010/main" val="652032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325</Words>
  <Application>Microsoft Office PowerPoint</Application>
  <PresentationFormat>On-screen Show (4:3)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Wingdings</vt:lpstr>
      <vt:lpstr>Parallax</vt:lpstr>
      <vt:lpstr>ABM Facility  Data Ingestion Architecture</vt:lpstr>
      <vt:lpstr>PowerPoint Presentation</vt:lpstr>
      <vt:lpstr>Revised Architecture</vt:lpstr>
      <vt:lpstr>Data Quality &amp; Validation</vt:lpstr>
      <vt:lpstr>Security &amp; GDPR Compliance</vt:lpstr>
      <vt:lpstr>Results &amp; Business Impact</vt:lpstr>
      <vt:lpstr>Future 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Horea Lazar</cp:lastModifiedBy>
  <cp:revision>3</cp:revision>
  <dcterms:created xsi:type="dcterms:W3CDTF">2013-01-27T09:14:16Z</dcterms:created>
  <dcterms:modified xsi:type="dcterms:W3CDTF">2025-07-21T09:43:02Z</dcterms:modified>
  <cp:category/>
</cp:coreProperties>
</file>