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Architecture for Cleaning Services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</a:t>
            </a:r>
          </a:p>
          <a:p>
            <a:pPr lvl="1"/>
            <a:r>
              <a:t>Objective: Present findings on transitioning from a monolithic to a microservices architecture.</a:t>
            </a:r>
          </a:p>
          <a:p>
            <a:pPr lvl="1"/>
            <a:r>
              <a:t>Context: Current monolithic application hinders adaptability and scalability.</a:t>
            </a:r>
          </a:p>
          <a:p>
            <a:pPr lvl="1"/>
            <a:r>
              <a:t>Goal: Propose a microservices-based solution to enhance flexibility and support business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Monolithic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Details</a:t>
            </a:r>
          </a:p>
          <a:p>
            <a:pPr lvl="1"/>
            <a:r>
              <a:rPr sz="2000" dirty="0"/>
              <a:t>Application: </a:t>
            </a:r>
            <a:r>
              <a:rPr sz="2000" dirty="0" err="1"/>
              <a:t>Centralised</a:t>
            </a:r>
            <a:r>
              <a:rPr sz="2000" dirty="0"/>
              <a:t> booking and management system for cleaning services.</a:t>
            </a:r>
          </a:p>
          <a:p>
            <a:pPr lvl="1"/>
            <a:r>
              <a:rPr sz="2000" dirty="0"/>
              <a:t>Limitations:</a:t>
            </a:r>
          </a:p>
          <a:p>
            <a:pPr lvl="2"/>
            <a:r>
              <a:rPr sz="2000" dirty="0"/>
              <a:t>Code Complexity: Single codebase with intertwined modules (booking, invoicing, scheduling) increases maintenance effort.</a:t>
            </a:r>
          </a:p>
          <a:p>
            <a:pPr lvl="2"/>
            <a:r>
              <a:rPr sz="2000" dirty="0"/>
              <a:t>Deployment Challenges: Changes require full system redeployment, causing downtime.</a:t>
            </a:r>
          </a:p>
          <a:p>
            <a:pPr lvl="2"/>
            <a:r>
              <a:rPr sz="2000" dirty="0"/>
              <a:t>Scalability Issues: Scaling the entire application is resource-intensive, even for specific high-demand features.</a:t>
            </a:r>
          </a:p>
          <a:p>
            <a:pPr lvl="2"/>
            <a:r>
              <a:rPr sz="2000" dirty="0"/>
              <a:t>Resilience: A single failure (e.g., database issue) impacts all functionalities.</a:t>
            </a:r>
          </a:p>
          <a:p>
            <a:pPr lvl="1"/>
            <a:r>
              <a:rPr sz="2000" dirty="0"/>
              <a:t>Impact: Slow response to market changes, delayed feature rollouts, and reduced customer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Key Points</a:t>
            </a:r>
          </a:p>
          <a:p>
            <a:pPr lvl="1"/>
            <a:r>
              <a:rPr sz="2400" dirty="0"/>
              <a:t>Key Characteristics:</a:t>
            </a:r>
          </a:p>
          <a:p>
            <a:pPr lvl="2"/>
            <a:r>
              <a:rPr dirty="0"/>
              <a:t>Loose Coupling: Services operate independently, reducing interdependencies.</a:t>
            </a:r>
          </a:p>
          <a:p>
            <a:pPr lvl="2"/>
            <a:r>
              <a:rPr dirty="0"/>
              <a:t>Independent </a:t>
            </a:r>
            <a:r>
              <a:rPr dirty="0" err="1"/>
              <a:t>Deployability</a:t>
            </a:r>
            <a:r>
              <a:rPr dirty="0"/>
              <a:t>: Each service can be updated without affecting others.</a:t>
            </a:r>
          </a:p>
          <a:p>
            <a:pPr lvl="2"/>
            <a:r>
              <a:rPr dirty="0"/>
              <a:t>Technology Diversity: Teams can choose optimal tools for specific services.</a:t>
            </a:r>
          </a:p>
          <a:p>
            <a:pPr lvl="1"/>
            <a:r>
              <a:rPr sz="2400" dirty="0"/>
              <a:t>Benefits:</a:t>
            </a:r>
          </a:p>
          <a:p>
            <a:pPr lvl="2"/>
            <a:r>
              <a:rPr dirty="0"/>
              <a:t>Faster development and deployment cycles.</a:t>
            </a:r>
          </a:p>
          <a:p>
            <a:pPr lvl="2"/>
            <a:r>
              <a:rPr dirty="0"/>
              <a:t>Improved scalability for individual components.</a:t>
            </a:r>
          </a:p>
          <a:p>
            <a:pPr lvl="2"/>
            <a:r>
              <a:rPr dirty="0"/>
              <a:t>Enhanced fault isolation, ensuring system resilience.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Structure</a:t>
            </a:r>
          </a:p>
          <a:p>
            <a:pPr lvl="1"/>
            <a:r>
              <a:rPr sz="1800" dirty="0"/>
              <a:t>Main Services:</a:t>
            </a:r>
          </a:p>
          <a:p>
            <a:pPr lvl="2"/>
            <a:r>
              <a:rPr sz="1800" dirty="0"/>
              <a:t>Booking Service: Manages customer bookings and availability.</a:t>
            </a:r>
          </a:p>
          <a:p>
            <a:pPr lvl="2"/>
            <a:r>
              <a:rPr sz="1800" dirty="0"/>
              <a:t>Scheduling Service: Assigns cleaners and </a:t>
            </a:r>
            <a:r>
              <a:rPr sz="1800" dirty="0" err="1"/>
              <a:t>optimises</a:t>
            </a:r>
            <a:r>
              <a:rPr sz="1800" dirty="0"/>
              <a:t> schedules.</a:t>
            </a:r>
          </a:p>
          <a:p>
            <a:pPr lvl="2"/>
            <a:r>
              <a:rPr sz="1800" dirty="0"/>
              <a:t>Invoicing Service: Handles billing and payment processing.</a:t>
            </a:r>
          </a:p>
          <a:p>
            <a:pPr lvl="2"/>
            <a:r>
              <a:rPr sz="1800" dirty="0"/>
              <a:t>Customer Management Service: Stores and manages customer data.</a:t>
            </a:r>
          </a:p>
          <a:p>
            <a:pPr lvl="1"/>
            <a:r>
              <a:rPr sz="1800" dirty="0"/>
              <a:t>Responsibilities:</a:t>
            </a:r>
          </a:p>
          <a:p>
            <a:pPr lvl="2"/>
            <a:r>
              <a:rPr sz="1800" dirty="0"/>
              <a:t>Each service handles a specific business function, aligned with domain-driven design.</a:t>
            </a:r>
          </a:p>
          <a:p>
            <a:pPr lvl="1"/>
            <a:r>
              <a:rPr sz="1800" dirty="0"/>
              <a:t>Communication Patterns:</a:t>
            </a:r>
          </a:p>
          <a:p>
            <a:pPr lvl="2"/>
            <a:r>
              <a:rPr sz="1800" dirty="0"/>
              <a:t>API Gateway: Central entry point for client requests, routing to appropriate services.</a:t>
            </a:r>
          </a:p>
          <a:p>
            <a:pPr lvl="2"/>
            <a:r>
              <a:rPr sz="1800" dirty="0"/>
              <a:t>Event-Driven Communication: Asynchronous messaging for updates.</a:t>
            </a:r>
          </a:p>
          <a:p>
            <a:pPr lvl="2"/>
            <a:r>
              <a:rPr sz="1800" dirty="0"/>
              <a:t>Database per Service: Each service has its own database to ensure decoupling.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- Monolithic vs.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Monolithic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Microservices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Development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Slow due to complex, unified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Faster with independent, smaller codebases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Scales as a single unit, resource-heavy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Scales specific services as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Fault 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Single failure impacts entire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Failures confined to individual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Full system redeployment, frequent downtime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Independent deployments, minimal downtime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Business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Rigid, slows response to market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t>Flexible, supports rapid feature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and 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Action Plan</a:t>
            </a:r>
          </a:p>
          <a:p>
            <a:pPr lvl="1"/>
            <a:r>
              <a:rPr sz="1800" dirty="0"/>
              <a:t>Adopt Microservices Architecture:</a:t>
            </a:r>
          </a:p>
          <a:p>
            <a:pPr lvl="2"/>
            <a:r>
              <a:rPr sz="1800" dirty="0"/>
              <a:t>Decompose monolithic system into proposed services.</a:t>
            </a:r>
          </a:p>
          <a:p>
            <a:pPr lvl="2"/>
            <a:r>
              <a:rPr sz="1800" dirty="0"/>
              <a:t>Implement API gateway and event-driven communication.</a:t>
            </a:r>
          </a:p>
          <a:p>
            <a:pPr lvl="1"/>
            <a:r>
              <a:rPr sz="1800" dirty="0"/>
              <a:t>Business Benefits:</a:t>
            </a:r>
          </a:p>
          <a:p>
            <a:pPr lvl="2"/>
            <a:r>
              <a:rPr sz="1800" dirty="0"/>
              <a:t>Adaptability: Quickly roll out new features (e.g., subscription-based cleaning plans).</a:t>
            </a:r>
          </a:p>
          <a:p>
            <a:pPr lvl="2"/>
            <a:r>
              <a:rPr sz="1800" dirty="0"/>
              <a:t>Scalability: Efficiently handle peak demand (e.g., holiday season bookings).</a:t>
            </a:r>
          </a:p>
          <a:p>
            <a:pPr lvl="2"/>
            <a:r>
              <a:rPr sz="1800" dirty="0"/>
              <a:t>Resilience: </a:t>
            </a:r>
            <a:r>
              <a:rPr sz="1800" dirty="0" err="1"/>
              <a:t>Minimise</a:t>
            </a:r>
            <a:r>
              <a:rPr sz="1800" dirty="0"/>
              <a:t> downtime, ensuring consistent customer experience.</a:t>
            </a:r>
          </a:p>
          <a:p>
            <a:pPr lvl="2"/>
            <a:r>
              <a:rPr sz="1800" dirty="0"/>
              <a:t>Alignment with Objectives: Supports growth by enabling faster market response.</a:t>
            </a:r>
          </a:p>
          <a:p>
            <a:pPr lvl="1"/>
            <a:r>
              <a:rPr sz="1800" dirty="0"/>
              <a:t>Next Steps:</a:t>
            </a:r>
          </a:p>
          <a:p>
            <a:pPr lvl="2"/>
            <a:r>
              <a:rPr sz="1800" dirty="0"/>
              <a:t>Pilot a single service (e.g., Booking Service) to validate approach.</a:t>
            </a:r>
          </a:p>
          <a:p>
            <a:pPr lvl="2"/>
            <a:r>
              <a:rPr sz="1800" dirty="0"/>
              <a:t>Train teams on microservices best practices and DevOps 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Summary</a:t>
            </a:r>
          </a:p>
          <a:p>
            <a:pPr lvl="1"/>
            <a:r>
              <a:rPr dirty="0"/>
              <a:t>Transitioning to a microservices architecture addresses the limitations of the monolithic system.</a:t>
            </a:r>
          </a:p>
          <a:p>
            <a:pPr lvl="1"/>
            <a:r>
              <a:rPr dirty="0"/>
              <a:t>Enables better adaptability, scalability, and resilience.</a:t>
            </a:r>
          </a:p>
          <a:p>
            <a:pPr lvl="1"/>
            <a:r>
              <a:rPr dirty="0"/>
              <a:t>Aligns with business goals of improving customer satisfaction and operational efficiency.</a:t>
            </a:r>
          </a:p>
          <a:p>
            <a:pPr lvl="1"/>
            <a:r>
              <a:rPr dirty="0"/>
              <a:t>Call to Action: Approve pilot project to begin transformation.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541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Microservices Architecture for Cleaning Services Company</vt:lpstr>
      <vt:lpstr>Analysis of Monolithic Architecture</vt:lpstr>
      <vt:lpstr>Microservices Architecture Overview</vt:lpstr>
      <vt:lpstr>Proposed Microservices Architecture</vt:lpstr>
      <vt:lpstr>Comparison - Monolithic vs. Microservices</vt:lpstr>
      <vt:lpstr>Recommendations and Business 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Horea Lazar</cp:lastModifiedBy>
  <cp:revision>2</cp:revision>
  <dcterms:created xsi:type="dcterms:W3CDTF">2013-01-27T09:14:16Z</dcterms:created>
  <dcterms:modified xsi:type="dcterms:W3CDTF">2025-04-30T13:44:24Z</dcterms:modified>
  <cp:category/>
</cp:coreProperties>
</file>