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autoCompressPictures="0">
  <p:sldMasterIdLst>
    <p:sldMasterId id="2147483721" r:id="rId4"/>
    <p:sldMasterId id="2147484284" r:id="rId5"/>
  </p:sldMasterIdLst>
  <p:notesMasterIdLst>
    <p:notesMasterId r:id="rId26"/>
  </p:notesMasterIdLst>
  <p:handoutMasterIdLst>
    <p:handoutMasterId r:id="rId27"/>
  </p:handoutMasterIdLst>
  <p:sldIdLst>
    <p:sldId id="1028" r:id="rId6"/>
    <p:sldId id="1333" r:id="rId7"/>
    <p:sldId id="1299" r:id="rId8"/>
    <p:sldId id="1311" r:id="rId9"/>
    <p:sldId id="931" r:id="rId10"/>
    <p:sldId id="1023" r:id="rId11"/>
    <p:sldId id="2134804138" r:id="rId12"/>
    <p:sldId id="2134804175" r:id="rId13"/>
    <p:sldId id="2134804176" r:id="rId14"/>
    <p:sldId id="2134804177" r:id="rId15"/>
    <p:sldId id="2134804178" r:id="rId16"/>
    <p:sldId id="2134804180" r:id="rId17"/>
    <p:sldId id="2134804181" r:id="rId18"/>
    <p:sldId id="2134804182" r:id="rId19"/>
    <p:sldId id="2134804186" r:id="rId20"/>
    <p:sldId id="2134804183" r:id="rId21"/>
    <p:sldId id="2134804184" r:id="rId22"/>
    <p:sldId id="2134804185" r:id="rId23"/>
    <p:sldId id="1259" r:id="rId24"/>
    <p:sldId id="2134804187" r:id="rId25"/>
  </p:sldIdLst>
  <p:sldSz cx="12192000" cy="6858000"/>
  <p:notesSz cx="6858000" cy="9144000"/>
  <p:defaultTextStyle>
    <a:defPPr>
      <a:defRPr lang="en-US"/>
    </a:defPPr>
    <a:lvl1pPr marL="0" algn="l" defTabSz="1172180" rtl="0" eaLnBrk="1" latinLnBrk="0" hangingPunct="1">
      <a:defRPr sz="2308" kern="1200">
        <a:solidFill>
          <a:schemeClr val="tx1"/>
        </a:solidFill>
        <a:latin typeface="+mn-lt"/>
        <a:ea typeface="+mn-ea"/>
        <a:cs typeface="+mn-cs"/>
      </a:defRPr>
    </a:lvl1pPr>
    <a:lvl2pPr marL="586091" algn="l" defTabSz="1172180" rtl="0" eaLnBrk="1" latinLnBrk="0" hangingPunct="1">
      <a:defRPr sz="2308" kern="1200">
        <a:solidFill>
          <a:schemeClr val="tx1"/>
        </a:solidFill>
        <a:latin typeface="+mn-lt"/>
        <a:ea typeface="+mn-ea"/>
        <a:cs typeface="+mn-cs"/>
      </a:defRPr>
    </a:lvl2pPr>
    <a:lvl3pPr marL="1172180" algn="l" defTabSz="1172180" rtl="0" eaLnBrk="1" latinLnBrk="0" hangingPunct="1">
      <a:defRPr sz="2308" kern="1200">
        <a:solidFill>
          <a:schemeClr val="tx1"/>
        </a:solidFill>
        <a:latin typeface="+mn-lt"/>
        <a:ea typeface="+mn-ea"/>
        <a:cs typeface="+mn-cs"/>
      </a:defRPr>
    </a:lvl3pPr>
    <a:lvl4pPr marL="1758271" algn="l" defTabSz="1172180" rtl="0" eaLnBrk="1" latinLnBrk="0" hangingPunct="1">
      <a:defRPr sz="2308" kern="1200">
        <a:solidFill>
          <a:schemeClr val="tx1"/>
        </a:solidFill>
        <a:latin typeface="+mn-lt"/>
        <a:ea typeface="+mn-ea"/>
        <a:cs typeface="+mn-cs"/>
      </a:defRPr>
    </a:lvl4pPr>
    <a:lvl5pPr marL="2344361" algn="l" defTabSz="1172180" rtl="0" eaLnBrk="1" latinLnBrk="0" hangingPunct="1">
      <a:defRPr sz="2308" kern="1200">
        <a:solidFill>
          <a:schemeClr val="tx1"/>
        </a:solidFill>
        <a:latin typeface="+mn-lt"/>
        <a:ea typeface="+mn-ea"/>
        <a:cs typeface="+mn-cs"/>
      </a:defRPr>
    </a:lvl5pPr>
    <a:lvl6pPr marL="2930452" algn="l" defTabSz="1172180" rtl="0" eaLnBrk="1" latinLnBrk="0" hangingPunct="1">
      <a:defRPr sz="2308" kern="1200">
        <a:solidFill>
          <a:schemeClr val="tx1"/>
        </a:solidFill>
        <a:latin typeface="+mn-lt"/>
        <a:ea typeface="+mn-ea"/>
        <a:cs typeface="+mn-cs"/>
      </a:defRPr>
    </a:lvl6pPr>
    <a:lvl7pPr marL="3516541" algn="l" defTabSz="1172180" rtl="0" eaLnBrk="1" latinLnBrk="0" hangingPunct="1">
      <a:defRPr sz="2308" kern="1200">
        <a:solidFill>
          <a:schemeClr val="tx1"/>
        </a:solidFill>
        <a:latin typeface="+mn-lt"/>
        <a:ea typeface="+mn-ea"/>
        <a:cs typeface="+mn-cs"/>
      </a:defRPr>
    </a:lvl7pPr>
    <a:lvl8pPr marL="4102632" algn="l" defTabSz="1172180" rtl="0" eaLnBrk="1" latinLnBrk="0" hangingPunct="1">
      <a:defRPr sz="2308" kern="1200">
        <a:solidFill>
          <a:schemeClr val="tx1"/>
        </a:solidFill>
        <a:latin typeface="+mn-lt"/>
        <a:ea typeface="+mn-ea"/>
        <a:cs typeface="+mn-cs"/>
      </a:defRPr>
    </a:lvl8pPr>
    <a:lvl9pPr marL="4688723" algn="l" defTabSz="1172180" rtl="0" eaLnBrk="1" latinLnBrk="0" hangingPunct="1">
      <a:defRPr sz="230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D2D0F-0DBE-4637-8BC0-7E046AE553EA}" v="1" dt="2025-04-01T08:25:33.2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79899" autoAdjust="0"/>
  </p:normalViewPr>
  <p:slideViewPr>
    <p:cSldViewPr snapToGrid="0">
      <p:cViewPr varScale="1">
        <p:scale>
          <a:sx n="59" d="100"/>
          <a:sy n="59" d="100"/>
        </p:scale>
        <p:origin x="940"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5289B0-E018-7940-925B-BA31713C76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33ADD6C-CC44-2D45-8E82-8A82AFA01A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EA7EEF-D905-5D41-9929-C28A8EFDD395}" type="datetimeFigureOut">
              <a:rPr lang="en-US" smtClean="0"/>
              <a:t>4/1/2025</a:t>
            </a:fld>
            <a:endParaRPr lang="en-US"/>
          </a:p>
        </p:txBody>
      </p:sp>
      <p:sp>
        <p:nvSpPr>
          <p:cNvPr id="4" name="Footer Placeholder 3">
            <a:extLst>
              <a:ext uri="{FF2B5EF4-FFF2-40B4-BE49-F238E27FC236}">
                <a16:creationId xmlns:a16="http://schemas.microsoft.com/office/drawing/2014/main" id="{6DD3E27A-CE60-214D-A3D8-722062CB738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74B02D8-791F-BD42-BBC6-4C7D0B7390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DD6E70-8AD4-BC44-B8B4-45EA7939DCDF}" type="slidenum">
              <a:rPr lang="en-US" smtClean="0"/>
              <a:t>‹#›</a:t>
            </a:fld>
            <a:endParaRPr lang="en-US"/>
          </a:p>
        </p:txBody>
      </p:sp>
    </p:spTree>
    <p:extLst>
      <p:ext uri="{BB962C8B-B14F-4D97-AF65-F5344CB8AC3E}">
        <p14:creationId xmlns:p14="http://schemas.microsoft.com/office/powerpoint/2010/main" val="3268174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154957-873F-CB4D-A05A-4F0AB5DC3A55}" type="datetimeFigureOut">
              <a:rPr lang="en-GB" smtClean="0"/>
              <a:t>01/04/2025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C10386-3129-D040-9582-5A9BC1627735}" type="slidenum">
              <a:rPr lang="en-GB" smtClean="0"/>
              <a:t>‹#›</a:t>
            </a:fld>
            <a:endParaRPr lang="en-GB"/>
          </a:p>
        </p:txBody>
      </p:sp>
    </p:spTree>
    <p:extLst>
      <p:ext uri="{BB962C8B-B14F-4D97-AF65-F5344CB8AC3E}">
        <p14:creationId xmlns:p14="http://schemas.microsoft.com/office/powerpoint/2010/main" val="327672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Instructor notes:</a:t>
            </a:r>
          </a:p>
          <a:p>
            <a:endParaRPr lang="en-GB" dirty="0"/>
          </a:p>
          <a:p>
            <a:r>
              <a:rPr lang="en-US" dirty="0"/>
              <a:t>At this stage of your journey with Data Engineering, you have gained insight into data basics, databases, programming, networks and cloud. Now it is time to look at data collection and ingestion, as this area provides the missing piece to building successful data products and services.</a:t>
            </a:r>
          </a:p>
          <a:p>
            <a:r>
              <a:rPr lang="en-US" dirty="0"/>
              <a:t>When you start a new data project, you need data.</a:t>
            </a:r>
          </a:p>
          <a:p>
            <a:endParaRPr lang="en-US" dirty="0"/>
          </a:p>
          <a:p>
            <a:r>
              <a:rPr lang="en-US" dirty="0"/>
              <a:t>Even if you have it at hand, it may not be in the right shape or form. And even if you do find the right dataset that does seem to fulfil your project’s requirements, it may just be a single snapshot of data that you have - so then you have to think about how to refresh it and keep it continually up to date.</a:t>
            </a:r>
          </a:p>
          <a:p>
            <a:endParaRPr lang="en-US" dirty="0"/>
          </a:p>
          <a:p>
            <a:r>
              <a:rPr lang="en-US" b="1" dirty="0"/>
              <a:t>Data is never perfect for your analysis right off the bat, and getting the right data requires a combination of sourcing, cleansing and automation skills and knowledge. It is, therefore, essential that you become familiar with those skills and knowledge.</a:t>
            </a:r>
            <a:endParaRPr lang="en-US" dirty="0"/>
          </a:p>
          <a:p>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1</a:t>
            </a:fld>
            <a:endParaRPr lang="en-GB"/>
          </a:p>
        </p:txBody>
      </p:sp>
    </p:spTree>
    <p:extLst>
      <p:ext uri="{BB962C8B-B14F-4D97-AF65-F5344CB8AC3E}">
        <p14:creationId xmlns:p14="http://schemas.microsoft.com/office/powerpoint/2010/main" val="317988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Click to display all content.</a:t>
            </a:r>
          </a:p>
          <a:p>
            <a:endParaRPr lang="en-GB" dirty="0"/>
          </a:p>
        </p:txBody>
      </p:sp>
      <p:sp>
        <p:nvSpPr>
          <p:cNvPr id="4" name="Slide Number Placeholder 3"/>
          <p:cNvSpPr>
            <a:spLocks noGrp="1"/>
          </p:cNvSpPr>
          <p:nvPr>
            <p:ph type="sldNum" sz="quarter" idx="5"/>
          </p:nvPr>
        </p:nvSpPr>
        <p:spPr/>
        <p:txBody>
          <a:bodyPr/>
          <a:lstStyle/>
          <a:p>
            <a:fld id="{16C10386-3129-D040-9582-5A9BC1627735}" type="slidenum">
              <a:rPr lang="en-GB" smtClean="0"/>
              <a:t>14</a:t>
            </a:fld>
            <a:endParaRPr lang="en-GB"/>
          </a:p>
        </p:txBody>
      </p:sp>
    </p:spTree>
    <p:extLst>
      <p:ext uri="{BB962C8B-B14F-4D97-AF65-F5344CB8AC3E}">
        <p14:creationId xmlns:p14="http://schemas.microsoft.com/office/powerpoint/2010/main" val="1708844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Instructor Guidance: </a:t>
            </a:r>
            <a:r>
              <a:rPr lang="en-GB" dirty="0"/>
              <a:t>Provide an overview of the key learning summary points from this lesson. </a:t>
            </a:r>
            <a:r>
              <a:rPr lang="en-GB" b="1" dirty="0"/>
              <a:t>Click to display all bullets.</a:t>
            </a:r>
          </a:p>
        </p:txBody>
      </p:sp>
      <p:sp>
        <p:nvSpPr>
          <p:cNvPr id="4" name="Slide Number Placeholder 3"/>
          <p:cNvSpPr>
            <a:spLocks noGrp="1"/>
          </p:cNvSpPr>
          <p:nvPr>
            <p:ph type="sldNum" sz="quarter" idx="5"/>
          </p:nvPr>
        </p:nvSpPr>
        <p:spPr/>
        <p:txBody>
          <a:bodyPr/>
          <a:lstStyle/>
          <a:p>
            <a:fld id="{BCC21A4C-94B1-44DB-808F-2A51A4CA9D73}" type="slidenum">
              <a:rPr lang="en-US" smtClean="0"/>
              <a:t>19</a:t>
            </a:fld>
            <a:endParaRPr lang="en-US"/>
          </a:p>
        </p:txBody>
      </p:sp>
    </p:spTree>
    <p:extLst>
      <p:ext uri="{BB962C8B-B14F-4D97-AF65-F5344CB8AC3E}">
        <p14:creationId xmlns:p14="http://schemas.microsoft.com/office/powerpoint/2010/main" val="1955887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sz="1200" b="1" dirty="0">
                <a:effectLst/>
                <a:latin typeface="Arial"/>
                <a:ea typeface="Arial" panose="020B0604020202020204" pitchFamily="34" charset="0"/>
                <a:cs typeface="Arial"/>
              </a:rPr>
              <a:t>Instructor Guidance: </a:t>
            </a:r>
            <a:r>
              <a:rPr lang="en-GB" dirty="0">
                <a:latin typeface="Arial"/>
                <a:ea typeface="Arial" panose="020B0604020202020204" pitchFamily="34" charset="0"/>
                <a:cs typeface="Arial"/>
              </a:rPr>
              <a:t>Facilitate discussion of the ice breaker on-screen – the idea being to put everyone at ease and encourage greater participation in the session.</a:t>
            </a:r>
          </a:p>
          <a:p>
            <a:pPr>
              <a:defRPr/>
            </a:pPr>
            <a:endParaRPr lang="en-GB" b="1" dirty="0">
              <a:latin typeface="Arial"/>
              <a:cs typeface="Arial"/>
            </a:endParaRPr>
          </a:p>
          <a:p>
            <a:pPr algn="l" rtl="0" fontAlgn="base"/>
            <a:endParaRPr lang="en-US" sz="2800" b="0" i="0" dirty="0">
              <a:solidFill>
                <a:srgbClr val="111111"/>
              </a:solidFill>
              <a:effectLst/>
              <a:latin typeface="-apple-system"/>
            </a:endParaRPr>
          </a:p>
        </p:txBody>
      </p:sp>
      <p:sp>
        <p:nvSpPr>
          <p:cNvPr id="4" name="Slide Number Placeholder 3"/>
          <p:cNvSpPr>
            <a:spLocks noGrp="1"/>
          </p:cNvSpPr>
          <p:nvPr>
            <p:ph type="sldNum" sz="quarter" idx="5"/>
          </p:nvPr>
        </p:nvSpPr>
        <p:spPr/>
        <p:txBody>
          <a:bodyPr/>
          <a:lstStyle/>
          <a:p>
            <a:fld id="{BCC21A4C-94B1-44DB-808F-2A51A4CA9D73}" type="slidenum">
              <a:rPr lang="en-US" smtClean="0"/>
              <a:t>2</a:t>
            </a:fld>
            <a:endParaRPr lang="en-US"/>
          </a:p>
        </p:txBody>
      </p:sp>
    </p:spTree>
    <p:extLst>
      <p:ext uri="{BB962C8B-B14F-4D97-AF65-F5344CB8AC3E}">
        <p14:creationId xmlns:p14="http://schemas.microsoft.com/office/powerpoint/2010/main" val="3857907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Instructor guidance: </a:t>
            </a:r>
            <a:r>
              <a:rPr lang="en-GB" b="0" dirty="0"/>
              <a:t>Provide an overview of the attention-grabbing case study shown on-screen using the notes below.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algn="l"/>
            <a:r>
              <a:rPr lang="en-US" b="1" i="0" dirty="0">
                <a:solidFill>
                  <a:srgbClr val="111111"/>
                </a:solidFill>
                <a:effectLst/>
                <a:latin typeface="-apple-system"/>
              </a:rPr>
              <a:t>Objective:</a:t>
            </a:r>
            <a:endParaRPr lang="en-US" b="0" i="0" dirty="0">
              <a:solidFill>
                <a:srgbClr val="111111"/>
              </a:solidFill>
              <a:effectLst/>
              <a:latin typeface="-apple-system"/>
            </a:endParaRPr>
          </a:p>
          <a:p>
            <a:pPr algn="l">
              <a:buFont typeface="Arial" panose="020B0604020202020204" pitchFamily="34" charset="0"/>
              <a:buChar char="•"/>
            </a:pPr>
            <a:r>
              <a:rPr lang="en-US" b="0" i="0" dirty="0">
                <a:solidFill>
                  <a:srgbClr val="111111"/>
                </a:solidFill>
                <a:effectLst/>
                <a:latin typeface="-apple-system"/>
              </a:rPr>
              <a:t>Amazon aimed to enhance its inventory management and improve delivery times through data-driven decision-making.</a:t>
            </a:r>
          </a:p>
          <a:p>
            <a:pPr algn="l"/>
            <a:r>
              <a:rPr lang="en-US" b="1" i="0" dirty="0">
                <a:solidFill>
                  <a:srgbClr val="111111"/>
                </a:solidFill>
                <a:effectLst/>
                <a:latin typeface="-apple-system"/>
              </a:rPr>
              <a:t>Challenges:</a:t>
            </a:r>
            <a:endParaRPr lang="en-US" b="0" i="0" dirty="0">
              <a:solidFill>
                <a:srgbClr val="111111"/>
              </a:solidFill>
              <a:effectLst/>
              <a:latin typeface="-apple-system"/>
            </a:endParaRPr>
          </a:p>
          <a:p>
            <a:pPr algn="l">
              <a:buFont typeface="Arial" panose="020B0604020202020204" pitchFamily="34" charset="0"/>
              <a:buChar char="•"/>
            </a:pPr>
            <a:r>
              <a:rPr lang="en-US" b="0" i="0" dirty="0">
                <a:solidFill>
                  <a:srgbClr val="111111"/>
                </a:solidFill>
                <a:effectLst/>
                <a:latin typeface="-apple-system"/>
              </a:rPr>
              <a:t>The complexity of Amazon’s supply chain involves numerous stages, from sourcing products to delivering them to customers. They needed to manage different types of products, fluctuating demand, and the commitment to fast and efficient delivery.</a:t>
            </a:r>
          </a:p>
          <a:p>
            <a:pPr algn="l">
              <a:buFont typeface="Arial" panose="020B0604020202020204" pitchFamily="34" charset="0"/>
              <a:buChar char="•"/>
            </a:pPr>
            <a:endParaRPr lang="en-US" b="0" i="0" dirty="0">
              <a:solidFill>
                <a:srgbClr val="111111"/>
              </a:solidFill>
              <a:effectLst/>
              <a:latin typeface="-apple-system"/>
            </a:endParaRPr>
          </a:p>
          <a:p>
            <a:pPr algn="l"/>
            <a:r>
              <a:rPr lang="en-US" b="1" i="0" dirty="0">
                <a:solidFill>
                  <a:srgbClr val="111111"/>
                </a:solidFill>
                <a:effectLst/>
                <a:latin typeface="-apple-system"/>
              </a:rPr>
              <a:t>Data Collection and Ingestion:</a:t>
            </a:r>
            <a:endParaRPr lang="en-US" b="0" i="0" dirty="0">
              <a:solidFill>
                <a:srgbClr val="111111"/>
              </a:solidFill>
              <a:effectLst/>
              <a:latin typeface="-apple-system"/>
            </a:endParaRPr>
          </a:p>
          <a:p>
            <a:pPr algn="l">
              <a:buFont typeface="Arial" panose="020B0604020202020204" pitchFamily="34" charset="0"/>
              <a:buChar char="•"/>
            </a:pPr>
            <a:r>
              <a:rPr lang="en-US" b="0" i="0" dirty="0">
                <a:solidFill>
                  <a:srgbClr val="111111"/>
                </a:solidFill>
                <a:effectLst/>
                <a:latin typeface="-apple-system"/>
              </a:rPr>
              <a:t>Amazon implemented a robust data collection and ingestion strategy, gathering data from various sources:</a:t>
            </a:r>
          </a:p>
          <a:p>
            <a:pPr marL="742950" lvl="1" indent="-285750" algn="l">
              <a:buFont typeface="Arial" panose="020B0604020202020204" pitchFamily="34" charset="0"/>
              <a:buChar char="•"/>
            </a:pPr>
            <a:r>
              <a:rPr lang="en-US" b="1" i="0" dirty="0">
                <a:solidFill>
                  <a:srgbClr val="111111"/>
                </a:solidFill>
                <a:effectLst/>
                <a:latin typeface="-apple-system"/>
              </a:rPr>
              <a:t>Sales Data:</a:t>
            </a:r>
            <a:r>
              <a:rPr lang="en-US" b="0" i="0" dirty="0">
                <a:solidFill>
                  <a:srgbClr val="111111"/>
                </a:solidFill>
                <a:effectLst/>
                <a:latin typeface="-apple-system"/>
              </a:rPr>
              <a:t> Collected from their e-commerce platform.</a:t>
            </a:r>
          </a:p>
          <a:p>
            <a:pPr marL="742950" lvl="1" indent="-285750" algn="l">
              <a:buFont typeface="Arial" panose="020B0604020202020204" pitchFamily="34" charset="0"/>
              <a:buChar char="•"/>
            </a:pPr>
            <a:r>
              <a:rPr lang="en-US" b="1" i="0" dirty="0">
                <a:solidFill>
                  <a:srgbClr val="111111"/>
                </a:solidFill>
                <a:effectLst/>
                <a:latin typeface="-apple-system"/>
              </a:rPr>
              <a:t>Inventory Data:</a:t>
            </a:r>
            <a:r>
              <a:rPr lang="en-US" b="0" i="0" dirty="0">
                <a:solidFill>
                  <a:srgbClr val="111111"/>
                </a:solidFill>
                <a:effectLst/>
                <a:latin typeface="-apple-system"/>
              </a:rPr>
              <a:t> From warehouses and fulfillment centers.</a:t>
            </a:r>
          </a:p>
          <a:p>
            <a:pPr marL="742950" lvl="1" indent="-285750" algn="l">
              <a:buFont typeface="Arial" panose="020B0604020202020204" pitchFamily="34" charset="0"/>
              <a:buChar char="•"/>
            </a:pPr>
            <a:r>
              <a:rPr lang="en-US" b="1" i="0" dirty="0">
                <a:solidFill>
                  <a:srgbClr val="111111"/>
                </a:solidFill>
                <a:effectLst/>
                <a:latin typeface="-apple-system"/>
              </a:rPr>
              <a:t>Customer Data:</a:t>
            </a:r>
            <a:r>
              <a:rPr lang="en-US" b="0" i="0" dirty="0">
                <a:solidFill>
                  <a:srgbClr val="111111"/>
                </a:solidFill>
                <a:effectLst/>
                <a:latin typeface="-apple-system"/>
              </a:rPr>
              <a:t> Including purchase history and preferences.</a:t>
            </a:r>
          </a:p>
          <a:p>
            <a:pPr marL="742950" lvl="1" indent="-285750" algn="l">
              <a:buFont typeface="Arial" panose="020B0604020202020204" pitchFamily="34" charset="0"/>
              <a:buChar char="•"/>
            </a:pPr>
            <a:r>
              <a:rPr lang="en-US" b="1" i="0" dirty="0">
                <a:solidFill>
                  <a:srgbClr val="111111"/>
                </a:solidFill>
                <a:effectLst/>
                <a:latin typeface="-apple-system"/>
              </a:rPr>
              <a:t>Logistics Data:</a:t>
            </a:r>
            <a:r>
              <a:rPr lang="en-US" b="0" i="0" dirty="0">
                <a:solidFill>
                  <a:srgbClr val="111111"/>
                </a:solidFill>
                <a:effectLst/>
                <a:latin typeface="-apple-system"/>
              </a:rPr>
              <a:t> From transportation and delivery networks.</a:t>
            </a:r>
          </a:p>
          <a:p>
            <a:pPr marL="742950" lvl="1" indent="-285750" algn="l">
              <a:buFont typeface="Arial" panose="020B0604020202020204" pitchFamily="34" charset="0"/>
              <a:buChar char="•"/>
            </a:pPr>
            <a:endParaRPr lang="en-US" b="0" i="0" dirty="0">
              <a:solidFill>
                <a:srgbClr val="111111"/>
              </a:solidFill>
              <a:effectLst/>
              <a:latin typeface="-apple-system"/>
            </a:endParaRPr>
          </a:p>
          <a:p>
            <a:pPr algn="l"/>
            <a:r>
              <a:rPr lang="en-US" b="1" i="0" dirty="0">
                <a:solidFill>
                  <a:srgbClr val="111111"/>
                </a:solidFill>
                <a:effectLst/>
                <a:latin typeface="-apple-system"/>
              </a:rPr>
              <a:t>Implementation:</a:t>
            </a:r>
          </a:p>
          <a:p>
            <a:pPr algn="l"/>
            <a:endParaRPr lang="en-US" b="0" i="0" dirty="0">
              <a:solidFill>
                <a:srgbClr val="111111"/>
              </a:solidFill>
              <a:effectLst/>
              <a:latin typeface="-apple-system"/>
            </a:endParaRPr>
          </a:p>
          <a:p>
            <a:pPr algn="l">
              <a:buFont typeface="Arial" panose="020B0604020202020204" pitchFamily="34" charset="0"/>
              <a:buChar char="•"/>
            </a:pPr>
            <a:r>
              <a:rPr lang="en-US" b="0" i="0" dirty="0">
                <a:solidFill>
                  <a:srgbClr val="111111"/>
                </a:solidFill>
                <a:effectLst/>
                <a:latin typeface="-apple-system"/>
              </a:rPr>
              <a:t>Using predictive analytics, Amazon analyzed historical data, current market trends, and seasonality to forecast future demand accurately. This helped them optimize inventory levels, preventing both stockouts and overstock situations.</a:t>
            </a:r>
          </a:p>
          <a:p>
            <a:pPr algn="l"/>
            <a:r>
              <a:rPr lang="en-US" b="1" i="0" dirty="0">
                <a:solidFill>
                  <a:srgbClr val="111111"/>
                </a:solidFill>
                <a:effectLst/>
                <a:latin typeface="-apple-system"/>
              </a:rPr>
              <a:t>Results:</a:t>
            </a:r>
            <a:endParaRPr lang="en-US" b="0" i="0" dirty="0">
              <a:solidFill>
                <a:srgbClr val="111111"/>
              </a:solidFill>
              <a:effectLst/>
              <a:latin typeface="-apple-system"/>
            </a:endParaRPr>
          </a:p>
          <a:p>
            <a:pPr algn="l">
              <a:buFont typeface="Arial" panose="020B0604020202020204" pitchFamily="34" charset="0"/>
              <a:buChar char="•"/>
            </a:pPr>
            <a:r>
              <a:rPr lang="en-US" b="1" i="0" dirty="0">
                <a:solidFill>
                  <a:srgbClr val="111111"/>
                </a:solidFill>
                <a:effectLst/>
                <a:latin typeface="-apple-system"/>
              </a:rPr>
              <a:t>Cost Savings:</a:t>
            </a:r>
            <a:r>
              <a:rPr lang="en-US" b="0" i="0" dirty="0">
                <a:solidFill>
                  <a:srgbClr val="111111"/>
                </a:solidFill>
                <a:effectLst/>
                <a:latin typeface="-apple-system"/>
              </a:rPr>
              <a:t> By minimizing excess inventory and improving warehouse efficiency, Amazon achieved significant cost savings.</a:t>
            </a:r>
          </a:p>
          <a:p>
            <a:pPr algn="l">
              <a:buFont typeface="Arial" panose="020B0604020202020204" pitchFamily="34" charset="0"/>
              <a:buChar char="•"/>
            </a:pPr>
            <a:r>
              <a:rPr lang="en-US" b="1" i="0" dirty="0">
                <a:solidFill>
                  <a:srgbClr val="111111"/>
                </a:solidFill>
                <a:effectLst/>
                <a:latin typeface="-apple-system"/>
              </a:rPr>
              <a:t>Improved Delivery Times:</a:t>
            </a:r>
            <a:r>
              <a:rPr lang="en-US" b="0" i="0" dirty="0">
                <a:solidFill>
                  <a:srgbClr val="111111"/>
                </a:solidFill>
                <a:effectLst/>
                <a:latin typeface="-apple-system"/>
              </a:rPr>
              <a:t> Streamlined inventory management contributed to faster order fulfillment, reducing delivery times and enhancing customer satisfaction.</a:t>
            </a:r>
          </a:p>
          <a:p>
            <a:pPr algn="l">
              <a:buFont typeface="Arial" panose="020B0604020202020204" pitchFamily="34" charset="0"/>
              <a:buChar char="•"/>
            </a:pPr>
            <a:r>
              <a:rPr lang="en-US" b="1" i="0" dirty="0">
                <a:solidFill>
                  <a:srgbClr val="111111"/>
                </a:solidFill>
                <a:effectLst/>
                <a:latin typeface="-apple-system"/>
              </a:rPr>
              <a:t>Enhanced Customer Experience:</a:t>
            </a:r>
            <a:r>
              <a:rPr lang="en-US" b="0" i="0" dirty="0">
                <a:solidFill>
                  <a:srgbClr val="111111"/>
                </a:solidFill>
                <a:effectLst/>
                <a:latin typeface="-apple-system"/>
              </a:rPr>
              <a:t> By ensuring products were available when customers wanted them, Amazon improved overall customer satisfaction and loyalty.</a:t>
            </a:r>
          </a:p>
          <a:p>
            <a:pPr algn="l">
              <a:buFont typeface="Arial" panose="020B0604020202020204" pitchFamily="34" charset="0"/>
              <a:buChar char="•"/>
            </a:pPr>
            <a:endParaRPr lang="en-US" b="0" i="0" dirty="0">
              <a:solidFill>
                <a:srgbClr val="111111"/>
              </a:solidFill>
              <a:effectLst/>
              <a:latin typeface="-apple-system"/>
            </a:endParaRPr>
          </a:p>
          <a:p>
            <a:pPr algn="l"/>
            <a:r>
              <a:rPr lang="en-US" b="1" i="0" dirty="0">
                <a:solidFill>
                  <a:srgbClr val="111111"/>
                </a:solidFill>
                <a:effectLst/>
                <a:latin typeface="-apple-system"/>
              </a:rPr>
              <a:t>Key Takeaways:</a:t>
            </a:r>
          </a:p>
          <a:p>
            <a:pPr algn="l"/>
            <a:endParaRPr lang="en-US" b="0" i="0" dirty="0">
              <a:solidFill>
                <a:srgbClr val="111111"/>
              </a:solidFill>
              <a:effectLst/>
              <a:latin typeface="-apple-system"/>
            </a:endParaRPr>
          </a:p>
          <a:p>
            <a:pPr algn="l">
              <a:buFont typeface="Arial" panose="020B0604020202020204" pitchFamily="34" charset="0"/>
              <a:buChar char="•"/>
            </a:pPr>
            <a:r>
              <a:rPr lang="en-US" b="1" i="0" dirty="0">
                <a:solidFill>
                  <a:srgbClr val="111111"/>
                </a:solidFill>
                <a:effectLst/>
                <a:latin typeface="-apple-system"/>
              </a:rPr>
              <a:t>Data-Driven Decision-Making:</a:t>
            </a:r>
            <a:r>
              <a:rPr lang="en-US" b="0" i="0" dirty="0">
                <a:solidFill>
                  <a:srgbClr val="111111"/>
                </a:solidFill>
                <a:effectLst/>
                <a:latin typeface="-apple-system"/>
              </a:rPr>
              <a:t> Leveraging data to make informed decisions is crucial for optimizing supply chain operations.</a:t>
            </a:r>
          </a:p>
          <a:p>
            <a:pPr algn="l">
              <a:buFont typeface="Arial" panose="020B0604020202020204" pitchFamily="34" charset="0"/>
              <a:buChar char="•"/>
            </a:pPr>
            <a:r>
              <a:rPr lang="en-US" b="1" i="0" dirty="0">
                <a:solidFill>
                  <a:srgbClr val="111111"/>
                </a:solidFill>
                <a:effectLst/>
                <a:latin typeface="-apple-system"/>
              </a:rPr>
              <a:t>Dynamic Inventory Optimization:</a:t>
            </a:r>
            <a:r>
              <a:rPr lang="en-US" b="0" i="0" dirty="0">
                <a:solidFill>
                  <a:srgbClr val="111111"/>
                </a:solidFill>
                <a:effectLst/>
                <a:latin typeface="-apple-system"/>
              </a:rPr>
              <a:t> Using predictive analytics allows for quick adjustments to changing market conditions and consumer demands.</a:t>
            </a:r>
          </a:p>
          <a:p>
            <a:pPr algn="l">
              <a:buFont typeface="Arial" panose="020B0604020202020204" pitchFamily="34" charset="0"/>
              <a:buChar char="•"/>
            </a:pPr>
            <a:r>
              <a:rPr lang="en-US" b="1" i="0" dirty="0">
                <a:solidFill>
                  <a:srgbClr val="111111"/>
                </a:solidFill>
                <a:effectLst/>
                <a:latin typeface="-apple-system"/>
              </a:rPr>
              <a:t>Customer-Centric Logistics:</a:t>
            </a:r>
            <a:r>
              <a:rPr lang="en-US" b="0" i="0" dirty="0">
                <a:solidFill>
                  <a:srgbClr val="111111"/>
                </a:solidFill>
                <a:effectLst/>
                <a:latin typeface="-apple-system"/>
              </a:rPr>
              <a:t> Focusing on reducing delivery times and improving logistics enhances customer satisfaction and loyalty.</a:t>
            </a:r>
          </a:p>
          <a:p>
            <a:pPr algn="l">
              <a:buFont typeface="Arial" panose="020B0604020202020204" pitchFamily="34" charset="0"/>
              <a:buChar char="•"/>
            </a:pPr>
            <a:r>
              <a:rPr lang="en-US" b="1" i="0" dirty="0">
                <a:solidFill>
                  <a:srgbClr val="111111"/>
                </a:solidFill>
                <a:effectLst/>
                <a:latin typeface="-apple-system"/>
              </a:rPr>
              <a:t>Investment in Technology:</a:t>
            </a:r>
            <a:r>
              <a:rPr lang="en-US" b="0" i="0" dirty="0">
                <a:solidFill>
                  <a:srgbClr val="111111"/>
                </a:solidFill>
                <a:effectLst/>
                <a:latin typeface="-apple-system"/>
              </a:rPr>
              <a:t> Continuous investment in advanced technologies like AI and machine learning is essential for maintaining a competitive edge.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fld id="{BCC21A4C-94B1-44DB-808F-2A51A4CA9D73}" type="slidenum">
              <a:rPr lang="en-US" smtClean="0"/>
              <a:t>3</a:t>
            </a:fld>
            <a:endParaRPr lang="en-US"/>
          </a:p>
        </p:txBody>
      </p:sp>
    </p:spTree>
    <p:extLst>
      <p:ext uri="{BB962C8B-B14F-4D97-AF65-F5344CB8AC3E}">
        <p14:creationId xmlns:p14="http://schemas.microsoft.com/office/powerpoint/2010/main" val="2920980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Instructor guidance: </a:t>
            </a:r>
            <a:r>
              <a:rPr lang="en-GB" b="0" dirty="0"/>
              <a:t>Facilitate completion of the knowledge check poll shown on-screen. This has been selected for a knowledge check poll because it is a foundational concept for this topic. </a:t>
            </a:r>
            <a:r>
              <a:rPr lang="en-GB" b="1" dirty="0"/>
              <a:t>Click to display feedback.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Instructor notes: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apple-system"/>
              </a:rPr>
              <a:t>ETL processes help in cleaning and transforming data, ensuring that only high-quality data is loaded into the data warehouse, which facilitates better analysis and decision-making.</a:t>
            </a:r>
            <a:endParaRPr lang="en-GB" b="1" dirty="0"/>
          </a:p>
        </p:txBody>
      </p:sp>
      <p:sp>
        <p:nvSpPr>
          <p:cNvPr id="4" name="Slide Number Placeholder 3"/>
          <p:cNvSpPr>
            <a:spLocks noGrp="1"/>
          </p:cNvSpPr>
          <p:nvPr>
            <p:ph type="sldNum" sz="quarter" idx="5"/>
          </p:nvPr>
        </p:nvSpPr>
        <p:spPr/>
        <p:txBody>
          <a:bodyPr/>
          <a:lstStyle/>
          <a:p>
            <a:fld id="{BCC21A4C-94B1-44DB-808F-2A51A4CA9D73}" type="slidenum">
              <a:rPr lang="en-US" smtClean="0"/>
              <a:t>4</a:t>
            </a:fld>
            <a:endParaRPr lang="en-US"/>
          </a:p>
        </p:txBody>
      </p:sp>
    </p:spTree>
    <p:extLst>
      <p:ext uri="{BB962C8B-B14F-4D97-AF65-F5344CB8AC3E}">
        <p14:creationId xmlns:p14="http://schemas.microsoft.com/office/powerpoint/2010/main" val="364778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CC21A4C-94B1-44DB-808F-2A51A4CA9D73}" type="slidenum">
              <a:rPr lang="en-US" smtClean="0"/>
              <a:t>5</a:t>
            </a:fld>
            <a:endParaRPr lang="en-US"/>
          </a:p>
        </p:txBody>
      </p:sp>
    </p:spTree>
    <p:extLst>
      <p:ext uri="{BB962C8B-B14F-4D97-AF65-F5344CB8AC3E}">
        <p14:creationId xmlns:p14="http://schemas.microsoft.com/office/powerpoint/2010/main" val="2746112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endParaRPr lang="en-GB"/>
          </a:p>
        </p:txBody>
      </p:sp>
      <p:sp>
        <p:nvSpPr>
          <p:cNvPr id="4" name="Slide Number Placeholder 3"/>
          <p:cNvSpPr>
            <a:spLocks noGrp="1"/>
          </p:cNvSpPr>
          <p:nvPr>
            <p:ph type="sldNum" sz="quarter" idx="5"/>
          </p:nvPr>
        </p:nvSpPr>
        <p:spPr/>
        <p:txBody>
          <a:bodyPr/>
          <a:lstStyle/>
          <a:p>
            <a:fld id="{16C10386-3129-D040-9582-5A9BC1627735}" type="slidenum">
              <a:rPr lang="en-GB" smtClean="0"/>
              <a:t>6</a:t>
            </a:fld>
            <a:endParaRPr lang="en-GB"/>
          </a:p>
        </p:txBody>
      </p:sp>
    </p:spTree>
    <p:extLst>
      <p:ext uri="{BB962C8B-B14F-4D97-AF65-F5344CB8AC3E}">
        <p14:creationId xmlns:p14="http://schemas.microsoft.com/office/powerpoint/2010/main" val="351248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Instructor guidance:</a:t>
            </a:r>
          </a:p>
          <a:p>
            <a:endParaRPr lang="en-GB" b="0" dirty="0"/>
          </a:p>
          <a:p>
            <a:r>
              <a:rPr lang="en-GB" b="0" dirty="0"/>
              <a:t>The aim of this slide is to check how much students understood from the e-learning.</a:t>
            </a:r>
            <a:endParaRPr lang="en-GB" b="1" dirty="0"/>
          </a:p>
        </p:txBody>
      </p:sp>
      <p:sp>
        <p:nvSpPr>
          <p:cNvPr id="4" name="Slide Number Placeholder 3"/>
          <p:cNvSpPr>
            <a:spLocks noGrp="1"/>
          </p:cNvSpPr>
          <p:nvPr>
            <p:ph type="sldNum" sz="quarter" idx="5"/>
          </p:nvPr>
        </p:nvSpPr>
        <p:spPr/>
        <p:txBody>
          <a:bodyPr/>
          <a:lstStyle/>
          <a:p>
            <a:fld id="{BCC21A4C-94B1-44DB-808F-2A51A4CA9D73}" type="slidenum">
              <a:rPr lang="en-US" smtClean="0"/>
              <a:t>7</a:t>
            </a:fld>
            <a:endParaRPr lang="en-US"/>
          </a:p>
        </p:txBody>
      </p:sp>
    </p:spTree>
    <p:extLst>
      <p:ext uri="{BB962C8B-B14F-4D97-AF65-F5344CB8AC3E}">
        <p14:creationId xmlns:p14="http://schemas.microsoft.com/office/powerpoint/2010/main" val="3488479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a:t>Instructor guidance: </a:t>
            </a:r>
            <a:r>
              <a:rPr lang="en-GB" b="0"/>
              <a:t>Facilitate and </a:t>
            </a:r>
            <a:r>
              <a:rPr lang="en-GB" b="1"/>
              <a:t>lead</a:t>
            </a:r>
            <a:r>
              <a:rPr lang="en-GB" b="0"/>
              <a:t> completion of the activity shown on-screen.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a:p>
        </p:txBody>
      </p:sp>
      <p:sp>
        <p:nvSpPr>
          <p:cNvPr id="4" name="Slide Number Placeholder 3"/>
          <p:cNvSpPr>
            <a:spLocks noGrp="1"/>
          </p:cNvSpPr>
          <p:nvPr>
            <p:ph type="sldNum" sz="quarter" idx="5"/>
          </p:nvPr>
        </p:nvSpPr>
        <p:spPr/>
        <p:txBody>
          <a:bodyPr/>
          <a:lstStyle/>
          <a:p>
            <a:fld id="{BCC21A4C-94B1-44DB-808F-2A51A4CA9D73}" type="slidenum">
              <a:rPr lang="en-US" smtClean="0"/>
              <a:t>8</a:t>
            </a:fld>
            <a:endParaRPr lang="en-US"/>
          </a:p>
        </p:txBody>
      </p:sp>
    </p:spTree>
    <p:extLst>
      <p:ext uri="{BB962C8B-B14F-4D97-AF65-F5344CB8AC3E}">
        <p14:creationId xmlns:p14="http://schemas.microsoft.com/office/powerpoint/2010/main" val="1826620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Click to display all content.</a:t>
            </a:r>
          </a:p>
        </p:txBody>
      </p:sp>
      <p:sp>
        <p:nvSpPr>
          <p:cNvPr id="4" name="Slide Number Placeholder 3"/>
          <p:cNvSpPr>
            <a:spLocks noGrp="1"/>
          </p:cNvSpPr>
          <p:nvPr>
            <p:ph type="sldNum" sz="quarter" idx="5"/>
          </p:nvPr>
        </p:nvSpPr>
        <p:spPr/>
        <p:txBody>
          <a:bodyPr/>
          <a:lstStyle/>
          <a:p>
            <a:fld id="{16C10386-3129-D040-9582-5A9BC1627735}" type="slidenum">
              <a:rPr lang="en-GB" smtClean="0"/>
              <a:t>13</a:t>
            </a:fld>
            <a:endParaRPr lang="en-GB"/>
          </a:p>
        </p:txBody>
      </p:sp>
    </p:spTree>
    <p:extLst>
      <p:ext uri="{BB962C8B-B14F-4D97-AF65-F5344CB8AC3E}">
        <p14:creationId xmlns:p14="http://schemas.microsoft.com/office/powerpoint/2010/main" val="17309870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20.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2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2.xml"/><Relationship Id="rId5" Type="http://schemas.openxmlformats.org/officeDocument/2006/relationships/image" Target="../media/image24.png"/><Relationship Id="rId4" Type="http://schemas.openxmlformats.org/officeDocument/2006/relationships/image" Target="../media/image2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ront cover">
    <p:bg>
      <p:bgPr>
        <a:gradFill>
          <a:gsLst>
            <a:gs pos="0">
              <a:schemeClr val="bg2"/>
            </a:gs>
            <a:gs pos="99000">
              <a:schemeClr val="bg1">
                <a:lumMod val="95000"/>
              </a:schemeClr>
            </a:gs>
          </a:gsLst>
          <a:lin ang="2700000" scaled="1"/>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491A42-5B70-F54A-86A5-710E4D88D8A8}"/>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16200000">
            <a:off x="5824477" y="490474"/>
            <a:ext cx="6858001" cy="5877050"/>
          </a:xfrm>
          <a:prstGeom prst="rect">
            <a:avLst/>
          </a:prstGeom>
        </p:spPr>
      </p:pic>
      <p:pic>
        <p:nvPicPr>
          <p:cNvPr id="11" name="Picture 10">
            <a:extLst>
              <a:ext uri="{FF2B5EF4-FFF2-40B4-BE49-F238E27FC236}">
                <a16:creationId xmlns:a16="http://schemas.microsoft.com/office/drawing/2014/main" id="{19C8FA3D-2F56-8946-AB24-BB09606C3C0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9436726" y="-2"/>
            <a:ext cx="2204412" cy="2540922"/>
          </a:xfrm>
          <a:prstGeom prst="rect">
            <a:avLst/>
          </a:prstGeom>
        </p:spPr>
      </p:pic>
      <p:pic>
        <p:nvPicPr>
          <p:cNvPr id="12" name="Picture 11">
            <a:extLst>
              <a:ext uri="{FF2B5EF4-FFF2-40B4-BE49-F238E27FC236}">
                <a16:creationId xmlns:a16="http://schemas.microsoft.com/office/drawing/2014/main" id="{E1807A1A-34FE-3145-829F-412686F9867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1634" y="340465"/>
            <a:ext cx="1931508" cy="957638"/>
          </a:xfrm>
          <a:prstGeom prst="rect">
            <a:avLst/>
          </a:prstGeom>
        </p:spPr>
      </p:pic>
      <p:sp>
        <p:nvSpPr>
          <p:cNvPr id="15" name="Text Placeholder 9">
            <a:extLst>
              <a:ext uri="{FF2B5EF4-FFF2-40B4-BE49-F238E27FC236}">
                <a16:creationId xmlns:a16="http://schemas.microsoft.com/office/drawing/2014/main" id="{53E0D2F5-C243-C348-8909-D7ABBDD71EC6}"/>
              </a:ext>
            </a:extLst>
          </p:cNvPr>
          <p:cNvSpPr>
            <a:spLocks noGrp="1"/>
          </p:cNvSpPr>
          <p:nvPr>
            <p:ph type="body" sz="quarter" idx="10" hasCustomPrompt="1"/>
          </p:nvPr>
        </p:nvSpPr>
        <p:spPr>
          <a:xfrm>
            <a:off x="381634" y="1554344"/>
            <a:ext cx="4910137" cy="1412234"/>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a:t>Edit text for an engaging professional title header.</a:t>
            </a:r>
          </a:p>
        </p:txBody>
      </p:sp>
      <p:sp>
        <p:nvSpPr>
          <p:cNvPr id="18" name="Text Placeholder 9">
            <a:extLst>
              <a:ext uri="{FF2B5EF4-FFF2-40B4-BE49-F238E27FC236}">
                <a16:creationId xmlns:a16="http://schemas.microsoft.com/office/drawing/2014/main" id="{3A7561A4-2A93-3247-B5E9-9A8865EAFB2D}"/>
              </a:ext>
            </a:extLst>
          </p:cNvPr>
          <p:cNvSpPr>
            <a:spLocks noGrp="1"/>
          </p:cNvSpPr>
          <p:nvPr>
            <p:ph type="body" sz="quarter" idx="11" hasCustomPrompt="1"/>
          </p:nvPr>
        </p:nvSpPr>
        <p:spPr>
          <a:xfrm>
            <a:off x="381634" y="3450265"/>
            <a:ext cx="4910137" cy="1306512"/>
          </a:xfrm>
          <a:prstGeom prst="rect">
            <a:avLst/>
          </a:prstGeom>
        </p:spPr>
        <p:txBody>
          <a:bodyPr lIns="0" tIns="0" rIns="0" bIns="0"/>
          <a:lstStyle>
            <a:lvl1pPr marL="0" indent="0" algn="l">
              <a:buFont typeface="Arial" panose="020B0604020202020204" pitchFamily="34" charset="0"/>
              <a:buNone/>
              <a:defRPr sz="16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a:t>Edit text for presentation details</a:t>
            </a:r>
          </a:p>
        </p:txBody>
      </p:sp>
      <p:pic>
        <p:nvPicPr>
          <p:cNvPr id="19" name="Picture 18">
            <a:extLst>
              <a:ext uri="{FF2B5EF4-FFF2-40B4-BE49-F238E27FC236}">
                <a16:creationId xmlns:a16="http://schemas.microsoft.com/office/drawing/2014/main" id="{D62A64DB-86C0-3E4D-A4D4-CE953F5AE742}"/>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rot="5400000">
            <a:off x="277802" y="4586755"/>
            <a:ext cx="1993443" cy="2549048"/>
          </a:xfrm>
          <a:prstGeom prst="rect">
            <a:avLst/>
          </a:prstGeom>
        </p:spPr>
      </p:pic>
    </p:spTree>
    <p:extLst>
      <p:ext uri="{BB962C8B-B14F-4D97-AF65-F5344CB8AC3E}">
        <p14:creationId xmlns:p14="http://schemas.microsoft.com/office/powerpoint/2010/main" val="3698103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ody Copy_Left Aligned_Dark Mist Block with header Slides_yellow">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69D38-20F0-974F-99EE-DB2E705606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12308" b="-4324"/>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 name="Picture 15">
            <a:extLst>
              <a:ext uri="{FF2B5EF4-FFF2-40B4-BE49-F238E27FC236}">
                <a16:creationId xmlns:a16="http://schemas.microsoft.com/office/drawing/2014/main" id="{A2A179F3-C5A7-5746-9EC8-B68E325CCAD8}"/>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rot="16200000">
            <a:off x="8375600" y="3041598"/>
            <a:ext cx="3832302" cy="3800500"/>
          </a:xfrm>
          <a:prstGeom prst="rect">
            <a:avLst/>
          </a:prstGeom>
        </p:spPr>
      </p:pic>
      <p:sp>
        <p:nvSpPr>
          <p:cNvPr id="8" name="Text Placeholder 9">
            <a:extLst>
              <a:ext uri="{FF2B5EF4-FFF2-40B4-BE49-F238E27FC236}">
                <a16:creationId xmlns:a16="http://schemas.microsoft.com/office/drawing/2014/main" id="{4A166409-4B04-9941-8143-A98D04F284E8}"/>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a:t>Engaging header about the contents.</a:t>
            </a:r>
          </a:p>
        </p:txBody>
      </p:sp>
      <p:sp>
        <p:nvSpPr>
          <p:cNvPr id="15" name="Content Placeholder 1">
            <a:extLst>
              <a:ext uri="{FF2B5EF4-FFF2-40B4-BE49-F238E27FC236}">
                <a16:creationId xmlns:a16="http://schemas.microsoft.com/office/drawing/2014/main" id="{71879309-3915-4043-B41D-B3869D8F84A7}"/>
              </a:ext>
            </a:extLst>
          </p:cNvPr>
          <p:cNvSpPr>
            <a:spLocks noGrp="1"/>
          </p:cNvSpPr>
          <p:nvPr>
            <p:ph sz="quarter" idx="12" hasCustomPrompt="1"/>
          </p:nvPr>
        </p:nvSpPr>
        <p:spPr>
          <a:xfrm>
            <a:off x="381633" y="1592263"/>
            <a:ext cx="10203036" cy="4897438"/>
          </a:xfrm>
          <a:prstGeom prst="rect">
            <a:avLst/>
          </a:prstGeom>
        </p:spPr>
        <p:txBody>
          <a:bodyPr/>
          <a:lstStyle>
            <a:lvl1pPr marL="0" indent="0">
              <a:buNone/>
              <a:defRPr sz="1600"/>
            </a:lvl1pPr>
          </a:lstStyle>
          <a:p>
            <a:r>
              <a:rPr lang="en-US"/>
              <a:t>Edit for interesting content.</a:t>
            </a:r>
            <a:endParaRPr lang="en-GB"/>
          </a:p>
        </p:txBody>
      </p:sp>
    </p:spTree>
    <p:extLst>
      <p:ext uri="{BB962C8B-B14F-4D97-AF65-F5344CB8AC3E}">
        <p14:creationId xmlns:p14="http://schemas.microsoft.com/office/powerpoint/2010/main" val="2912906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ock with header Slides_orange L2">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2308" b="-4324"/>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 name="Picture 19">
            <a:extLst>
              <a:ext uri="{FF2B5EF4-FFF2-40B4-BE49-F238E27FC236}">
                <a16:creationId xmlns:a16="http://schemas.microsoft.com/office/drawing/2014/main" id="{3408FED0-E8F1-E54D-8640-A81E9F7D6008}"/>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rot="16200000">
            <a:off x="8382262" y="3048260"/>
            <a:ext cx="3829106" cy="3790373"/>
          </a:xfrm>
          <a:prstGeom prst="rect">
            <a:avLst/>
          </a:prstGeom>
        </p:spPr>
      </p:pic>
      <p:pic>
        <p:nvPicPr>
          <p:cNvPr id="21" name="Picture 20">
            <a:extLst>
              <a:ext uri="{FF2B5EF4-FFF2-40B4-BE49-F238E27FC236}">
                <a16:creationId xmlns:a16="http://schemas.microsoft.com/office/drawing/2014/main" id="{6CC435C1-DB80-6942-9552-1BBE4E326EDA}"/>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sp>
        <p:nvSpPr>
          <p:cNvPr id="8" name="Text Placeholder 9">
            <a:extLst>
              <a:ext uri="{FF2B5EF4-FFF2-40B4-BE49-F238E27FC236}">
                <a16:creationId xmlns:a16="http://schemas.microsoft.com/office/drawing/2014/main" id="{67108D83-5854-364D-A62A-2FEC247BBCB1}"/>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a:t>Engaging header about the contents.</a:t>
            </a:r>
          </a:p>
        </p:txBody>
      </p:sp>
      <p:sp>
        <p:nvSpPr>
          <p:cNvPr id="10" name="Content Placeholder 1">
            <a:extLst>
              <a:ext uri="{FF2B5EF4-FFF2-40B4-BE49-F238E27FC236}">
                <a16:creationId xmlns:a16="http://schemas.microsoft.com/office/drawing/2014/main" id="{D6E84D83-6AFA-1C40-987C-D248F55C1F8B}"/>
              </a:ext>
            </a:extLst>
          </p:cNvPr>
          <p:cNvSpPr>
            <a:spLocks noGrp="1"/>
          </p:cNvSpPr>
          <p:nvPr>
            <p:ph sz="quarter" idx="12" hasCustomPrompt="1"/>
          </p:nvPr>
        </p:nvSpPr>
        <p:spPr>
          <a:xfrm>
            <a:off x="381633" y="1592263"/>
            <a:ext cx="10203036" cy="4897438"/>
          </a:xfrm>
          <a:prstGeom prst="rect">
            <a:avLst/>
          </a:prstGeom>
        </p:spPr>
        <p:txBody>
          <a:bodyPr/>
          <a:lstStyle>
            <a:lvl1pPr marL="0" indent="0">
              <a:buNone/>
              <a:defRPr sz="1600"/>
            </a:lvl1pPr>
          </a:lstStyle>
          <a:p>
            <a:r>
              <a:rPr lang="en-US"/>
              <a:t>Edit for interesting content.</a:t>
            </a:r>
            <a:endParaRPr lang="en-GB"/>
          </a:p>
        </p:txBody>
      </p:sp>
    </p:spTree>
    <p:extLst>
      <p:ext uri="{BB962C8B-B14F-4D97-AF65-F5344CB8AC3E}">
        <p14:creationId xmlns:p14="http://schemas.microsoft.com/office/powerpoint/2010/main" val="2313083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ock with header Slides_re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69D38-20F0-974F-99EE-DB2E705606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12308" b="-4324"/>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 name="Picture 15">
            <a:extLst>
              <a:ext uri="{FF2B5EF4-FFF2-40B4-BE49-F238E27FC236}">
                <a16:creationId xmlns:a16="http://schemas.microsoft.com/office/drawing/2014/main" id="{A2A179F3-C5A7-5746-9EC8-B68E325CCAD8}"/>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rot="16200000">
            <a:off x="8375600" y="3041598"/>
            <a:ext cx="3832302" cy="3800500"/>
          </a:xfrm>
          <a:prstGeom prst="rect">
            <a:avLst/>
          </a:prstGeom>
        </p:spPr>
      </p:pic>
      <p:sp>
        <p:nvSpPr>
          <p:cNvPr id="8" name="Text Placeholder 9">
            <a:extLst>
              <a:ext uri="{FF2B5EF4-FFF2-40B4-BE49-F238E27FC236}">
                <a16:creationId xmlns:a16="http://schemas.microsoft.com/office/drawing/2014/main" id="{2E23F3A4-C4C5-1848-9856-E65D9D049CBB}"/>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a:t>Engaging header about the contents.</a:t>
            </a:r>
          </a:p>
        </p:txBody>
      </p:sp>
      <p:sp>
        <p:nvSpPr>
          <p:cNvPr id="15" name="Content Placeholder 1">
            <a:extLst>
              <a:ext uri="{FF2B5EF4-FFF2-40B4-BE49-F238E27FC236}">
                <a16:creationId xmlns:a16="http://schemas.microsoft.com/office/drawing/2014/main" id="{E4B9DDEC-943F-F34E-B232-336C1BB06428}"/>
              </a:ext>
            </a:extLst>
          </p:cNvPr>
          <p:cNvSpPr>
            <a:spLocks noGrp="1"/>
          </p:cNvSpPr>
          <p:nvPr>
            <p:ph sz="quarter" idx="12" hasCustomPrompt="1"/>
          </p:nvPr>
        </p:nvSpPr>
        <p:spPr>
          <a:xfrm>
            <a:off x="381633" y="1592263"/>
            <a:ext cx="10203036" cy="4897438"/>
          </a:xfrm>
          <a:prstGeom prst="rect">
            <a:avLst/>
          </a:prstGeom>
        </p:spPr>
        <p:txBody>
          <a:bodyPr/>
          <a:lstStyle>
            <a:lvl1pPr marL="0" indent="0">
              <a:buNone/>
              <a:defRPr sz="1600"/>
            </a:lvl1pPr>
          </a:lstStyle>
          <a:p>
            <a:r>
              <a:rPr lang="en-US"/>
              <a:t>Edit for interesting content.</a:t>
            </a:r>
            <a:endParaRPr lang="en-GB"/>
          </a:p>
        </p:txBody>
      </p:sp>
    </p:spTree>
    <p:extLst>
      <p:ext uri="{BB962C8B-B14F-4D97-AF65-F5344CB8AC3E}">
        <p14:creationId xmlns:p14="http://schemas.microsoft.com/office/powerpoint/2010/main" val="1429737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ock with header Slides_pink">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69D38-20F0-974F-99EE-DB2E705606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12308" b="-4324"/>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 name="Picture 15">
            <a:extLst>
              <a:ext uri="{FF2B5EF4-FFF2-40B4-BE49-F238E27FC236}">
                <a16:creationId xmlns:a16="http://schemas.microsoft.com/office/drawing/2014/main" id="{A2A179F3-C5A7-5746-9EC8-B68E325CCAD8}"/>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rot="16200000">
            <a:off x="8375600" y="3041598"/>
            <a:ext cx="3832302" cy="3800500"/>
          </a:xfrm>
          <a:prstGeom prst="rect">
            <a:avLst/>
          </a:prstGeom>
        </p:spPr>
      </p:pic>
      <p:sp>
        <p:nvSpPr>
          <p:cNvPr id="8" name="Text Placeholder 9">
            <a:extLst>
              <a:ext uri="{FF2B5EF4-FFF2-40B4-BE49-F238E27FC236}">
                <a16:creationId xmlns:a16="http://schemas.microsoft.com/office/drawing/2014/main" id="{C8EAA04B-5B04-054B-9F97-E59FE6483EE1}"/>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a:t>Engaging header about the contents.</a:t>
            </a:r>
          </a:p>
        </p:txBody>
      </p:sp>
      <p:sp>
        <p:nvSpPr>
          <p:cNvPr id="15" name="Content Placeholder 1">
            <a:extLst>
              <a:ext uri="{FF2B5EF4-FFF2-40B4-BE49-F238E27FC236}">
                <a16:creationId xmlns:a16="http://schemas.microsoft.com/office/drawing/2014/main" id="{80F5E13E-1A0F-4D40-9AA2-6EF34A9215DA}"/>
              </a:ext>
            </a:extLst>
          </p:cNvPr>
          <p:cNvSpPr>
            <a:spLocks noGrp="1"/>
          </p:cNvSpPr>
          <p:nvPr>
            <p:ph sz="quarter" idx="12" hasCustomPrompt="1"/>
          </p:nvPr>
        </p:nvSpPr>
        <p:spPr>
          <a:xfrm>
            <a:off x="381633" y="1592263"/>
            <a:ext cx="10203036" cy="4897438"/>
          </a:xfrm>
          <a:prstGeom prst="rect">
            <a:avLst/>
          </a:prstGeom>
        </p:spPr>
        <p:txBody>
          <a:bodyPr/>
          <a:lstStyle>
            <a:lvl1pPr marL="0" indent="0">
              <a:buNone/>
              <a:defRPr sz="1600"/>
            </a:lvl1pPr>
          </a:lstStyle>
          <a:p>
            <a:r>
              <a:rPr lang="en-US"/>
              <a:t>Edit for interesting content.</a:t>
            </a:r>
            <a:endParaRPr lang="en-GB"/>
          </a:p>
        </p:txBody>
      </p:sp>
    </p:spTree>
    <p:extLst>
      <p:ext uri="{BB962C8B-B14F-4D97-AF65-F5344CB8AC3E}">
        <p14:creationId xmlns:p14="http://schemas.microsoft.com/office/powerpoint/2010/main" val="257167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ock with header Slides_pink">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69D38-20F0-974F-99EE-DB2E705606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12308" b="-4324"/>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 Placeholder 9">
            <a:extLst>
              <a:ext uri="{FF2B5EF4-FFF2-40B4-BE49-F238E27FC236}">
                <a16:creationId xmlns:a16="http://schemas.microsoft.com/office/drawing/2014/main" id="{C8EAA04B-5B04-054B-9F97-E59FE6483EE1}"/>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a:t>Engaging header about the contents.</a:t>
            </a:r>
          </a:p>
        </p:txBody>
      </p:sp>
      <p:sp>
        <p:nvSpPr>
          <p:cNvPr id="15" name="Content Placeholder 1">
            <a:extLst>
              <a:ext uri="{FF2B5EF4-FFF2-40B4-BE49-F238E27FC236}">
                <a16:creationId xmlns:a16="http://schemas.microsoft.com/office/drawing/2014/main" id="{80F5E13E-1A0F-4D40-9AA2-6EF34A9215DA}"/>
              </a:ext>
            </a:extLst>
          </p:cNvPr>
          <p:cNvSpPr>
            <a:spLocks noGrp="1"/>
          </p:cNvSpPr>
          <p:nvPr>
            <p:ph sz="quarter" idx="12" hasCustomPrompt="1"/>
          </p:nvPr>
        </p:nvSpPr>
        <p:spPr>
          <a:xfrm>
            <a:off x="381633" y="1592263"/>
            <a:ext cx="10203036" cy="4897438"/>
          </a:xfrm>
          <a:prstGeom prst="rect">
            <a:avLst/>
          </a:prstGeom>
        </p:spPr>
        <p:txBody>
          <a:bodyPr/>
          <a:lstStyle>
            <a:lvl1pPr marL="0" indent="0">
              <a:buNone/>
              <a:defRPr sz="1600"/>
            </a:lvl1pPr>
          </a:lstStyle>
          <a:p>
            <a:r>
              <a:rPr lang="en-US"/>
              <a:t>Edit for interesting content.</a:t>
            </a:r>
            <a:endParaRPr lang="en-GB"/>
          </a:p>
        </p:txBody>
      </p:sp>
      <p:pic>
        <p:nvPicPr>
          <p:cNvPr id="20" name="Picture 19">
            <a:extLst>
              <a:ext uri="{FF2B5EF4-FFF2-40B4-BE49-F238E27FC236}">
                <a16:creationId xmlns:a16="http://schemas.microsoft.com/office/drawing/2014/main" id="{0DC1D895-3557-5047-A6C9-1C78C73456D1}"/>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rot="16200000">
            <a:off x="8603486" y="3269484"/>
            <a:ext cx="3589548" cy="3587482"/>
          </a:xfrm>
          <a:prstGeom prst="rect">
            <a:avLst/>
          </a:prstGeom>
        </p:spPr>
      </p:pic>
    </p:spTree>
    <p:extLst>
      <p:ext uri="{BB962C8B-B14F-4D97-AF65-F5344CB8AC3E}">
        <p14:creationId xmlns:p14="http://schemas.microsoft.com/office/powerpoint/2010/main" val="728428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back cover">
    <p:bg>
      <p:bgPr>
        <a:gradFill>
          <a:gsLst>
            <a:gs pos="0">
              <a:schemeClr val="bg2"/>
            </a:gs>
            <a:gs pos="99000">
              <a:schemeClr val="bg1">
                <a:lumMod val="95000"/>
              </a:schemeClr>
            </a:gs>
          </a:gsLst>
          <a:lin ang="2700000" scaled="1"/>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799EEE4-0C93-0740-8222-52C2372CDDE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rot="5400000">
            <a:off x="277802" y="4586755"/>
            <a:ext cx="1993443" cy="2549048"/>
          </a:xfrm>
          <a:prstGeom prst="rect">
            <a:avLst/>
          </a:prstGeom>
        </p:spPr>
      </p:pic>
      <p:pic>
        <p:nvPicPr>
          <p:cNvPr id="11" name="Picture 10">
            <a:extLst>
              <a:ext uri="{FF2B5EF4-FFF2-40B4-BE49-F238E27FC236}">
                <a16:creationId xmlns:a16="http://schemas.microsoft.com/office/drawing/2014/main" id="{85E5CD09-A003-9942-8DB8-43DA68C594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1635" y="368300"/>
            <a:ext cx="1931508" cy="957638"/>
          </a:xfrm>
          <a:prstGeom prst="rect">
            <a:avLst/>
          </a:prstGeom>
        </p:spPr>
      </p:pic>
      <p:pic>
        <p:nvPicPr>
          <p:cNvPr id="18" name="Picture 17">
            <a:extLst>
              <a:ext uri="{FF2B5EF4-FFF2-40B4-BE49-F238E27FC236}">
                <a16:creationId xmlns:a16="http://schemas.microsoft.com/office/drawing/2014/main" id="{BB9548C5-77E3-D64F-892B-E24864FE1959}"/>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rot="16200000">
            <a:off x="5824477" y="490474"/>
            <a:ext cx="6858001" cy="5877050"/>
          </a:xfrm>
          <a:prstGeom prst="rect">
            <a:avLst/>
          </a:prstGeom>
        </p:spPr>
      </p:pic>
      <p:pic>
        <p:nvPicPr>
          <p:cNvPr id="19" name="Picture 18">
            <a:extLst>
              <a:ext uri="{FF2B5EF4-FFF2-40B4-BE49-F238E27FC236}">
                <a16:creationId xmlns:a16="http://schemas.microsoft.com/office/drawing/2014/main" id="{65F9F892-60B2-F841-96E4-D25C04D98910}"/>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9436726" y="-2"/>
            <a:ext cx="2204412" cy="2540922"/>
          </a:xfrm>
          <a:prstGeom prst="rect">
            <a:avLst/>
          </a:prstGeom>
        </p:spPr>
      </p:pic>
      <p:sp>
        <p:nvSpPr>
          <p:cNvPr id="12" name="Text Placeholder 9">
            <a:extLst>
              <a:ext uri="{FF2B5EF4-FFF2-40B4-BE49-F238E27FC236}">
                <a16:creationId xmlns:a16="http://schemas.microsoft.com/office/drawing/2014/main" id="{9BA45D0C-CC82-834A-8B52-68691777133A}"/>
              </a:ext>
            </a:extLst>
          </p:cNvPr>
          <p:cNvSpPr>
            <a:spLocks noGrp="1"/>
          </p:cNvSpPr>
          <p:nvPr>
            <p:ph type="body" sz="quarter" idx="10" hasCustomPrompt="1"/>
          </p:nvPr>
        </p:nvSpPr>
        <p:spPr>
          <a:xfrm>
            <a:off x="371475" y="1593606"/>
            <a:ext cx="4910137" cy="908464"/>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a:t>Edit text for required call to action.</a:t>
            </a:r>
          </a:p>
        </p:txBody>
      </p:sp>
      <p:sp>
        <p:nvSpPr>
          <p:cNvPr id="13" name="Text Placeholder 9">
            <a:extLst>
              <a:ext uri="{FF2B5EF4-FFF2-40B4-BE49-F238E27FC236}">
                <a16:creationId xmlns:a16="http://schemas.microsoft.com/office/drawing/2014/main" id="{BC000637-9F29-ED4E-9FD0-A8B67D0C5FB0}"/>
              </a:ext>
            </a:extLst>
          </p:cNvPr>
          <p:cNvSpPr>
            <a:spLocks noGrp="1"/>
          </p:cNvSpPr>
          <p:nvPr>
            <p:ph type="body" sz="quarter" idx="11" hasCustomPrompt="1"/>
          </p:nvPr>
        </p:nvSpPr>
        <p:spPr>
          <a:xfrm>
            <a:off x="371475" y="3096621"/>
            <a:ext cx="4910137" cy="1306512"/>
          </a:xfrm>
          <a:prstGeom prst="rect">
            <a:avLst/>
          </a:prstGeom>
        </p:spPr>
        <p:txBody>
          <a:bodyPr lIns="0" tIns="0" rIns="0" bIns="0"/>
          <a:lstStyle>
            <a:lvl1pPr marL="0" indent="0" algn="l">
              <a:buFont typeface="Arial" panose="020B0604020202020204" pitchFamily="34" charset="0"/>
              <a:buNone/>
              <a:defRPr sz="16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a:t>Edit text for contact details</a:t>
            </a:r>
          </a:p>
        </p:txBody>
      </p:sp>
    </p:spTree>
    <p:extLst>
      <p:ext uri="{BB962C8B-B14F-4D97-AF65-F5344CB8AC3E}">
        <p14:creationId xmlns:p14="http://schemas.microsoft.com/office/powerpoint/2010/main" val="1602036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9D1ADD5-FE10-4A62-9811-6EFDF7F8352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6200000">
            <a:off x="8603486" y="3269485"/>
            <a:ext cx="3589548" cy="3587482"/>
          </a:xfrm>
          <a:prstGeom prst="rect">
            <a:avLst/>
          </a:prstGeom>
        </p:spPr>
      </p:pic>
      <p:pic>
        <p:nvPicPr>
          <p:cNvPr id="17" name="Picture 16">
            <a:extLst>
              <a:ext uri="{FF2B5EF4-FFF2-40B4-BE49-F238E27FC236}">
                <a16:creationId xmlns:a16="http://schemas.microsoft.com/office/drawing/2014/main" id="{A12A0972-BE52-4B10-86E8-847A6868E111}"/>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10596563" y="5882635"/>
            <a:ext cx="1223547" cy="607065"/>
          </a:xfrm>
          <a:prstGeom prst="rect">
            <a:avLst/>
          </a:prstGeom>
        </p:spPr>
      </p:pic>
      <p:pic>
        <p:nvPicPr>
          <p:cNvPr id="20" name="Picture 19">
            <a:extLst>
              <a:ext uri="{FF2B5EF4-FFF2-40B4-BE49-F238E27FC236}">
                <a16:creationId xmlns:a16="http://schemas.microsoft.com/office/drawing/2014/main" id="{5E4DF735-EE42-408C-BAEA-003EF04BA4C5}"/>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l="-12308" b="-7319"/>
          <a:stretch/>
        </p:blipFill>
        <p:spPr>
          <a:xfrm>
            <a:off x="10944805" y="1506994"/>
            <a:ext cx="1171074" cy="2281179"/>
          </a:xfrm>
          <a:prstGeom prst="rect">
            <a:avLst/>
          </a:prstGeom>
        </p:spPr>
      </p:pic>
      <p:sp>
        <p:nvSpPr>
          <p:cNvPr id="21" name="Arc 20">
            <a:extLst>
              <a:ext uri="{FF2B5EF4-FFF2-40B4-BE49-F238E27FC236}">
                <a16:creationId xmlns:a16="http://schemas.microsoft.com/office/drawing/2014/main" id="{2C7C8B98-8693-4380-A0DA-C762A9D225D7}"/>
              </a:ext>
            </a:extLst>
          </p:cNvPr>
          <p:cNvSpPr/>
          <p:nvPr userDrawn="1"/>
        </p:nvSpPr>
        <p:spPr>
          <a:xfrm rot="10800000">
            <a:off x="10604181" y="-1529638"/>
            <a:ext cx="3158413" cy="3158413"/>
          </a:xfrm>
          <a:prstGeom prst="arc">
            <a:avLst>
              <a:gd name="adj1" fmla="val 16182444"/>
              <a:gd name="adj2" fmla="val 114656"/>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61E0AE4-6BEE-464A-A1D8-F9BAED4E42C3}"/>
              </a:ext>
            </a:extLst>
          </p:cNvPr>
          <p:cNvSpPr>
            <a:spLocks noGrp="1"/>
          </p:cNvSpPr>
          <p:nvPr>
            <p:ph type="body" sz="quarter" idx="11" hasCustomPrompt="1"/>
          </p:nvPr>
        </p:nvSpPr>
        <p:spPr>
          <a:xfrm>
            <a:off x="365940" y="1605757"/>
            <a:ext cx="5009336" cy="3805330"/>
          </a:xfrm>
          <a:prstGeom prst="rect">
            <a:avLst/>
          </a:prstGeom>
        </p:spPr>
        <p:txBody>
          <a:bodyPr lIns="0" tIns="0" rIns="0" bIns="0"/>
          <a:lstStyle>
            <a:lvl1pPr marL="0" marR="0" indent="0" algn="l" defTabSz="914400" rtl="0" eaLnBrk="1" fontAlgn="auto" latinLnBrk="0" hangingPunct="1">
              <a:lnSpc>
                <a:spcPts val="1800"/>
              </a:lnSpc>
              <a:spcBef>
                <a:spcPts val="0"/>
              </a:spcBef>
              <a:spcAft>
                <a:spcPts val="1200"/>
              </a:spcAft>
              <a:buClrTx/>
              <a:buSzTx/>
              <a:buFont typeface="Arial" panose="020B0604020202020204" pitchFamily="34" charset="0"/>
              <a:buNone/>
              <a:tabLst/>
              <a:defRPr sz="16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Edit text for interesting body copy. Edit text for interesting body copy. Edit text for interesting body copy. Edit text for interesting body copy. Edit text for interesting body copy. Edit text for interesting body copy. Edit text for interesting body copy.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p:txBody>
      </p:sp>
      <p:sp>
        <p:nvSpPr>
          <p:cNvPr id="11" name="Text Placeholder 9">
            <a:extLst>
              <a:ext uri="{FF2B5EF4-FFF2-40B4-BE49-F238E27FC236}">
                <a16:creationId xmlns:a16="http://schemas.microsoft.com/office/drawing/2014/main" id="{34569F18-B816-DF41-99D3-5A9CCA6D3AF3}"/>
              </a:ext>
            </a:extLst>
          </p:cNvPr>
          <p:cNvSpPr>
            <a:spLocks noGrp="1"/>
          </p:cNvSpPr>
          <p:nvPr>
            <p:ph type="body" sz="quarter" idx="10" hasCustomPrompt="1"/>
          </p:nvPr>
        </p:nvSpPr>
        <p:spPr>
          <a:xfrm>
            <a:off x="346298" y="317500"/>
            <a:ext cx="9311006" cy="898623"/>
          </a:xfrm>
          <a:prstGeom prst="rect">
            <a:avLst/>
          </a:prstGeom>
        </p:spPr>
        <p:txBody>
          <a:bodyPr lIns="0" tIns="0" rIns="0" bIns="0"/>
          <a:lstStyle>
            <a:lvl1pPr marL="0" indent="0" algn="l">
              <a:buFont typeface="Arial" panose="020B0604020202020204" pitchFamily="34" charset="0"/>
              <a:buNone/>
              <a:defRPr sz="32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a:t>Engaging title header about the contents.</a:t>
            </a:r>
          </a:p>
        </p:txBody>
      </p:sp>
      <p:sp>
        <p:nvSpPr>
          <p:cNvPr id="2" name="Slide Number Placeholder 1">
            <a:extLst>
              <a:ext uri="{FF2B5EF4-FFF2-40B4-BE49-F238E27FC236}">
                <a16:creationId xmlns:a16="http://schemas.microsoft.com/office/drawing/2014/main" id="{7437F3E0-5F85-2642-A9B2-B3F13B4B39CD}"/>
              </a:ext>
            </a:extLst>
          </p:cNvPr>
          <p:cNvSpPr>
            <a:spLocks noGrp="1"/>
          </p:cNvSpPr>
          <p:nvPr>
            <p:ph type="sldNum" sz="quarter" idx="12"/>
          </p:nvPr>
        </p:nvSpPr>
        <p:spPr/>
        <p:txBody>
          <a:bodyPr/>
          <a:lstStyle/>
          <a:p>
            <a:fld id="{3407867C-75BD-4144-8CEA-4B3EDFFD368C}" type="slidenum">
              <a:rPr lang="en-US" smtClean="0"/>
              <a:pPr/>
              <a:t>‹#›</a:t>
            </a:fld>
            <a:endParaRPr lang="en-US"/>
          </a:p>
        </p:txBody>
      </p:sp>
      <p:pic>
        <p:nvPicPr>
          <p:cNvPr id="12" name="Picture 11" descr="A diagram showing our five values. Building Careers Through Education: Everybody Matters; Trust and Respect; Stronger Together; Embrace Change; Student, Learner and Client Centric">
            <a:extLst>
              <a:ext uri="{FF2B5EF4-FFF2-40B4-BE49-F238E27FC236}">
                <a16:creationId xmlns:a16="http://schemas.microsoft.com/office/drawing/2014/main" id="{CA5D5446-BE38-3B48-9221-DAB824DD00AD}"/>
              </a:ext>
            </a:extLst>
          </p:cNvPr>
          <p:cNvPicPr>
            <a:picLocks noChangeAspect="1"/>
          </p:cNvPicPr>
          <p:nvPr userDrawn="1"/>
        </p:nvPicPr>
        <p:blipFill>
          <a:blip r:embed="rId5" cstate="print">
            <a:extLst>
              <a:ext uri="{28A0092B-C50C-407E-A947-70E740481C1C}">
                <a14:useLocalDpi xmlns:a14="http://schemas.microsoft.com/office/drawing/2010/main"/>
              </a:ext>
            </a:extLst>
          </a:blip>
          <a:srcRect/>
          <a:stretch/>
        </p:blipFill>
        <p:spPr>
          <a:xfrm>
            <a:off x="10604181" y="368339"/>
            <a:ext cx="1215929" cy="1056201"/>
          </a:xfrm>
          <a:prstGeom prst="rect">
            <a:avLst/>
          </a:prstGeom>
        </p:spPr>
      </p:pic>
    </p:spTree>
    <p:extLst>
      <p:ext uri="{BB962C8B-B14F-4D97-AF65-F5344CB8AC3E}">
        <p14:creationId xmlns:p14="http://schemas.microsoft.com/office/powerpoint/2010/main" val="4215554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lumns Slides_purple">
    <p:bg>
      <p:bgPr>
        <a:solidFill>
          <a:schemeClr val="bg1"/>
        </a:solidFill>
        <a:effectLst/>
      </p:bgPr>
    </p:bg>
    <p:spTree>
      <p:nvGrpSpPr>
        <p:cNvPr id="1" name=""/>
        <p:cNvGrpSpPr/>
        <p:nvPr/>
      </p:nvGrpSpPr>
      <p:grpSpPr>
        <a:xfrm>
          <a:off x="0" y="0"/>
          <a:ext cx="0" cy="0"/>
          <a:chOff x="0" y="0"/>
          <a:chExt cx="0" cy="0"/>
        </a:xfrm>
      </p:grpSpPr>
      <p:sp>
        <p:nvSpPr>
          <p:cNvPr id="8" name="Title 2" hidden="1">
            <a:extLst>
              <a:ext uri="{FF2B5EF4-FFF2-40B4-BE49-F238E27FC236}">
                <a16:creationId xmlns:a16="http://schemas.microsoft.com/office/drawing/2014/main" id="{3E0904EF-8B17-1544-B249-173AE388776B}"/>
              </a:ext>
            </a:extLst>
          </p:cNvPr>
          <p:cNvSpPr>
            <a:spLocks noGrp="1"/>
          </p:cNvSpPr>
          <p:nvPr>
            <p:ph type="title" hasCustomPrompt="1"/>
          </p:nvPr>
        </p:nvSpPr>
        <p:spPr>
          <a:xfrm>
            <a:off x="838200" y="365126"/>
            <a:ext cx="9530166" cy="797248"/>
          </a:xfrm>
          <a:prstGeom prst="rect">
            <a:avLst/>
          </a:prstGeom>
        </p:spPr>
        <p:txBody>
          <a:bodyPr/>
          <a:lstStyle>
            <a:lvl1pPr>
              <a:defRPr sz="3600" b="1"/>
            </a:lvl1pPr>
          </a:lstStyle>
          <a:p>
            <a:r>
              <a:rPr lang="en-GB"/>
              <a:t>Engaging title about the contents</a:t>
            </a:r>
          </a:p>
        </p:txBody>
      </p:sp>
      <p:sp>
        <p:nvSpPr>
          <p:cNvPr id="10" name="Content Placeholder 1">
            <a:extLst>
              <a:ext uri="{FF2B5EF4-FFF2-40B4-BE49-F238E27FC236}">
                <a16:creationId xmlns:a16="http://schemas.microsoft.com/office/drawing/2014/main" id="{1B9636E4-9E43-8445-B8C9-2A38BD399CE6}"/>
              </a:ext>
            </a:extLst>
          </p:cNvPr>
          <p:cNvSpPr>
            <a:spLocks noGrp="1"/>
          </p:cNvSpPr>
          <p:nvPr>
            <p:ph sz="quarter" idx="14" hasCustomPrompt="1"/>
          </p:nvPr>
        </p:nvSpPr>
        <p:spPr>
          <a:xfrm>
            <a:off x="371474" y="333375"/>
            <a:ext cx="4964593" cy="6156325"/>
          </a:xfrm>
          <a:prstGeom prst="rect">
            <a:avLst/>
          </a:prstGeom>
        </p:spPr>
        <p:txBody>
          <a:bodyPr/>
          <a:lstStyle>
            <a:lvl1pPr marL="0" indent="0">
              <a:buNone/>
              <a:defRPr sz="1600"/>
            </a:lvl1pPr>
          </a:lstStyle>
          <a:p>
            <a:r>
              <a:rPr lang="en-US"/>
              <a:t>Edit for interesting content.</a:t>
            </a:r>
            <a:endParaRPr lang="en-GB"/>
          </a:p>
        </p:txBody>
      </p:sp>
      <p:sp>
        <p:nvSpPr>
          <p:cNvPr id="20" name="Content Placeholder 1">
            <a:extLst>
              <a:ext uri="{FF2B5EF4-FFF2-40B4-BE49-F238E27FC236}">
                <a16:creationId xmlns:a16="http://schemas.microsoft.com/office/drawing/2014/main" id="{3BC291B6-5C2D-574C-9FD2-B7E4AEA52DFB}"/>
              </a:ext>
            </a:extLst>
          </p:cNvPr>
          <p:cNvSpPr>
            <a:spLocks noGrp="1"/>
          </p:cNvSpPr>
          <p:nvPr>
            <p:ph sz="quarter" idx="16" hasCustomPrompt="1"/>
          </p:nvPr>
        </p:nvSpPr>
        <p:spPr>
          <a:xfrm>
            <a:off x="5576732" y="333375"/>
            <a:ext cx="4964593" cy="6156325"/>
          </a:xfrm>
          <a:prstGeom prst="rect">
            <a:avLst/>
          </a:prstGeom>
        </p:spPr>
        <p:txBody>
          <a:bodyPr/>
          <a:lstStyle>
            <a:lvl1pPr marL="0" indent="0">
              <a:buNone/>
              <a:defRPr sz="1600"/>
            </a:lvl1pPr>
          </a:lstStyle>
          <a:p>
            <a:r>
              <a:rPr lang="en-US"/>
              <a:t>Edit for interesting content.</a:t>
            </a:r>
            <a:endParaRPr lang="en-GB"/>
          </a:p>
        </p:txBody>
      </p:sp>
      <p:pic>
        <p:nvPicPr>
          <p:cNvPr id="9" name="Picture 8">
            <a:extLst>
              <a:ext uri="{FF2B5EF4-FFF2-40B4-BE49-F238E27FC236}">
                <a16:creationId xmlns:a16="http://schemas.microsoft.com/office/drawing/2014/main" id="{6E569D38-20F0-974F-99EE-DB2E705606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12308" b="-4324"/>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 name="Picture 15">
            <a:extLst>
              <a:ext uri="{FF2B5EF4-FFF2-40B4-BE49-F238E27FC236}">
                <a16:creationId xmlns:a16="http://schemas.microsoft.com/office/drawing/2014/main" id="{A2A179F3-C5A7-5746-9EC8-B68E325CCAD8}"/>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rot="16200000">
            <a:off x="8375600" y="3041598"/>
            <a:ext cx="3832302" cy="3800500"/>
          </a:xfrm>
          <a:prstGeom prst="rect">
            <a:avLst/>
          </a:prstGeom>
        </p:spPr>
      </p:pic>
    </p:spTree>
    <p:extLst>
      <p:ext uri="{BB962C8B-B14F-4D97-AF65-F5344CB8AC3E}">
        <p14:creationId xmlns:p14="http://schemas.microsoft.com/office/powerpoint/2010/main" val="2287054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front cover">
    <p:bg>
      <p:bgPr>
        <a:gradFill>
          <a:gsLst>
            <a:gs pos="0">
              <a:schemeClr val="bg2"/>
            </a:gs>
            <a:gs pos="99000">
              <a:schemeClr val="bg1">
                <a:lumMod val="95000"/>
              </a:schemeClr>
            </a:gs>
          </a:gsLst>
          <a:lin ang="2700000" scaled="1"/>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D36920A-5419-6641-802F-CC7E687053A8}"/>
              </a:ext>
            </a:extLst>
          </p:cNvPr>
          <p:cNvSpPr>
            <a:spLocks noGrp="1"/>
          </p:cNvSpPr>
          <p:nvPr>
            <p:ph type="title" hasCustomPrompt="1"/>
          </p:nvPr>
        </p:nvSpPr>
        <p:spPr>
          <a:xfrm>
            <a:off x="287335" y="1509167"/>
            <a:ext cx="5476752" cy="1587661"/>
          </a:xfrm>
          <a:prstGeom prst="rect">
            <a:avLst/>
          </a:prstGeom>
        </p:spPr>
        <p:txBody>
          <a:bodyPr/>
          <a:lstStyle>
            <a:lvl1pPr algn="l">
              <a:defRPr sz="3600" b="1">
                <a:solidFill>
                  <a:schemeClr val="tx1"/>
                </a:solidFill>
              </a:defRPr>
            </a:lvl1pPr>
          </a:lstStyle>
          <a:p>
            <a:pPr lvl="0"/>
            <a:r>
              <a:rPr lang="en-US"/>
              <a:t>Edit text for an engaging professional title header.</a:t>
            </a:r>
          </a:p>
        </p:txBody>
      </p:sp>
      <p:sp>
        <p:nvSpPr>
          <p:cNvPr id="18" name="Text Placeholder 9">
            <a:extLst>
              <a:ext uri="{FF2B5EF4-FFF2-40B4-BE49-F238E27FC236}">
                <a16:creationId xmlns:a16="http://schemas.microsoft.com/office/drawing/2014/main" id="{3A7561A4-2A93-3247-B5E9-9A8865EAFB2D}"/>
              </a:ext>
            </a:extLst>
          </p:cNvPr>
          <p:cNvSpPr>
            <a:spLocks noGrp="1"/>
          </p:cNvSpPr>
          <p:nvPr>
            <p:ph type="body" sz="quarter" idx="11" hasCustomPrompt="1"/>
          </p:nvPr>
        </p:nvSpPr>
        <p:spPr>
          <a:xfrm>
            <a:off x="381634" y="3450265"/>
            <a:ext cx="4910137" cy="1306512"/>
          </a:xfrm>
          <a:prstGeom prst="rect">
            <a:avLst/>
          </a:prstGeom>
        </p:spPr>
        <p:txBody>
          <a:bodyPr lIns="0" tIns="0" rIns="0" bIns="0"/>
          <a:lstStyle>
            <a:lvl1pPr marL="0" indent="0" algn="l">
              <a:buFont typeface="Arial" panose="020B0604020202020204" pitchFamily="34" charset="0"/>
              <a:buNone/>
              <a:defRPr sz="16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a:t>Edit text for presentation details</a:t>
            </a:r>
          </a:p>
        </p:txBody>
      </p:sp>
      <p:pic>
        <p:nvPicPr>
          <p:cNvPr id="12" name="Picture 11">
            <a:extLst>
              <a:ext uri="{FF2B5EF4-FFF2-40B4-BE49-F238E27FC236}">
                <a16:creationId xmlns:a16="http://schemas.microsoft.com/office/drawing/2014/main" id="{E1807A1A-34FE-3145-829F-412686F986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1634" y="340465"/>
            <a:ext cx="1931508" cy="957638"/>
          </a:xfrm>
          <a:prstGeom prst="rect">
            <a:avLst/>
          </a:prstGeom>
        </p:spPr>
      </p:pic>
      <p:pic>
        <p:nvPicPr>
          <p:cNvPr id="10" name="Picture 9">
            <a:extLst>
              <a:ext uri="{FF2B5EF4-FFF2-40B4-BE49-F238E27FC236}">
                <a16:creationId xmlns:a16="http://schemas.microsoft.com/office/drawing/2014/main" id="{8C491A42-5B70-F54A-86A5-710E4D88D8A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16200000">
            <a:off x="5824477" y="490474"/>
            <a:ext cx="6858001" cy="5877050"/>
          </a:xfrm>
          <a:prstGeom prst="rect">
            <a:avLst/>
          </a:prstGeom>
        </p:spPr>
      </p:pic>
      <p:pic>
        <p:nvPicPr>
          <p:cNvPr id="11" name="Picture 10">
            <a:extLst>
              <a:ext uri="{FF2B5EF4-FFF2-40B4-BE49-F238E27FC236}">
                <a16:creationId xmlns:a16="http://schemas.microsoft.com/office/drawing/2014/main" id="{19C8FA3D-2F56-8946-AB24-BB09606C3C07}"/>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9436726" y="-2"/>
            <a:ext cx="2204412" cy="2540922"/>
          </a:xfrm>
          <a:prstGeom prst="rect">
            <a:avLst/>
          </a:prstGeom>
        </p:spPr>
      </p:pic>
      <p:pic>
        <p:nvPicPr>
          <p:cNvPr id="19" name="Picture 18">
            <a:extLst>
              <a:ext uri="{FF2B5EF4-FFF2-40B4-BE49-F238E27FC236}">
                <a16:creationId xmlns:a16="http://schemas.microsoft.com/office/drawing/2014/main" id="{D62A64DB-86C0-3E4D-A4D4-CE953F5AE742}"/>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rot="5400000">
            <a:off x="277802" y="4586755"/>
            <a:ext cx="1993443" cy="2549048"/>
          </a:xfrm>
          <a:prstGeom prst="rect">
            <a:avLst/>
          </a:prstGeom>
        </p:spPr>
      </p:pic>
    </p:spTree>
    <p:extLst>
      <p:ext uri="{BB962C8B-B14F-4D97-AF65-F5344CB8AC3E}">
        <p14:creationId xmlns:p14="http://schemas.microsoft.com/office/powerpoint/2010/main" val="330406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ock with header Slides_mint D2">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69D38-20F0-974F-99EE-DB2E705606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12308" b="-4324"/>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 name="Picture 15">
            <a:extLst>
              <a:ext uri="{FF2B5EF4-FFF2-40B4-BE49-F238E27FC236}">
                <a16:creationId xmlns:a16="http://schemas.microsoft.com/office/drawing/2014/main" id="{A2A179F3-C5A7-5746-9EC8-B68E325CCAD8}"/>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rot="16200000">
            <a:off x="8375600" y="3041598"/>
            <a:ext cx="3832302" cy="3800500"/>
          </a:xfrm>
          <a:prstGeom prst="rect">
            <a:avLst/>
          </a:prstGeom>
        </p:spPr>
      </p:pic>
      <p:sp>
        <p:nvSpPr>
          <p:cNvPr id="8" name="Text Placeholder 9">
            <a:extLst>
              <a:ext uri="{FF2B5EF4-FFF2-40B4-BE49-F238E27FC236}">
                <a16:creationId xmlns:a16="http://schemas.microsoft.com/office/drawing/2014/main" id="{5C78CD0C-7232-F648-BC3E-999AC2F582B6}"/>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a:t>Engaging header about the contents.</a:t>
            </a:r>
          </a:p>
        </p:txBody>
      </p:sp>
      <p:sp>
        <p:nvSpPr>
          <p:cNvPr id="15" name="Content Placeholder 1">
            <a:extLst>
              <a:ext uri="{FF2B5EF4-FFF2-40B4-BE49-F238E27FC236}">
                <a16:creationId xmlns:a16="http://schemas.microsoft.com/office/drawing/2014/main" id="{A737ABDD-5F19-9147-ADC4-F38AADD114D9}"/>
              </a:ext>
            </a:extLst>
          </p:cNvPr>
          <p:cNvSpPr>
            <a:spLocks noGrp="1"/>
          </p:cNvSpPr>
          <p:nvPr>
            <p:ph sz="quarter" idx="12" hasCustomPrompt="1"/>
          </p:nvPr>
        </p:nvSpPr>
        <p:spPr>
          <a:xfrm>
            <a:off x="381633" y="1592263"/>
            <a:ext cx="10203036" cy="4897438"/>
          </a:xfrm>
          <a:prstGeom prst="rect">
            <a:avLst/>
          </a:prstGeom>
        </p:spPr>
        <p:txBody>
          <a:bodyPr/>
          <a:lstStyle>
            <a:lvl1pPr marL="0" indent="0">
              <a:buNone/>
              <a:defRPr sz="1600"/>
            </a:lvl1pPr>
          </a:lstStyle>
          <a:p>
            <a:r>
              <a:rPr lang="en-US"/>
              <a:t>Edit for interesting content.</a:t>
            </a:r>
            <a:endParaRPr lang="en-GB"/>
          </a:p>
        </p:txBody>
      </p:sp>
    </p:spTree>
    <p:extLst>
      <p:ext uri="{BB962C8B-B14F-4D97-AF65-F5344CB8AC3E}">
        <p14:creationId xmlns:p14="http://schemas.microsoft.com/office/powerpoint/2010/main" val="350278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9D1ADD5-FE10-4A62-9811-6EFDF7F8352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16200000">
            <a:off x="8603486" y="3269485"/>
            <a:ext cx="3589548" cy="3587482"/>
          </a:xfrm>
          <a:prstGeom prst="rect">
            <a:avLst/>
          </a:prstGeom>
        </p:spPr>
      </p:pic>
      <p:pic>
        <p:nvPicPr>
          <p:cNvPr id="17" name="Picture 16">
            <a:extLst>
              <a:ext uri="{FF2B5EF4-FFF2-40B4-BE49-F238E27FC236}">
                <a16:creationId xmlns:a16="http://schemas.microsoft.com/office/drawing/2014/main" id="{A12A0972-BE52-4B10-86E8-847A6868E111}"/>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10596563" y="5882635"/>
            <a:ext cx="1223547" cy="607065"/>
          </a:xfrm>
          <a:prstGeom prst="rect">
            <a:avLst/>
          </a:prstGeom>
        </p:spPr>
      </p:pic>
      <p:pic>
        <p:nvPicPr>
          <p:cNvPr id="20" name="Picture 19">
            <a:extLst>
              <a:ext uri="{FF2B5EF4-FFF2-40B4-BE49-F238E27FC236}">
                <a16:creationId xmlns:a16="http://schemas.microsoft.com/office/drawing/2014/main" id="{5E4DF735-EE42-408C-BAEA-003EF04BA4C5}"/>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l="-12308" b="-7319"/>
          <a:stretch/>
        </p:blipFill>
        <p:spPr>
          <a:xfrm>
            <a:off x="10944805" y="1506994"/>
            <a:ext cx="1171074" cy="2281179"/>
          </a:xfrm>
          <a:prstGeom prst="rect">
            <a:avLst/>
          </a:prstGeom>
        </p:spPr>
      </p:pic>
      <p:sp>
        <p:nvSpPr>
          <p:cNvPr id="21" name="Arc 20">
            <a:extLst>
              <a:ext uri="{FF2B5EF4-FFF2-40B4-BE49-F238E27FC236}">
                <a16:creationId xmlns:a16="http://schemas.microsoft.com/office/drawing/2014/main" id="{2C7C8B98-8693-4380-A0DA-C762A9D225D7}"/>
              </a:ext>
            </a:extLst>
          </p:cNvPr>
          <p:cNvSpPr/>
          <p:nvPr userDrawn="1"/>
        </p:nvSpPr>
        <p:spPr>
          <a:xfrm rot="10800000">
            <a:off x="10604181" y="-1529638"/>
            <a:ext cx="3158413" cy="3158413"/>
          </a:xfrm>
          <a:prstGeom prst="arc">
            <a:avLst>
              <a:gd name="adj1" fmla="val 16182444"/>
              <a:gd name="adj2" fmla="val 114656"/>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61E0AE4-6BEE-464A-A1D8-F9BAED4E42C3}"/>
              </a:ext>
            </a:extLst>
          </p:cNvPr>
          <p:cNvSpPr>
            <a:spLocks noGrp="1"/>
          </p:cNvSpPr>
          <p:nvPr>
            <p:ph type="body" sz="quarter" idx="11" hasCustomPrompt="1"/>
          </p:nvPr>
        </p:nvSpPr>
        <p:spPr>
          <a:xfrm>
            <a:off x="365940" y="1605757"/>
            <a:ext cx="5009336" cy="3805330"/>
          </a:xfrm>
          <a:prstGeom prst="rect">
            <a:avLst/>
          </a:prstGeom>
        </p:spPr>
        <p:txBody>
          <a:bodyPr lIns="0" tIns="0" rIns="0" bIns="0"/>
          <a:lstStyle>
            <a:lvl1pPr marL="0" marR="0" indent="0" algn="l" defTabSz="914400" rtl="0" eaLnBrk="1" fontAlgn="auto" latinLnBrk="0" hangingPunct="1">
              <a:lnSpc>
                <a:spcPts val="1800"/>
              </a:lnSpc>
              <a:spcBef>
                <a:spcPts val="0"/>
              </a:spcBef>
              <a:spcAft>
                <a:spcPts val="1200"/>
              </a:spcAft>
              <a:buClrTx/>
              <a:buSzTx/>
              <a:buFont typeface="Arial" panose="020B0604020202020204" pitchFamily="34" charset="0"/>
              <a:buNone/>
              <a:tabLst/>
              <a:defRPr sz="1600">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Edit text for interesting body copy. Edit text for interesting body copy. Edit text for interesting body copy. Edit text for interesting body copy. Edit text for interesting body copy. Edit text for interesting body copy. Edit text for interesting body copy.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p:txBody>
      </p:sp>
      <p:sp>
        <p:nvSpPr>
          <p:cNvPr id="11" name="Text Placeholder 9">
            <a:extLst>
              <a:ext uri="{FF2B5EF4-FFF2-40B4-BE49-F238E27FC236}">
                <a16:creationId xmlns:a16="http://schemas.microsoft.com/office/drawing/2014/main" id="{34569F18-B816-DF41-99D3-5A9CCA6D3AF3}"/>
              </a:ext>
            </a:extLst>
          </p:cNvPr>
          <p:cNvSpPr>
            <a:spLocks noGrp="1"/>
          </p:cNvSpPr>
          <p:nvPr>
            <p:ph type="body" sz="quarter" idx="10" hasCustomPrompt="1"/>
          </p:nvPr>
        </p:nvSpPr>
        <p:spPr>
          <a:xfrm>
            <a:off x="346298" y="317500"/>
            <a:ext cx="9311006" cy="898623"/>
          </a:xfrm>
          <a:prstGeom prst="rect">
            <a:avLst/>
          </a:prstGeom>
        </p:spPr>
        <p:txBody>
          <a:bodyPr lIns="0" tIns="0" rIns="0" bIns="0"/>
          <a:lstStyle>
            <a:lvl1pPr marL="0" indent="0" algn="l">
              <a:buFont typeface="Arial" panose="020B0604020202020204" pitchFamily="34" charset="0"/>
              <a:buNone/>
              <a:defRPr sz="32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a:t>Engaging title header about the contents.</a:t>
            </a:r>
          </a:p>
        </p:txBody>
      </p:sp>
      <p:sp>
        <p:nvSpPr>
          <p:cNvPr id="2" name="Slide Number Placeholder 1">
            <a:extLst>
              <a:ext uri="{FF2B5EF4-FFF2-40B4-BE49-F238E27FC236}">
                <a16:creationId xmlns:a16="http://schemas.microsoft.com/office/drawing/2014/main" id="{7437F3E0-5F85-2642-A9B2-B3F13B4B39CD}"/>
              </a:ext>
            </a:extLst>
          </p:cNvPr>
          <p:cNvSpPr>
            <a:spLocks noGrp="1"/>
          </p:cNvSpPr>
          <p:nvPr>
            <p:ph type="sldNum" sz="quarter" idx="12"/>
          </p:nvPr>
        </p:nvSpPr>
        <p:spPr/>
        <p:txBody>
          <a:bodyPr/>
          <a:lstStyle/>
          <a:p>
            <a:fld id="{3407867C-75BD-4144-8CEA-4B3EDFFD368C}" type="slidenum">
              <a:rPr lang="en-US" smtClean="0"/>
              <a:pPr/>
              <a:t>‹#›</a:t>
            </a:fld>
            <a:endParaRPr lang="en-US"/>
          </a:p>
        </p:txBody>
      </p:sp>
      <p:pic>
        <p:nvPicPr>
          <p:cNvPr id="12" name="Picture 11" descr="A diagram showing our five values. Building Careers Through Education: Everybody Matters; Trust and Respect; Stronger Together; Embrace Change; Student, Learner and Client Centric">
            <a:extLst>
              <a:ext uri="{FF2B5EF4-FFF2-40B4-BE49-F238E27FC236}">
                <a16:creationId xmlns:a16="http://schemas.microsoft.com/office/drawing/2014/main" id="{CA5D5446-BE38-3B48-9221-DAB824DD00AD}"/>
              </a:ext>
            </a:extLst>
          </p:cNvPr>
          <p:cNvPicPr>
            <a:picLocks noChangeAspect="1"/>
          </p:cNvPicPr>
          <p:nvPr userDrawn="1"/>
        </p:nvPicPr>
        <p:blipFill>
          <a:blip r:embed="rId5" cstate="print">
            <a:extLst>
              <a:ext uri="{28A0092B-C50C-407E-A947-70E740481C1C}">
                <a14:useLocalDpi xmlns:a14="http://schemas.microsoft.com/office/drawing/2010/main"/>
              </a:ext>
            </a:extLst>
          </a:blip>
          <a:srcRect/>
          <a:stretch/>
        </p:blipFill>
        <p:spPr>
          <a:xfrm>
            <a:off x="10604181" y="368339"/>
            <a:ext cx="1215929" cy="1056201"/>
          </a:xfrm>
          <a:prstGeom prst="rect">
            <a:avLst/>
          </a:prstGeom>
        </p:spPr>
      </p:pic>
    </p:spTree>
    <p:extLst>
      <p:ext uri="{BB962C8B-B14F-4D97-AF65-F5344CB8AC3E}">
        <p14:creationId xmlns:p14="http://schemas.microsoft.com/office/powerpoint/2010/main" val="266017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ock with header Slides_purpl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69D38-20F0-974F-99EE-DB2E705606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12308" b="-4324"/>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 Placeholder 9">
            <a:extLst>
              <a:ext uri="{FF2B5EF4-FFF2-40B4-BE49-F238E27FC236}">
                <a16:creationId xmlns:a16="http://schemas.microsoft.com/office/drawing/2014/main" id="{05841D18-BE0B-0941-BBE5-04413C4BACD4}"/>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a:t>Engaging header about the contents.</a:t>
            </a:r>
          </a:p>
        </p:txBody>
      </p:sp>
      <p:pic>
        <p:nvPicPr>
          <p:cNvPr id="16" name="Picture 15">
            <a:extLst>
              <a:ext uri="{FF2B5EF4-FFF2-40B4-BE49-F238E27FC236}">
                <a16:creationId xmlns:a16="http://schemas.microsoft.com/office/drawing/2014/main" id="{A2A179F3-C5A7-5746-9EC8-B68E325CCAD8}"/>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rot="16200000">
            <a:off x="8375600" y="3041598"/>
            <a:ext cx="3832302" cy="3800500"/>
          </a:xfrm>
          <a:prstGeom prst="rect">
            <a:avLst/>
          </a:prstGeom>
        </p:spPr>
      </p:pic>
      <p:sp>
        <p:nvSpPr>
          <p:cNvPr id="10" name="Content Placeholder 1">
            <a:extLst>
              <a:ext uri="{FF2B5EF4-FFF2-40B4-BE49-F238E27FC236}">
                <a16:creationId xmlns:a16="http://schemas.microsoft.com/office/drawing/2014/main" id="{C1AA2C0F-8938-1241-8F96-DD8DB0F6BFC9}"/>
              </a:ext>
            </a:extLst>
          </p:cNvPr>
          <p:cNvSpPr>
            <a:spLocks noGrp="1"/>
          </p:cNvSpPr>
          <p:nvPr>
            <p:ph sz="quarter" idx="12" hasCustomPrompt="1"/>
          </p:nvPr>
        </p:nvSpPr>
        <p:spPr>
          <a:xfrm>
            <a:off x="381633" y="1592263"/>
            <a:ext cx="10203036" cy="4897438"/>
          </a:xfrm>
          <a:prstGeom prst="rect">
            <a:avLst/>
          </a:prstGeom>
        </p:spPr>
        <p:txBody>
          <a:bodyPr/>
          <a:lstStyle>
            <a:lvl1pPr marL="0" indent="0">
              <a:buNone/>
              <a:defRPr sz="1600"/>
            </a:lvl1pPr>
          </a:lstStyle>
          <a:p>
            <a:r>
              <a:rPr lang="en-US"/>
              <a:t>Edit for interesting content.</a:t>
            </a:r>
            <a:endParaRPr lang="en-GB"/>
          </a:p>
        </p:txBody>
      </p:sp>
    </p:spTree>
    <p:extLst>
      <p:ext uri="{BB962C8B-B14F-4D97-AF65-F5344CB8AC3E}">
        <p14:creationId xmlns:p14="http://schemas.microsoft.com/office/powerpoint/2010/main" val="359885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 with header Slides_mint L2">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69D38-20F0-974F-99EE-DB2E705606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12308" b="-4324"/>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5" name="Picture 14">
            <a:extLst>
              <a:ext uri="{FF2B5EF4-FFF2-40B4-BE49-F238E27FC236}">
                <a16:creationId xmlns:a16="http://schemas.microsoft.com/office/drawing/2014/main" id="{57CB20ED-B12D-364B-B66A-3008F154341F}"/>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t="-1"/>
          <a:stretch/>
        </p:blipFill>
        <p:spPr>
          <a:xfrm rot="16200000">
            <a:off x="8379727" y="3039375"/>
            <a:ext cx="3836750" cy="3800499"/>
          </a:xfrm>
          <a:prstGeom prst="rect">
            <a:avLst/>
          </a:prstGeom>
        </p:spPr>
      </p:pic>
      <p:sp>
        <p:nvSpPr>
          <p:cNvPr id="8" name="Text Placeholder 9">
            <a:extLst>
              <a:ext uri="{FF2B5EF4-FFF2-40B4-BE49-F238E27FC236}">
                <a16:creationId xmlns:a16="http://schemas.microsoft.com/office/drawing/2014/main" id="{31F84A42-3466-5C45-8B68-8962C0CAA308}"/>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a:t>Engaging header about the contents.</a:t>
            </a:r>
          </a:p>
        </p:txBody>
      </p:sp>
      <p:sp>
        <p:nvSpPr>
          <p:cNvPr id="16" name="Content Placeholder 1">
            <a:extLst>
              <a:ext uri="{FF2B5EF4-FFF2-40B4-BE49-F238E27FC236}">
                <a16:creationId xmlns:a16="http://schemas.microsoft.com/office/drawing/2014/main" id="{EF60B8DC-BC39-C04C-891D-51BC77088FCE}"/>
              </a:ext>
            </a:extLst>
          </p:cNvPr>
          <p:cNvSpPr>
            <a:spLocks noGrp="1"/>
          </p:cNvSpPr>
          <p:nvPr>
            <p:ph sz="quarter" idx="12" hasCustomPrompt="1"/>
          </p:nvPr>
        </p:nvSpPr>
        <p:spPr>
          <a:xfrm>
            <a:off x="381633" y="1592263"/>
            <a:ext cx="10203036" cy="4897438"/>
          </a:xfrm>
          <a:prstGeom prst="rect">
            <a:avLst/>
          </a:prstGeom>
        </p:spPr>
        <p:txBody>
          <a:bodyPr/>
          <a:lstStyle>
            <a:lvl1pPr marL="0" indent="0">
              <a:buNone/>
              <a:defRPr sz="1600"/>
            </a:lvl1pPr>
          </a:lstStyle>
          <a:p>
            <a:r>
              <a:rPr lang="en-US"/>
              <a:t>Edit for interesting content.</a:t>
            </a:r>
            <a:endParaRPr lang="en-GB"/>
          </a:p>
        </p:txBody>
      </p:sp>
    </p:spTree>
    <p:extLst>
      <p:ext uri="{BB962C8B-B14F-4D97-AF65-F5344CB8AC3E}">
        <p14:creationId xmlns:p14="http://schemas.microsoft.com/office/powerpoint/2010/main" val="782376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ock with header Slides_mint D2">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69D38-20F0-974F-99EE-DB2E705606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12308" b="-4324"/>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 name="Picture 15">
            <a:extLst>
              <a:ext uri="{FF2B5EF4-FFF2-40B4-BE49-F238E27FC236}">
                <a16:creationId xmlns:a16="http://schemas.microsoft.com/office/drawing/2014/main" id="{A2A179F3-C5A7-5746-9EC8-B68E325CCAD8}"/>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rot="16200000">
            <a:off x="8375600" y="3041598"/>
            <a:ext cx="3832302" cy="3800500"/>
          </a:xfrm>
          <a:prstGeom prst="rect">
            <a:avLst/>
          </a:prstGeom>
        </p:spPr>
      </p:pic>
      <p:sp>
        <p:nvSpPr>
          <p:cNvPr id="8" name="Text Placeholder 9">
            <a:extLst>
              <a:ext uri="{FF2B5EF4-FFF2-40B4-BE49-F238E27FC236}">
                <a16:creationId xmlns:a16="http://schemas.microsoft.com/office/drawing/2014/main" id="{5C78CD0C-7232-F648-BC3E-999AC2F582B6}"/>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a:t>Engaging header about the contents.</a:t>
            </a:r>
          </a:p>
        </p:txBody>
      </p:sp>
      <p:sp>
        <p:nvSpPr>
          <p:cNvPr id="15" name="Content Placeholder 1">
            <a:extLst>
              <a:ext uri="{FF2B5EF4-FFF2-40B4-BE49-F238E27FC236}">
                <a16:creationId xmlns:a16="http://schemas.microsoft.com/office/drawing/2014/main" id="{A737ABDD-5F19-9147-ADC4-F38AADD114D9}"/>
              </a:ext>
            </a:extLst>
          </p:cNvPr>
          <p:cNvSpPr>
            <a:spLocks noGrp="1"/>
          </p:cNvSpPr>
          <p:nvPr>
            <p:ph sz="quarter" idx="12" hasCustomPrompt="1"/>
          </p:nvPr>
        </p:nvSpPr>
        <p:spPr>
          <a:xfrm>
            <a:off x="381633" y="1592263"/>
            <a:ext cx="10203036" cy="4897438"/>
          </a:xfrm>
          <a:prstGeom prst="rect">
            <a:avLst/>
          </a:prstGeom>
        </p:spPr>
        <p:txBody>
          <a:bodyPr/>
          <a:lstStyle>
            <a:lvl1pPr marL="0" indent="0">
              <a:buNone/>
              <a:defRPr sz="1600"/>
            </a:lvl1pPr>
          </a:lstStyle>
          <a:p>
            <a:r>
              <a:rPr lang="en-US"/>
              <a:t>Edit for interesting content.</a:t>
            </a:r>
            <a:endParaRPr lang="en-GB"/>
          </a:p>
        </p:txBody>
      </p:sp>
    </p:spTree>
    <p:extLst>
      <p:ext uri="{BB962C8B-B14F-4D97-AF65-F5344CB8AC3E}">
        <p14:creationId xmlns:p14="http://schemas.microsoft.com/office/powerpoint/2010/main" val="1272974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ock with header Slides_cobalt">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69D38-20F0-974F-99EE-DB2E705606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12308" b="-4324"/>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 name="Picture 15">
            <a:extLst>
              <a:ext uri="{FF2B5EF4-FFF2-40B4-BE49-F238E27FC236}">
                <a16:creationId xmlns:a16="http://schemas.microsoft.com/office/drawing/2014/main" id="{A2A179F3-C5A7-5746-9EC8-B68E325CCAD8}"/>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rot="16200000">
            <a:off x="8375600" y="3041598"/>
            <a:ext cx="3832302" cy="3800500"/>
          </a:xfrm>
          <a:prstGeom prst="rect">
            <a:avLst/>
          </a:prstGeom>
        </p:spPr>
      </p:pic>
      <p:sp>
        <p:nvSpPr>
          <p:cNvPr id="8" name="Text Placeholder 9">
            <a:extLst>
              <a:ext uri="{FF2B5EF4-FFF2-40B4-BE49-F238E27FC236}">
                <a16:creationId xmlns:a16="http://schemas.microsoft.com/office/drawing/2014/main" id="{51858E14-E362-FD46-BE3D-E8E89F804468}"/>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a:t>Engaging header about the contents.</a:t>
            </a:r>
          </a:p>
        </p:txBody>
      </p:sp>
      <p:sp>
        <p:nvSpPr>
          <p:cNvPr id="15" name="Content Placeholder 1">
            <a:extLst>
              <a:ext uri="{FF2B5EF4-FFF2-40B4-BE49-F238E27FC236}">
                <a16:creationId xmlns:a16="http://schemas.microsoft.com/office/drawing/2014/main" id="{9277A720-93CF-C249-93B7-D7C8148D15F7}"/>
              </a:ext>
            </a:extLst>
          </p:cNvPr>
          <p:cNvSpPr>
            <a:spLocks noGrp="1"/>
          </p:cNvSpPr>
          <p:nvPr>
            <p:ph sz="quarter" idx="12" hasCustomPrompt="1"/>
          </p:nvPr>
        </p:nvSpPr>
        <p:spPr>
          <a:xfrm>
            <a:off x="381633" y="1592263"/>
            <a:ext cx="10203036" cy="4897438"/>
          </a:xfrm>
          <a:prstGeom prst="rect">
            <a:avLst/>
          </a:prstGeom>
        </p:spPr>
        <p:txBody>
          <a:bodyPr/>
          <a:lstStyle>
            <a:lvl1pPr marL="0" indent="0">
              <a:buNone/>
              <a:defRPr sz="1600"/>
            </a:lvl1pPr>
          </a:lstStyle>
          <a:p>
            <a:r>
              <a:rPr lang="en-US"/>
              <a:t>Edit for interesting content.</a:t>
            </a:r>
            <a:endParaRPr lang="en-GB"/>
          </a:p>
        </p:txBody>
      </p:sp>
    </p:spTree>
    <p:extLst>
      <p:ext uri="{BB962C8B-B14F-4D97-AF65-F5344CB8AC3E}">
        <p14:creationId xmlns:p14="http://schemas.microsoft.com/office/powerpoint/2010/main" val="382829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ock with header Slides_sky D2">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69D38-20F0-974F-99EE-DB2E705606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12308" b="-4324"/>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 name="Picture 15">
            <a:extLst>
              <a:ext uri="{FF2B5EF4-FFF2-40B4-BE49-F238E27FC236}">
                <a16:creationId xmlns:a16="http://schemas.microsoft.com/office/drawing/2014/main" id="{A2A179F3-C5A7-5746-9EC8-B68E325CCAD8}"/>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rot="16200000">
            <a:off x="8375600" y="3041598"/>
            <a:ext cx="3832302" cy="3800500"/>
          </a:xfrm>
          <a:prstGeom prst="rect">
            <a:avLst/>
          </a:prstGeom>
        </p:spPr>
      </p:pic>
      <p:sp>
        <p:nvSpPr>
          <p:cNvPr id="8" name="Text Placeholder 9">
            <a:extLst>
              <a:ext uri="{FF2B5EF4-FFF2-40B4-BE49-F238E27FC236}">
                <a16:creationId xmlns:a16="http://schemas.microsoft.com/office/drawing/2014/main" id="{322FC487-238C-1840-AB8A-0EFF5F968354}"/>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a:t>Engaging header about the contents.</a:t>
            </a:r>
          </a:p>
        </p:txBody>
      </p:sp>
      <p:sp>
        <p:nvSpPr>
          <p:cNvPr id="15" name="Content Placeholder 1">
            <a:extLst>
              <a:ext uri="{FF2B5EF4-FFF2-40B4-BE49-F238E27FC236}">
                <a16:creationId xmlns:a16="http://schemas.microsoft.com/office/drawing/2014/main" id="{1C4BDCB0-10DF-AF4A-B5F3-AD043A2BB722}"/>
              </a:ext>
            </a:extLst>
          </p:cNvPr>
          <p:cNvSpPr>
            <a:spLocks noGrp="1"/>
          </p:cNvSpPr>
          <p:nvPr>
            <p:ph sz="quarter" idx="12" hasCustomPrompt="1"/>
          </p:nvPr>
        </p:nvSpPr>
        <p:spPr>
          <a:xfrm>
            <a:off x="381633" y="1592263"/>
            <a:ext cx="10203036" cy="4897438"/>
          </a:xfrm>
          <a:prstGeom prst="rect">
            <a:avLst/>
          </a:prstGeom>
        </p:spPr>
        <p:txBody>
          <a:bodyPr/>
          <a:lstStyle>
            <a:lvl1pPr marL="0" indent="0">
              <a:buNone/>
              <a:defRPr sz="1600"/>
            </a:lvl1pPr>
          </a:lstStyle>
          <a:p>
            <a:r>
              <a:rPr lang="en-US"/>
              <a:t>Edit for interesting content.</a:t>
            </a:r>
            <a:endParaRPr lang="en-GB"/>
          </a:p>
        </p:txBody>
      </p:sp>
    </p:spTree>
    <p:extLst>
      <p:ext uri="{BB962C8B-B14F-4D97-AF65-F5344CB8AC3E}">
        <p14:creationId xmlns:p14="http://schemas.microsoft.com/office/powerpoint/2010/main" val="3523331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ock with header Slides_sky">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69D38-20F0-974F-99EE-DB2E7056064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660791" y="5914708"/>
            <a:ext cx="1159734" cy="574992"/>
          </a:xfrm>
          <a:prstGeom prst="rect">
            <a:avLst/>
          </a:prstGeom>
        </p:spPr>
      </p:pic>
      <p:pic>
        <p:nvPicPr>
          <p:cNvPr id="11" name="Picture 10">
            <a:extLst>
              <a:ext uri="{FF2B5EF4-FFF2-40B4-BE49-F238E27FC236}">
                <a16:creationId xmlns:a16="http://schemas.microsoft.com/office/drawing/2014/main" id="{99E2F464-1DD9-E142-937B-337152CBC961}"/>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12308" b="-4324"/>
          <a:stretch/>
        </p:blipFill>
        <p:spPr>
          <a:xfrm>
            <a:off x="10944805" y="34624"/>
            <a:ext cx="1171074" cy="3753549"/>
          </a:xfrm>
          <a:prstGeom prst="rect">
            <a:avLst/>
          </a:prstGeom>
        </p:spPr>
      </p:pic>
      <p:sp>
        <p:nvSpPr>
          <p:cNvPr id="12" name="Arc 11">
            <a:extLst>
              <a:ext uri="{FF2B5EF4-FFF2-40B4-BE49-F238E27FC236}">
                <a16:creationId xmlns:a16="http://schemas.microsoft.com/office/drawing/2014/main" id="{AE515DF7-38C5-0B47-8A6E-D893AF7B6B8B}"/>
              </a:ext>
            </a:extLst>
          </p:cNvPr>
          <p:cNvSpPr/>
          <p:nvPr userDrawn="1"/>
        </p:nvSpPr>
        <p:spPr>
          <a:xfrm rot="10800000">
            <a:off x="10617447" y="-1577720"/>
            <a:ext cx="3137529" cy="3137529"/>
          </a:xfrm>
          <a:prstGeom prst="arc">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 name="Picture 15">
            <a:extLst>
              <a:ext uri="{FF2B5EF4-FFF2-40B4-BE49-F238E27FC236}">
                <a16:creationId xmlns:a16="http://schemas.microsoft.com/office/drawing/2014/main" id="{A2A179F3-C5A7-5746-9EC8-B68E325CCAD8}"/>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rot="16200000">
            <a:off x="8375600" y="3041598"/>
            <a:ext cx="3832302" cy="3800500"/>
          </a:xfrm>
          <a:prstGeom prst="rect">
            <a:avLst/>
          </a:prstGeom>
        </p:spPr>
      </p:pic>
      <p:sp>
        <p:nvSpPr>
          <p:cNvPr id="8" name="Text Placeholder 9">
            <a:extLst>
              <a:ext uri="{FF2B5EF4-FFF2-40B4-BE49-F238E27FC236}">
                <a16:creationId xmlns:a16="http://schemas.microsoft.com/office/drawing/2014/main" id="{50A2F523-72B0-9943-B2BD-D7DED6788F00}"/>
              </a:ext>
            </a:extLst>
          </p:cNvPr>
          <p:cNvSpPr>
            <a:spLocks noGrp="1"/>
          </p:cNvSpPr>
          <p:nvPr>
            <p:ph type="body" sz="quarter" idx="10" hasCustomPrompt="1"/>
          </p:nvPr>
        </p:nvSpPr>
        <p:spPr>
          <a:xfrm>
            <a:off x="371475" y="281485"/>
            <a:ext cx="4910137" cy="898623"/>
          </a:xfrm>
          <a:prstGeom prst="rect">
            <a:avLst/>
          </a:prstGeom>
        </p:spPr>
        <p:txBody>
          <a:bodyPr lIns="0" tIns="0" rIns="0" bIns="0"/>
          <a:lstStyle>
            <a:lvl1pPr marL="0" indent="0" algn="l">
              <a:buFont typeface="Arial" panose="020B0604020202020204" pitchFamily="34" charset="0"/>
              <a:buNone/>
              <a:defRPr sz="3600" b="1">
                <a:solidFill>
                  <a:schemeClr val="tx1"/>
                </a:solidFill>
              </a:defRPr>
            </a:lvl1pPr>
            <a:lvl2pPr marL="742952" indent="-457200" algn="l">
              <a:buFont typeface="Arial" panose="020B0604020202020204" pitchFamily="34" charset="0"/>
              <a:buChar char="•"/>
              <a:defRPr sz="2800">
                <a:solidFill>
                  <a:schemeClr val="bg1"/>
                </a:solidFill>
              </a:defRPr>
            </a:lvl2pPr>
            <a:lvl3pPr marL="1028705" indent="-457200" algn="l">
              <a:buFont typeface="Arial" panose="020B0604020202020204" pitchFamily="34" charset="0"/>
              <a:buChar char="•"/>
              <a:defRPr sz="2800">
                <a:solidFill>
                  <a:schemeClr val="bg1"/>
                </a:solidFill>
              </a:defRPr>
            </a:lvl3pPr>
            <a:lvl4pPr marL="1314459" indent="-457200" algn="l">
              <a:buFont typeface="Arial" panose="020B0604020202020204" pitchFamily="34" charset="0"/>
              <a:buChar char="•"/>
              <a:defRPr sz="2800">
                <a:solidFill>
                  <a:schemeClr val="bg1"/>
                </a:solidFill>
              </a:defRPr>
            </a:lvl4pPr>
            <a:lvl5pPr marL="1600212" indent="-457200" algn="l">
              <a:buFont typeface="Arial" panose="020B0604020202020204" pitchFamily="34" charset="0"/>
              <a:buChar char="•"/>
              <a:defRPr sz="2800">
                <a:solidFill>
                  <a:schemeClr val="bg1"/>
                </a:solidFill>
              </a:defRPr>
            </a:lvl5pPr>
          </a:lstStyle>
          <a:p>
            <a:pPr lvl="0"/>
            <a:r>
              <a:rPr lang="en-US"/>
              <a:t>Engaging header about the contents.</a:t>
            </a:r>
          </a:p>
        </p:txBody>
      </p:sp>
      <p:sp>
        <p:nvSpPr>
          <p:cNvPr id="15" name="Content Placeholder 1">
            <a:extLst>
              <a:ext uri="{FF2B5EF4-FFF2-40B4-BE49-F238E27FC236}">
                <a16:creationId xmlns:a16="http://schemas.microsoft.com/office/drawing/2014/main" id="{E0A44BA4-5C0B-314D-BCEB-2155D70B5F72}"/>
              </a:ext>
            </a:extLst>
          </p:cNvPr>
          <p:cNvSpPr>
            <a:spLocks noGrp="1"/>
          </p:cNvSpPr>
          <p:nvPr>
            <p:ph sz="quarter" idx="12" hasCustomPrompt="1"/>
          </p:nvPr>
        </p:nvSpPr>
        <p:spPr>
          <a:xfrm>
            <a:off x="381633" y="1592263"/>
            <a:ext cx="10203036" cy="4897438"/>
          </a:xfrm>
          <a:prstGeom prst="rect">
            <a:avLst/>
          </a:prstGeom>
        </p:spPr>
        <p:txBody>
          <a:bodyPr/>
          <a:lstStyle>
            <a:lvl1pPr marL="0" indent="0">
              <a:buNone/>
              <a:defRPr sz="1600"/>
            </a:lvl1pPr>
          </a:lstStyle>
          <a:p>
            <a:r>
              <a:rPr lang="en-US"/>
              <a:t>Edit for interesting content.</a:t>
            </a:r>
            <a:endParaRPr lang="en-GB"/>
          </a:p>
        </p:txBody>
      </p:sp>
    </p:spTree>
    <p:extLst>
      <p:ext uri="{BB962C8B-B14F-4D97-AF65-F5344CB8AC3E}">
        <p14:creationId xmlns:p14="http://schemas.microsoft.com/office/powerpoint/2010/main" val="18596465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073867"/>
      </p:ext>
    </p:extLst>
  </p:cSld>
  <p:clrMap bg1="lt1" tx1="dk1" bg2="lt2" tx2="dk2" accent1="accent1" accent2="accent2" accent3="accent3" accent4="accent4" accent5="accent5" accent6="accent6" hlink="hlink" folHlink="folHlink"/>
  <p:sldLayoutIdLst>
    <p:sldLayoutId id="2147484191" r:id="rId1"/>
    <p:sldLayoutId id="2147484353" r:id="rId2"/>
    <p:sldLayoutId id="2147484367" r:id="rId3"/>
  </p:sldLayoutIdLst>
  <p:txStyles>
    <p:titleStyle>
      <a:lvl1pPr algn="ctr" defTabSz="571506" rtl="0" eaLnBrk="1" latinLnBrk="0" hangingPunct="1">
        <a:lnSpc>
          <a:spcPct val="90000"/>
        </a:lnSpc>
        <a:spcBef>
          <a:spcPct val="0"/>
        </a:spcBef>
        <a:buNone/>
        <a:defRPr sz="1500" kern="1200" baseline="0">
          <a:solidFill>
            <a:schemeClr val="tx1">
              <a:lumMod val="75000"/>
              <a:lumOff val="25000"/>
            </a:schemeClr>
          </a:solidFill>
          <a:latin typeface="+mj-lt"/>
          <a:ea typeface="+mj-ea"/>
          <a:cs typeface="+mj-cs"/>
        </a:defRPr>
      </a:lvl1pPr>
    </p:titleStyle>
    <p:bodyStyle>
      <a:lvl1pPr marL="0" indent="0" algn="l" defTabSz="571506" rtl="0" eaLnBrk="1" latinLnBrk="0" hangingPunct="1">
        <a:lnSpc>
          <a:spcPct val="90000"/>
        </a:lnSpc>
        <a:spcBef>
          <a:spcPts val="626"/>
        </a:spcBef>
        <a:buFont typeface="Arial" panose="020B0604020202020204" pitchFamily="34" charset="0"/>
        <a:buNone/>
        <a:defRPr sz="844" kern="1200">
          <a:solidFill>
            <a:schemeClr val="tx1">
              <a:lumMod val="50000"/>
              <a:lumOff val="50000"/>
            </a:schemeClr>
          </a:solidFill>
          <a:latin typeface="+mn-lt"/>
          <a:ea typeface="+mn-ea"/>
          <a:cs typeface="+mn-cs"/>
        </a:defRPr>
      </a:lvl1pPr>
      <a:lvl2pPr marL="428629" indent="-142877" algn="l" defTabSz="571506" rtl="0" eaLnBrk="1" latinLnBrk="0" hangingPunct="1">
        <a:lnSpc>
          <a:spcPct val="90000"/>
        </a:lnSpc>
        <a:spcBef>
          <a:spcPts val="312"/>
        </a:spcBef>
        <a:buFont typeface="Arial" panose="020B0604020202020204" pitchFamily="34" charset="0"/>
        <a:buChar char="•"/>
        <a:defRPr sz="1500" kern="1200">
          <a:solidFill>
            <a:schemeClr val="tx1"/>
          </a:solidFill>
          <a:latin typeface="+mn-lt"/>
          <a:ea typeface="+mn-ea"/>
          <a:cs typeface="+mn-cs"/>
        </a:defRPr>
      </a:lvl2pPr>
      <a:lvl3pPr marL="714382" indent="-142877" algn="l" defTabSz="571506" rtl="0" eaLnBrk="1" latinLnBrk="0" hangingPunct="1">
        <a:lnSpc>
          <a:spcPct val="90000"/>
        </a:lnSpc>
        <a:spcBef>
          <a:spcPts val="312"/>
        </a:spcBef>
        <a:buFont typeface="Arial" panose="020B0604020202020204" pitchFamily="34" charset="0"/>
        <a:buChar char="•"/>
        <a:defRPr sz="1250" kern="1200">
          <a:solidFill>
            <a:schemeClr val="tx1"/>
          </a:solidFill>
          <a:latin typeface="+mn-lt"/>
          <a:ea typeface="+mn-ea"/>
          <a:cs typeface="+mn-cs"/>
        </a:defRPr>
      </a:lvl3pPr>
      <a:lvl4pPr marL="1000136"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4pPr>
      <a:lvl5pPr marL="1285889"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5pPr>
      <a:lvl6pPr marL="1571641"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6pPr>
      <a:lvl7pPr marL="1857394"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7pPr>
      <a:lvl8pPr marL="2143147"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8pPr>
      <a:lvl9pPr marL="2428899"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9pPr>
    </p:bodyStyle>
    <p:otherStyle>
      <a:defPPr>
        <a:defRPr lang="en-US"/>
      </a:defPPr>
      <a:lvl1pPr marL="0" algn="l" defTabSz="571506" rtl="0" eaLnBrk="1" latinLnBrk="0" hangingPunct="1">
        <a:defRPr sz="1126" kern="1200">
          <a:solidFill>
            <a:schemeClr val="tx1"/>
          </a:solidFill>
          <a:latin typeface="+mn-lt"/>
          <a:ea typeface="+mn-ea"/>
          <a:cs typeface="+mn-cs"/>
        </a:defRPr>
      </a:lvl1pPr>
      <a:lvl2pPr marL="285753" algn="l" defTabSz="571506" rtl="0" eaLnBrk="1" latinLnBrk="0" hangingPunct="1">
        <a:defRPr sz="1126" kern="1200">
          <a:solidFill>
            <a:schemeClr val="tx1"/>
          </a:solidFill>
          <a:latin typeface="+mn-lt"/>
          <a:ea typeface="+mn-ea"/>
          <a:cs typeface="+mn-cs"/>
        </a:defRPr>
      </a:lvl2pPr>
      <a:lvl3pPr marL="571506" algn="l" defTabSz="571506" rtl="0" eaLnBrk="1" latinLnBrk="0" hangingPunct="1">
        <a:defRPr sz="1126" kern="1200">
          <a:solidFill>
            <a:schemeClr val="tx1"/>
          </a:solidFill>
          <a:latin typeface="+mn-lt"/>
          <a:ea typeface="+mn-ea"/>
          <a:cs typeface="+mn-cs"/>
        </a:defRPr>
      </a:lvl3pPr>
      <a:lvl4pPr marL="857258" algn="l" defTabSz="571506" rtl="0" eaLnBrk="1" latinLnBrk="0" hangingPunct="1">
        <a:defRPr sz="1126" kern="1200">
          <a:solidFill>
            <a:schemeClr val="tx1"/>
          </a:solidFill>
          <a:latin typeface="+mn-lt"/>
          <a:ea typeface="+mn-ea"/>
          <a:cs typeface="+mn-cs"/>
        </a:defRPr>
      </a:lvl4pPr>
      <a:lvl5pPr marL="1143012" algn="l" defTabSz="571506" rtl="0" eaLnBrk="1" latinLnBrk="0" hangingPunct="1">
        <a:defRPr sz="1126" kern="1200">
          <a:solidFill>
            <a:schemeClr val="tx1"/>
          </a:solidFill>
          <a:latin typeface="+mn-lt"/>
          <a:ea typeface="+mn-ea"/>
          <a:cs typeface="+mn-cs"/>
        </a:defRPr>
      </a:lvl5pPr>
      <a:lvl6pPr marL="1428764" algn="l" defTabSz="571506" rtl="0" eaLnBrk="1" latinLnBrk="0" hangingPunct="1">
        <a:defRPr sz="1126" kern="1200">
          <a:solidFill>
            <a:schemeClr val="tx1"/>
          </a:solidFill>
          <a:latin typeface="+mn-lt"/>
          <a:ea typeface="+mn-ea"/>
          <a:cs typeface="+mn-cs"/>
        </a:defRPr>
      </a:lvl6pPr>
      <a:lvl7pPr marL="1714517" algn="l" defTabSz="571506" rtl="0" eaLnBrk="1" latinLnBrk="0" hangingPunct="1">
        <a:defRPr sz="1126" kern="1200">
          <a:solidFill>
            <a:schemeClr val="tx1"/>
          </a:solidFill>
          <a:latin typeface="+mn-lt"/>
          <a:ea typeface="+mn-ea"/>
          <a:cs typeface="+mn-cs"/>
        </a:defRPr>
      </a:lvl7pPr>
      <a:lvl8pPr marL="2000270" algn="l" defTabSz="571506" rtl="0" eaLnBrk="1" latinLnBrk="0" hangingPunct="1">
        <a:defRPr sz="1126" kern="1200">
          <a:solidFill>
            <a:schemeClr val="tx1"/>
          </a:solidFill>
          <a:latin typeface="+mn-lt"/>
          <a:ea typeface="+mn-ea"/>
          <a:cs typeface="+mn-cs"/>
        </a:defRPr>
      </a:lvl8pPr>
      <a:lvl9pPr marL="2286023" algn="l" defTabSz="571506" rtl="0" eaLnBrk="1" latinLnBrk="0" hangingPunct="1">
        <a:defRPr sz="112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432" userDrawn="1">
          <p15:clr>
            <a:srgbClr val="F26B43"/>
          </p15:clr>
        </p15:guide>
        <p15:guide id="3" orient="horz" pos="4088" userDrawn="1">
          <p15:clr>
            <a:srgbClr val="F26B43"/>
          </p15:clr>
        </p15:guide>
        <p15:guide id="4" orient="horz" pos="210" userDrawn="1">
          <p15:clr>
            <a:srgbClr val="F26B43"/>
          </p15:clr>
        </p15:guide>
        <p15:guide id="5" pos="234" userDrawn="1">
          <p15:clr>
            <a:srgbClr val="F26B43"/>
          </p15:clr>
        </p15:guide>
        <p15:guide id="6" pos="3364" userDrawn="1">
          <p15:clr>
            <a:srgbClr val="F26B43"/>
          </p15:clr>
        </p15:guide>
        <p15:guide id="7" pos="3500" userDrawn="1">
          <p15:clr>
            <a:srgbClr val="F26B43"/>
          </p15:clr>
        </p15:guide>
        <p15:guide id="8" pos="7446" userDrawn="1">
          <p15:clr>
            <a:srgbClr val="F26B43"/>
          </p15:clr>
        </p15:guide>
        <p15:guide id="9" pos="6675" userDrawn="1">
          <p15:clr>
            <a:srgbClr val="F26B43"/>
          </p15:clr>
        </p15:guide>
        <p15:guide id="10" orient="horz" pos="1003" userDrawn="1">
          <p15:clr>
            <a:srgbClr val="F26B43"/>
          </p15:clr>
        </p15:guide>
        <p15:guide id="11" orient="horz" pos="2228" userDrawn="1">
          <p15:clr>
            <a:srgbClr val="F26B43"/>
          </p15:clr>
        </p15:guide>
        <p15:guide id="12" orient="horz" pos="20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276757"/>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343" r:id="rId11"/>
    <p:sldLayoutId id="2147484351" r:id="rId12"/>
    <p:sldLayoutId id="2147484363" r:id="rId13"/>
    <p:sldLayoutId id="2147484365" r:id="rId14"/>
    <p:sldLayoutId id="214748436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2" pos="7446">
          <p15:clr>
            <a:srgbClr val="F26B43"/>
          </p15:clr>
        </p15:guide>
        <p15:guide id="3" pos="3364" userDrawn="1">
          <p15:clr>
            <a:srgbClr val="F26B43"/>
          </p15:clr>
        </p15:guide>
        <p15:guide id="4" pos="3432">
          <p15:clr>
            <a:srgbClr val="F26B43"/>
          </p15:clr>
        </p15:guide>
        <p15:guide id="5" pos="3500">
          <p15:clr>
            <a:srgbClr val="F26B43"/>
          </p15:clr>
        </p15:guide>
        <p15:guide id="6" orient="horz" pos="210">
          <p15:clr>
            <a:srgbClr val="F26B43"/>
          </p15:clr>
        </p15:guide>
        <p15:guide id="7" orient="horz" pos="4088">
          <p15:clr>
            <a:srgbClr val="F26B43"/>
          </p15:clr>
        </p15:guide>
        <p15:guide id="8" orient="horz" pos="2160">
          <p15:clr>
            <a:srgbClr val="F26B43"/>
          </p15:clr>
        </p15:guide>
        <p15:guide id="9" pos="6698">
          <p15:clr>
            <a:srgbClr val="F26B43"/>
          </p15:clr>
        </p15:guide>
        <p15:guide id="10" orient="horz" pos="1003">
          <p15:clr>
            <a:srgbClr val="F26B43"/>
          </p15:clr>
        </p15:guide>
        <p15:guide id="11" orient="horz" pos="2228">
          <p15:clr>
            <a:srgbClr val="F26B43"/>
          </p15:clr>
        </p15:guide>
        <p15:guide id="12" orient="horz" pos="209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docs/reference/api/pandas.DataFrame.html" TargetMode="External"/><Relationship Id="rId2" Type="http://schemas.openxmlformats.org/officeDocument/2006/relationships/hyperlink" Target="https://pandas.pydata.org/docs/" TargetMode="External"/><Relationship Id="rId1" Type="http://schemas.openxmlformats.org/officeDocument/2006/relationships/slideLayout" Target="../slideLayouts/slideLayout16.xml"/><Relationship Id="rId4" Type="http://schemas.openxmlformats.org/officeDocument/2006/relationships/hyperlink" Target="https://pandas.pydata.org/docs/user_guide/index.html#user-guid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27.jpeg"/></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36.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1846C-D103-4AF6-B98E-696881823DCF}"/>
              </a:ext>
            </a:extLst>
          </p:cNvPr>
          <p:cNvSpPr>
            <a:spLocks noGrp="1"/>
          </p:cNvSpPr>
          <p:nvPr>
            <p:ph type="title" idx="4294967295"/>
          </p:nvPr>
        </p:nvSpPr>
        <p:spPr>
          <a:xfrm>
            <a:off x="348125" y="1576117"/>
            <a:ext cx="5590559" cy="1520852"/>
          </a:xfrm>
          <a:prstGeom prst="rect">
            <a:avLst/>
          </a:prstGeom>
        </p:spPr>
        <p:txBody>
          <a:bodyPr lIns="0" tIns="0" rIns="0" bIns="0"/>
          <a:lstStyle/>
          <a:p>
            <a:pPr rtl="0" eaLnBrk="1" latinLnBrk="0" hangingPunct="1"/>
            <a:r>
              <a:rPr lang="en-GB" sz="3200" b="1" dirty="0">
                <a:solidFill>
                  <a:schemeClr val="tx1"/>
                </a:solidFill>
                <a:effectLst/>
                <a:latin typeface="+mn-lt"/>
              </a:rPr>
              <a:t>Level 5 Data Engineer</a:t>
            </a:r>
            <a:br>
              <a:rPr lang="en-GB" sz="3200" b="1" dirty="0">
                <a:solidFill>
                  <a:schemeClr val="tx1"/>
                </a:solidFill>
                <a:effectLst/>
                <a:latin typeface="+mn-lt"/>
              </a:rPr>
            </a:br>
            <a:r>
              <a:rPr lang="en-GB" sz="3200" b="1" dirty="0">
                <a:solidFill>
                  <a:schemeClr val="tx1"/>
                </a:solidFill>
                <a:effectLst/>
                <a:latin typeface="+mn-lt"/>
              </a:rPr>
              <a:t>Module 6 Topic 1</a:t>
            </a:r>
          </a:p>
        </p:txBody>
      </p:sp>
      <p:sp>
        <p:nvSpPr>
          <p:cNvPr id="5" name="Text Placeholder 4">
            <a:extLst>
              <a:ext uri="{FF2B5EF4-FFF2-40B4-BE49-F238E27FC236}">
                <a16:creationId xmlns:a16="http://schemas.microsoft.com/office/drawing/2014/main" id="{C3E3DC36-7114-465E-A434-7520E0176F29}"/>
              </a:ext>
            </a:extLst>
          </p:cNvPr>
          <p:cNvSpPr>
            <a:spLocks noGrp="1"/>
          </p:cNvSpPr>
          <p:nvPr>
            <p:ph type="body" sz="quarter" idx="11"/>
          </p:nvPr>
        </p:nvSpPr>
        <p:spPr>
          <a:xfrm>
            <a:off x="381634" y="3428999"/>
            <a:ext cx="5442223" cy="1306512"/>
          </a:xfrm>
        </p:spPr>
        <p:txBody>
          <a:bodyPr lIns="0" tIns="0" rIns="0" bIns="0" anchor="t"/>
          <a:lstStyle/>
          <a:p>
            <a:pPr algn="ctr"/>
            <a:r>
              <a:rPr lang="en-GB" sz="2800" b="1" dirty="0">
                <a:cs typeface="Arial"/>
              </a:rPr>
              <a:t>Introduction to Data Collection and Ingestion</a:t>
            </a:r>
          </a:p>
        </p:txBody>
      </p:sp>
      <p:sp>
        <p:nvSpPr>
          <p:cNvPr id="8" name="TextBox 7">
            <a:extLst>
              <a:ext uri="{FF2B5EF4-FFF2-40B4-BE49-F238E27FC236}">
                <a16:creationId xmlns:a16="http://schemas.microsoft.com/office/drawing/2014/main" id="{35692034-D48F-BA49-5A26-B0C437031965}"/>
              </a:ext>
            </a:extLst>
          </p:cNvPr>
          <p:cNvSpPr txBox="1"/>
          <p:nvPr/>
        </p:nvSpPr>
        <p:spPr>
          <a:xfrm>
            <a:off x="644313" y="5206969"/>
            <a:ext cx="8677239" cy="1200329"/>
          </a:xfrm>
          <a:prstGeom prst="rect">
            <a:avLst/>
          </a:prstGeom>
          <a:noFill/>
        </p:spPr>
        <p:txBody>
          <a:bodyPr wrap="square" lIns="91440" tIns="45720" rIns="91440" bIns="45720" anchor="t">
            <a:spAutoFit/>
          </a:bodyPr>
          <a:lstStyle/>
          <a:p>
            <a:r>
              <a:rPr lang="en-GB" sz="2400" b="1" dirty="0">
                <a:cs typeface="Arial"/>
              </a:rPr>
              <a:t>L5 Data Engineer Higher Apprenticeship</a:t>
            </a:r>
          </a:p>
          <a:p>
            <a:r>
              <a:rPr lang="en-GB" sz="2400" dirty="0">
                <a:cs typeface="Arial"/>
              </a:rPr>
              <a:t>Module 6 / 12 (</a:t>
            </a:r>
            <a:r>
              <a:rPr lang="en-GB" sz="2400" b="1" dirty="0">
                <a:cs typeface="Arial"/>
              </a:rPr>
              <a:t>“Data Collection and Ingestion pt. 1”</a:t>
            </a:r>
            <a:r>
              <a:rPr lang="en-GB" sz="2400" dirty="0">
                <a:cs typeface="Arial"/>
              </a:rPr>
              <a:t>)</a:t>
            </a:r>
          </a:p>
          <a:p>
            <a:r>
              <a:rPr lang="en-GB" sz="2400" dirty="0">
                <a:cs typeface="Arial"/>
              </a:rPr>
              <a:t>Topic 1 / 4</a:t>
            </a:r>
          </a:p>
        </p:txBody>
      </p:sp>
      <p:pic>
        <p:nvPicPr>
          <p:cNvPr id="9" name="Picture 2" descr="The Best Way to Learn Python – Python Programming Tutorial for Beginners">
            <a:extLst>
              <a:ext uri="{FF2B5EF4-FFF2-40B4-BE49-F238E27FC236}">
                <a16:creationId xmlns:a16="http://schemas.microsoft.com/office/drawing/2014/main" id="{C987194D-1B0C-9A5D-F64B-AA25A50E35DC}"/>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7294365" y="2162509"/>
            <a:ext cx="3813628" cy="254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611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8E2F66-B39D-E6EF-A2A3-369D43168023}"/>
              </a:ext>
            </a:extLst>
          </p:cNvPr>
          <p:cNvSpPr>
            <a:spLocks noGrp="1"/>
          </p:cNvSpPr>
          <p:nvPr>
            <p:ph type="body" sz="quarter" idx="11"/>
          </p:nvPr>
        </p:nvSpPr>
        <p:spPr>
          <a:xfrm>
            <a:off x="365939" y="1605757"/>
            <a:ext cx="9036679" cy="3805330"/>
          </a:xfrm>
        </p:spPr>
        <p:txBody>
          <a:bodyPr/>
          <a:lstStyle/>
          <a:p>
            <a:pPr marL="0" marR="0" lvl="0" indent="0" algn="l" rtl="0">
              <a:spcBef>
                <a:spcPts val="0"/>
              </a:spcBef>
              <a:spcAft>
                <a:spcPts val="0"/>
              </a:spcAft>
              <a:buNone/>
            </a:pPr>
            <a:endParaRPr lang="en-US" sz="1800" dirty="0">
              <a:solidFill>
                <a:schemeClr val="dk1"/>
              </a:solidFill>
              <a:ea typeface="Calibri"/>
              <a:cs typeface="Calibri"/>
              <a:sym typeface="Calibri"/>
            </a:endParaRPr>
          </a:p>
          <a:p>
            <a:pPr marL="0" marR="0" lvl="0" indent="0" algn="l" rtl="0">
              <a:spcBef>
                <a:spcPts val="0"/>
              </a:spcBef>
              <a:spcAft>
                <a:spcPts val="0"/>
              </a:spcAft>
              <a:buNone/>
            </a:pPr>
            <a:r>
              <a:rPr lang="en-US" sz="1800" b="1" dirty="0">
                <a:solidFill>
                  <a:schemeClr val="dk1"/>
                </a:solidFill>
                <a:ea typeface="Calibri"/>
                <a:cs typeface="Calibri"/>
                <a:sym typeface="Calibri"/>
              </a:rPr>
              <a:t>Anonymous functions – function without a name</a:t>
            </a:r>
            <a:endParaRPr lang="en-US" sz="1800" dirty="0"/>
          </a:p>
          <a:p>
            <a:pPr marL="0" marR="0" lvl="0" indent="0" algn="l" rtl="0">
              <a:spcBef>
                <a:spcPts val="0"/>
              </a:spcBef>
              <a:spcAft>
                <a:spcPts val="0"/>
              </a:spcAft>
              <a:buNone/>
            </a:pPr>
            <a:endParaRPr lang="en-US" sz="1800" b="1" dirty="0">
              <a:solidFill>
                <a:schemeClr val="dk1"/>
              </a:solidFill>
              <a:ea typeface="Calibri"/>
              <a:cs typeface="Calibri"/>
              <a:sym typeface="Calibri"/>
            </a:endParaRPr>
          </a:p>
          <a:p>
            <a:pPr marL="0" marR="0" lvl="0" indent="0" algn="l" rtl="0">
              <a:spcBef>
                <a:spcPts val="0"/>
              </a:spcBef>
              <a:spcAft>
                <a:spcPts val="0"/>
              </a:spcAft>
              <a:buNone/>
            </a:pPr>
            <a:r>
              <a:rPr lang="en-US" sz="1800" b="1" dirty="0">
                <a:solidFill>
                  <a:schemeClr val="dk1"/>
                </a:solidFill>
                <a:ea typeface="Calibri"/>
                <a:cs typeface="Calibri"/>
                <a:sym typeface="Calibri"/>
              </a:rPr>
              <a:t>We use lambda functions when we require a nameless function for a short period of time.</a:t>
            </a:r>
          </a:p>
          <a:p>
            <a:pPr marL="0" marR="0" lvl="0" indent="0" algn="l" rtl="0">
              <a:spcBef>
                <a:spcPts val="0"/>
              </a:spcBef>
              <a:spcAft>
                <a:spcPts val="0"/>
              </a:spcAft>
              <a:buNone/>
            </a:pPr>
            <a:endParaRPr lang="en-US" sz="1800" dirty="0"/>
          </a:p>
          <a:p>
            <a:pPr marL="0" marR="0" lvl="0" indent="0" algn="l" rtl="0">
              <a:spcBef>
                <a:spcPts val="0"/>
              </a:spcBef>
              <a:spcAft>
                <a:spcPts val="0"/>
              </a:spcAft>
              <a:buNone/>
            </a:pPr>
            <a:endParaRPr lang="en-US" sz="1800" dirty="0">
              <a:solidFill>
                <a:schemeClr val="dk1"/>
              </a:solidFill>
              <a:ea typeface="Calibri"/>
              <a:cs typeface="Calibri"/>
              <a:sym typeface="Calibri"/>
            </a:endParaRPr>
          </a:p>
          <a:p>
            <a:pPr marL="0" marR="0" lvl="0" indent="0" algn="l" rtl="0">
              <a:spcBef>
                <a:spcPts val="0"/>
              </a:spcBef>
              <a:spcAft>
                <a:spcPts val="0"/>
              </a:spcAft>
              <a:buNone/>
            </a:pPr>
            <a:r>
              <a:rPr lang="en-US" sz="1800" dirty="0">
                <a:solidFill>
                  <a:schemeClr val="dk1"/>
                </a:solidFill>
                <a:ea typeface="Calibri"/>
                <a:cs typeface="Calibri"/>
                <a:sym typeface="Calibri"/>
              </a:rPr>
              <a:t>Python Lambda syntax:</a:t>
            </a:r>
            <a:endParaRPr lang="en-US" sz="1800" dirty="0"/>
          </a:p>
          <a:p>
            <a:pPr marL="0" marR="0" lvl="0" indent="0" algn="l" rtl="0">
              <a:spcBef>
                <a:spcPts val="0"/>
              </a:spcBef>
              <a:spcAft>
                <a:spcPts val="0"/>
              </a:spcAft>
              <a:buNone/>
            </a:pPr>
            <a:endParaRPr lang="en-US" sz="1600" dirty="0">
              <a:solidFill>
                <a:schemeClr val="dk1"/>
              </a:solidFill>
              <a:ea typeface="Calibri"/>
              <a:cs typeface="Calibri"/>
              <a:sym typeface="Calibri"/>
            </a:endParaRPr>
          </a:p>
          <a:p>
            <a:pPr lvl="1" indent="0">
              <a:spcBef>
                <a:spcPts val="0"/>
              </a:spcBef>
              <a:buNone/>
            </a:pPr>
            <a:r>
              <a:rPr lang="en-US" b="1" dirty="0">
                <a:solidFill>
                  <a:schemeClr val="dk1"/>
                </a:solidFill>
                <a:ea typeface="Calibri"/>
                <a:cs typeface="Courier New" panose="02070309020205020404" pitchFamily="49" charset="0"/>
                <a:sym typeface="Calibri"/>
              </a:rPr>
              <a:t>lambda arguments : expression</a:t>
            </a:r>
            <a:endParaRPr lang="en-US" dirty="0">
              <a:cs typeface="Courier New" panose="02070309020205020404" pitchFamily="49" charset="0"/>
            </a:endParaRPr>
          </a:p>
          <a:p>
            <a:pPr marL="0" marR="0" lvl="0" indent="0" algn="l" rtl="0">
              <a:spcBef>
                <a:spcPts val="0"/>
              </a:spcBef>
              <a:spcAft>
                <a:spcPts val="0"/>
              </a:spcAft>
              <a:buNone/>
            </a:pPr>
            <a:endParaRPr lang="en-US" dirty="0">
              <a:solidFill>
                <a:schemeClr val="dk1"/>
              </a:solidFill>
              <a:ea typeface="Calibri"/>
              <a:cs typeface="Calibri"/>
              <a:sym typeface="Calibri"/>
            </a:endParaRPr>
          </a:p>
          <a:p>
            <a:pPr marL="0" marR="0" lvl="0" indent="0" algn="l" rtl="0">
              <a:spcBef>
                <a:spcPts val="0"/>
              </a:spcBef>
              <a:spcAft>
                <a:spcPts val="0"/>
              </a:spcAft>
              <a:buNone/>
            </a:pPr>
            <a:endParaRPr lang="en-US" sz="1600" dirty="0">
              <a:solidFill>
                <a:schemeClr val="dk1"/>
              </a:solidFill>
              <a:ea typeface="Calibri"/>
              <a:cs typeface="Calibri"/>
              <a:sym typeface="Calibri"/>
            </a:endParaRPr>
          </a:p>
          <a:p>
            <a:pPr marL="0" marR="0" lvl="0" indent="0" algn="l" rtl="0">
              <a:spcBef>
                <a:spcPts val="0"/>
              </a:spcBef>
              <a:spcAft>
                <a:spcPts val="0"/>
              </a:spcAft>
              <a:buNone/>
            </a:pPr>
            <a:r>
              <a:rPr lang="en-US" sz="1600" dirty="0">
                <a:solidFill>
                  <a:schemeClr val="dk1"/>
                </a:solidFill>
                <a:ea typeface="Calibri"/>
                <a:cs typeface="Calibri"/>
                <a:sym typeface="Calibri"/>
              </a:rPr>
              <a:t>Example:</a:t>
            </a:r>
            <a:endParaRPr lang="en-US" dirty="0"/>
          </a:p>
          <a:p>
            <a:pPr marL="0" marR="0" lvl="0" indent="0" algn="l" rtl="0">
              <a:spcBef>
                <a:spcPts val="0"/>
              </a:spcBef>
              <a:spcAft>
                <a:spcPts val="0"/>
              </a:spcAft>
              <a:buNone/>
            </a:pPr>
            <a:endParaRPr lang="en-US" sz="1600" dirty="0">
              <a:solidFill>
                <a:schemeClr val="dk1"/>
              </a:solidFill>
              <a:ea typeface="Calibri"/>
              <a:cs typeface="Calibri"/>
              <a:sym typeface="Calibri"/>
            </a:endParaRPr>
          </a:p>
          <a:p>
            <a:pPr lvl="1" indent="0">
              <a:spcBef>
                <a:spcPts val="0"/>
              </a:spcBef>
              <a:buNone/>
            </a:pPr>
            <a:r>
              <a:rPr lang="en-US" dirty="0" err="1">
                <a:solidFill>
                  <a:schemeClr val="dk1"/>
                </a:solidFill>
                <a:ea typeface="Calibri"/>
                <a:cs typeface="Courier New" panose="02070309020205020404" pitchFamily="49" charset="0"/>
                <a:sym typeface="Calibri"/>
              </a:rPr>
              <a:t>lambda_cube</a:t>
            </a:r>
            <a:r>
              <a:rPr lang="en-US" dirty="0">
                <a:solidFill>
                  <a:schemeClr val="dk1"/>
                </a:solidFill>
                <a:ea typeface="Calibri"/>
                <a:cs typeface="Courier New" panose="02070309020205020404" pitchFamily="49" charset="0"/>
                <a:sym typeface="Calibri"/>
              </a:rPr>
              <a:t> = lambda y: y*y*y</a:t>
            </a:r>
            <a:endParaRPr lang="en-US" dirty="0">
              <a:cs typeface="Courier New" panose="02070309020205020404" pitchFamily="49" charset="0"/>
            </a:endParaRPr>
          </a:p>
          <a:p>
            <a:endParaRPr lang="en-GB" dirty="0"/>
          </a:p>
        </p:txBody>
      </p:sp>
      <p:sp>
        <p:nvSpPr>
          <p:cNvPr id="3" name="Text Placeholder 2">
            <a:extLst>
              <a:ext uri="{FF2B5EF4-FFF2-40B4-BE49-F238E27FC236}">
                <a16:creationId xmlns:a16="http://schemas.microsoft.com/office/drawing/2014/main" id="{48CF8D53-47EA-7E2B-D7AB-DCDCAD6EF998}"/>
              </a:ext>
            </a:extLst>
          </p:cNvPr>
          <p:cNvSpPr>
            <a:spLocks noGrp="1"/>
          </p:cNvSpPr>
          <p:nvPr>
            <p:ph type="body" sz="quarter" idx="10"/>
          </p:nvPr>
        </p:nvSpPr>
        <p:spPr/>
        <p:txBody>
          <a:bodyPr/>
          <a:lstStyle/>
          <a:p>
            <a:r>
              <a:rPr lang="en-US" sz="3200" dirty="0">
                <a:solidFill>
                  <a:schemeClr val="dk1"/>
                </a:solidFill>
                <a:latin typeface="+mj-lt"/>
                <a:ea typeface="Calibri"/>
                <a:cs typeface="Calibri"/>
                <a:sym typeface="Calibri"/>
              </a:rPr>
              <a:t>Lambda functions</a:t>
            </a:r>
            <a:endParaRPr lang="en-US" dirty="0">
              <a:latin typeface="+mj-lt"/>
            </a:endParaRPr>
          </a:p>
          <a:p>
            <a:endParaRPr lang="en-GB" dirty="0"/>
          </a:p>
        </p:txBody>
      </p:sp>
    </p:spTree>
    <p:extLst>
      <p:ext uri="{BB962C8B-B14F-4D97-AF65-F5344CB8AC3E}">
        <p14:creationId xmlns:p14="http://schemas.microsoft.com/office/powerpoint/2010/main" val="2565757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BCE569-6D3A-0297-AA28-A76F6D4A6A61}"/>
              </a:ext>
            </a:extLst>
          </p:cNvPr>
          <p:cNvSpPr>
            <a:spLocks noGrp="1"/>
          </p:cNvSpPr>
          <p:nvPr>
            <p:ph type="body" sz="quarter" idx="11"/>
          </p:nvPr>
        </p:nvSpPr>
        <p:spPr>
          <a:xfrm>
            <a:off x="365939" y="1605757"/>
            <a:ext cx="7540387" cy="5173734"/>
          </a:xfrm>
        </p:spPr>
        <p:txBody>
          <a:bodyPr/>
          <a:lstStyle/>
          <a:p>
            <a:r>
              <a:rPr lang="en-GB" dirty="0">
                <a:hlinkClick r:id="rId2"/>
              </a:rPr>
              <a:t>pandas documentation — pandas 2.2.2 documentation</a:t>
            </a:r>
            <a:endParaRPr lang="en-GB" dirty="0"/>
          </a:p>
          <a:p>
            <a:endParaRPr lang="en-GB" dirty="0"/>
          </a:p>
          <a:p>
            <a:r>
              <a:rPr lang="en-US" b="1" dirty="0"/>
              <a:t>API reference</a:t>
            </a:r>
          </a:p>
          <a:p>
            <a:r>
              <a:rPr lang="en-US" dirty="0"/>
              <a:t>This page gives an overview of all public pandas objects, functions and methods. All classes and functions exposed in pandas.* namespace are public.</a:t>
            </a:r>
          </a:p>
          <a:p>
            <a:r>
              <a:rPr lang="en-US" dirty="0"/>
              <a:t>	Most important webpage:</a:t>
            </a:r>
          </a:p>
          <a:p>
            <a:r>
              <a:rPr lang="en-GB" dirty="0"/>
              <a:t>	</a:t>
            </a:r>
            <a:r>
              <a:rPr lang="en-GB" dirty="0">
                <a:hlinkClick r:id="rId3"/>
              </a:rPr>
              <a:t>https://pandas.pydata.org/docs/reference/api/pandas.DataFrame.html</a:t>
            </a:r>
            <a:endParaRPr lang="en-GB" dirty="0"/>
          </a:p>
          <a:p>
            <a:endParaRPr lang="en-GB" dirty="0"/>
          </a:p>
          <a:p>
            <a:r>
              <a:rPr lang="en-GB" b="1" dirty="0"/>
              <a:t>User Guide</a:t>
            </a:r>
          </a:p>
          <a:p>
            <a:endParaRPr lang="en-GB" b="1" dirty="0"/>
          </a:p>
          <a:p>
            <a:r>
              <a:rPr lang="en-GB" dirty="0">
                <a:hlinkClick r:id="rId4"/>
              </a:rPr>
              <a:t>User Guide — pandas 2.2.2 documentation (pydata.org)</a:t>
            </a:r>
            <a:endParaRPr lang="en-GB" b="1" dirty="0"/>
          </a:p>
          <a:p>
            <a:pPr algn="l"/>
            <a:r>
              <a:rPr lang="en-US" b="0" i="0" dirty="0">
                <a:solidFill>
                  <a:srgbClr val="222832"/>
                </a:solidFill>
                <a:effectLst/>
                <a:latin typeface="-apple-system"/>
              </a:rPr>
              <a:t>The User Guide covers all of pandas by topic area. Each of the subsections introduces a topic (such as “working with missing data”), and discusses how pandas approaches the problem, with many examples throughout.</a:t>
            </a:r>
          </a:p>
          <a:p>
            <a:br>
              <a:rPr lang="en-US" dirty="0"/>
            </a:br>
            <a:endParaRPr lang="en-GB" b="1" dirty="0"/>
          </a:p>
        </p:txBody>
      </p:sp>
      <p:sp>
        <p:nvSpPr>
          <p:cNvPr id="3" name="Text Placeholder 2">
            <a:extLst>
              <a:ext uri="{FF2B5EF4-FFF2-40B4-BE49-F238E27FC236}">
                <a16:creationId xmlns:a16="http://schemas.microsoft.com/office/drawing/2014/main" id="{8F0CF0BC-D144-DA08-01D8-9FB5D61C6EBF}"/>
              </a:ext>
            </a:extLst>
          </p:cNvPr>
          <p:cNvSpPr>
            <a:spLocks noGrp="1"/>
          </p:cNvSpPr>
          <p:nvPr>
            <p:ph type="body" sz="quarter" idx="10"/>
          </p:nvPr>
        </p:nvSpPr>
        <p:spPr/>
        <p:txBody>
          <a:bodyPr/>
          <a:lstStyle/>
          <a:p>
            <a:r>
              <a:rPr lang="en-GB" dirty="0">
                <a:latin typeface="+mj-lt"/>
              </a:rPr>
              <a:t>Using pandas documentation</a:t>
            </a:r>
          </a:p>
        </p:txBody>
      </p:sp>
    </p:spTree>
    <p:extLst>
      <p:ext uri="{BB962C8B-B14F-4D97-AF65-F5344CB8AC3E}">
        <p14:creationId xmlns:p14="http://schemas.microsoft.com/office/powerpoint/2010/main" val="1297219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ACC4DD-909F-9275-7D3C-1876B2C035A8}"/>
              </a:ext>
            </a:extLst>
          </p:cNvPr>
          <p:cNvSpPr>
            <a:spLocks noGrp="1"/>
          </p:cNvSpPr>
          <p:nvPr>
            <p:ph type="body" sz="quarter" idx="11"/>
          </p:nvPr>
        </p:nvSpPr>
        <p:spPr/>
        <p:txBody>
          <a:bodyPr lIns="0" tIns="0" rIns="0" bIns="0" anchor="t"/>
          <a:lstStyle/>
          <a:p>
            <a:r>
              <a:rPr lang="en-US" dirty="0">
                <a:cs typeface="Arial"/>
              </a:rPr>
              <a:t> </a:t>
            </a:r>
            <a:endParaRPr lang="en-US"/>
          </a:p>
        </p:txBody>
      </p:sp>
      <p:sp>
        <p:nvSpPr>
          <p:cNvPr id="3" name="Text Placeholder 2">
            <a:extLst>
              <a:ext uri="{FF2B5EF4-FFF2-40B4-BE49-F238E27FC236}">
                <a16:creationId xmlns:a16="http://schemas.microsoft.com/office/drawing/2014/main" id="{E6109E62-326B-CF3B-0E17-6C846DC0F201}"/>
              </a:ext>
            </a:extLst>
          </p:cNvPr>
          <p:cNvSpPr>
            <a:spLocks noGrp="1"/>
          </p:cNvSpPr>
          <p:nvPr>
            <p:ph type="body" sz="quarter" idx="10"/>
          </p:nvPr>
        </p:nvSpPr>
        <p:spPr/>
        <p:txBody>
          <a:bodyPr lIns="0" tIns="0" rIns="0" bIns="0" anchor="t"/>
          <a:lstStyle/>
          <a:p>
            <a:r>
              <a:rPr lang="en-US" dirty="0">
                <a:cs typeface="Arial"/>
              </a:rPr>
              <a:t>Recap: Data sourcing</a:t>
            </a:r>
            <a:endParaRPr lang="en-US" dirty="0"/>
          </a:p>
        </p:txBody>
      </p:sp>
      <p:pic>
        <p:nvPicPr>
          <p:cNvPr id="4" name="Picture 3" descr="Google Dataset Search | Bibliotècnica">
            <a:extLst>
              <a:ext uri="{FF2B5EF4-FFF2-40B4-BE49-F238E27FC236}">
                <a16:creationId xmlns:a16="http://schemas.microsoft.com/office/drawing/2014/main" id="{E7261C48-63F3-63A0-F806-2863AB674EA8}"/>
              </a:ext>
            </a:extLst>
          </p:cNvPr>
          <p:cNvPicPr>
            <a:picLocks noChangeAspect="1"/>
          </p:cNvPicPr>
          <p:nvPr/>
        </p:nvPicPr>
        <p:blipFill>
          <a:blip r:embed="rId2"/>
          <a:stretch>
            <a:fillRect/>
          </a:stretch>
        </p:blipFill>
        <p:spPr>
          <a:xfrm>
            <a:off x="1772167" y="1446913"/>
            <a:ext cx="3603109" cy="4078992"/>
          </a:xfrm>
          <a:prstGeom prst="rect">
            <a:avLst/>
          </a:prstGeom>
        </p:spPr>
      </p:pic>
      <p:pic>
        <p:nvPicPr>
          <p:cNvPr id="5" name="Picture 4" descr="How to find data science talent on Kaggle">
            <a:extLst>
              <a:ext uri="{FF2B5EF4-FFF2-40B4-BE49-F238E27FC236}">
                <a16:creationId xmlns:a16="http://schemas.microsoft.com/office/drawing/2014/main" id="{1F47BC7F-59F5-6710-BCAD-7E6F2896E88F}"/>
              </a:ext>
            </a:extLst>
          </p:cNvPr>
          <p:cNvPicPr>
            <a:picLocks noChangeAspect="1"/>
          </p:cNvPicPr>
          <p:nvPr/>
        </p:nvPicPr>
        <p:blipFill>
          <a:blip r:embed="rId3"/>
          <a:stretch>
            <a:fillRect/>
          </a:stretch>
        </p:blipFill>
        <p:spPr>
          <a:xfrm>
            <a:off x="6096000" y="1716790"/>
            <a:ext cx="5136630" cy="3424420"/>
          </a:xfrm>
          <a:prstGeom prst="rect">
            <a:avLst/>
          </a:prstGeom>
        </p:spPr>
      </p:pic>
    </p:spTree>
    <p:extLst>
      <p:ext uri="{BB962C8B-B14F-4D97-AF65-F5344CB8AC3E}">
        <p14:creationId xmlns:p14="http://schemas.microsoft.com/office/powerpoint/2010/main" val="896594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CA4310-1C79-FFF8-971D-EBDF637B238A}"/>
              </a:ext>
            </a:extLst>
          </p:cNvPr>
          <p:cNvSpPr>
            <a:spLocks noGrp="1"/>
          </p:cNvSpPr>
          <p:nvPr>
            <p:ph type="body" sz="quarter" idx="11"/>
          </p:nvPr>
        </p:nvSpPr>
        <p:spPr>
          <a:xfrm>
            <a:off x="356415" y="1605757"/>
            <a:ext cx="10876736" cy="3805330"/>
          </a:xfrm>
        </p:spPr>
        <p:txBody>
          <a:bodyPr lIns="0" tIns="0" rIns="0" bIns="0" anchor="t"/>
          <a:lstStyle/>
          <a:p>
            <a:r>
              <a:rPr lang="en-US" b="1" dirty="0">
                <a:ea typeface="+mn-lt"/>
                <a:cs typeface="+mn-lt"/>
              </a:rPr>
              <a:t>Identify Stakeholder Requirements</a:t>
            </a:r>
            <a:r>
              <a:rPr lang="en-US" dirty="0">
                <a:ea typeface="+mn-lt"/>
                <a:cs typeface="+mn-lt"/>
              </a:rPr>
              <a:t>:</a:t>
            </a:r>
            <a:endParaRPr lang="en-US" dirty="0">
              <a:cs typeface="Arial" panose="020B0604020202020204"/>
            </a:endParaRPr>
          </a:p>
          <a:p>
            <a:pPr marL="285750" indent="-285750">
              <a:buFont typeface="Arial"/>
              <a:buChar char="•"/>
            </a:pPr>
            <a:r>
              <a:rPr lang="en-US" dirty="0">
                <a:ea typeface="+mn-lt"/>
                <a:cs typeface="+mn-lt"/>
              </a:rPr>
              <a:t>Engage with stakeholders from different parts of the business to understand their data needs.</a:t>
            </a:r>
            <a:endParaRPr lang="en-US" dirty="0"/>
          </a:p>
          <a:p>
            <a:pPr marL="285750" indent="-285750">
              <a:buFont typeface="Arial"/>
              <a:buChar char="•"/>
            </a:pPr>
            <a:r>
              <a:rPr lang="en-US" dirty="0">
                <a:ea typeface="+mn-lt"/>
                <a:cs typeface="+mn-lt"/>
              </a:rPr>
              <a:t>Define specific business objectives that the data should help achieve.</a:t>
            </a:r>
            <a:endParaRPr lang="en-US" dirty="0"/>
          </a:p>
          <a:p>
            <a:r>
              <a:rPr lang="en-US" b="1" dirty="0">
                <a:ea typeface="+mn-lt"/>
                <a:cs typeface="+mn-lt"/>
              </a:rPr>
              <a:t>Data Identification and Assessment</a:t>
            </a:r>
            <a:r>
              <a:rPr lang="en-US" dirty="0">
                <a:ea typeface="+mn-lt"/>
                <a:cs typeface="+mn-lt"/>
              </a:rPr>
              <a:t>:</a:t>
            </a:r>
            <a:endParaRPr lang="en-US" dirty="0">
              <a:cs typeface="Arial" panose="020B0604020202020204"/>
            </a:endParaRPr>
          </a:p>
          <a:p>
            <a:pPr marL="285750" indent="-285750">
              <a:buFont typeface="Arial"/>
              <a:buChar char="•"/>
            </a:pPr>
            <a:r>
              <a:rPr lang="en-US" dirty="0">
                <a:ea typeface="+mn-lt"/>
                <a:cs typeface="+mn-lt"/>
              </a:rPr>
              <a:t>Determine the type of data required to meet the objectives.</a:t>
            </a:r>
            <a:endParaRPr lang="en-US" dirty="0"/>
          </a:p>
          <a:p>
            <a:pPr marL="285750" indent="-285750">
              <a:buFont typeface="Arial"/>
              <a:buChar char="•"/>
            </a:pPr>
            <a:r>
              <a:rPr lang="en-US" dirty="0">
                <a:ea typeface="+mn-lt"/>
                <a:cs typeface="+mn-lt"/>
              </a:rPr>
              <a:t>Assess the volume, variety, velocity, and veracity of the data to understand the complexity of data handling.</a:t>
            </a:r>
            <a:endParaRPr lang="en-US" dirty="0"/>
          </a:p>
          <a:p>
            <a:r>
              <a:rPr lang="en-US" b="1" dirty="0">
                <a:ea typeface="+mn-lt"/>
                <a:cs typeface="+mn-lt"/>
              </a:rPr>
              <a:t>System Selection (SQL/NoSQL/Data Lake/Warehouse/Cluster)</a:t>
            </a:r>
            <a:r>
              <a:rPr lang="en-US" dirty="0">
                <a:ea typeface="+mn-lt"/>
                <a:cs typeface="+mn-lt"/>
              </a:rPr>
              <a:t>:</a:t>
            </a:r>
            <a:endParaRPr lang="en-US" dirty="0">
              <a:cs typeface="Arial" panose="020B0604020202020204"/>
            </a:endParaRPr>
          </a:p>
          <a:p>
            <a:pPr marL="285750" indent="-285750">
              <a:buFont typeface="Arial"/>
              <a:buChar char="•"/>
            </a:pPr>
            <a:r>
              <a:rPr lang="en-US" b="1" dirty="0">
                <a:ea typeface="+mn-lt"/>
                <a:cs typeface="+mn-lt"/>
              </a:rPr>
              <a:t>SQL Databases</a:t>
            </a:r>
            <a:r>
              <a:rPr lang="en-US" dirty="0">
                <a:ea typeface="+mn-lt"/>
                <a:cs typeface="+mn-lt"/>
              </a:rPr>
              <a:t>: Best for structured data with complex queries and transactions.</a:t>
            </a:r>
            <a:endParaRPr lang="en-US" dirty="0"/>
          </a:p>
          <a:p>
            <a:pPr marL="285750" indent="-285750">
              <a:buFont typeface="Arial"/>
              <a:buChar char="•"/>
            </a:pPr>
            <a:r>
              <a:rPr lang="en-US" b="1" dirty="0">
                <a:ea typeface="+mn-lt"/>
                <a:cs typeface="+mn-lt"/>
              </a:rPr>
              <a:t>NoSQL Databases</a:t>
            </a:r>
            <a:r>
              <a:rPr lang="en-US" dirty="0">
                <a:ea typeface="+mn-lt"/>
                <a:cs typeface="+mn-lt"/>
              </a:rPr>
              <a:t>: Suitable for unstructured data, providing flexibility in terms of schema and scaling.</a:t>
            </a:r>
            <a:endParaRPr lang="en-US" dirty="0"/>
          </a:p>
          <a:p>
            <a:pPr marL="285750" indent="-285750">
              <a:buFont typeface="Arial"/>
              <a:buChar char="•"/>
            </a:pPr>
            <a:r>
              <a:rPr lang="en-US" b="1" dirty="0">
                <a:ea typeface="+mn-lt"/>
                <a:cs typeface="+mn-lt"/>
              </a:rPr>
              <a:t>Data Lakes</a:t>
            </a:r>
            <a:r>
              <a:rPr lang="en-US" dirty="0">
                <a:ea typeface="+mn-lt"/>
                <a:cs typeface="+mn-lt"/>
              </a:rPr>
              <a:t>: Ideal for storing massive amounts of raw data in its native format. Useful for big data applications.</a:t>
            </a:r>
            <a:endParaRPr lang="en-US" dirty="0"/>
          </a:p>
          <a:p>
            <a:pPr marL="285750" indent="-285750">
              <a:buFont typeface="Arial"/>
              <a:buChar char="•"/>
            </a:pPr>
            <a:r>
              <a:rPr lang="en-US" b="1" dirty="0">
                <a:ea typeface="+mn-lt"/>
                <a:cs typeface="+mn-lt"/>
              </a:rPr>
              <a:t>Data Warehouses</a:t>
            </a:r>
            <a:r>
              <a:rPr lang="en-US" dirty="0">
                <a:ea typeface="+mn-lt"/>
                <a:cs typeface="+mn-lt"/>
              </a:rPr>
              <a:t>: Optimal for analytics and business intelligence; structured for SQL queries.</a:t>
            </a:r>
            <a:endParaRPr lang="en-US" dirty="0"/>
          </a:p>
          <a:p>
            <a:pPr marL="285750" indent="-285750">
              <a:buFont typeface="Arial"/>
              <a:buChar char="•"/>
            </a:pPr>
            <a:r>
              <a:rPr lang="en-US" b="1" dirty="0">
                <a:ea typeface="+mn-lt"/>
                <a:cs typeface="+mn-lt"/>
              </a:rPr>
              <a:t>Data Clusters</a:t>
            </a:r>
            <a:r>
              <a:rPr lang="en-US" dirty="0">
                <a:ea typeface="+mn-lt"/>
                <a:cs typeface="+mn-lt"/>
              </a:rPr>
              <a:t>: Useful for processing large datasets across distributed computing environments.</a:t>
            </a:r>
            <a:endParaRPr lang="en-US" dirty="0"/>
          </a:p>
          <a:p>
            <a:endParaRPr lang="en-US" dirty="0">
              <a:cs typeface="Arial"/>
            </a:endParaRPr>
          </a:p>
          <a:p>
            <a:endParaRPr lang="en-US" dirty="0">
              <a:cs typeface="Arial"/>
            </a:endParaRPr>
          </a:p>
        </p:txBody>
      </p:sp>
      <p:sp>
        <p:nvSpPr>
          <p:cNvPr id="3" name="Text Placeholder 2">
            <a:extLst>
              <a:ext uri="{FF2B5EF4-FFF2-40B4-BE49-F238E27FC236}">
                <a16:creationId xmlns:a16="http://schemas.microsoft.com/office/drawing/2014/main" id="{7428C3A0-B53E-657A-AEF4-F2C15AE8F51C}"/>
              </a:ext>
            </a:extLst>
          </p:cNvPr>
          <p:cNvSpPr>
            <a:spLocks noGrp="1"/>
          </p:cNvSpPr>
          <p:nvPr>
            <p:ph type="body" sz="quarter" idx="10"/>
          </p:nvPr>
        </p:nvSpPr>
        <p:spPr/>
        <p:txBody>
          <a:bodyPr lIns="0" tIns="0" rIns="0" bIns="0" anchor="t"/>
          <a:lstStyle/>
          <a:p>
            <a:r>
              <a:rPr lang="en-US" dirty="0">
                <a:cs typeface="Arial"/>
              </a:rPr>
              <a:t>Practical considerations when collecting data</a:t>
            </a:r>
            <a:endParaRPr lang="en-US" b="0" dirty="0">
              <a:solidFill>
                <a:srgbClr val="000000"/>
              </a:solidFill>
              <a:cs typeface="Arial"/>
            </a:endParaRPr>
          </a:p>
          <a:p>
            <a:endParaRPr lang="en-US" dirty="0">
              <a:cs typeface="Arial"/>
            </a:endParaRPr>
          </a:p>
        </p:txBody>
      </p:sp>
    </p:spTree>
    <p:extLst>
      <p:ext uri="{BB962C8B-B14F-4D97-AF65-F5344CB8AC3E}">
        <p14:creationId xmlns:p14="http://schemas.microsoft.com/office/powerpoint/2010/main" val="43410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729F48-470B-2004-EF5F-1555808363D2}"/>
              </a:ext>
            </a:extLst>
          </p:cNvPr>
          <p:cNvSpPr>
            <a:spLocks noGrp="1"/>
          </p:cNvSpPr>
          <p:nvPr>
            <p:ph type="body" sz="quarter" idx="11"/>
          </p:nvPr>
        </p:nvSpPr>
        <p:spPr>
          <a:xfrm>
            <a:off x="356415" y="1605757"/>
            <a:ext cx="10962461" cy="3805330"/>
          </a:xfrm>
        </p:spPr>
        <p:txBody>
          <a:bodyPr lIns="0" tIns="0" rIns="0" bIns="0" anchor="t"/>
          <a:lstStyle/>
          <a:p>
            <a:r>
              <a:rPr lang="en-US" b="1" dirty="0">
                <a:ea typeface="+mn-lt"/>
                <a:cs typeface="+mn-lt"/>
              </a:rPr>
              <a:t>Data Acquisition Strategy</a:t>
            </a:r>
            <a:r>
              <a:rPr lang="en-US" dirty="0">
                <a:ea typeface="+mn-lt"/>
                <a:cs typeface="+mn-lt"/>
              </a:rPr>
              <a:t>:</a:t>
            </a:r>
            <a:endParaRPr lang="en-US" dirty="0">
              <a:cs typeface="Arial" panose="020B0604020202020204"/>
            </a:endParaRPr>
          </a:p>
          <a:p>
            <a:pPr marL="285750" indent="-285750">
              <a:buFont typeface="Arial"/>
              <a:buChar char="•"/>
            </a:pPr>
            <a:r>
              <a:rPr lang="en-US" dirty="0">
                <a:ea typeface="+mn-lt"/>
                <a:cs typeface="+mn-lt"/>
              </a:rPr>
              <a:t>Plan how to acquire data (e.g., APIs, web scraping, IoT devices, third-party datasets).</a:t>
            </a:r>
            <a:endParaRPr lang="en-US" dirty="0">
              <a:cs typeface="Arial" panose="020B0604020202020204"/>
            </a:endParaRPr>
          </a:p>
          <a:p>
            <a:pPr marL="285750" indent="-285750">
              <a:buFont typeface="Arial"/>
              <a:buChar char="•"/>
            </a:pPr>
            <a:r>
              <a:rPr lang="en-US" dirty="0">
                <a:ea typeface="+mn-lt"/>
                <a:cs typeface="+mn-lt"/>
              </a:rPr>
              <a:t>Establish data quality checks and initial processing steps.</a:t>
            </a:r>
            <a:endParaRPr lang="en-US" dirty="0">
              <a:cs typeface="Arial" panose="020B0604020202020204"/>
            </a:endParaRPr>
          </a:p>
          <a:p>
            <a:r>
              <a:rPr lang="en-US" b="1" dirty="0">
                <a:ea typeface="+mn-lt"/>
                <a:cs typeface="+mn-lt"/>
              </a:rPr>
              <a:t>Data Management Plan</a:t>
            </a:r>
            <a:r>
              <a:rPr lang="en-US" dirty="0">
                <a:ea typeface="+mn-lt"/>
                <a:cs typeface="+mn-lt"/>
              </a:rPr>
              <a:t>:</a:t>
            </a:r>
            <a:endParaRPr lang="en-US" dirty="0">
              <a:cs typeface="Arial" panose="020B0604020202020204"/>
            </a:endParaRPr>
          </a:p>
          <a:p>
            <a:pPr marL="285750" indent="-285750">
              <a:buFont typeface="Arial"/>
              <a:buChar char="•"/>
            </a:pPr>
            <a:r>
              <a:rPr lang="en-US" dirty="0">
                <a:ea typeface="+mn-lt"/>
                <a:cs typeface="+mn-lt"/>
              </a:rPr>
              <a:t>Define the data governance framework (access controls, audit trails, compliance).</a:t>
            </a:r>
            <a:endParaRPr lang="en-US" dirty="0">
              <a:cs typeface="Arial" panose="020B0604020202020204"/>
            </a:endParaRPr>
          </a:p>
          <a:p>
            <a:pPr marL="285750" indent="-285750">
              <a:buFont typeface="Arial"/>
              <a:buChar char="•"/>
            </a:pPr>
            <a:r>
              <a:rPr lang="en-US" dirty="0">
                <a:ea typeface="+mn-lt"/>
                <a:cs typeface="+mn-lt"/>
              </a:rPr>
              <a:t>Plan data maintenance, updates, and lifecycle management.</a:t>
            </a:r>
            <a:endParaRPr lang="en-US" dirty="0">
              <a:cs typeface="Arial" panose="020B0604020202020204"/>
            </a:endParaRPr>
          </a:p>
          <a:p>
            <a:pPr marL="285750" indent="-285750">
              <a:buFont typeface="Arial"/>
              <a:buChar char="•"/>
            </a:pPr>
            <a:r>
              <a:rPr lang="en-US" dirty="0">
                <a:ea typeface="+mn-lt"/>
                <a:cs typeface="+mn-lt"/>
              </a:rPr>
              <a:t>Set up data backup and disaster recovery protocols.</a:t>
            </a:r>
            <a:endParaRPr lang="en-US" dirty="0"/>
          </a:p>
          <a:p>
            <a:r>
              <a:rPr lang="en-US" b="1" dirty="0">
                <a:ea typeface="+mn-lt"/>
                <a:cs typeface="+mn-lt"/>
              </a:rPr>
              <a:t>Implementation and Integration</a:t>
            </a:r>
            <a:r>
              <a:rPr lang="en-US" dirty="0">
                <a:ea typeface="+mn-lt"/>
                <a:cs typeface="+mn-lt"/>
              </a:rPr>
              <a:t>:</a:t>
            </a:r>
            <a:endParaRPr lang="en-US" dirty="0">
              <a:cs typeface="Arial" panose="020B0604020202020204"/>
            </a:endParaRPr>
          </a:p>
          <a:p>
            <a:pPr marL="285750" indent="-285750">
              <a:buFont typeface="Arial"/>
              <a:buChar char="•"/>
            </a:pPr>
            <a:r>
              <a:rPr lang="en-US" dirty="0">
                <a:ea typeface="+mn-lt"/>
                <a:cs typeface="+mn-lt"/>
              </a:rPr>
              <a:t>Integrate the chosen data systems with existing IT infrastructure.</a:t>
            </a:r>
            <a:endParaRPr lang="en-US" dirty="0"/>
          </a:p>
          <a:p>
            <a:pPr marL="285750" indent="-285750">
              <a:buFont typeface="Arial"/>
              <a:buChar char="•"/>
            </a:pPr>
            <a:r>
              <a:rPr lang="en-US" dirty="0">
                <a:ea typeface="+mn-lt"/>
                <a:cs typeface="+mn-lt"/>
              </a:rPr>
              <a:t>Develop or </a:t>
            </a:r>
            <a:r>
              <a:rPr lang="en-US" dirty="0" err="1">
                <a:ea typeface="+mn-lt"/>
                <a:cs typeface="+mn-lt"/>
              </a:rPr>
              <a:t>customise</a:t>
            </a:r>
            <a:r>
              <a:rPr lang="en-US" dirty="0">
                <a:ea typeface="+mn-lt"/>
                <a:cs typeface="+mn-lt"/>
              </a:rPr>
              <a:t> software for data ingestion, processing, and analytics.</a:t>
            </a:r>
            <a:endParaRPr lang="en-US" dirty="0"/>
          </a:p>
          <a:p>
            <a:r>
              <a:rPr lang="en-US" b="1" dirty="0">
                <a:ea typeface="+mn-lt"/>
                <a:cs typeface="+mn-lt"/>
              </a:rPr>
              <a:t>Monitoring and Evaluation</a:t>
            </a:r>
            <a:r>
              <a:rPr lang="en-US" dirty="0">
                <a:ea typeface="+mn-lt"/>
                <a:cs typeface="+mn-lt"/>
              </a:rPr>
              <a:t>:</a:t>
            </a:r>
            <a:endParaRPr lang="en-US" dirty="0">
              <a:cs typeface="Arial" panose="020B0604020202020204"/>
            </a:endParaRPr>
          </a:p>
          <a:p>
            <a:pPr marL="285750" indent="-285750">
              <a:buFont typeface="Arial"/>
              <a:buChar char="•"/>
            </a:pPr>
            <a:r>
              <a:rPr lang="en-US" dirty="0">
                <a:ea typeface="+mn-lt"/>
                <a:cs typeface="+mn-lt"/>
              </a:rPr>
              <a:t>Continuously monitor data quality and system performance.</a:t>
            </a:r>
            <a:endParaRPr lang="en-US" dirty="0"/>
          </a:p>
          <a:p>
            <a:pPr marL="285750" indent="-285750">
              <a:buFont typeface="Arial"/>
              <a:buChar char="•"/>
            </a:pPr>
            <a:r>
              <a:rPr lang="en-US" dirty="0">
                <a:ea typeface="+mn-lt"/>
                <a:cs typeface="+mn-lt"/>
              </a:rPr>
              <a:t>Evaluate the system’s ability to meet business needs and make adjustments as necessary.</a:t>
            </a:r>
            <a:endParaRPr lang="en-US" dirty="0"/>
          </a:p>
          <a:p>
            <a:endParaRPr lang="en-US" dirty="0">
              <a:cs typeface="Arial"/>
            </a:endParaRPr>
          </a:p>
        </p:txBody>
      </p:sp>
      <p:sp>
        <p:nvSpPr>
          <p:cNvPr id="3" name="Text Placeholder 2">
            <a:extLst>
              <a:ext uri="{FF2B5EF4-FFF2-40B4-BE49-F238E27FC236}">
                <a16:creationId xmlns:a16="http://schemas.microsoft.com/office/drawing/2014/main" id="{D09DFEF1-A308-AF20-09FD-97B0FEB03BE3}"/>
              </a:ext>
            </a:extLst>
          </p:cNvPr>
          <p:cNvSpPr>
            <a:spLocks noGrp="1"/>
          </p:cNvSpPr>
          <p:nvPr>
            <p:ph type="body" sz="quarter" idx="10"/>
          </p:nvPr>
        </p:nvSpPr>
        <p:spPr/>
        <p:txBody>
          <a:bodyPr lIns="0" tIns="0" rIns="0" bIns="0" anchor="t"/>
          <a:lstStyle/>
          <a:p>
            <a:r>
              <a:rPr lang="en-US" dirty="0">
                <a:latin typeface="+mj-lt"/>
                <a:cs typeface="Arial"/>
              </a:rPr>
              <a:t>More practical considerations</a:t>
            </a:r>
            <a:endParaRPr lang="en-US" dirty="0">
              <a:latin typeface="+mj-lt"/>
            </a:endParaRPr>
          </a:p>
        </p:txBody>
      </p:sp>
    </p:spTree>
    <p:extLst>
      <p:ext uri="{BB962C8B-B14F-4D97-AF65-F5344CB8AC3E}">
        <p14:creationId xmlns:p14="http://schemas.microsoft.com/office/powerpoint/2010/main" val="288228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55257A-BE2F-0403-B34C-83E25E8B221B}"/>
              </a:ext>
            </a:extLst>
          </p:cNvPr>
          <p:cNvSpPr>
            <a:spLocks noGrp="1"/>
          </p:cNvSpPr>
          <p:nvPr>
            <p:ph type="body" sz="quarter" idx="11"/>
          </p:nvPr>
        </p:nvSpPr>
        <p:spPr>
          <a:xfrm>
            <a:off x="365940" y="1605757"/>
            <a:ext cx="6779927" cy="3805330"/>
          </a:xfrm>
        </p:spPr>
        <p:txBody>
          <a:bodyPr lIns="0" tIns="0" rIns="0" bIns="0" anchor="t"/>
          <a:lstStyle/>
          <a:p>
            <a:pPr marL="285750" indent="-285750">
              <a:buFont typeface="Arial"/>
              <a:buChar char="•"/>
            </a:pPr>
            <a:r>
              <a:rPr lang="en-US" b="1" dirty="0">
                <a:ea typeface="+mn-lt"/>
                <a:cs typeface="+mn-lt"/>
              </a:rPr>
              <a:t>Landing Area</a:t>
            </a:r>
            <a:r>
              <a:rPr lang="en-US" dirty="0">
                <a:ea typeface="+mn-lt"/>
                <a:cs typeface="+mn-lt"/>
              </a:rPr>
              <a:t>: Raw data files are first ingested here; data is unprocessed and in its original format.</a:t>
            </a:r>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Staging Area</a:t>
            </a:r>
            <a:r>
              <a:rPr lang="en-US" dirty="0">
                <a:ea typeface="+mn-lt"/>
                <a:cs typeface="+mn-lt"/>
              </a:rPr>
              <a:t>: Data is moved here from the landing area for initial processing and cleaning.</a:t>
            </a:r>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Ingestion Layer</a:t>
            </a:r>
            <a:r>
              <a:rPr lang="en-US" dirty="0">
                <a:ea typeface="+mn-lt"/>
                <a:cs typeface="+mn-lt"/>
              </a:rPr>
              <a:t>: This is where data is transformed and loaded into more structured formats suitable for analysis.</a:t>
            </a:r>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Archived Data Folders</a:t>
            </a:r>
            <a:r>
              <a:rPr lang="en-US" dirty="0">
                <a:ea typeface="+mn-lt"/>
                <a:cs typeface="+mn-lt"/>
              </a:rPr>
              <a:t>: After data has been </a:t>
            </a:r>
            <a:r>
              <a:rPr lang="en-US" dirty="0" err="1">
                <a:ea typeface="+mn-lt"/>
                <a:cs typeface="+mn-lt"/>
              </a:rPr>
              <a:t>analysed</a:t>
            </a:r>
            <a:r>
              <a:rPr lang="en-US" dirty="0">
                <a:ea typeface="+mn-lt"/>
                <a:cs typeface="+mn-lt"/>
              </a:rPr>
              <a:t> and is no longer immediately needed, it is moved to this area for long-term storage.</a:t>
            </a:r>
          </a:p>
          <a:p>
            <a:endParaRPr lang="en-US" dirty="0">
              <a:cs typeface="Arial"/>
            </a:endParaRPr>
          </a:p>
        </p:txBody>
      </p:sp>
      <p:sp>
        <p:nvSpPr>
          <p:cNvPr id="3" name="Text Placeholder 2">
            <a:extLst>
              <a:ext uri="{FF2B5EF4-FFF2-40B4-BE49-F238E27FC236}">
                <a16:creationId xmlns:a16="http://schemas.microsoft.com/office/drawing/2014/main" id="{BAF28310-783E-720C-3C41-B1E1605BAF89}"/>
              </a:ext>
            </a:extLst>
          </p:cNvPr>
          <p:cNvSpPr>
            <a:spLocks noGrp="1"/>
          </p:cNvSpPr>
          <p:nvPr>
            <p:ph type="body" sz="quarter" idx="10"/>
          </p:nvPr>
        </p:nvSpPr>
        <p:spPr/>
        <p:txBody>
          <a:bodyPr lIns="0" tIns="0" rIns="0" bIns="0" anchor="t"/>
          <a:lstStyle/>
          <a:p>
            <a:r>
              <a:rPr lang="en-US" dirty="0">
                <a:ea typeface="+mn-lt"/>
                <a:cs typeface="+mn-lt"/>
              </a:rPr>
              <a:t>Most Common Folder Structures</a:t>
            </a:r>
            <a:endParaRPr lang="en-US" b="0" dirty="0">
              <a:ea typeface="+mn-lt"/>
              <a:cs typeface="+mn-lt"/>
            </a:endParaRPr>
          </a:p>
          <a:p>
            <a:pPr marL="285750" indent="-285750">
              <a:buFont typeface="Arial"/>
              <a:buChar char="•"/>
            </a:pPr>
            <a:endParaRPr lang="en-US" b="0" dirty="0">
              <a:ea typeface="+mn-lt"/>
              <a:cs typeface="+mn-lt"/>
            </a:endParaRPr>
          </a:p>
          <a:p>
            <a:endParaRPr lang="en-US" dirty="0">
              <a:cs typeface="Arial"/>
            </a:endParaRPr>
          </a:p>
        </p:txBody>
      </p:sp>
      <p:sp>
        <p:nvSpPr>
          <p:cNvPr id="4" name="TextBox 1">
            <a:extLst>
              <a:ext uri="{FF2B5EF4-FFF2-40B4-BE49-F238E27FC236}">
                <a16:creationId xmlns:a16="http://schemas.microsoft.com/office/drawing/2014/main" id="{DF87E4C7-0712-C529-3075-D9C10E3194CB}"/>
              </a:ext>
            </a:extLst>
          </p:cNvPr>
          <p:cNvSpPr txBox="1"/>
          <p:nvPr/>
        </p:nvSpPr>
        <p:spPr>
          <a:xfrm>
            <a:off x="365940" y="703162"/>
            <a:ext cx="9607985" cy="512961"/>
          </a:xfrm>
          <a:prstGeom prst="rect">
            <a:avLst/>
          </a:prstGeom>
        </p:spPr>
        <p:txBody>
          <a:bodyPr wrap="square" lIns="0" tIns="0" rIns="0" bIns="0" rtlCol="0" anchor="t">
            <a:spAutoFit/>
          </a:bodyPr>
          <a:lstStyle>
            <a:defPPr>
              <a:defRPr lang="en-US"/>
            </a:defPPr>
            <a:lvl1pPr marL="0" algn="l" defTabSz="1172180" rtl="0" eaLnBrk="1" latinLnBrk="0" hangingPunct="1">
              <a:defRPr sz="2308" kern="1200">
                <a:solidFill>
                  <a:schemeClr val="tx1"/>
                </a:solidFill>
                <a:latin typeface="+mn-lt"/>
                <a:ea typeface="+mn-ea"/>
                <a:cs typeface="+mn-cs"/>
              </a:defRPr>
            </a:lvl1pPr>
            <a:lvl2pPr marL="586091" algn="l" defTabSz="1172180" rtl="0" eaLnBrk="1" latinLnBrk="0" hangingPunct="1">
              <a:defRPr sz="2308" kern="1200">
                <a:solidFill>
                  <a:schemeClr val="tx1"/>
                </a:solidFill>
                <a:latin typeface="+mn-lt"/>
                <a:ea typeface="+mn-ea"/>
                <a:cs typeface="+mn-cs"/>
              </a:defRPr>
            </a:lvl2pPr>
            <a:lvl3pPr marL="1172180" algn="l" defTabSz="1172180" rtl="0" eaLnBrk="1" latinLnBrk="0" hangingPunct="1">
              <a:defRPr sz="2308" kern="1200">
                <a:solidFill>
                  <a:schemeClr val="tx1"/>
                </a:solidFill>
                <a:latin typeface="+mn-lt"/>
                <a:ea typeface="+mn-ea"/>
                <a:cs typeface="+mn-cs"/>
              </a:defRPr>
            </a:lvl3pPr>
            <a:lvl4pPr marL="1758271" algn="l" defTabSz="1172180" rtl="0" eaLnBrk="1" latinLnBrk="0" hangingPunct="1">
              <a:defRPr sz="2308" kern="1200">
                <a:solidFill>
                  <a:schemeClr val="tx1"/>
                </a:solidFill>
                <a:latin typeface="+mn-lt"/>
                <a:ea typeface="+mn-ea"/>
                <a:cs typeface="+mn-cs"/>
              </a:defRPr>
            </a:lvl4pPr>
            <a:lvl5pPr marL="2344361" algn="l" defTabSz="1172180" rtl="0" eaLnBrk="1" latinLnBrk="0" hangingPunct="1">
              <a:defRPr sz="2308" kern="1200">
                <a:solidFill>
                  <a:schemeClr val="tx1"/>
                </a:solidFill>
                <a:latin typeface="+mn-lt"/>
                <a:ea typeface="+mn-ea"/>
                <a:cs typeface="+mn-cs"/>
              </a:defRPr>
            </a:lvl5pPr>
            <a:lvl6pPr marL="2930452" algn="l" defTabSz="1172180" rtl="0" eaLnBrk="1" latinLnBrk="0" hangingPunct="1">
              <a:defRPr sz="2308" kern="1200">
                <a:solidFill>
                  <a:schemeClr val="tx1"/>
                </a:solidFill>
                <a:latin typeface="+mn-lt"/>
                <a:ea typeface="+mn-ea"/>
                <a:cs typeface="+mn-cs"/>
              </a:defRPr>
            </a:lvl6pPr>
            <a:lvl7pPr marL="3516541" algn="l" defTabSz="1172180" rtl="0" eaLnBrk="1" latinLnBrk="0" hangingPunct="1">
              <a:defRPr sz="2308" kern="1200">
                <a:solidFill>
                  <a:schemeClr val="tx1"/>
                </a:solidFill>
                <a:latin typeface="+mn-lt"/>
                <a:ea typeface="+mn-ea"/>
                <a:cs typeface="+mn-cs"/>
              </a:defRPr>
            </a:lvl7pPr>
            <a:lvl8pPr marL="4102632" algn="l" defTabSz="1172180" rtl="0" eaLnBrk="1" latinLnBrk="0" hangingPunct="1">
              <a:defRPr sz="2308" kern="1200">
                <a:solidFill>
                  <a:schemeClr val="tx1"/>
                </a:solidFill>
                <a:latin typeface="+mn-lt"/>
                <a:ea typeface="+mn-ea"/>
                <a:cs typeface="+mn-cs"/>
              </a:defRPr>
            </a:lvl8pPr>
            <a:lvl9pPr marL="4688723" algn="l" defTabSz="1172180" rtl="0" eaLnBrk="1" latinLnBrk="0" hangingPunct="1">
              <a:defRPr sz="2308" kern="1200">
                <a:solidFill>
                  <a:schemeClr val="tx1"/>
                </a:solidFill>
                <a:latin typeface="+mn-lt"/>
                <a:ea typeface="+mn-ea"/>
                <a:cs typeface="+mn-cs"/>
              </a:defRPr>
            </a:lvl9pPr>
          </a:lstStyle>
          <a:p>
            <a:pPr>
              <a:lnSpc>
                <a:spcPts val="1960"/>
              </a:lnSpc>
              <a:spcBef>
                <a:spcPct val="0"/>
              </a:spcBef>
            </a:pPr>
            <a:endParaRPr lang="en-US" sz="1800" dirty="0">
              <a:latin typeface="Arial" panose="020B0604020202020204" pitchFamily="34" charset="0"/>
            </a:endParaRPr>
          </a:p>
          <a:p>
            <a:pPr>
              <a:lnSpc>
                <a:spcPts val="1960"/>
              </a:lnSpc>
              <a:spcBef>
                <a:spcPct val="0"/>
              </a:spcBef>
            </a:pPr>
            <a:r>
              <a:rPr lang="en-US" sz="1800" dirty="0">
                <a:solidFill>
                  <a:schemeClr val="accent1"/>
                </a:solidFill>
                <a:latin typeface="Arial" panose="020B0604020202020204" pitchFamily="34" charset="0"/>
              </a:rPr>
              <a:t>For data file imports…</a:t>
            </a:r>
            <a:endParaRPr lang="en-US" sz="1600" dirty="0">
              <a:solidFill>
                <a:srgbClr val="000000"/>
              </a:solidFill>
            </a:endParaRPr>
          </a:p>
        </p:txBody>
      </p:sp>
    </p:spTree>
    <p:extLst>
      <p:ext uri="{BB962C8B-B14F-4D97-AF65-F5344CB8AC3E}">
        <p14:creationId xmlns:p14="http://schemas.microsoft.com/office/powerpoint/2010/main" val="3521282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D15C99-8571-941A-7217-99467ABD6FAC}"/>
              </a:ext>
            </a:extLst>
          </p:cNvPr>
          <p:cNvSpPr>
            <a:spLocks noGrp="1"/>
          </p:cNvSpPr>
          <p:nvPr>
            <p:ph type="body" sz="quarter" idx="11"/>
          </p:nvPr>
        </p:nvSpPr>
        <p:spPr>
          <a:xfrm>
            <a:off x="353972" y="1526335"/>
            <a:ext cx="11838028" cy="3805330"/>
          </a:xfrm>
        </p:spPr>
        <p:txBody>
          <a:bodyPr lIns="0" tIns="0" rIns="0" bIns="0" anchor="t"/>
          <a:lstStyle/>
          <a:p>
            <a:r>
              <a:rPr lang="en-US" b="1" dirty="0">
                <a:cs typeface="Arial"/>
              </a:rPr>
              <a:t>Objective: Enhance customer experience through </a:t>
            </a:r>
            <a:r>
              <a:rPr lang="en-US" b="1" dirty="0" err="1">
                <a:cs typeface="Arial"/>
              </a:rPr>
              <a:t>personalised</a:t>
            </a:r>
            <a:r>
              <a:rPr lang="en-US" b="1" dirty="0">
                <a:cs typeface="Arial"/>
              </a:rPr>
              <a:t> marketing and improve inventory management.</a:t>
            </a:r>
          </a:p>
          <a:p>
            <a:r>
              <a:rPr lang="en-US" b="1" dirty="0">
                <a:cs typeface="Arial"/>
              </a:rPr>
              <a:t>Stakeholder Requirements:</a:t>
            </a:r>
          </a:p>
          <a:p>
            <a:pPr marL="285750" indent="-285750">
              <a:buFont typeface="Arial" panose="020B0604020202020204" pitchFamily="34" charset="0"/>
              <a:buChar char="•"/>
            </a:pPr>
            <a:r>
              <a:rPr lang="en-US" dirty="0">
                <a:cs typeface="Arial"/>
              </a:rPr>
              <a:t>Marketing wants customer demographic and </a:t>
            </a:r>
            <a:r>
              <a:rPr lang="en-US" dirty="0" err="1">
                <a:cs typeface="Arial"/>
              </a:rPr>
              <a:t>behaviour</a:t>
            </a:r>
            <a:r>
              <a:rPr lang="en-US" dirty="0">
                <a:cs typeface="Arial"/>
              </a:rPr>
              <a:t> data.</a:t>
            </a:r>
            <a:endParaRPr lang="en-US" dirty="0"/>
          </a:p>
          <a:p>
            <a:pPr marL="285750" indent="-285750">
              <a:buFont typeface="Arial" panose="020B0604020202020204" pitchFamily="34" charset="0"/>
              <a:buChar char="•"/>
            </a:pPr>
            <a:r>
              <a:rPr lang="en-US" dirty="0">
                <a:cs typeface="Arial"/>
              </a:rPr>
              <a:t>Operations need inventory and sales data to </a:t>
            </a:r>
            <a:r>
              <a:rPr lang="en-US" dirty="0" err="1">
                <a:cs typeface="Arial"/>
              </a:rPr>
              <a:t>optimise</a:t>
            </a:r>
            <a:r>
              <a:rPr lang="en-US" dirty="0">
                <a:cs typeface="Arial"/>
              </a:rPr>
              <a:t> stock levels.</a:t>
            </a:r>
          </a:p>
          <a:p>
            <a:pPr marL="285750" indent="-285750">
              <a:buFont typeface="Arial" panose="020B0604020202020204" pitchFamily="34" charset="0"/>
              <a:buChar char="•"/>
            </a:pPr>
            <a:endParaRPr lang="en-US" dirty="0"/>
          </a:p>
          <a:p>
            <a:r>
              <a:rPr lang="en-US" b="1" dirty="0">
                <a:cs typeface="Arial"/>
              </a:rPr>
              <a:t>Data Assessment:</a:t>
            </a:r>
          </a:p>
          <a:p>
            <a:pPr marL="285750" indent="-285750">
              <a:buFont typeface="Arial" panose="020B0604020202020204" pitchFamily="34" charset="0"/>
              <a:buChar char="•"/>
            </a:pPr>
            <a:r>
              <a:rPr lang="en-US" dirty="0">
                <a:cs typeface="Arial"/>
              </a:rPr>
              <a:t>Customer data includes structured data (age, location) and unstructured data (social media activity).</a:t>
            </a:r>
            <a:endParaRPr lang="en-US" dirty="0"/>
          </a:p>
          <a:p>
            <a:pPr marL="285750" indent="-285750">
              <a:buFont typeface="Arial" panose="020B0604020202020204" pitchFamily="34" charset="0"/>
              <a:buChar char="•"/>
            </a:pPr>
            <a:r>
              <a:rPr lang="en-US" dirty="0">
                <a:cs typeface="Arial"/>
              </a:rPr>
              <a:t>Inventory data is highly structured with clear attributes (SKU, quantity, location).</a:t>
            </a:r>
          </a:p>
          <a:p>
            <a:pPr marL="285750" indent="-285750">
              <a:buFont typeface="Arial" panose="020B0604020202020204" pitchFamily="34" charset="0"/>
              <a:buChar char="•"/>
            </a:pPr>
            <a:endParaRPr lang="en-US" dirty="0"/>
          </a:p>
          <a:p>
            <a:r>
              <a:rPr lang="en-US" b="1" dirty="0">
                <a:cs typeface="Arial"/>
              </a:rPr>
              <a:t>System Selection:</a:t>
            </a:r>
          </a:p>
          <a:p>
            <a:pPr marL="285750" indent="-285750">
              <a:buFont typeface="Arial" panose="020B0604020202020204" pitchFamily="34" charset="0"/>
              <a:buChar char="•"/>
            </a:pPr>
            <a:r>
              <a:rPr lang="en-US" b="1" dirty="0">
                <a:cs typeface="Arial"/>
              </a:rPr>
              <a:t>Customer Data: </a:t>
            </a:r>
            <a:r>
              <a:rPr lang="en-US" dirty="0">
                <a:cs typeface="Arial"/>
              </a:rPr>
              <a:t>NoSQL database for flexibility with unstructured data and scalability.</a:t>
            </a:r>
            <a:endParaRPr lang="en-US" dirty="0"/>
          </a:p>
          <a:p>
            <a:pPr marL="285750" indent="-285750">
              <a:buFont typeface="Arial" panose="020B0604020202020204" pitchFamily="34" charset="0"/>
              <a:buChar char="•"/>
            </a:pPr>
            <a:r>
              <a:rPr lang="en-US" b="1" dirty="0">
                <a:cs typeface="Arial"/>
              </a:rPr>
              <a:t>Inventory Data: </a:t>
            </a:r>
            <a:r>
              <a:rPr lang="en-US" dirty="0">
                <a:cs typeface="Arial"/>
              </a:rPr>
              <a:t>SQL database for complex queries and transactional integrity.</a:t>
            </a:r>
            <a:endParaRPr lang="en-US" dirty="0"/>
          </a:p>
          <a:p>
            <a:pPr marL="285750" indent="-285750">
              <a:buFont typeface="Arial" panose="020B0604020202020204" pitchFamily="34" charset="0"/>
              <a:buChar char="•"/>
            </a:pPr>
            <a:r>
              <a:rPr lang="en-US" b="1" dirty="0">
                <a:cs typeface="Arial"/>
              </a:rPr>
              <a:t>Analytics: </a:t>
            </a:r>
            <a:r>
              <a:rPr lang="en-US" dirty="0">
                <a:cs typeface="Arial"/>
              </a:rPr>
              <a:t>Data warehouse to integrate various data for BI tools.</a:t>
            </a:r>
            <a:endParaRPr lang="en-US" dirty="0"/>
          </a:p>
          <a:p>
            <a:endParaRPr lang="en-US" dirty="0">
              <a:cs typeface="Arial"/>
            </a:endParaRPr>
          </a:p>
        </p:txBody>
      </p:sp>
      <p:sp>
        <p:nvSpPr>
          <p:cNvPr id="3" name="Text Placeholder 2">
            <a:extLst>
              <a:ext uri="{FF2B5EF4-FFF2-40B4-BE49-F238E27FC236}">
                <a16:creationId xmlns:a16="http://schemas.microsoft.com/office/drawing/2014/main" id="{9CA2AC48-8F2B-FA0F-2102-144179105C50}"/>
              </a:ext>
            </a:extLst>
          </p:cNvPr>
          <p:cNvSpPr>
            <a:spLocks noGrp="1"/>
          </p:cNvSpPr>
          <p:nvPr>
            <p:ph type="body" sz="quarter" idx="10"/>
          </p:nvPr>
        </p:nvSpPr>
        <p:spPr/>
        <p:txBody>
          <a:bodyPr lIns="0" tIns="0" rIns="0" bIns="0" anchor="t"/>
          <a:lstStyle/>
          <a:p>
            <a:r>
              <a:rPr lang="en-US" dirty="0"/>
              <a:t>Case study: E-commerce</a:t>
            </a:r>
            <a:endParaRPr lang="en-US" dirty="0">
              <a:cs typeface="Arial"/>
            </a:endParaRPr>
          </a:p>
        </p:txBody>
      </p:sp>
    </p:spTree>
    <p:extLst>
      <p:ext uri="{BB962C8B-B14F-4D97-AF65-F5344CB8AC3E}">
        <p14:creationId xmlns:p14="http://schemas.microsoft.com/office/powerpoint/2010/main" val="388648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54A289-2B36-308F-8DF5-5FA11CC7CA3F}"/>
              </a:ext>
            </a:extLst>
          </p:cNvPr>
          <p:cNvSpPr>
            <a:spLocks noGrp="1"/>
          </p:cNvSpPr>
          <p:nvPr>
            <p:ph type="body" sz="quarter" idx="11"/>
          </p:nvPr>
        </p:nvSpPr>
        <p:spPr>
          <a:xfrm>
            <a:off x="346298" y="1216123"/>
            <a:ext cx="9619436" cy="3805330"/>
          </a:xfrm>
        </p:spPr>
        <p:txBody>
          <a:bodyPr lIns="0" tIns="0" rIns="0" bIns="0" anchor="t"/>
          <a:lstStyle/>
          <a:p>
            <a:r>
              <a:rPr lang="en-US" b="1" dirty="0">
                <a:cs typeface="Arial"/>
              </a:rPr>
              <a:t>Data Ingestion:</a:t>
            </a:r>
          </a:p>
          <a:p>
            <a:r>
              <a:rPr lang="en-US" dirty="0">
                <a:cs typeface="Arial"/>
              </a:rPr>
              <a:t>Customer data through online forms, social media APIs, and loyalty programs.</a:t>
            </a:r>
          </a:p>
          <a:p>
            <a:r>
              <a:rPr lang="en-US" dirty="0">
                <a:cs typeface="Arial"/>
              </a:rPr>
              <a:t>Inventory data from point-of-sale systems and supplier databases.</a:t>
            </a:r>
          </a:p>
          <a:p>
            <a:r>
              <a:rPr lang="en-US" b="1" dirty="0">
                <a:cs typeface="Arial"/>
              </a:rPr>
              <a:t>Data Management:</a:t>
            </a:r>
          </a:p>
          <a:p>
            <a:r>
              <a:rPr lang="en-US" dirty="0">
                <a:cs typeface="Arial"/>
              </a:rPr>
              <a:t>Data governance policies in place to protect customer privacy.</a:t>
            </a:r>
          </a:p>
          <a:p>
            <a:r>
              <a:rPr lang="en-US" dirty="0">
                <a:cs typeface="Arial"/>
              </a:rPr>
              <a:t>Regular updates to inventory data with real-time processing for dynamic decision-making.</a:t>
            </a:r>
          </a:p>
          <a:p>
            <a:r>
              <a:rPr lang="en-US" b="1" dirty="0">
                <a:cs typeface="Arial"/>
              </a:rPr>
              <a:t>Implementation:</a:t>
            </a:r>
          </a:p>
          <a:p>
            <a:r>
              <a:rPr lang="en-US" dirty="0">
                <a:cs typeface="Arial"/>
              </a:rPr>
              <a:t>Deploy MongoDB for NoSQL needs; use PostgreSQL for SQL requirements.</a:t>
            </a:r>
          </a:p>
          <a:p>
            <a:r>
              <a:rPr lang="en-US" dirty="0">
                <a:cs typeface="Arial"/>
              </a:rPr>
              <a:t>Integrate with a cloud-based data warehouse (e.g., Amazon Redshift).</a:t>
            </a:r>
          </a:p>
          <a:p>
            <a:r>
              <a:rPr lang="en-US" b="1" dirty="0">
                <a:cs typeface="Arial"/>
              </a:rPr>
              <a:t>Monitoring:</a:t>
            </a:r>
          </a:p>
          <a:p>
            <a:r>
              <a:rPr lang="en-US" dirty="0">
                <a:cs typeface="Arial"/>
              </a:rPr>
              <a:t>Use dashboards to track key metrics like customer engagement and inventory turnover.</a:t>
            </a:r>
          </a:p>
          <a:p>
            <a:r>
              <a:rPr lang="en-US" dirty="0">
                <a:cs typeface="Arial"/>
              </a:rPr>
              <a:t>Regularly review system performance and stakeholder satisfaction.</a:t>
            </a:r>
          </a:p>
          <a:p>
            <a:endParaRPr lang="en-US" dirty="0">
              <a:cs typeface="Arial"/>
            </a:endParaRPr>
          </a:p>
        </p:txBody>
      </p:sp>
      <p:sp>
        <p:nvSpPr>
          <p:cNvPr id="3" name="Text Placeholder 2">
            <a:extLst>
              <a:ext uri="{FF2B5EF4-FFF2-40B4-BE49-F238E27FC236}">
                <a16:creationId xmlns:a16="http://schemas.microsoft.com/office/drawing/2014/main" id="{E6C57208-3658-65D4-4B6C-C3D58ADC99A6}"/>
              </a:ext>
            </a:extLst>
          </p:cNvPr>
          <p:cNvSpPr>
            <a:spLocks noGrp="1"/>
          </p:cNvSpPr>
          <p:nvPr>
            <p:ph type="body" sz="quarter" idx="10"/>
          </p:nvPr>
        </p:nvSpPr>
        <p:spPr/>
        <p:txBody>
          <a:bodyPr lIns="0" tIns="0" rIns="0" bIns="0" anchor="t"/>
          <a:lstStyle/>
          <a:p>
            <a:r>
              <a:rPr lang="en-US" dirty="0">
                <a:cs typeface="Arial"/>
              </a:rPr>
              <a:t>Case study continued</a:t>
            </a:r>
            <a:endParaRPr lang="en-US" dirty="0"/>
          </a:p>
        </p:txBody>
      </p:sp>
    </p:spTree>
    <p:extLst>
      <p:ext uri="{BB962C8B-B14F-4D97-AF65-F5344CB8AC3E}">
        <p14:creationId xmlns:p14="http://schemas.microsoft.com/office/powerpoint/2010/main" val="1338237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C8DF19-CAF0-45C8-7FD0-0ADA40A0D268}"/>
              </a:ext>
            </a:extLst>
          </p:cNvPr>
          <p:cNvSpPr>
            <a:spLocks noGrp="1"/>
          </p:cNvSpPr>
          <p:nvPr>
            <p:ph type="body" sz="quarter" idx="11"/>
          </p:nvPr>
        </p:nvSpPr>
        <p:spPr>
          <a:xfrm>
            <a:off x="346298" y="1312246"/>
            <a:ext cx="7471181" cy="3805330"/>
          </a:xfrm>
        </p:spPr>
        <p:txBody>
          <a:bodyPr lIns="0" tIns="0" rIns="0" bIns="0" anchor="t"/>
          <a:lstStyle/>
          <a:p>
            <a:pPr marL="285750" indent="-285750">
              <a:buFont typeface="Arial"/>
              <a:buChar char="•"/>
            </a:pPr>
            <a:r>
              <a:rPr lang="en-US" b="1" dirty="0">
                <a:ea typeface="+mn-lt"/>
                <a:cs typeface="+mn-lt"/>
              </a:rPr>
              <a:t>Understand Data Licensing</a:t>
            </a:r>
            <a:r>
              <a:rPr lang="en-US" dirty="0">
                <a:ea typeface="+mn-lt"/>
                <a:cs typeface="+mn-lt"/>
              </a:rPr>
              <a:t>: Ensure clarity on the terms of use, restrictions, and obligations associated with the data. This includes understanding whether the data can be shared, modified, or needs to be kept secure.</a:t>
            </a:r>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Document and Track Data Usage</a:t>
            </a:r>
            <a:r>
              <a:rPr lang="en-US" dirty="0">
                <a:ea typeface="+mn-lt"/>
                <a:cs typeface="+mn-lt"/>
              </a:rPr>
              <a:t>: Implement a system to track how data is being used within your </a:t>
            </a:r>
            <a:r>
              <a:rPr lang="en-US" dirty="0" err="1">
                <a:ea typeface="+mn-lt"/>
                <a:cs typeface="+mn-lt"/>
              </a:rPr>
              <a:t>organisation</a:t>
            </a:r>
            <a:r>
              <a:rPr lang="en-US" dirty="0">
                <a:ea typeface="+mn-lt"/>
                <a:cs typeface="+mn-lt"/>
              </a:rPr>
              <a:t>. This helps in auditing and ensuring compliance with licensing agreements.</a:t>
            </a:r>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Negotiating Licenses</a:t>
            </a:r>
            <a:r>
              <a:rPr lang="en-US" dirty="0">
                <a:ea typeface="+mn-lt"/>
                <a:cs typeface="+mn-lt"/>
              </a:rPr>
              <a:t>: Work with legal teams to negotiate data licenses that align with your business needs and risk management strategies.</a:t>
            </a:r>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Resolve Licensing Issues</a:t>
            </a:r>
            <a:r>
              <a:rPr lang="en-US" dirty="0">
                <a:ea typeface="+mn-lt"/>
                <a:cs typeface="+mn-lt"/>
              </a:rPr>
              <a:t>: Establish a clear process for resolving disputes over data usage, which may include mediation or legal actions if necessary.</a:t>
            </a:r>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Training and Awareness</a:t>
            </a:r>
            <a:r>
              <a:rPr lang="en-US" dirty="0">
                <a:ea typeface="+mn-lt"/>
                <a:cs typeface="+mn-lt"/>
              </a:rPr>
              <a:t>: Regular training sessions for employees on the importance of compliance with data licensing terms to avoid legal issues.</a:t>
            </a:r>
          </a:p>
          <a:p>
            <a:endParaRPr lang="en-US" dirty="0">
              <a:cs typeface="Arial"/>
            </a:endParaRPr>
          </a:p>
        </p:txBody>
      </p:sp>
      <p:sp>
        <p:nvSpPr>
          <p:cNvPr id="3" name="Text Placeholder 2">
            <a:extLst>
              <a:ext uri="{FF2B5EF4-FFF2-40B4-BE49-F238E27FC236}">
                <a16:creationId xmlns:a16="http://schemas.microsoft.com/office/drawing/2014/main" id="{CF934C18-4A5E-AA70-6157-CA3EF7D6809C}"/>
              </a:ext>
            </a:extLst>
          </p:cNvPr>
          <p:cNvSpPr>
            <a:spLocks noGrp="1"/>
          </p:cNvSpPr>
          <p:nvPr>
            <p:ph type="body" sz="quarter" idx="10"/>
          </p:nvPr>
        </p:nvSpPr>
        <p:spPr/>
        <p:txBody>
          <a:bodyPr lIns="0" tIns="0" rIns="0" bIns="0" anchor="t"/>
          <a:lstStyle/>
          <a:p>
            <a:r>
              <a:rPr lang="en-US" dirty="0">
                <a:cs typeface="Arial"/>
              </a:rPr>
              <a:t>Licensing and tracking data usage</a:t>
            </a:r>
            <a:endParaRPr lang="en-US" dirty="0"/>
          </a:p>
        </p:txBody>
      </p:sp>
    </p:spTree>
    <p:extLst>
      <p:ext uri="{BB962C8B-B14F-4D97-AF65-F5344CB8AC3E}">
        <p14:creationId xmlns:p14="http://schemas.microsoft.com/office/powerpoint/2010/main" val="730633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42030" y="1102578"/>
            <a:ext cx="7471933" cy="3600986"/>
          </a:xfrm>
          <a:prstGeom prst="rect">
            <a:avLst/>
          </a:prstGeom>
        </p:spPr>
        <p:txBody>
          <a:bodyPr wrap="square" lIns="0" tIns="0" rIns="0" bIns="0" rtlCol="0" anchor="t">
            <a:spAutoFit/>
          </a:bodyPr>
          <a:lstStyle/>
          <a:p>
            <a:pPr fontAlgn="base"/>
            <a:r>
              <a:rPr lang="en-US" sz="1800" b="1" dirty="0">
                <a:solidFill>
                  <a:srgbClr val="313537"/>
                </a:solidFill>
              </a:rPr>
              <a:t>The key takeaways from this session are as follows:</a:t>
            </a:r>
          </a:p>
          <a:p>
            <a:pPr fontAlgn="base"/>
            <a:endParaRPr lang="en-US" sz="1800" b="1" dirty="0">
              <a:solidFill>
                <a:srgbClr val="313537"/>
              </a:solidFill>
            </a:endParaRPr>
          </a:p>
          <a:p>
            <a:pPr marL="285750" indent="-285750" fontAlgn="base">
              <a:buFont typeface="Arial" panose="020B0604020202020204" pitchFamily="34" charset="0"/>
              <a:buChar char="•"/>
            </a:pPr>
            <a:r>
              <a:rPr lang="en-US" sz="1800" b="1" dirty="0">
                <a:solidFill>
                  <a:srgbClr val="313537"/>
                </a:solidFill>
              </a:rPr>
              <a:t>Automation in Data Collection and Ingestion: </a:t>
            </a:r>
            <a:r>
              <a:rPr lang="en-US" sz="1800" dirty="0">
                <a:solidFill>
                  <a:srgbClr val="313537"/>
                </a:solidFill>
              </a:rPr>
              <a:t>Automation reduces errors and increases efficiency in data handling.</a:t>
            </a:r>
          </a:p>
          <a:p>
            <a:pPr marL="285750" indent="-285750" fontAlgn="base">
              <a:buFont typeface="Arial" panose="020B0604020202020204" pitchFamily="34" charset="0"/>
              <a:buChar char="•"/>
            </a:pPr>
            <a:endParaRPr lang="en-US" sz="1800" dirty="0">
              <a:solidFill>
                <a:srgbClr val="313537"/>
              </a:solidFill>
            </a:endParaRPr>
          </a:p>
          <a:p>
            <a:pPr marL="285750" indent="-285750" fontAlgn="base">
              <a:buFont typeface="Arial" panose="020B0604020202020204" pitchFamily="34" charset="0"/>
              <a:buChar char="•"/>
            </a:pPr>
            <a:r>
              <a:rPr lang="en-US" sz="1800" b="1" dirty="0">
                <a:solidFill>
                  <a:srgbClr val="313537"/>
                </a:solidFill>
              </a:rPr>
              <a:t>Data Cleaning Techniques: </a:t>
            </a:r>
            <a:r>
              <a:rPr lang="en-US" sz="1800" dirty="0">
                <a:solidFill>
                  <a:srgbClr val="313537"/>
                </a:solidFill>
              </a:rPr>
              <a:t>Common techniques include removing duplicates, handling missing values, and </a:t>
            </a:r>
            <a:r>
              <a:rPr lang="en-US" sz="1800" dirty="0" err="1">
                <a:solidFill>
                  <a:srgbClr val="313537"/>
                </a:solidFill>
              </a:rPr>
              <a:t>standardising</a:t>
            </a:r>
            <a:r>
              <a:rPr lang="en-US" sz="1800" dirty="0">
                <a:solidFill>
                  <a:srgbClr val="313537"/>
                </a:solidFill>
              </a:rPr>
              <a:t> data formats.</a:t>
            </a:r>
          </a:p>
          <a:p>
            <a:pPr marL="285750" indent="-285750" fontAlgn="base">
              <a:buFont typeface="Arial" panose="020B0604020202020204" pitchFamily="34" charset="0"/>
              <a:buChar char="•"/>
            </a:pPr>
            <a:endParaRPr lang="en-US" sz="1800" dirty="0">
              <a:solidFill>
                <a:srgbClr val="313537"/>
              </a:solidFill>
            </a:endParaRPr>
          </a:p>
          <a:p>
            <a:pPr marL="285750" indent="-285750" fontAlgn="base">
              <a:buFont typeface="Arial" panose="020B0604020202020204" pitchFamily="34" charset="0"/>
              <a:buChar char="•"/>
            </a:pPr>
            <a:r>
              <a:rPr lang="en-US" sz="1800" b="1" dirty="0">
                <a:solidFill>
                  <a:srgbClr val="313537"/>
                </a:solidFill>
              </a:rPr>
              <a:t>Pre-Processing for Machine Learning: </a:t>
            </a:r>
            <a:r>
              <a:rPr lang="en-US" sz="1800" dirty="0">
                <a:solidFill>
                  <a:srgbClr val="313537"/>
                </a:solidFill>
              </a:rPr>
              <a:t>Pre-processing steps include </a:t>
            </a:r>
            <a:r>
              <a:rPr lang="en-US" sz="1800" dirty="0" err="1">
                <a:solidFill>
                  <a:srgbClr val="313537"/>
                </a:solidFill>
              </a:rPr>
              <a:t>normalisation</a:t>
            </a:r>
            <a:r>
              <a:rPr lang="en-US" sz="1800" dirty="0">
                <a:solidFill>
                  <a:srgbClr val="313537"/>
                </a:solidFill>
              </a:rPr>
              <a:t>, encoding categorical variables, and feature scaling.</a:t>
            </a:r>
          </a:p>
          <a:p>
            <a:pPr marL="285750" indent="-285750" fontAlgn="base">
              <a:buFont typeface="Arial" panose="020B0604020202020204" pitchFamily="34" charset="0"/>
              <a:buChar char="•"/>
            </a:pPr>
            <a:endParaRPr lang="en-US" sz="1800" dirty="0">
              <a:solidFill>
                <a:srgbClr val="313537"/>
              </a:solidFill>
            </a:endParaRPr>
          </a:p>
          <a:p>
            <a:pPr marL="285750" indent="-285750" fontAlgn="base">
              <a:buFont typeface="Arial" panose="020B0604020202020204" pitchFamily="34" charset="0"/>
              <a:buChar char="•"/>
            </a:pPr>
            <a:r>
              <a:rPr lang="en-US" sz="1800" b="1" dirty="0">
                <a:solidFill>
                  <a:srgbClr val="313537"/>
                </a:solidFill>
              </a:rPr>
              <a:t>Practical Skills: </a:t>
            </a:r>
            <a:r>
              <a:rPr lang="en-US" sz="1800" dirty="0">
                <a:solidFill>
                  <a:srgbClr val="313537"/>
                </a:solidFill>
              </a:rPr>
              <a:t>Hands-on experience with tools like Python and pandas for data manipulation and analysis is crucial.</a:t>
            </a:r>
          </a:p>
        </p:txBody>
      </p:sp>
      <p:sp>
        <p:nvSpPr>
          <p:cNvPr id="4" name="TextBox 4"/>
          <p:cNvSpPr txBox="1"/>
          <p:nvPr/>
        </p:nvSpPr>
        <p:spPr>
          <a:xfrm>
            <a:off x="2801468" y="249646"/>
            <a:ext cx="6589064" cy="553998"/>
          </a:xfrm>
          <a:prstGeom prst="rect">
            <a:avLst/>
          </a:prstGeom>
        </p:spPr>
        <p:txBody>
          <a:bodyPr wrap="square" lIns="0" tIns="0" rIns="0" bIns="0" rtlCol="0" anchor="t">
            <a:spAutoFit/>
          </a:bodyPr>
          <a:lstStyle/>
          <a:p>
            <a:pPr>
              <a:spcBef>
                <a:spcPct val="0"/>
              </a:spcBef>
            </a:pPr>
            <a:r>
              <a:rPr lang="en-US" sz="3600" b="1">
                <a:solidFill>
                  <a:srgbClr val="000000"/>
                </a:solidFill>
                <a:latin typeface="+mj-lt"/>
              </a:rPr>
              <a:t>Key Learning Summary</a:t>
            </a:r>
          </a:p>
        </p:txBody>
      </p:sp>
      <p:pic>
        <p:nvPicPr>
          <p:cNvPr id="6" name="Picture 4">
            <a:extLst>
              <a:ext uri="{FF2B5EF4-FFF2-40B4-BE49-F238E27FC236}">
                <a16:creationId xmlns:a16="http://schemas.microsoft.com/office/drawing/2014/main" id="{FADC7F28-F005-1E09-CF10-C1B9C0974D92}"/>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7968743" y="2057498"/>
            <a:ext cx="3733262" cy="2743003"/>
          </a:xfrm>
          <a:prstGeom prst="rect">
            <a:avLst/>
          </a:prstGeom>
        </p:spPr>
      </p:pic>
    </p:spTree>
    <p:extLst>
      <p:ext uri="{BB962C8B-B14F-4D97-AF65-F5344CB8AC3E}">
        <p14:creationId xmlns:p14="http://schemas.microsoft.com/office/powerpoint/2010/main" val="2905507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a:extLst>
              <a:ext uri="{FF2B5EF4-FFF2-40B4-BE49-F238E27FC236}">
                <a16:creationId xmlns:a16="http://schemas.microsoft.com/office/drawing/2014/main" id="{2A25C2BD-FA77-832D-95A6-31E99F095FC0}"/>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8070062" y="1918289"/>
            <a:ext cx="2887002" cy="3232065"/>
          </a:xfrm>
          <a:prstGeom prst="rect">
            <a:avLst/>
          </a:prstGeom>
        </p:spPr>
      </p:pic>
      <p:sp>
        <p:nvSpPr>
          <p:cNvPr id="2" name="Text Placeholder 4">
            <a:extLst>
              <a:ext uri="{FF2B5EF4-FFF2-40B4-BE49-F238E27FC236}">
                <a16:creationId xmlns:a16="http://schemas.microsoft.com/office/drawing/2014/main" id="{876C5F99-7027-1C16-C2D7-D3E989EECAA2}"/>
              </a:ext>
            </a:extLst>
          </p:cNvPr>
          <p:cNvSpPr txBox="1">
            <a:spLocks/>
          </p:cNvSpPr>
          <p:nvPr/>
        </p:nvSpPr>
        <p:spPr>
          <a:xfrm>
            <a:off x="380144" y="275844"/>
            <a:ext cx="11820525" cy="888813"/>
          </a:xfrm>
          <a:prstGeom prst="rect">
            <a:avLst/>
          </a:prstGeom>
        </p:spPr>
        <p:txBody>
          <a:bodyPr lIns="0" tIns="0" rIns="0" bIns="0" anchor="t"/>
          <a:lstStyle>
            <a:lvl1pPr marL="0" indent="0" algn="l" defTabSz="571506" rtl="0" eaLnBrk="1" latinLnBrk="0" hangingPunct="1">
              <a:lnSpc>
                <a:spcPct val="90000"/>
              </a:lnSpc>
              <a:spcBef>
                <a:spcPts val="626"/>
              </a:spcBef>
              <a:buFont typeface="Arial" panose="020B0604020202020204" pitchFamily="34" charset="0"/>
              <a:buNone/>
              <a:defRPr sz="3600" b="1" kern="1200">
                <a:solidFill>
                  <a:schemeClr val="tx1"/>
                </a:solidFill>
                <a:latin typeface="+mn-lt"/>
                <a:ea typeface="+mn-ea"/>
                <a:cs typeface="+mn-cs"/>
              </a:defRPr>
            </a:lvl1pPr>
            <a:lvl2pPr marL="742952" indent="-457200" algn="l" defTabSz="571506" rtl="0" eaLnBrk="1" latinLnBrk="0" hangingPunct="1">
              <a:lnSpc>
                <a:spcPct val="90000"/>
              </a:lnSpc>
              <a:spcBef>
                <a:spcPts val="312"/>
              </a:spcBef>
              <a:buFont typeface="Arial" panose="020B0604020202020204" pitchFamily="34" charset="0"/>
              <a:buChar char="•"/>
              <a:defRPr sz="2800" kern="1200">
                <a:solidFill>
                  <a:schemeClr val="bg1"/>
                </a:solidFill>
                <a:latin typeface="+mn-lt"/>
                <a:ea typeface="+mn-ea"/>
                <a:cs typeface="+mn-cs"/>
              </a:defRPr>
            </a:lvl2pPr>
            <a:lvl3pPr marL="1028705" indent="-457200" algn="l" defTabSz="571506" rtl="0" eaLnBrk="1" latinLnBrk="0" hangingPunct="1">
              <a:lnSpc>
                <a:spcPct val="90000"/>
              </a:lnSpc>
              <a:spcBef>
                <a:spcPts val="312"/>
              </a:spcBef>
              <a:buFont typeface="Arial" panose="020B0604020202020204" pitchFamily="34" charset="0"/>
              <a:buChar char="•"/>
              <a:defRPr sz="2800" kern="1200">
                <a:solidFill>
                  <a:schemeClr val="bg1"/>
                </a:solidFill>
                <a:latin typeface="+mn-lt"/>
                <a:ea typeface="+mn-ea"/>
                <a:cs typeface="+mn-cs"/>
              </a:defRPr>
            </a:lvl3pPr>
            <a:lvl4pPr marL="1314459" indent="-457200" algn="l" defTabSz="571506" rtl="0" eaLnBrk="1" latinLnBrk="0" hangingPunct="1">
              <a:lnSpc>
                <a:spcPct val="90000"/>
              </a:lnSpc>
              <a:spcBef>
                <a:spcPts val="312"/>
              </a:spcBef>
              <a:buFont typeface="Arial" panose="020B0604020202020204" pitchFamily="34" charset="0"/>
              <a:buChar char="•"/>
              <a:defRPr sz="2800" kern="1200">
                <a:solidFill>
                  <a:schemeClr val="bg1"/>
                </a:solidFill>
                <a:latin typeface="+mn-lt"/>
                <a:ea typeface="+mn-ea"/>
                <a:cs typeface="+mn-cs"/>
              </a:defRPr>
            </a:lvl4pPr>
            <a:lvl5pPr marL="1600212" indent="-457200" algn="l" defTabSz="571506" rtl="0" eaLnBrk="1" latinLnBrk="0" hangingPunct="1">
              <a:lnSpc>
                <a:spcPct val="90000"/>
              </a:lnSpc>
              <a:spcBef>
                <a:spcPts val="312"/>
              </a:spcBef>
              <a:buFont typeface="Arial" panose="020B0604020202020204" pitchFamily="34" charset="0"/>
              <a:buChar char="•"/>
              <a:defRPr sz="2800" kern="1200">
                <a:solidFill>
                  <a:schemeClr val="bg1"/>
                </a:solidFill>
                <a:latin typeface="+mn-lt"/>
                <a:ea typeface="+mn-ea"/>
                <a:cs typeface="+mn-cs"/>
              </a:defRPr>
            </a:lvl5pPr>
            <a:lvl6pPr marL="1571641"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6pPr>
            <a:lvl7pPr marL="1857394"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7pPr>
            <a:lvl8pPr marL="2143147"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8pPr>
            <a:lvl9pPr marL="2428899" indent="-142877" algn="l" defTabSz="571506" rtl="0" eaLnBrk="1" latinLnBrk="0" hangingPunct="1">
              <a:lnSpc>
                <a:spcPct val="90000"/>
              </a:lnSpc>
              <a:spcBef>
                <a:spcPts val="312"/>
              </a:spcBef>
              <a:buFont typeface="Arial" panose="020B0604020202020204" pitchFamily="34" charset="0"/>
              <a:buChar char="•"/>
              <a:defRPr sz="1126" kern="1200">
                <a:solidFill>
                  <a:schemeClr val="tx1"/>
                </a:solidFill>
                <a:latin typeface="+mn-lt"/>
                <a:ea typeface="+mn-ea"/>
                <a:cs typeface="+mn-cs"/>
              </a:defRPr>
            </a:lvl9pPr>
          </a:lstStyle>
          <a:p>
            <a:r>
              <a:rPr lang="en-US" dirty="0">
                <a:cs typeface="Arial"/>
              </a:rPr>
              <a:t>Ice breaker: Discussion</a:t>
            </a:r>
            <a:endParaRPr lang="en-US" dirty="0"/>
          </a:p>
        </p:txBody>
      </p:sp>
      <p:sp>
        <p:nvSpPr>
          <p:cNvPr id="5" name="TextBox 4">
            <a:extLst>
              <a:ext uri="{FF2B5EF4-FFF2-40B4-BE49-F238E27FC236}">
                <a16:creationId xmlns:a16="http://schemas.microsoft.com/office/drawing/2014/main" id="{EC5B5ED9-D2B4-B918-3937-20CADD736815}"/>
              </a:ext>
            </a:extLst>
          </p:cNvPr>
          <p:cNvSpPr txBox="1"/>
          <p:nvPr/>
        </p:nvSpPr>
        <p:spPr>
          <a:xfrm>
            <a:off x="7581418" y="5000263"/>
            <a:ext cx="3662161" cy="923330"/>
          </a:xfrm>
          <a:prstGeom prst="rect">
            <a:avLst/>
          </a:prstGeom>
          <a:noFill/>
        </p:spPr>
        <p:txBody>
          <a:bodyPr wrap="square" rtlCol="0">
            <a:spAutoFit/>
          </a:bodyPr>
          <a:lstStyle/>
          <a:p>
            <a:pPr algn="ctr"/>
            <a:r>
              <a:rPr lang="en-GB" sz="1800" b="1" dirty="0"/>
              <a:t>Submit your responses to the chat or turn on your microphone</a:t>
            </a:r>
          </a:p>
        </p:txBody>
      </p:sp>
      <p:sp>
        <p:nvSpPr>
          <p:cNvPr id="3" name="TextBox 2">
            <a:extLst>
              <a:ext uri="{FF2B5EF4-FFF2-40B4-BE49-F238E27FC236}">
                <a16:creationId xmlns:a16="http://schemas.microsoft.com/office/drawing/2014/main" id="{E7F87BEE-EE47-7605-132E-5D31A326EED3}"/>
              </a:ext>
            </a:extLst>
          </p:cNvPr>
          <p:cNvSpPr txBox="1"/>
          <p:nvPr/>
        </p:nvSpPr>
        <p:spPr>
          <a:xfrm>
            <a:off x="271856" y="1446881"/>
            <a:ext cx="7511692" cy="646331"/>
          </a:xfrm>
          <a:prstGeom prst="rect">
            <a:avLst/>
          </a:prstGeom>
          <a:noFill/>
        </p:spPr>
        <p:txBody>
          <a:bodyPr wrap="square" lIns="91440" tIns="45720" rIns="91440" bIns="45720" rtlCol="0" anchor="t">
            <a:spAutoFit/>
          </a:bodyPr>
          <a:lstStyle/>
          <a:p>
            <a:pPr marL="342900" indent="-342900">
              <a:buFont typeface="+mj-lt"/>
              <a:buAutoNum type="arabicPeriod"/>
            </a:pPr>
            <a:endParaRPr lang="en-US" sz="1800">
              <a:solidFill>
                <a:srgbClr val="000000"/>
              </a:solidFill>
            </a:endParaRPr>
          </a:p>
          <a:p>
            <a:endParaRPr lang="en-US" sz="1800">
              <a:solidFill>
                <a:srgbClr val="000000"/>
              </a:solidFill>
            </a:endParaRPr>
          </a:p>
        </p:txBody>
      </p:sp>
      <p:sp>
        <p:nvSpPr>
          <p:cNvPr id="4" name="TextBox 3">
            <a:extLst>
              <a:ext uri="{FF2B5EF4-FFF2-40B4-BE49-F238E27FC236}">
                <a16:creationId xmlns:a16="http://schemas.microsoft.com/office/drawing/2014/main" id="{03121F3B-4ECC-6966-12FD-A6FFF3A110F9}"/>
              </a:ext>
            </a:extLst>
          </p:cNvPr>
          <p:cNvSpPr txBox="1"/>
          <p:nvPr/>
        </p:nvSpPr>
        <p:spPr>
          <a:xfrm>
            <a:off x="352879" y="945224"/>
            <a:ext cx="9607985" cy="256480"/>
          </a:xfrm>
          <a:prstGeom prst="rect">
            <a:avLst/>
          </a:prstGeom>
        </p:spPr>
        <p:txBody>
          <a:bodyPr wrap="square" lIns="0" tIns="0" rIns="0" bIns="0" rtlCol="0" anchor="t">
            <a:spAutoFit/>
          </a:bodyPr>
          <a:lstStyle/>
          <a:p>
            <a:pPr>
              <a:lnSpc>
                <a:spcPts val="1960"/>
              </a:lnSpc>
              <a:spcBef>
                <a:spcPct val="0"/>
              </a:spcBef>
            </a:pPr>
            <a:r>
              <a:rPr lang="en-US" sz="1800" dirty="0">
                <a:solidFill>
                  <a:schemeClr val="accent1"/>
                </a:solidFill>
                <a:latin typeface="Arial" panose="020B0604020202020204" pitchFamily="34" charset="0"/>
              </a:rPr>
              <a:t>A bit of fun to start…</a:t>
            </a:r>
            <a:endParaRPr lang="en-US" sz="1600" dirty="0">
              <a:solidFill>
                <a:srgbClr val="000000"/>
              </a:solidFill>
            </a:endParaRPr>
          </a:p>
        </p:txBody>
      </p:sp>
      <p:sp>
        <p:nvSpPr>
          <p:cNvPr id="6" name="TextBox 5">
            <a:extLst>
              <a:ext uri="{FF2B5EF4-FFF2-40B4-BE49-F238E27FC236}">
                <a16:creationId xmlns:a16="http://schemas.microsoft.com/office/drawing/2014/main" id="{B4D15477-2BB3-0454-3DCB-2FFDA9E5EFCC}"/>
              </a:ext>
            </a:extLst>
          </p:cNvPr>
          <p:cNvSpPr txBox="1"/>
          <p:nvPr/>
        </p:nvSpPr>
        <p:spPr>
          <a:xfrm>
            <a:off x="271856" y="1446881"/>
            <a:ext cx="5938939" cy="2585323"/>
          </a:xfrm>
          <a:prstGeom prst="rect">
            <a:avLst/>
          </a:prstGeom>
          <a:noFill/>
        </p:spPr>
        <p:txBody>
          <a:bodyPr wrap="square" lIns="91440" tIns="45720" rIns="91440" bIns="45720" rtlCol="0" anchor="t">
            <a:spAutoFit/>
          </a:bodyPr>
          <a:lstStyle/>
          <a:p>
            <a:r>
              <a:rPr lang="en-US" sz="1800" i="0" dirty="0">
                <a:solidFill>
                  <a:srgbClr val="111111"/>
                </a:solidFill>
                <a:effectLst/>
              </a:rPr>
              <a:t>How do you collect data about yourself?</a:t>
            </a:r>
          </a:p>
          <a:p>
            <a:pPr marL="342900" indent="-342900">
              <a:buFont typeface="+mj-lt"/>
              <a:buAutoNum type="arabicPeriod"/>
            </a:pPr>
            <a:endParaRPr lang="en-US" sz="1800" i="0" dirty="0">
              <a:solidFill>
                <a:srgbClr val="111111"/>
              </a:solidFill>
              <a:effectLst/>
            </a:endParaRPr>
          </a:p>
          <a:p>
            <a:pPr marL="285750" indent="-285750">
              <a:buFont typeface="Arial" panose="020B0604020202020204" pitchFamily="34" charset="0"/>
              <a:buChar char="•"/>
            </a:pPr>
            <a:r>
              <a:rPr lang="en-US" sz="1800" dirty="0">
                <a:solidFill>
                  <a:srgbClr val="000000"/>
                </a:solidFill>
              </a:rPr>
              <a:t>Do you track your daily steps using a fitness app?</a:t>
            </a:r>
          </a:p>
          <a:p>
            <a:pPr marL="285750" indent="-285750">
              <a:buFont typeface="Arial" panose="020B0604020202020204" pitchFamily="34" charset="0"/>
              <a:buChar char="•"/>
            </a:pPr>
            <a:endParaRPr lang="en-US" sz="1800" dirty="0">
              <a:solidFill>
                <a:srgbClr val="000000"/>
              </a:solidFill>
            </a:endParaRPr>
          </a:p>
          <a:p>
            <a:pPr marL="285750" indent="-285750">
              <a:buFont typeface="Arial" panose="020B0604020202020204" pitchFamily="34" charset="0"/>
              <a:buChar char="•"/>
            </a:pPr>
            <a:r>
              <a:rPr lang="en-US" sz="1800" dirty="0">
                <a:solidFill>
                  <a:srgbClr val="000000"/>
                </a:solidFill>
              </a:rPr>
              <a:t>Do you track how long you spend on social media or streaming services?</a:t>
            </a:r>
          </a:p>
          <a:p>
            <a:pPr marL="285750" indent="-285750">
              <a:buFont typeface="Arial" panose="020B0604020202020204" pitchFamily="34" charset="0"/>
              <a:buChar char="•"/>
            </a:pPr>
            <a:endParaRPr lang="en-US" sz="1800" dirty="0">
              <a:solidFill>
                <a:srgbClr val="000000"/>
              </a:solidFill>
            </a:endParaRPr>
          </a:p>
          <a:p>
            <a:pPr marL="285750" indent="-285750">
              <a:buFont typeface="Arial" panose="020B0604020202020204" pitchFamily="34" charset="0"/>
              <a:buChar char="•"/>
            </a:pPr>
            <a:r>
              <a:rPr lang="en-US" sz="1800" dirty="0">
                <a:solidFill>
                  <a:srgbClr val="000000"/>
                </a:solidFill>
              </a:rPr>
              <a:t>If you could collect data on any topic in the world, what would it be and why?</a:t>
            </a:r>
          </a:p>
        </p:txBody>
      </p:sp>
      <p:pic>
        <p:nvPicPr>
          <p:cNvPr id="1026" name="Picture 2">
            <a:extLst>
              <a:ext uri="{FF2B5EF4-FFF2-40B4-BE49-F238E27FC236}">
                <a16:creationId xmlns:a16="http://schemas.microsoft.com/office/drawing/2014/main" id="{277E2479-5634-214D-2FB8-580C3F16AA4C}"/>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p:blipFill>
        <p:spPr bwMode="auto">
          <a:xfrm>
            <a:off x="353738" y="4769750"/>
            <a:ext cx="2073110" cy="13843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0F0A567-7D23-8407-DEB6-18B8AB802DC8}"/>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p:blipFill>
        <p:spPr bwMode="auto">
          <a:xfrm>
            <a:off x="2698004" y="4769750"/>
            <a:ext cx="2003224" cy="13843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7047A1DA-7E0C-30C1-8B0E-972D270E77E3}"/>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p:blipFill>
        <p:spPr bwMode="auto">
          <a:xfrm>
            <a:off x="5072055" y="4785710"/>
            <a:ext cx="2068373" cy="136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64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5E860-B1C8-DE54-C84D-4BF06279668B}"/>
              </a:ext>
            </a:extLst>
          </p:cNvPr>
          <p:cNvSpPr>
            <a:spLocks noGrp="1"/>
          </p:cNvSpPr>
          <p:nvPr>
            <p:ph type="title"/>
          </p:nvPr>
        </p:nvSpPr>
        <p:spPr>
          <a:xfrm>
            <a:off x="287334" y="1509167"/>
            <a:ext cx="5929689" cy="1587661"/>
          </a:xfrm>
        </p:spPr>
        <p:txBody>
          <a:bodyPr/>
          <a:lstStyle/>
          <a:p>
            <a:r>
              <a:rPr lang="en-GB"/>
              <a:t>Thank you</a:t>
            </a:r>
          </a:p>
        </p:txBody>
      </p:sp>
      <p:sp>
        <p:nvSpPr>
          <p:cNvPr id="3" name="Text Placeholder 2">
            <a:extLst>
              <a:ext uri="{FF2B5EF4-FFF2-40B4-BE49-F238E27FC236}">
                <a16:creationId xmlns:a16="http://schemas.microsoft.com/office/drawing/2014/main" id="{787ED0E7-92B5-4B62-820F-C4C4349F2DD3}"/>
              </a:ext>
            </a:extLst>
          </p:cNvPr>
          <p:cNvSpPr>
            <a:spLocks noGrp="1"/>
          </p:cNvSpPr>
          <p:nvPr>
            <p:ph type="body" sz="quarter" idx="11"/>
          </p:nvPr>
        </p:nvSpPr>
        <p:spPr>
          <a:xfrm>
            <a:off x="448903" y="3291265"/>
            <a:ext cx="5606550" cy="1306512"/>
          </a:xfrm>
        </p:spPr>
        <p:txBody>
          <a:bodyPr/>
          <a:lstStyle/>
          <a:p>
            <a:r>
              <a:rPr lang="en-GB" sz="3200" b="1"/>
              <a:t>Do you have any questions, comments, or feedback?</a:t>
            </a:r>
          </a:p>
          <a:p>
            <a:endParaRPr lang="en-GB" sz="1800"/>
          </a:p>
          <a:p>
            <a:endParaRPr lang="en-US" sz="1800"/>
          </a:p>
          <a:p>
            <a:pPr marL="285750" indent="-285750">
              <a:buFont typeface="Arial" panose="020B0604020202020204" pitchFamily="34" charset="0"/>
              <a:buChar char="•"/>
            </a:pPr>
            <a:endParaRPr lang="en-US" sz="1800"/>
          </a:p>
          <a:p>
            <a:endParaRPr lang="en-GB" sz="2800"/>
          </a:p>
        </p:txBody>
      </p:sp>
      <p:pic>
        <p:nvPicPr>
          <p:cNvPr id="4" name="Picture 3">
            <a:extLst>
              <a:ext uri="{FF2B5EF4-FFF2-40B4-BE49-F238E27FC236}">
                <a16:creationId xmlns:a16="http://schemas.microsoft.com/office/drawing/2014/main" id="{157DC455-87FC-8ABE-F29D-F9B41DC19F62}"/>
              </a:ext>
            </a:extLst>
          </p:cNvPr>
          <p:cNvPicPr>
            <a:picLocks noChangeAspect="1"/>
          </p:cNvPicPr>
          <p:nvPr/>
        </p:nvPicPr>
        <p:blipFill>
          <a:blip r:embed="rId2" cstate="print">
            <a:extLst>
              <a:ext uri="{28A0092B-C50C-407E-A947-70E740481C1C}">
                <a14:useLocalDpi xmlns:a14="http://schemas.microsoft.com/office/drawing/2010/main"/>
              </a:ext>
            </a:extLst>
          </a:blip>
          <a:srcRect/>
          <a:stretch/>
        </p:blipFill>
        <p:spPr>
          <a:xfrm>
            <a:off x="7751802" y="1441378"/>
            <a:ext cx="3950748" cy="3975244"/>
          </a:xfrm>
          <a:prstGeom prst="rect">
            <a:avLst/>
          </a:prstGeom>
        </p:spPr>
      </p:pic>
    </p:spTree>
    <p:extLst>
      <p:ext uri="{BB962C8B-B14F-4D97-AF65-F5344CB8AC3E}">
        <p14:creationId xmlns:p14="http://schemas.microsoft.com/office/powerpoint/2010/main" val="141026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49174B0-7220-4137-A082-BA5496138F9C}"/>
              </a:ext>
            </a:extLst>
          </p:cNvPr>
          <p:cNvSpPr>
            <a:spLocks noGrp="1"/>
          </p:cNvSpPr>
          <p:nvPr>
            <p:ph type="title" idx="4294967295"/>
          </p:nvPr>
        </p:nvSpPr>
        <p:spPr>
          <a:xfrm>
            <a:off x="352879" y="316541"/>
            <a:ext cx="10214929" cy="898624"/>
          </a:xfrm>
          <a:prstGeom prst="rect">
            <a:avLst/>
          </a:prstGeom>
        </p:spPr>
        <p:txBody>
          <a:bodyPr lIns="0" tIns="0" rIns="0" bIns="0" anchor="t"/>
          <a:lstStyle/>
          <a:p>
            <a:pPr algn="l"/>
            <a:r>
              <a:rPr lang="en-GB" sz="3200" b="1" dirty="0">
                <a:solidFill>
                  <a:schemeClr val="tx1"/>
                </a:solidFill>
                <a:effectLst/>
                <a:cs typeface="Arial"/>
              </a:rPr>
              <a:t>Case study</a:t>
            </a:r>
          </a:p>
        </p:txBody>
      </p:sp>
      <p:sp>
        <p:nvSpPr>
          <p:cNvPr id="3" name="TextBox 2">
            <a:extLst>
              <a:ext uri="{FF2B5EF4-FFF2-40B4-BE49-F238E27FC236}">
                <a16:creationId xmlns:a16="http://schemas.microsoft.com/office/drawing/2014/main" id="{48DE103B-3F42-762B-BA7B-BC74EB196749}"/>
              </a:ext>
            </a:extLst>
          </p:cNvPr>
          <p:cNvSpPr txBox="1"/>
          <p:nvPr/>
        </p:nvSpPr>
        <p:spPr>
          <a:xfrm>
            <a:off x="352879" y="765853"/>
            <a:ext cx="9607985" cy="512961"/>
          </a:xfrm>
          <a:prstGeom prst="rect">
            <a:avLst/>
          </a:prstGeom>
        </p:spPr>
        <p:txBody>
          <a:bodyPr wrap="square" lIns="0" tIns="0" rIns="0" bIns="0" rtlCol="0" anchor="t">
            <a:spAutoFit/>
          </a:bodyPr>
          <a:lstStyle/>
          <a:p>
            <a:pPr>
              <a:lnSpc>
                <a:spcPts val="1960"/>
              </a:lnSpc>
              <a:spcBef>
                <a:spcPct val="0"/>
              </a:spcBef>
            </a:pPr>
            <a:endParaRPr lang="en-US" sz="1800" dirty="0">
              <a:latin typeface="Arial" panose="020B0604020202020204" pitchFamily="34" charset="0"/>
            </a:endParaRPr>
          </a:p>
          <a:p>
            <a:pPr>
              <a:lnSpc>
                <a:spcPts val="1960"/>
              </a:lnSpc>
              <a:spcBef>
                <a:spcPct val="0"/>
              </a:spcBef>
            </a:pPr>
            <a:r>
              <a:rPr lang="en-US" sz="1800" dirty="0">
                <a:solidFill>
                  <a:schemeClr val="accent1"/>
                </a:solidFill>
                <a:latin typeface="Arial" panose="020B0604020202020204" pitchFamily="34" charset="0"/>
              </a:rPr>
              <a:t>Amazon’s supply chain </a:t>
            </a:r>
            <a:r>
              <a:rPr lang="en-US" sz="1800" dirty="0" err="1">
                <a:solidFill>
                  <a:schemeClr val="accent1"/>
                </a:solidFill>
                <a:latin typeface="Arial" panose="020B0604020202020204" pitchFamily="34" charset="0"/>
              </a:rPr>
              <a:t>optimisation</a:t>
            </a:r>
            <a:endParaRPr lang="en-US" sz="1600" dirty="0">
              <a:solidFill>
                <a:srgbClr val="000000"/>
              </a:solidFill>
            </a:endParaRPr>
          </a:p>
        </p:txBody>
      </p:sp>
      <p:sp>
        <p:nvSpPr>
          <p:cNvPr id="7" name="Text Placeholder 4">
            <a:extLst>
              <a:ext uri="{FF2B5EF4-FFF2-40B4-BE49-F238E27FC236}">
                <a16:creationId xmlns:a16="http://schemas.microsoft.com/office/drawing/2014/main" id="{DFFBC402-0D80-EE37-C8AF-11BA68466D1D}"/>
              </a:ext>
            </a:extLst>
          </p:cNvPr>
          <p:cNvSpPr txBox="1">
            <a:spLocks/>
          </p:cNvSpPr>
          <p:nvPr/>
        </p:nvSpPr>
        <p:spPr>
          <a:xfrm>
            <a:off x="352878" y="1664477"/>
            <a:ext cx="6939743" cy="2228650"/>
          </a:xfrm>
          <a:prstGeom prst="rect">
            <a:avLst/>
          </a:prstGeom>
        </p:spPr>
        <p:txBody>
          <a:bodyPr lIns="0" tIns="0" rIns="0" bIns="0"/>
          <a:lstStyle>
            <a:lvl1pPr marL="0" marR="0" indent="0" algn="l" defTabSz="914400" rtl="0" eaLnBrk="1" fontAlgn="auto" latinLnBrk="0" hangingPunct="1">
              <a:lnSpc>
                <a:spcPts val="1800"/>
              </a:lnSpc>
              <a:spcBef>
                <a:spcPts val="0"/>
              </a:spcBef>
              <a:spcAft>
                <a:spcPts val="1200"/>
              </a:spcAft>
              <a:buClrTx/>
              <a:buSzTx/>
              <a:buFont typeface="Arial" panose="020B0604020202020204" pitchFamily="34" charset="0"/>
              <a:buNone/>
              <a:tabLst/>
              <a:defRPr sz="1600" kern="1200">
                <a:solidFill>
                  <a:schemeClr val="tx1"/>
                </a:solidFill>
                <a:latin typeface="+mn-lt"/>
                <a:ea typeface="+mn-ea"/>
                <a:cs typeface="+mn-cs"/>
              </a:defRPr>
            </a:lvl1pPr>
            <a:lvl2pPr marL="742952"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2pPr>
            <a:lvl3pPr marL="1028705"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314459"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4pPr>
            <a:lvl5pPr marL="1600212"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Aft>
                <a:spcPts val="600"/>
              </a:spcAft>
              <a:buFont typeface="Arial" panose="020B0604020202020204" pitchFamily="34" charset="0"/>
              <a:buChar char="•"/>
            </a:pPr>
            <a:r>
              <a:rPr lang="en-US" sz="1800" b="1" dirty="0">
                <a:latin typeface="Arial" panose="020B0604020202020204" pitchFamily="34" charset="0"/>
              </a:rPr>
              <a:t>Objective: </a:t>
            </a:r>
            <a:r>
              <a:rPr lang="en-US" sz="1800" dirty="0">
                <a:latin typeface="Arial" panose="020B0604020202020204" pitchFamily="34" charset="0"/>
              </a:rPr>
              <a:t>Amazon aimed to enhance inventory management and improve delivery times through data-driven decision-making.</a:t>
            </a:r>
          </a:p>
          <a:p>
            <a:pPr marL="285750" indent="-285750">
              <a:spcAft>
                <a:spcPts val="600"/>
              </a:spcAft>
              <a:buFont typeface="Arial" panose="020B0604020202020204" pitchFamily="34" charset="0"/>
              <a:buChar char="•"/>
            </a:pPr>
            <a:endParaRPr lang="en-US" sz="1800" dirty="0">
              <a:latin typeface="Arial" panose="020B0604020202020204" pitchFamily="34" charset="0"/>
            </a:endParaRPr>
          </a:p>
          <a:p>
            <a:pPr marL="285750" indent="-285750">
              <a:spcAft>
                <a:spcPts val="600"/>
              </a:spcAft>
              <a:buFont typeface="Arial" panose="020B0604020202020204" pitchFamily="34" charset="0"/>
              <a:buChar char="•"/>
            </a:pPr>
            <a:r>
              <a:rPr lang="en-US" sz="1800" b="1" dirty="0">
                <a:latin typeface="Arial" panose="020B0604020202020204" pitchFamily="34" charset="0"/>
              </a:rPr>
              <a:t>Challenges: </a:t>
            </a:r>
            <a:r>
              <a:rPr lang="en-US" sz="1800" dirty="0">
                <a:latin typeface="Arial" panose="020B0604020202020204" pitchFamily="34" charset="0"/>
              </a:rPr>
              <a:t>Managing a complex supply chain with diverse products and fluctuating demand.</a:t>
            </a:r>
          </a:p>
          <a:p>
            <a:pPr marL="285750" indent="-285750">
              <a:spcAft>
                <a:spcPts val="600"/>
              </a:spcAft>
              <a:buFont typeface="Arial" panose="020B0604020202020204" pitchFamily="34" charset="0"/>
              <a:buChar char="•"/>
            </a:pPr>
            <a:endParaRPr lang="en-US" sz="1800" dirty="0">
              <a:latin typeface="Arial" panose="020B0604020202020204" pitchFamily="34" charset="0"/>
            </a:endParaRPr>
          </a:p>
          <a:p>
            <a:pPr marL="285750" indent="-285750">
              <a:spcAft>
                <a:spcPts val="600"/>
              </a:spcAft>
              <a:buFont typeface="Arial" panose="020B0604020202020204" pitchFamily="34" charset="0"/>
              <a:buChar char="•"/>
            </a:pPr>
            <a:r>
              <a:rPr lang="en-US" sz="1800" b="1" dirty="0">
                <a:latin typeface="Arial" panose="020B0604020202020204" pitchFamily="34" charset="0"/>
              </a:rPr>
              <a:t>Data Collection: </a:t>
            </a:r>
            <a:r>
              <a:rPr lang="en-US" sz="1800" dirty="0">
                <a:latin typeface="Arial" panose="020B0604020202020204" pitchFamily="34" charset="0"/>
              </a:rPr>
              <a:t>Gathering data from sales, inventory, customer interactions, and logistics.</a:t>
            </a:r>
          </a:p>
          <a:p>
            <a:pPr marL="285750" indent="-285750">
              <a:spcAft>
                <a:spcPts val="600"/>
              </a:spcAft>
              <a:buFont typeface="Arial" panose="020B0604020202020204" pitchFamily="34" charset="0"/>
              <a:buChar char="•"/>
            </a:pPr>
            <a:endParaRPr lang="en-US" sz="1800" dirty="0">
              <a:latin typeface="Arial" panose="020B0604020202020204" pitchFamily="34" charset="0"/>
            </a:endParaRPr>
          </a:p>
          <a:p>
            <a:pPr marL="285750" indent="-285750">
              <a:spcAft>
                <a:spcPts val="600"/>
              </a:spcAft>
              <a:buFont typeface="Arial" panose="020B0604020202020204" pitchFamily="34" charset="0"/>
              <a:buChar char="•"/>
            </a:pPr>
            <a:r>
              <a:rPr lang="en-US" sz="1800" b="1" dirty="0">
                <a:latin typeface="Arial" panose="020B0604020202020204" pitchFamily="34" charset="0"/>
              </a:rPr>
              <a:t>Implementation: </a:t>
            </a:r>
            <a:r>
              <a:rPr lang="en-US" sz="1800" dirty="0">
                <a:latin typeface="Arial" panose="020B0604020202020204" pitchFamily="34" charset="0"/>
              </a:rPr>
              <a:t>Using predictive analytics to forecast demand and optimize inventory levels.</a:t>
            </a:r>
          </a:p>
          <a:p>
            <a:pPr marL="285750" indent="-285750">
              <a:spcAft>
                <a:spcPts val="600"/>
              </a:spcAft>
              <a:buFont typeface="Arial" panose="020B0604020202020204" pitchFamily="34" charset="0"/>
              <a:buChar char="•"/>
            </a:pPr>
            <a:endParaRPr lang="en-US" sz="1800" dirty="0">
              <a:latin typeface="Arial" panose="020B0604020202020204" pitchFamily="34" charset="0"/>
            </a:endParaRPr>
          </a:p>
          <a:p>
            <a:pPr marL="285750" indent="-285750">
              <a:spcAft>
                <a:spcPts val="600"/>
              </a:spcAft>
              <a:buFont typeface="Arial" panose="020B0604020202020204" pitchFamily="34" charset="0"/>
              <a:buChar char="•"/>
            </a:pPr>
            <a:r>
              <a:rPr lang="en-US" sz="1800" b="1" dirty="0">
                <a:latin typeface="Arial" panose="020B0604020202020204" pitchFamily="34" charset="0"/>
              </a:rPr>
              <a:t>Results: </a:t>
            </a:r>
            <a:r>
              <a:rPr lang="en-US" sz="1800" dirty="0">
                <a:latin typeface="Arial" panose="020B0604020202020204" pitchFamily="34" charset="0"/>
              </a:rPr>
              <a:t>Achieved significant cost savings, faster delivery times, and improved customer satisfaction.</a:t>
            </a:r>
          </a:p>
          <a:p>
            <a:pPr>
              <a:spcAft>
                <a:spcPts val="600"/>
              </a:spcAft>
            </a:pPr>
            <a:endParaRPr lang="en-US" sz="1800" dirty="0">
              <a:latin typeface="Arial" panose="020B0604020202020204" pitchFamily="34" charset="0"/>
            </a:endParaRPr>
          </a:p>
        </p:txBody>
      </p:sp>
      <p:pic>
        <p:nvPicPr>
          <p:cNvPr id="11" name="Picture 10">
            <a:extLst>
              <a:ext uri="{FF2B5EF4-FFF2-40B4-BE49-F238E27FC236}">
                <a16:creationId xmlns:a16="http://schemas.microsoft.com/office/drawing/2014/main" id="{622D57EE-3C22-EC5B-F6F1-BC43FBCBFD20}"/>
              </a:ext>
            </a:extLst>
          </p:cNvPr>
          <p:cNvPicPr>
            <a:picLocks noChangeAspect="1"/>
          </p:cNvPicPr>
          <p:nvPr/>
        </p:nvPicPr>
        <p:blipFill>
          <a:blip r:embed="rId3"/>
          <a:stretch>
            <a:fillRect/>
          </a:stretch>
        </p:blipFill>
        <p:spPr>
          <a:xfrm>
            <a:off x="7552872" y="2143393"/>
            <a:ext cx="4286250" cy="2333625"/>
          </a:xfrm>
          <a:prstGeom prst="rect">
            <a:avLst/>
          </a:prstGeom>
        </p:spPr>
      </p:pic>
    </p:spTree>
    <p:extLst>
      <p:ext uri="{BB962C8B-B14F-4D97-AF65-F5344CB8AC3E}">
        <p14:creationId xmlns:p14="http://schemas.microsoft.com/office/powerpoint/2010/main" val="191397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49174B0-7220-4137-A082-BA5496138F9C}"/>
              </a:ext>
            </a:extLst>
          </p:cNvPr>
          <p:cNvSpPr>
            <a:spLocks noGrp="1"/>
          </p:cNvSpPr>
          <p:nvPr>
            <p:ph type="title" idx="4294967295"/>
          </p:nvPr>
        </p:nvSpPr>
        <p:spPr>
          <a:xfrm>
            <a:off x="352879" y="316541"/>
            <a:ext cx="10214929" cy="898624"/>
          </a:xfrm>
          <a:prstGeom prst="rect">
            <a:avLst/>
          </a:prstGeom>
        </p:spPr>
        <p:txBody>
          <a:bodyPr lIns="0" tIns="0" rIns="0" bIns="0"/>
          <a:lstStyle/>
          <a:p>
            <a:pPr rtl="0" eaLnBrk="1" latinLnBrk="0" hangingPunct="1"/>
            <a:r>
              <a:rPr lang="en-GB" sz="3200" b="1" dirty="0">
                <a:effectLst/>
              </a:rPr>
              <a:t>Knowledge check poll</a:t>
            </a:r>
          </a:p>
        </p:txBody>
      </p:sp>
      <p:pic>
        <p:nvPicPr>
          <p:cNvPr id="2" name="Picture 1">
            <a:extLst>
              <a:ext uri="{FF2B5EF4-FFF2-40B4-BE49-F238E27FC236}">
                <a16:creationId xmlns:a16="http://schemas.microsoft.com/office/drawing/2014/main" id="{13C62253-F463-1E89-84EC-4F26301BC667}"/>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8037277" y="1700160"/>
            <a:ext cx="3283604" cy="3457680"/>
          </a:xfrm>
          <a:prstGeom prst="rect">
            <a:avLst/>
          </a:prstGeom>
        </p:spPr>
      </p:pic>
      <p:sp>
        <p:nvSpPr>
          <p:cNvPr id="6" name="Text Placeholder 4">
            <a:extLst>
              <a:ext uri="{FF2B5EF4-FFF2-40B4-BE49-F238E27FC236}">
                <a16:creationId xmlns:a16="http://schemas.microsoft.com/office/drawing/2014/main" id="{61EC8732-F275-06B2-42FE-266477C9B867}"/>
              </a:ext>
            </a:extLst>
          </p:cNvPr>
          <p:cNvSpPr>
            <a:spLocks noGrp="1"/>
          </p:cNvSpPr>
          <p:nvPr>
            <p:ph type="body" sz="quarter" idx="11"/>
          </p:nvPr>
        </p:nvSpPr>
        <p:spPr>
          <a:xfrm>
            <a:off x="352879" y="1010769"/>
            <a:ext cx="7855206" cy="3805330"/>
          </a:xfrm>
        </p:spPr>
        <p:txBody>
          <a:bodyPr/>
          <a:lstStyle/>
          <a:p>
            <a:pPr algn="l" rtl="0">
              <a:spcAft>
                <a:spcPts val="600"/>
              </a:spcAft>
            </a:pPr>
            <a:r>
              <a:rPr lang="en-US" sz="1800" dirty="0">
                <a:latin typeface="Arial" panose="020B0604020202020204" pitchFamily="34" charset="0"/>
              </a:rPr>
              <a:t>Your company wants to integrate data from various sources into a central data warehouse.</a:t>
            </a:r>
          </a:p>
          <a:p>
            <a:pPr algn="l" rtl="0">
              <a:spcAft>
                <a:spcPts val="600"/>
              </a:spcAft>
            </a:pPr>
            <a:endParaRPr lang="en-US" sz="1800" dirty="0">
              <a:solidFill>
                <a:schemeClr val="accent1"/>
              </a:solidFill>
              <a:latin typeface="Arial" panose="020B0604020202020204" pitchFamily="34" charset="0"/>
            </a:endParaRPr>
          </a:p>
          <a:p>
            <a:pPr algn="l" rtl="0">
              <a:spcAft>
                <a:spcPts val="600"/>
              </a:spcAft>
            </a:pPr>
            <a:r>
              <a:rPr lang="en-US" sz="1800" dirty="0">
                <a:solidFill>
                  <a:schemeClr val="accent1"/>
                </a:solidFill>
                <a:latin typeface="Arial" panose="020B0604020202020204" pitchFamily="34" charset="0"/>
              </a:rPr>
              <a:t>How would you approach the data ingestion process to ensure smooth integration and high data quality?</a:t>
            </a:r>
          </a:p>
          <a:p>
            <a:pPr algn="l" rtl="0">
              <a:spcAft>
                <a:spcPts val="600"/>
              </a:spcAft>
            </a:pPr>
            <a:endParaRPr lang="en-US" sz="1800" dirty="0">
              <a:solidFill>
                <a:schemeClr val="accent1"/>
              </a:solidFill>
              <a:latin typeface="Arial" panose="020B0604020202020204" pitchFamily="34" charset="0"/>
            </a:endParaRPr>
          </a:p>
          <a:p>
            <a:pPr marL="342900" indent="-342900" algn="l" rtl="0">
              <a:spcAft>
                <a:spcPts val="600"/>
              </a:spcAft>
              <a:buFont typeface="+mj-lt"/>
              <a:buAutoNum type="alphaUcPeriod"/>
            </a:pPr>
            <a:r>
              <a:rPr lang="en-US" sz="1800" dirty="0">
                <a:latin typeface="Arial" panose="020B0604020202020204" pitchFamily="34" charset="0"/>
              </a:rPr>
              <a:t>Ingest data without any preprocessing.</a:t>
            </a:r>
          </a:p>
          <a:p>
            <a:pPr marL="342900" indent="-342900" algn="l" rtl="0">
              <a:spcAft>
                <a:spcPts val="600"/>
              </a:spcAft>
              <a:buFont typeface="+mj-lt"/>
              <a:buAutoNum type="alphaUcPeriod"/>
            </a:pPr>
            <a:endParaRPr lang="en-US" sz="1800" dirty="0">
              <a:latin typeface="Arial" panose="020B0604020202020204" pitchFamily="34" charset="0"/>
            </a:endParaRPr>
          </a:p>
          <a:p>
            <a:pPr marL="342900" indent="-342900" algn="l" rtl="0">
              <a:spcAft>
                <a:spcPts val="600"/>
              </a:spcAft>
              <a:buFont typeface="+mj-lt"/>
              <a:buAutoNum type="alphaUcPeriod"/>
            </a:pPr>
            <a:r>
              <a:rPr lang="en-US" sz="1800" dirty="0">
                <a:latin typeface="Arial" panose="020B0604020202020204" pitchFamily="34" charset="0"/>
              </a:rPr>
              <a:t>ETL (Extract, Transform, Load) processes to clean and transform data before loading it into the warehouse.</a:t>
            </a:r>
          </a:p>
          <a:p>
            <a:pPr marL="342900" indent="-342900" algn="l" rtl="0">
              <a:spcAft>
                <a:spcPts val="600"/>
              </a:spcAft>
              <a:buFont typeface="+mj-lt"/>
              <a:buAutoNum type="alphaUcPeriod"/>
            </a:pPr>
            <a:endParaRPr lang="en-US" sz="1800" dirty="0">
              <a:latin typeface="Arial" panose="020B0604020202020204" pitchFamily="34" charset="0"/>
            </a:endParaRPr>
          </a:p>
          <a:p>
            <a:pPr marL="342900" indent="-342900" algn="l" rtl="0">
              <a:spcAft>
                <a:spcPts val="600"/>
              </a:spcAft>
              <a:buFont typeface="+mj-lt"/>
              <a:buAutoNum type="alphaUcPeriod"/>
            </a:pPr>
            <a:r>
              <a:rPr lang="en-US" sz="1800" dirty="0">
                <a:latin typeface="Arial" panose="020B0604020202020204" pitchFamily="34" charset="0"/>
              </a:rPr>
              <a:t>Load all data directly into the warehouse and clean it later.</a:t>
            </a:r>
          </a:p>
          <a:p>
            <a:pPr marL="342900" indent="-342900" algn="l" rtl="0">
              <a:spcAft>
                <a:spcPts val="600"/>
              </a:spcAft>
              <a:buFont typeface="+mj-lt"/>
              <a:buAutoNum type="alphaUcPeriod"/>
            </a:pPr>
            <a:endParaRPr lang="en-US" sz="1800" dirty="0">
              <a:latin typeface="Arial" panose="020B0604020202020204" pitchFamily="34" charset="0"/>
            </a:endParaRPr>
          </a:p>
          <a:p>
            <a:pPr marL="342900" indent="-342900" algn="l" rtl="0">
              <a:spcAft>
                <a:spcPts val="600"/>
              </a:spcAft>
              <a:buFont typeface="+mj-lt"/>
              <a:buAutoNum type="alphaUcPeriod"/>
            </a:pPr>
            <a:r>
              <a:rPr lang="en-US" sz="1800" dirty="0">
                <a:latin typeface="Arial" panose="020B0604020202020204" pitchFamily="34" charset="0"/>
              </a:rPr>
              <a:t>Only ingest data from structured sources.</a:t>
            </a:r>
          </a:p>
          <a:p>
            <a:pPr algn="l" rtl="0">
              <a:spcAft>
                <a:spcPts val="600"/>
              </a:spcAft>
            </a:pPr>
            <a:endParaRPr lang="en-US" sz="1800" dirty="0">
              <a:latin typeface="Arial" panose="020B0604020202020204" pitchFamily="34" charset="0"/>
            </a:endParaRPr>
          </a:p>
          <a:p>
            <a:pPr marL="342900" indent="-342900" algn="l" rtl="0">
              <a:spcAft>
                <a:spcPts val="600"/>
              </a:spcAft>
              <a:buFont typeface="Arial" panose="020B0604020202020204" pitchFamily="34" charset="0"/>
              <a:buChar char="•"/>
            </a:pPr>
            <a:endParaRPr lang="en-US" sz="2000" i="0" dirty="0">
              <a:effectLst/>
              <a:latin typeface="Arial" panose="020B0604020202020204" pitchFamily="34" charset="0"/>
            </a:endParaRPr>
          </a:p>
          <a:p>
            <a:endParaRPr lang="en-US" dirty="0"/>
          </a:p>
        </p:txBody>
      </p:sp>
      <p:sp>
        <p:nvSpPr>
          <p:cNvPr id="3" name="TextBox 2">
            <a:extLst>
              <a:ext uri="{FF2B5EF4-FFF2-40B4-BE49-F238E27FC236}">
                <a16:creationId xmlns:a16="http://schemas.microsoft.com/office/drawing/2014/main" id="{89A6A9E3-E084-C9AD-3E07-A399D110D2E8}"/>
              </a:ext>
            </a:extLst>
          </p:cNvPr>
          <p:cNvSpPr txBox="1"/>
          <p:nvPr/>
        </p:nvSpPr>
        <p:spPr>
          <a:xfrm>
            <a:off x="352879" y="5510327"/>
            <a:ext cx="7240181" cy="923330"/>
          </a:xfrm>
          <a:prstGeom prst="rect">
            <a:avLst/>
          </a:prstGeom>
          <a:noFill/>
        </p:spPr>
        <p:txBody>
          <a:bodyPr wrap="square" rtlCol="0">
            <a:spAutoFit/>
          </a:bodyPr>
          <a:lstStyle/>
          <a:p>
            <a:r>
              <a:rPr lang="en-US" sz="1800" b="1" dirty="0"/>
              <a:t>Feedback: B –</a:t>
            </a:r>
            <a:r>
              <a:rPr lang="en-US" sz="1800" dirty="0"/>
              <a:t> ETL processes help in cleaning and transforming data, ensuring that only high-quality data is loaded into the data warehouse, which facilitates better analysis and decision-making.</a:t>
            </a:r>
          </a:p>
        </p:txBody>
      </p:sp>
      <p:sp>
        <p:nvSpPr>
          <p:cNvPr id="4" name="TextBox 3">
            <a:extLst>
              <a:ext uri="{FF2B5EF4-FFF2-40B4-BE49-F238E27FC236}">
                <a16:creationId xmlns:a16="http://schemas.microsoft.com/office/drawing/2014/main" id="{AEE37745-DF1C-BF28-63AC-B964B4FCE5E4}"/>
              </a:ext>
            </a:extLst>
          </p:cNvPr>
          <p:cNvSpPr txBox="1"/>
          <p:nvPr/>
        </p:nvSpPr>
        <p:spPr>
          <a:xfrm>
            <a:off x="8015122" y="5157840"/>
            <a:ext cx="3305759" cy="1001493"/>
          </a:xfrm>
          <a:prstGeom prst="rect">
            <a:avLst/>
          </a:prstGeom>
          <a:noFill/>
        </p:spPr>
        <p:txBody>
          <a:bodyPr wrap="square" rtlCol="0">
            <a:spAutoFit/>
          </a:bodyPr>
          <a:lstStyle/>
          <a:p>
            <a:pPr algn="ctr"/>
            <a:r>
              <a:rPr lang="en-US" sz="1800" b="1" dirty="0">
                <a:latin typeface="Arial" panose="020B0604020202020204" pitchFamily="34" charset="0"/>
              </a:rPr>
              <a:t>S</a:t>
            </a:r>
            <a:r>
              <a:rPr lang="en-US" sz="1800" b="1" i="0" dirty="0">
                <a:effectLst/>
                <a:latin typeface="Arial" panose="020B0604020202020204" pitchFamily="34" charset="0"/>
              </a:rPr>
              <a:t>ubmit your responses to the chat! </a:t>
            </a:r>
            <a:endParaRPr lang="en-US" sz="1800" i="0" dirty="0">
              <a:effectLst/>
              <a:latin typeface="Arial" panose="020B0604020202020204" pitchFamily="34" charset="0"/>
            </a:endParaRPr>
          </a:p>
          <a:p>
            <a:endParaRPr lang="en-GB" dirty="0"/>
          </a:p>
        </p:txBody>
      </p:sp>
    </p:spTree>
    <p:extLst>
      <p:ext uri="{BB962C8B-B14F-4D97-AF65-F5344CB8AC3E}">
        <p14:creationId xmlns:p14="http://schemas.microsoft.com/office/powerpoint/2010/main" val="317679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49174B0-7220-4137-A082-BA5496138F9C}"/>
              </a:ext>
            </a:extLst>
          </p:cNvPr>
          <p:cNvSpPr>
            <a:spLocks noGrp="1"/>
          </p:cNvSpPr>
          <p:nvPr>
            <p:ph type="title" idx="4294967295"/>
          </p:nvPr>
        </p:nvSpPr>
        <p:spPr>
          <a:xfrm>
            <a:off x="352879" y="316541"/>
            <a:ext cx="10214929" cy="898624"/>
          </a:xfrm>
          <a:prstGeom prst="rect">
            <a:avLst/>
          </a:prstGeom>
        </p:spPr>
        <p:txBody>
          <a:bodyPr lIns="0" tIns="0" rIns="0" bIns="0"/>
          <a:lstStyle/>
          <a:p>
            <a:pPr rtl="0" eaLnBrk="1" latinLnBrk="0" hangingPunct="1"/>
            <a:r>
              <a:rPr lang="en-GB" sz="3200" b="1">
                <a:effectLst/>
              </a:rPr>
              <a:t>Session aim and objectives</a:t>
            </a:r>
          </a:p>
        </p:txBody>
      </p:sp>
      <p:sp>
        <p:nvSpPr>
          <p:cNvPr id="5" name="Text Placeholder 4">
            <a:extLst>
              <a:ext uri="{FF2B5EF4-FFF2-40B4-BE49-F238E27FC236}">
                <a16:creationId xmlns:a16="http://schemas.microsoft.com/office/drawing/2014/main" id="{BB09F2FA-6E7B-4455-AD02-23F8D246F920}"/>
              </a:ext>
            </a:extLst>
          </p:cNvPr>
          <p:cNvSpPr>
            <a:spLocks noGrp="1"/>
          </p:cNvSpPr>
          <p:nvPr>
            <p:ph type="body" sz="quarter" idx="11"/>
          </p:nvPr>
        </p:nvSpPr>
        <p:spPr>
          <a:xfrm>
            <a:off x="365940" y="1605757"/>
            <a:ext cx="6523132" cy="3099593"/>
          </a:xfrm>
        </p:spPr>
        <p:txBody>
          <a:bodyPr lIns="0" tIns="0" rIns="0" bIns="0" anchor="t"/>
          <a:lstStyle/>
          <a:p>
            <a:r>
              <a:rPr lang="en-GB" sz="1800" dirty="0">
                <a:solidFill>
                  <a:srgbClr val="000000"/>
                </a:solidFill>
              </a:rPr>
              <a:t>Completion of this topic supports the following outcomes:</a:t>
            </a:r>
          </a:p>
          <a:p>
            <a:endParaRPr lang="en-GB" sz="1800" dirty="0">
              <a:solidFill>
                <a:srgbClr val="000000"/>
              </a:solidFill>
            </a:endParaRPr>
          </a:p>
          <a:p>
            <a:pPr marL="285750" indent="-285750" algn="l" rtl="0" eaLnBrk="1" fontAlgn="base" latinLnBrk="0" hangingPunct="1">
              <a:spcBef>
                <a:spcPts val="0"/>
              </a:spcBef>
              <a:spcAft>
                <a:spcPts val="0"/>
              </a:spcAft>
              <a:buFont typeface="Arial" panose="020B0604020202020204" pitchFamily="34" charset="0"/>
              <a:buChar char="•"/>
            </a:pPr>
            <a:r>
              <a:rPr lang="en-US" sz="1800" b="0" i="0" u="none" strike="noStrike" kern="1200" dirty="0">
                <a:solidFill>
                  <a:srgbClr val="0D0D0D"/>
                </a:solidFill>
                <a:effectLst/>
              </a:rPr>
              <a:t>Justify the </a:t>
            </a:r>
            <a:r>
              <a:rPr lang="en-US" sz="1800" b="0" i="0" u="none" strike="noStrike" kern="1200" dirty="0">
                <a:solidFill>
                  <a:srgbClr val="3C3C3B"/>
                </a:solidFill>
                <a:effectLst/>
              </a:rPr>
              <a:t>importance of automation in data collection and ingestion </a:t>
            </a:r>
            <a:r>
              <a:rPr lang="en-US" sz="1800" b="0" i="0" u="none" strike="noStrike" kern="1200" dirty="0">
                <a:solidFill>
                  <a:srgbClr val="0D0D0D"/>
                </a:solidFill>
                <a:effectLst/>
              </a:rPr>
              <a:t>  </a:t>
            </a:r>
          </a:p>
          <a:p>
            <a:pPr marL="514350" indent="-514350" algn="l" rtl="0" eaLnBrk="1" fontAlgn="base" latinLnBrk="0" hangingPunct="1">
              <a:spcBef>
                <a:spcPts val="0"/>
              </a:spcBef>
              <a:spcAft>
                <a:spcPts val="0"/>
              </a:spcAft>
              <a:buFont typeface="Arial" panose="020B0604020202020204" pitchFamily="34" charset="0"/>
              <a:buChar char="•"/>
            </a:pPr>
            <a:endParaRPr lang="en-GB" sz="1800" b="0" i="0" u="none" strike="noStrike" dirty="0">
              <a:effectLst/>
            </a:endParaRPr>
          </a:p>
          <a:p>
            <a:pPr marL="285750" indent="-285750" algn="l" rtl="0" eaLnBrk="1" fontAlgn="base" latinLnBrk="0" hangingPunct="1">
              <a:spcBef>
                <a:spcPts val="0"/>
              </a:spcBef>
              <a:spcAft>
                <a:spcPts val="0"/>
              </a:spcAft>
              <a:buFont typeface="Arial" panose="020B0604020202020204" pitchFamily="34" charset="0"/>
              <a:buChar char="•"/>
            </a:pPr>
            <a:r>
              <a:rPr lang="en-US" sz="1800" b="0" i="0" u="none" strike="noStrike" kern="1200" dirty="0">
                <a:solidFill>
                  <a:srgbClr val="3C3C3B"/>
                </a:solidFill>
                <a:effectLst/>
              </a:rPr>
              <a:t>Evaluate common data cleaning techniques </a:t>
            </a:r>
            <a:endParaRPr lang="en-US" sz="1800" dirty="0">
              <a:solidFill>
                <a:srgbClr val="3C3C3B"/>
              </a:solidFill>
            </a:endParaRPr>
          </a:p>
          <a:p>
            <a:pPr marL="285750" indent="-285750" algn="l" rtl="0" eaLnBrk="1" fontAlgn="base" latinLnBrk="0" hangingPunct="1">
              <a:spcBef>
                <a:spcPts val="0"/>
              </a:spcBef>
              <a:spcAft>
                <a:spcPts val="0"/>
              </a:spcAft>
              <a:buFont typeface="Arial" panose="020B0604020202020204" pitchFamily="34" charset="0"/>
              <a:buChar char="•"/>
            </a:pPr>
            <a:endParaRPr lang="en-GB" sz="1800" b="0" i="0" u="none" strike="noStrike" dirty="0">
              <a:effectLst/>
            </a:endParaRPr>
          </a:p>
          <a:p>
            <a:pPr marL="285750" indent="-285750" algn="l" rtl="0" eaLnBrk="1" fontAlgn="base" latinLnBrk="0" hangingPunct="1">
              <a:spcBef>
                <a:spcPts val="0"/>
              </a:spcBef>
              <a:spcAft>
                <a:spcPts val="0"/>
              </a:spcAft>
              <a:buFont typeface="Arial" panose="020B0604020202020204" pitchFamily="34" charset="0"/>
              <a:buChar char="•"/>
            </a:pPr>
            <a:r>
              <a:rPr lang="en-US" sz="1800" b="0" i="0" u="none" strike="noStrike" kern="1200" dirty="0" err="1">
                <a:solidFill>
                  <a:srgbClr val="3C3C3B"/>
                </a:solidFill>
                <a:effectLst/>
              </a:rPr>
              <a:t>Recognise</a:t>
            </a:r>
            <a:r>
              <a:rPr lang="en-US" sz="1800" b="0" i="0" u="none" strike="noStrike" kern="1200" dirty="0">
                <a:solidFill>
                  <a:srgbClr val="3C3C3B"/>
                </a:solidFill>
                <a:effectLst/>
              </a:rPr>
              <a:t> the steps required to pre-process data for machine learning purposes</a:t>
            </a:r>
            <a:r>
              <a:rPr lang="en-US" sz="1800" b="0" i="0" u="none" strike="noStrike" kern="1200" dirty="0">
                <a:solidFill>
                  <a:srgbClr val="0D0D0D"/>
                </a:solidFill>
                <a:effectLst/>
              </a:rPr>
              <a:t>  </a:t>
            </a:r>
            <a:endParaRPr lang="en-US" sz="1800" dirty="0">
              <a:solidFill>
                <a:srgbClr val="0D0D0D"/>
              </a:solidFill>
            </a:endParaRPr>
          </a:p>
          <a:p>
            <a:pPr marL="285750" indent="-285750" algn="l" rtl="0" eaLnBrk="1" fontAlgn="base" latinLnBrk="0" hangingPunct="1">
              <a:spcBef>
                <a:spcPts val="0"/>
              </a:spcBef>
              <a:spcAft>
                <a:spcPts val="0"/>
              </a:spcAft>
              <a:buFont typeface="Arial" panose="020B0604020202020204" pitchFamily="34" charset="0"/>
              <a:buChar char="•"/>
            </a:pPr>
            <a:endParaRPr lang="en-GB" sz="1800" b="0" i="0" u="none" strike="noStrike" dirty="0">
              <a:effectLst/>
            </a:endParaRPr>
          </a:p>
          <a:p>
            <a:pPr marL="285750" indent="-285750" algn="l" rtl="0" eaLnBrk="1" fontAlgn="base" latinLnBrk="0" hangingPunct="1">
              <a:spcBef>
                <a:spcPts val="0"/>
              </a:spcBef>
              <a:spcAft>
                <a:spcPts val="0"/>
              </a:spcAft>
              <a:buFont typeface="Arial" panose="020B0604020202020204" pitchFamily="34" charset="0"/>
              <a:buChar char="•"/>
            </a:pPr>
            <a:r>
              <a:rPr lang="en-US" sz="1800" b="0" i="0" u="none" strike="noStrike" kern="1200" dirty="0">
                <a:solidFill>
                  <a:srgbClr val="3C3C3B"/>
                </a:solidFill>
                <a:effectLst/>
              </a:rPr>
              <a:t>Demonstrate practical data collection and ingestion skills </a:t>
            </a:r>
            <a:endParaRPr lang="en-GB" sz="1800" b="0" i="0" u="none" strike="noStrike" dirty="0">
              <a:effectLst/>
            </a:endParaRPr>
          </a:p>
          <a:p>
            <a:endParaRPr lang="en-GB" sz="1800" dirty="0">
              <a:solidFill>
                <a:srgbClr val="000000"/>
              </a:solidFill>
              <a:latin typeface="Arial" panose="020B0604020202020204" pitchFamily="34" charset="0"/>
            </a:endParaRPr>
          </a:p>
        </p:txBody>
      </p:sp>
      <p:pic>
        <p:nvPicPr>
          <p:cNvPr id="3" name="Picture 2">
            <a:extLst>
              <a:ext uri="{FF2B5EF4-FFF2-40B4-BE49-F238E27FC236}">
                <a16:creationId xmlns:a16="http://schemas.microsoft.com/office/drawing/2014/main" id="{D70F2C4D-24E6-A337-AFE4-26ABA0F73DF4}"/>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7216619" y="2090835"/>
            <a:ext cx="4057135" cy="3342299"/>
          </a:xfrm>
          <a:prstGeom prst="rect">
            <a:avLst/>
          </a:prstGeom>
        </p:spPr>
      </p:pic>
    </p:spTree>
    <p:extLst>
      <p:ext uri="{BB962C8B-B14F-4D97-AF65-F5344CB8AC3E}">
        <p14:creationId xmlns:p14="http://schemas.microsoft.com/office/powerpoint/2010/main" val="2825732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FA08A56-A102-6846-97B6-07995FC54885}"/>
              </a:ext>
            </a:extLst>
          </p:cNvPr>
          <p:cNvSpPr>
            <a:spLocks noGrp="1"/>
          </p:cNvSpPr>
          <p:nvPr>
            <p:ph type="title"/>
          </p:nvPr>
        </p:nvSpPr>
        <p:spPr>
          <a:xfrm>
            <a:off x="838200" y="365125"/>
            <a:ext cx="10515600" cy="1325563"/>
          </a:xfrm>
          <a:prstGeom prst="rect">
            <a:avLst/>
          </a:prstGeom>
        </p:spPr>
        <p:txBody>
          <a:bodyPr/>
          <a:lstStyle/>
          <a:p>
            <a:r>
              <a:rPr lang="en-GB" sz="3600" b="1" kern="1200">
                <a:solidFill>
                  <a:srgbClr val="3C3C3B"/>
                </a:solidFill>
                <a:effectLst/>
                <a:latin typeface="Arial" panose="020B0604020202020204" pitchFamily="34" charset="0"/>
                <a:ea typeface="+mj-ea"/>
                <a:cs typeface="+mj-cs"/>
              </a:rPr>
              <a:t>Two content slides 1</a:t>
            </a:r>
            <a:endParaRPr lang="en-GB"/>
          </a:p>
        </p:txBody>
      </p:sp>
      <p:sp>
        <p:nvSpPr>
          <p:cNvPr id="3" name="Title 3">
            <a:extLst>
              <a:ext uri="{FF2B5EF4-FFF2-40B4-BE49-F238E27FC236}">
                <a16:creationId xmlns:a16="http://schemas.microsoft.com/office/drawing/2014/main" id="{B13FBABF-C159-0AC6-3EF7-76B687CC15BC}"/>
              </a:ext>
            </a:extLst>
          </p:cNvPr>
          <p:cNvSpPr txBox="1">
            <a:spLocks/>
          </p:cNvSpPr>
          <p:nvPr/>
        </p:nvSpPr>
        <p:spPr>
          <a:xfrm>
            <a:off x="609600" y="2149928"/>
            <a:ext cx="5105400" cy="2558143"/>
          </a:xfrm>
          <a:prstGeom prst="rect">
            <a:avLst/>
          </a:prstGeom>
        </p:spPr>
        <p:txBody>
          <a:bodyPr lIns="0" tIns="0" rIns="0" bIns="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sz="3200" b="1">
              <a:latin typeface="+mn-lt"/>
            </a:endParaRPr>
          </a:p>
          <a:p>
            <a:pPr algn="ctr"/>
            <a:endParaRPr lang="en-GB" sz="3200" b="1">
              <a:latin typeface="+mn-lt"/>
            </a:endParaRPr>
          </a:p>
          <a:p>
            <a:pPr algn="ctr"/>
            <a:r>
              <a:rPr lang="en-GB" sz="3200" b="1">
                <a:latin typeface="+mn-lt"/>
              </a:rPr>
              <a:t>E-learning Recap</a:t>
            </a:r>
          </a:p>
        </p:txBody>
      </p:sp>
      <p:pic>
        <p:nvPicPr>
          <p:cNvPr id="6" name="Picture 2" descr="The Best Way to Learn Python – Python Programming Tutorial for Beginners">
            <a:extLst>
              <a:ext uri="{FF2B5EF4-FFF2-40B4-BE49-F238E27FC236}">
                <a16:creationId xmlns:a16="http://schemas.microsoft.com/office/drawing/2014/main" id="{24AED1BF-9F90-B156-B241-4AA1D6F49ABD}"/>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7294365" y="2162509"/>
            <a:ext cx="3813628" cy="254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76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49174B0-7220-4137-A082-BA5496138F9C}"/>
              </a:ext>
            </a:extLst>
          </p:cNvPr>
          <p:cNvSpPr>
            <a:spLocks noGrp="1"/>
          </p:cNvSpPr>
          <p:nvPr>
            <p:ph type="title" idx="4294967295"/>
          </p:nvPr>
        </p:nvSpPr>
        <p:spPr>
          <a:xfrm>
            <a:off x="352879" y="316541"/>
            <a:ext cx="10214929" cy="898624"/>
          </a:xfrm>
          <a:prstGeom prst="rect">
            <a:avLst/>
          </a:prstGeom>
        </p:spPr>
        <p:txBody>
          <a:bodyPr lIns="0" tIns="0" rIns="0" bIns="0"/>
          <a:lstStyle/>
          <a:p>
            <a:pPr rtl="0" eaLnBrk="1" latinLnBrk="0" hangingPunct="1"/>
            <a:r>
              <a:rPr lang="en-US" sz="3200" b="1" dirty="0"/>
              <a:t>Recap discussion</a:t>
            </a:r>
            <a:br>
              <a:rPr lang="en-US" sz="3200" b="1" dirty="0">
                <a:effectLst/>
              </a:rPr>
            </a:br>
            <a:endParaRPr lang="en-GB" sz="3200" b="1" dirty="0">
              <a:effectLst/>
            </a:endParaRPr>
          </a:p>
        </p:txBody>
      </p:sp>
      <p:sp>
        <p:nvSpPr>
          <p:cNvPr id="5" name="Text Placeholder 4">
            <a:extLst>
              <a:ext uri="{FF2B5EF4-FFF2-40B4-BE49-F238E27FC236}">
                <a16:creationId xmlns:a16="http://schemas.microsoft.com/office/drawing/2014/main" id="{BB09F2FA-6E7B-4455-AD02-23F8D246F920}"/>
              </a:ext>
            </a:extLst>
          </p:cNvPr>
          <p:cNvSpPr>
            <a:spLocks noGrp="1"/>
          </p:cNvSpPr>
          <p:nvPr>
            <p:ph type="body" sz="quarter" idx="11"/>
          </p:nvPr>
        </p:nvSpPr>
        <p:spPr>
          <a:xfrm>
            <a:off x="352879" y="1061170"/>
            <a:ext cx="8476796" cy="381682"/>
          </a:xfrm>
        </p:spPr>
        <p:txBody>
          <a:bodyPr/>
          <a:lstStyle/>
          <a:p>
            <a:pPr algn="l" rtl="0">
              <a:spcAft>
                <a:spcPts val="600"/>
              </a:spcAft>
            </a:pPr>
            <a:endParaRPr lang="en-US" sz="2000" dirty="0">
              <a:solidFill>
                <a:schemeClr val="accent1"/>
              </a:solidFill>
              <a:latin typeface="Arial" panose="020B0604020202020204" pitchFamily="34" charset="0"/>
            </a:endParaRPr>
          </a:p>
          <a:p>
            <a:pPr lvl="1">
              <a:spcAft>
                <a:spcPts val="600"/>
              </a:spcAft>
            </a:pPr>
            <a:r>
              <a:rPr lang="en-US" sz="2000" dirty="0">
                <a:solidFill>
                  <a:schemeClr val="accent1"/>
                </a:solidFill>
                <a:latin typeface="Arial" panose="020B0604020202020204" pitchFamily="34" charset="0"/>
              </a:rPr>
              <a:t>Can you remember the difference between data collection and ingestion?</a:t>
            </a:r>
          </a:p>
          <a:p>
            <a:pPr lvl="1">
              <a:spcAft>
                <a:spcPts val="600"/>
              </a:spcAft>
            </a:pPr>
            <a:endParaRPr lang="en-US" sz="2000" dirty="0">
              <a:solidFill>
                <a:schemeClr val="accent1"/>
              </a:solidFill>
              <a:latin typeface="Arial" panose="020B0604020202020204" pitchFamily="34" charset="0"/>
            </a:endParaRPr>
          </a:p>
          <a:p>
            <a:pPr lvl="1">
              <a:spcAft>
                <a:spcPts val="600"/>
              </a:spcAft>
            </a:pPr>
            <a:r>
              <a:rPr lang="en-US" sz="2000" dirty="0">
                <a:solidFill>
                  <a:schemeClr val="accent1"/>
                </a:solidFill>
                <a:latin typeface="Arial" panose="020B0604020202020204" pitchFamily="34" charset="0"/>
              </a:rPr>
              <a:t>Can you recall key approaches to collecting data.</a:t>
            </a:r>
          </a:p>
          <a:p>
            <a:pPr lvl="1">
              <a:spcAft>
                <a:spcPts val="600"/>
              </a:spcAft>
            </a:pPr>
            <a:endParaRPr lang="en-US" sz="2000" dirty="0">
              <a:solidFill>
                <a:schemeClr val="accent1"/>
              </a:solidFill>
              <a:latin typeface="Arial" panose="020B0604020202020204" pitchFamily="34" charset="0"/>
            </a:endParaRPr>
          </a:p>
          <a:p>
            <a:pPr lvl="1">
              <a:spcAft>
                <a:spcPts val="600"/>
              </a:spcAft>
            </a:pPr>
            <a:r>
              <a:rPr lang="en-US" sz="2000" dirty="0">
                <a:solidFill>
                  <a:schemeClr val="accent1"/>
                </a:solidFill>
                <a:latin typeface="Arial" panose="020B0604020202020204" pitchFamily="34" charset="0"/>
              </a:rPr>
              <a:t>Can you remember the main approaches for data ingestion?</a:t>
            </a:r>
          </a:p>
          <a:p>
            <a:pPr lvl="1">
              <a:spcAft>
                <a:spcPts val="600"/>
              </a:spcAft>
            </a:pPr>
            <a:endParaRPr lang="en-US" sz="2000" dirty="0">
              <a:solidFill>
                <a:schemeClr val="accent1"/>
              </a:solidFill>
              <a:latin typeface="Arial" panose="020B0604020202020204" pitchFamily="34" charset="0"/>
            </a:endParaRPr>
          </a:p>
          <a:p>
            <a:pPr lvl="1">
              <a:spcAft>
                <a:spcPts val="600"/>
              </a:spcAft>
            </a:pPr>
            <a:r>
              <a:rPr lang="en-US" sz="2000" dirty="0">
                <a:solidFill>
                  <a:schemeClr val="accent1"/>
                </a:solidFill>
                <a:latin typeface="Arial" panose="020B0604020202020204" pitchFamily="34" charset="0"/>
              </a:rPr>
              <a:t>What are the common types of dirty data?</a:t>
            </a:r>
            <a:endParaRPr lang="en-US" sz="2000" dirty="0"/>
          </a:p>
        </p:txBody>
      </p:sp>
      <p:sp>
        <p:nvSpPr>
          <p:cNvPr id="38" name="Content Placeholder 2">
            <a:extLst>
              <a:ext uri="{FF2B5EF4-FFF2-40B4-BE49-F238E27FC236}">
                <a16:creationId xmlns:a16="http://schemas.microsoft.com/office/drawing/2014/main" id="{3A9E511C-21BE-FE3C-CB6F-311B1FEBA51B}"/>
              </a:ext>
            </a:extLst>
          </p:cNvPr>
          <p:cNvSpPr txBox="1">
            <a:spLocks/>
          </p:cNvSpPr>
          <p:nvPr/>
        </p:nvSpPr>
        <p:spPr>
          <a:xfrm>
            <a:off x="352879" y="1542642"/>
            <a:ext cx="8257187"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ED7CCDB8-3F60-A10D-BEEC-FA445346E657}"/>
              </a:ext>
            </a:extLst>
          </p:cNvPr>
          <p:cNvSpPr txBox="1"/>
          <p:nvPr/>
        </p:nvSpPr>
        <p:spPr>
          <a:xfrm>
            <a:off x="1857602" y="6356793"/>
            <a:ext cx="8476795" cy="369332"/>
          </a:xfrm>
          <a:prstGeom prst="rect">
            <a:avLst/>
          </a:prstGeom>
          <a:noFill/>
        </p:spPr>
        <p:txBody>
          <a:bodyPr wrap="square" rtlCol="0">
            <a:spAutoFit/>
          </a:bodyPr>
          <a:lstStyle/>
          <a:p>
            <a:pPr algn="ctr"/>
            <a:endParaRPr lang="en-GB" sz="1800" i="1" dirty="0"/>
          </a:p>
        </p:txBody>
      </p:sp>
      <p:pic>
        <p:nvPicPr>
          <p:cNvPr id="4" name="Picture 3">
            <a:extLst>
              <a:ext uri="{FF2B5EF4-FFF2-40B4-BE49-F238E27FC236}">
                <a16:creationId xmlns:a16="http://schemas.microsoft.com/office/drawing/2014/main" id="{24C54FA6-2556-FDAB-D345-F422ABB88EB1}"/>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8278077" y="2093218"/>
            <a:ext cx="3674056" cy="3038352"/>
          </a:xfrm>
          <a:prstGeom prst="rect">
            <a:avLst/>
          </a:prstGeom>
        </p:spPr>
      </p:pic>
    </p:spTree>
    <p:extLst>
      <p:ext uri="{BB962C8B-B14F-4D97-AF65-F5344CB8AC3E}">
        <p14:creationId xmlns:p14="http://schemas.microsoft.com/office/powerpoint/2010/main" val="1667823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49174B0-7220-4137-A082-BA5496138F9C}"/>
              </a:ext>
            </a:extLst>
          </p:cNvPr>
          <p:cNvSpPr>
            <a:spLocks noGrp="1"/>
          </p:cNvSpPr>
          <p:nvPr>
            <p:ph type="title" idx="4294967295"/>
          </p:nvPr>
        </p:nvSpPr>
        <p:spPr>
          <a:xfrm>
            <a:off x="352879" y="316541"/>
            <a:ext cx="10214929" cy="898624"/>
          </a:xfrm>
          <a:prstGeom prst="rect">
            <a:avLst/>
          </a:prstGeom>
        </p:spPr>
        <p:txBody>
          <a:bodyPr lIns="0" tIns="0" rIns="0" bIns="0" anchor="t"/>
          <a:lstStyle/>
          <a:p>
            <a:r>
              <a:rPr lang="en-GB" sz="3200" b="1" dirty="0">
                <a:cs typeface="Arial"/>
              </a:rPr>
              <a:t>Practical application</a:t>
            </a:r>
            <a:endParaRPr lang="en-GB" sz="3200" b="1" dirty="0">
              <a:effectLst/>
              <a:cs typeface="Arial"/>
            </a:endParaRPr>
          </a:p>
        </p:txBody>
      </p:sp>
      <p:pic>
        <p:nvPicPr>
          <p:cNvPr id="2" name="Picture 1">
            <a:extLst>
              <a:ext uri="{FF2B5EF4-FFF2-40B4-BE49-F238E27FC236}">
                <a16:creationId xmlns:a16="http://schemas.microsoft.com/office/drawing/2014/main" id="{13C62253-F463-1E89-84EC-4F26301BC667}"/>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8135970" y="2034257"/>
            <a:ext cx="3650964" cy="2687961"/>
          </a:xfrm>
          <a:prstGeom prst="rect">
            <a:avLst/>
          </a:prstGeom>
        </p:spPr>
      </p:pic>
      <p:sp>
        <p:nvSpPr>
          <p:cNvPr id="5" name="Rectangle: Rounded Corners 4">
            <a:extLst>
              <a:ext uri="{FF2B5EF4-FFF2-40B4-BE49-F238E27FC236}">
                <a16:creationId xmlns:a16="http://schemas.microsoft.com/office/drawing/2014/main" id="{0ECDE92E-7340-8E2E-F20B-24B1AF7CCA76}"/>
              </a:ext>
            </a:extLst>
          </p:cNvPr>
          <p:cNvSpPr/>
          <p:nvPr/>
        </p:nvSpPr>
        <p:spPr>
          <a:xfrm>
            <a:off x="252392" y="1249375"/>
            <a:ext cx="7331660" cy="1005600"/>
          </a:xfrm>
          <a:prstGeom prst="roundRect">
            <a:avLst/>
          </a:prstGeom>
          <a:solidFill>
            <a:schemeClr val="tx2"/>
          </a:solidFill>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6" name="Text Placeholder 4">
            <a:extLst>
              <a:ext uri="{FF2B5EF4-FFF2-40B4-BE49-F238E27FC236}">
                <a16:creationId xmlns:a16="http://schemas.microsoft.com/office/drawing/2014/main" id="{61EC8732-F275-06B2-42FE-266477C9B867}"/>
              </a:ext>
            </a:extLst>
          </p:cNvPr>
          <p:cNvSpPr>
            <a:spLocks noGrp="1"/>
          </p:cNvSpPr>
          <p:nvPr>
            <p:ph type="body" sz="quarter" idx="11"/>
          </p:nvPr>
        </p:nvSpPr>
        <p:spPr>
          <a:xfrm>
            <a:off x="1114184" y="1302863"/>
            <a:ext cx="6243480" cy="898624"/>
          </a:xfrm>
        </p:spPr>
        <p:txBody>
          <a:bodyPr/>
          <a:lstStyle/>
          <a:p>
            <a:pPr marL="342900" indent="-342900">
              <a:spcAft>
                <a:spcPts val="600"/>
              </a:spcAft>
              <a:buFont typeface="+mj-lt"/>
              <a:buAutoNum type="arabicParenR" startAt="2"/>
            </a:pPr>
            <a:endParaRPr lang="en-US" sz="1800" dirty="0">
              <a:latin typeface="Arial" panose="020B0604020202020204" pitchFamily="34" charset="0"/>
            </a:endParaRPr>
          </a:p>
          <a:p>
            <a:pPr>
              <a:spcAft>
                <a:spcPts val="600"/>
              </a:spcAft>
            </a:pPr>
            <a:r>
              <a:rPr lang="en-US" sz="1800" dirty="0">
                <a:solidFill>
                  <a:schemeClr val="tx1"/>
                </a:solidFill>
                <a:latin typeface="Arial" panose="020B0604020202020204" pitchFamily="34" charset="0"/>
              </a:rPr>
              <a:t>Your tutor will now walk you through the Collab notebook.</a:t>
            </a:r>
          </a:p>
          <a:p>
            <a:pPr algn="l" rtl="0">
              <a:spcAft>
                <a:spcPts val="600"/>
              </a:spcAft>
            </a:pPr>
            <a:endParaRPr lang="en-US" sz="1800" dirty="0">
              <a:latin typeface="Arial" panose="020B0604020202020204" pitchFamily="34" charset="0"/>
            </a:endParaRPr>
          </a:p>
          <a:p>
            <a:pPr algn="l" rtl="0">
              <a:spcAft>
                <a:spcPts val="600"/>
              </a:spcAft>
            </a:pPr>
            <a:endParaRPr lang="en-US" sz="1800" dirty="0">
              <a:latin typeface="Arial" panose="020B0604020202020204" pitchFamily="34" charset="0"/>
            </a:endParaRPr>
          </a:p>
          <a:p>
            <a:pPr algn="l" rtl="0">
              <a:spcAft>
                <a:spcPts val="600"/>
              </a:spcAft>
            </a:pPr>
            <a:endParaRPr lang="en-US" sz="1800" dirty="0">
              <a:latin typeface="Arial" panose="020B0604020202020204" pitchFamily="34" charset="0"/>
            </a:endParaRPr>
          </a:p>
          <a:p>
            <a:pPr algn="l" rtl="0">
              <a:spcAft>
                <a:spcPts val="600"/>
              </a:spcAft>
            </a:pPr>
            <a:r>
              <a:rPr lang="en-US" sz="1800" dirty="0">
                <a:latin typeface="Arial" panose="020B0604020202020204" pitchFamily="34" charset="0"/>
              </a:rPr>
              <a:t> </a:t>
            </a:r>
          </a:p>
          <a:p>
            <a:pPr algn="l" rtl="0">
              <a:spcAft>
                <a:spcPts val="600"/>
              </a:spcAft>
            </a:pPr>
            <a:endParaRPr lang="en-US" sz="1800" b="1" dirty="0">
              <a:latin typeface="Arial" panose="020B0604020202020204" pitchFamily="34" charset="0"/>
            </a:endParaRPr>
          </a:p>
          <a:p>
            <a:pPr algn="l" rtl="0">
              <a:spcAft>
                <a:spcPts val="600"/>
              </a:spcAft>
            </a:pPr>
            <a:endParaRPr lang="en-US" sz="1800" b="1" dirty="0">
              <a:latin typeface="Arial" panose="020B0604020202020204" pitchFamily="34" charset="0"/>
            </a:endParaRPr>
          </a:p>
          <a:p>
            <a:pPr algn="l" rtl="0">
              <a:spcAft>
                <a:spcPts val="600"/>
              </a:spcAft>
            </a:pPr>
            <a:endParaRPr lang="en-US" sz="1800" dirty="0">
              <a:latin typeface="Arial" panose="020B0604020202020204" pitchFamily="34" charset="0"/>
            </a:endParaRPr>
          </a:p>
        </p:txBody>
      </p:sp>
      <p:sp>
        <p:nvSpPr>
          <p:cNvPr id="3" name="Text Placeholder 4">
            <a:extLst>
              <a:ext uri="{FF2B5EF4-FFF2-40B4-BE49-F238E27FC236}">
                <a16:creationId xmlns:a16="http://schemas.microsoft.com/office/drawing/2014/main" id="{5270F19B-22FB-EAE7-C77C-6CE9FED04B72}"/>
              </a:ext>
            </a:extLst>
          </p:cNvPr>
          <p:cNvSpPr txBox="1">
            <a:spLocks/>
          </p:cNvSpPr>
          <p:nvPr/>
        </p:nvSpPr>
        <p:spPr>
          <a:xfrm>
            <a:off x="352879" y="1010769"/>
            <a:ext cx="7855206" cy="3805330"/>
          </a:xfrm>
          <a:prstGeom prst="rect">
            <a:avLst/>
          </a:prstGeom>
        </p:spPr>
        <p:txBody>
          <a:bodyPr lIns="0" tIns="0" rIns="0" bIns="0"/>
          <a:lstStyle>
            <a:lvl1pPr marL="0" marR="0" indent="0" algn="l" defTabSz="914400" rtl="0" eaLnBrk="1" fontAlgn="auto" latinLnBrk="0" hangingPunct="1">
              <a:lnSpc>
                <a:spcPts val="1800"/>
              </a:lnSpc>
              <a:spcBef>
                <a:spcPts val="0"/>
              </a:spcBef>
              <a:spcAft>
                <a:spcPts val="1200"/>
              </a:spcAft>
              <a:buClrTx/>
              <a:buSzTx/>
              <a:buFont typeface="Arial" panose="020B0604020202020204" pitchFamily="34" charset="0"/>
              <a:buNone/>
              <a:tabLst/>
              <a:defRPr sz="1600" kern="1200">
                <a:solidFill>
                  <a:schemeClr val="tx1"/>
                </a:solidFill>
                <a:latin typeface="+mn-lt"/>
                <a:ea typeface="+mn-ea"/>
                <a:cs typeface="+mn-cs"/>
              </a:defRPr>
            </a:lvl1pPr>
            <a:lvl2pPr marL="742952"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2pPr>
            <a:lvl3pPr marL="1028705"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314459"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4pPr>
            <a:lvl5pPr marL="1600212" indent="-4572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endParaRPr lang="en-US" sz="1800" dirty="0">
              <a:solidFill>
                <a:schemeClr val="accent1"/>
              </a:solidFill>
              <a:latin typeface="Arial" panose="020B0604020202020204" pitchFamily="34" charset="0"/>
            </a:endParaRPr>
          </a:p>
        </p:txBody>
      </p:sp>
      <p:pic>
        <p:nvPicPr>
          <p:cNvPr id="10" name="Picture 2" descr="A light bulb with a black background&#10;&#10;Description automatically generated">
            <a:extLst>
              <a:ext uri="{FF2B5EF4-FFF2-40B4-BE49-F238E27FC236}">
                <a16:creationId xmlns:a16="http://schemas.microsoft.com/office/drawing/2014/main" id="{5C938C04-DA71-DF34-7FDF-426CE94CA208}"/>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259843" y="1387393"/>
            <a:ext cx="804098" cy="90179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78D8AFC-D0B9-8EAD-F6FE-836D97353A78}"/>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04298" y="2566067"/>
            <a:ext cx="6752367" cy="3651364"/>
          </a:xfrm>
          <a:prstGeom prst="rect">
            <a:avLst/>
          </a:prstGeom>
        </p:spPr>
      </p:pic>
    </p:spTree>
    <p:extLst>
      <p:ext uri="{BB962C8B-B14F-4D97-AF65-F5344CB8AC3E}">
        <p14:creationId xmlns:p14="http://schemas.microsoft.com/office/powerpoint/2010/main" val="144365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CE2846-4808-85E0-CB7A-187C240C52FD}"/>
              </a:ext>
            </a:extLst>
          </p:cNvPr>
          <p:cNvSpPr>
            <a:spLocks noGrp="1"/>
          </p:cNvSpPr>
          <p:nvPr>
            <p:ph type="body" sz="quarter" idx="11"/>
          </p:nvPr>
        </p:nvSpPr>
        <p:spPr/>
        <p:txBody>
          <a:bodyPr/>
          <a:lstStyle/>
          <a:p>
            <a:r>
              <a:rPr lang="en-GB" sz="1800" dirty="0"/>
              <a:t>We will now recap the following functions we learned from the Python code walkthrough:</a:t>
            </a:r>
          </a:p>
          <a:p>
            <a:endParaRPr lang="en-GB" sz="1800" dirty="0"/>
          </a:p>
          <a:p>
            <a:pPr marL="285750" indent="-285750">
              <a:buFont typeface="Arial" panose="020B0604020202020204" pitchFamily="34" charset="0"/>
              <a:buChar char="•"/>
            </a:pPr>
            <a:r>
              <a:rPr lang="en-GB" sz="1800" dirty="0" err="1">
                <a:cs typeface="Courier New" panose="02070309020205020404" pitchFamily="49" charset="0"/>
              </a:rPr>
              <a:t>DataFrame.T</a:t>
            </a:r>
            <a:endParaRPr lang="en-GB" sz="1800" dirty="0">
              <a:cs typeface="Courier New" panose="02070309020205020404" pitchFamily="49" charset="0"/>
            </a:endParaRPr>
          </a:p>
          <a:p>
            <a:pPr marL="285750" indent="-285750">
              <a:buFont typeface="Arial" panose="020B0604020202020204" pitchFamily="34" charset="0"/>
              <a:buChar char="•"/>
            </a:pPr>
            <a:r>
              <a:rPr lang="en-GB" sz="1800" dirty="0" err="1">
                <a:cs typeface="Courier New" panose="02070309020205020404" pitchFamily="49" charset="0"/>
              </a:rPr>
              <a:t>DataFrame.reset_index</a:t>
            </a:r>
            <a:r>
              <a:rPr lang="en-GB" sz="1800" dirty="0">
                <a:cs typeface="Courier New" panose="02070309020205020404" pitchFamily="49" charset="0"/>
              </a:rPr>
              <a:t>()</a:t>
            </a:r>
          </a:p>
          <a:p>
            <a:pPr marL="285750" indent="-285750">
              <a:buFont typeface="Arial" panose="020B0604020202020204" pitchFamily="34" charset="0"/>
              <a:buChar char="•"/>
            </a:pPr>
            <a:r>
              <a:rPr lang="en-GB" sz="1800" dirty="0" err="1">
                <a:cs typeface="Courier New" panose="02070309020205020404" pitchFamily="49" charset="0"/>
              </a:rPr>
              <a:t>DataFrame.melt</a:t>
            </a:r>
            <a:r>
              <a:rPr lang="en-GB" sz="1800" dirty="0">
                <a:cs typeface="Courier New" panose="02070309020205020404" pitchFamily="49" charset="0"/>
              </a:rPr>
              <a:t>()</a:t>
            </a:r>
          </a:p>
          <a:p>
            <a:pPr marL="285750" indent="-285750">
              <a:buFont typeface="Arial" panose="020B0604020202020204" pitchFamily="34" charset="0"/>
              <a:buChar char="•"/>
            </a:pPr>
            <a:r>
              <a:rPr lang="en-GB" sz="1800" dirty="0" err="1">
                <a:cs typeface="Courier New" panose="02070309020205020404" pitchFamily="49" charset="0"/>
              </a:rPr>
              <a:t>DataFrame.rename</a:t>
            </a:r>
            <a:r>
              <a:rPr lang="en-GB" sz="1800" dirty="0">
                <a:cs typeface="Courier New" panose="02070309020205020404" pitchFamily="49" charset="0"/>
              </a:rPr>
              <a:t>()</a:t>
            </a:r>
          </a:p>
          <a:p>
            <a:pPr marL="285750" indent="-285750">
              <a:buFont typeface="Arial" panose="020B0604020202020204" pitchFamily="34" charset="0"/>
              <a:buChar char="•"/>
            </a:pPr>
            <a:r>
              <a:rPr lang="en-GB" sz="1800" dirty="0" err="1">
                <a:cs typeface="Courier New" panose="02070309020205020404" pitchFamily="49" charset="0"/>
              </a:rPr>
              <a:t>DataFrame.to_numeric</a:t>
            </a:r>
            <a:r>
              <a:rPr lang="en-GB" sz="1800" dirty="0">
                <a:cs typeface="Courier New" panose="02070309020205020404" pitchFamily="49" charset="0"/>
              </a:rPr>
              <a:t>()</a:t>
            </a:r>
          </a:p>
          <a:p>
            <a:pPr marL="285750" indent="-285750">
              <a:buFont typeface="Arial" panose="020B0604020202020204" pitchFamily="34" charset="0"/>
              <a:buChar char="•"/>
            </a:pPr>
            <a:r>
              <a:rPr lang="en-GB" sz="1800" dirty="0" err="1">
                <a:cs typeface="Courier New" panose="02070309020205020404" pitchFamily="49" charset="0"/>
              </a:rPr>
              <a:t>DataFrame.unique</a:t>
            </a:r>
            <a:r>
              <a:rPr lang="en-GB" sz="1800" dirty="0">
                <a:cs typeface="Courier New" panose="02070309020205020404" pitchFamily="49" charset="0"/>
              </a:rPr>
              <a:t>()</a:t>
            </a:r>
          </a:p>
          <a:p>
            <a:pPr marL="285750" indent="-285750">
              <a:buFont typeface="Arial" panose="020B0604020202020204" pitchFamily="34" charset="0"/>
              <a:buChar char="•"/>
            </a:pPr>
            <a:r>
              <a:rPr lang="en-GB" sz="1800" dirty="0" err="1">
                <a:cs typeface="Courier New" panose="02070309020205020404" pitchFamily="49" charset="0"/>
              </a:rPr>
              <a:t>DataFrame.apply</a:t>
            </a:r>
            <a:r>
              <a:rPr lang="en-GB" sz="1800" dirty="0">
                <a:cs typeface="Courier New" panose="02070309020205020404" pitchFamily="49" charset="0"/>
              </a:rPr>
              <a:t>()</a:t>
            </a:r>
          </a:p>
          <a:p>
            <a:pPr marL="285750" indent="-285750">
              <a:buFont typeface="Arial" panose="020B0604020202020204" pitchFamily="34" charset="0"/>
              <a:buChar char="•"/>
            </a:pPr>
            <a:r>
              <a:rPr lang="en-GB" sz="1800" dirty="0"/>
              <a:t>Lambda functions</a:t>
            </a:r>
          </a:p>
        </p:txBody>
      </p:sp>
      <p:sp>
        <p:nvSpPr>
          <p:cNvPr id="3" name="Text Placeholder 2">
            <a:extLst>
              <a:ext uri="{FF2B5EF4-FFF2-40B4-BE49-F238E27FC236}">
                <a16:creationId xmlns:a16="http://schemas.microsoft.com/office/drawing/2014/main" id="{1DB32140-5280-F70E-ADC1-F5849914A439}"/>
              </a:ext>
            </a:extLst>
          </p:cNvPr>
          <p:cNvSpPr>
            <a:spLocks noGrp="1"/>
          </p:cNvSpPr>
          <p:nvPr>
            <p:ph type="body" sz="quarter" idx="10"/>
          </p:nvPr>
        </p:nvSpPr>
        <p:spPr/>
        <p:txBody>
          <a:bodyPr/>
          <a:lstStyle/>
          <a:p>
            <a:r>
              <a:rPr lang="en-GB" dirty="0">
                <a:latin typeface="+mj-lt"/>
              </a:rPr>
              <a:t>Things we learned from the code walkthrough</a:t>
            </a:r>
          </a:p>
        </p:txBody>
      </p:sp>
      <p:pic>
        <p:nvPicPr>
          <p:cNvPr id="5" name="Picture 4" descr="A person standing in front of a blackboard&#10;&#10;Description automatically generated">
            <a:extLst>
              <a:ext uri="{FF2B5EF4-FFF2-40B4-BE49-F238E27FC236}">
                <a16:creationId xmlns:a16="http://schemas.microsoft.com/office/drawing/2014/main" id="{0DF42970-387B-816F-8C4B-A554D3D56C2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391276" y="1693466"/>
            <a:ext cx="4155395" cy="4148533"/>
          </a:xfrm>
          <a:prstGeom prst="rect">
            <a:avLst/>
          </a:prstGeom>
        </p:spPr>
      </p:pic>
    </p:spTree>
    <p:extLst>
      <p:ext uri="{BB962C8B-B14F-4D97-AF65-F5344CB8AC3E}">
        <p14:creationId xmlns:p14="http://schemas.microsoft.com/office/powerpoint/2010/main" val="2396446879"/>
      </p:ext>
    </p:extLst>
  </p:cSld>
  <p:clrMapOvr>
    <a:masterClrMapping/>
  </p:clrMapOvr>
</p:sld>
</file>

<file path=ppt/theme/theme1.xml><?xml version="1.0" encoding="utf-8"?>
<a:theme xmlns:a="http://schemas.openxmlformats.org/drawingml/2006/main" name="Front Cover Slides">
  <a:themeElements>
    <a:clrScheme name="BPP June 2019 1">
      <a:dk1>
        <a:srgbClr val="3C3C3B"/>
      </a:dk1>
      <a:lt1>
        <a:srgbClr val="FFFFFF"/>
      </a:lt1>
      <a:dk2>
        <a:srgbClr val="B3B3B3"/>
      </a:dk2>
      <a:lt2>
        <a:srgbClr val="FCF8F7"/>
      </a:lt2>
      <a:accent1>
        <a:srgbClr val="60397F"/>
      </a:accent1>
      <a:accent2>
        <a:srgbClr val="3763AD"/>
      </a:accent2>
      <a:accent3>
        <a:srgbClr val="89CFE1"/>
      </a:accent3>
      <a:accent4>
        <a:srgbClr val="F9B149"/>
      </a:accent4>
      <a:accent5>
        <a:srgbClr val="ED694C"/>
      </a:accent5>
      <a:accent6>
        <a:srgbClr val="E94843"/>
      </a:accent6>
      <a:hlink>
        <a:srgbClr val="5BB8A7"/>
      </a:hlink>
      <a:folHlink>
        <a:srgbClr val="3763A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ock with header Slides_colour options">
  <a:themeElements>
    <a:clrScheme name="BPP June 2019 1">
      <a:dk1>
        <a:srgbClr val="3C3C3B"/>
      </a:dk1>
      <a:lt1>
        <a:srgbClr val="FFFFFF"/>
      </a:lt1>
      <a:dk2>
        <a:srgbClr val="B3B3B3"/>
      </a:dk2>
      <a:lt2>
        <a:srgbClr val="FCF8F7"/>
      </a:lt2>
      <a:accent1>
        <a:srgbClr val="60397F"/>
      </a:accent1>
      <a:accent2>
        <a:srgbClr val="3763AD"/>
      </a:accent2>
      <a:accent3>
        <a:srgbClr val="89CFE1"/>
      </a:accent3>
      <a:accent4>
        <a:srgbClr val="F9B149"/>
      </a:accent4>
      <a:accent5>
        <a:srgbClr val="ED694C"/>
      </a:accent5>
      <a:accent6>
        <a:srgbClr val="E94843"/>
      </a:accent6>
      <a:hlink>
        <a:srgbClr val="5BB8A7"/>
      </a:hlink>
      <a:folHlink>
        <a:srgbClr val="3763A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2F0801CC5642C4A9445A8F72ECB01B2" ma:contentTypeVersion="25" ma:contentTypeDescription="Create a new document." ma:contentTypeScope="" ma:versionID="212a23e40d77a3c0fd6d3d54b95fd69c">
  <xsd:schema xmlns:xsd="http://www.w3.org/2001/XMLSchema" xmlns:xs="http://www.w3.org/2001/XMLSchema" xmlns:p="http://schemas.microsoft.com/office/2006/metadata/properties" xmlns:ns2="ca7576cf-6e24-46cd-9834-137838317a61" xmlns:ns3="e7c3de4d-a658-4fb0-9e10-c4121cf93e9c" targetNamespace="http://schemas.microsoft.com/office/2006/metadata/properties" ma:root="true" ma:fieldsID="e2d2c9fbeae7bf636f47e1db48391ce2" ns2:_="" ns3:_="">
    <xsd:import namespace="ca7576cf-6e24-46cd-9834-137838317a61"/>
    <xsd:import namespace="e7c3de4d-a658-4fb0-9e10-c4121cf93e9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LengthInSeconds" minOccurs="0"/>
                <xsd:element ref="ns2:lcf76f155ced4ddcb4097134ff3c332f" minOccurs="0"/>
                <xsd:element ref="ns3:TaxCatchAll" minOccurs="0"/>
                <xsd:element ref="ns2:g61c8517c1a047a497c8ea1d972b6cfd" minOccurs="0"/>
                <xsd:element ref="ns2:e9e96f7df15741d9bebd2bec1b46eb75" minOccurs="0"/>
                <xsd:element ref="ns2:Contenttype0" minOccurs="0"/>
                <xsd:element ref="ns2:completedorworkinprogress" minOccurs="0"/>
                <xsd:element ref="ns2:CLIENTSCHEDUL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7576cf-6e24-46cd-9834-137838317a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2764dbc-7309-45b3-8ffb-b5aa3fc55abb" ma:termSetId="09814cd3-568e-fe90-9814-8d621ff8fb84" ma:anchorId="fba54fb3-c3e1-fe81-a776-ca4b69148c4d" ma:open="true" ma:isKeyword="false">
      <xsd:complexType>
        <xsd:sequence>
          <xsd:element ref="pc:Terms" minOccurs="0" maxOccurs="1"/>
        </xsd:sequence>
      </xsd:complexType>
    </xsd:element>
    <xsd:element name="g61c8517c1a047a497c8ea1d972b6cfd" ma:index="25" nillable="true" ma:taxonomy="true" ma:internalName="g61c8517c1a047a497c8ea1d972b6cfd" ma:taxonomyFieldName="KSB" ma:displayName="KSB" ma:default="" ma:fieldId="{061c8517-c1a0-47a4-97c8-ea1d972b6cfd}" ma:taxonomyMulti="true" ma:sspId="42764dbc-7309-45b3-8ffb-b5aa3fc55abb" ma:termSetId="2442e99b-b4de-4a2d-b56e-01da1a9664e8" ma:anchorId="00000000-0000-0000-0000-000000000000" ma:open="true" ma:isKeyword="false">
      <xsd:complexType>
        <xsd:sequence>
          <xsd:element ref="pc:Terms" minOccurs="0" maxOccurs="1"/>
        </xsd:sequence>
      </xsd:complexType>
    </xsd:element>
    <xsd:element name="e9e96f7df15741d9bebd2bec1b46eb75" ma:index="27" nillable="true" ma:taxonomy="true" ma:internalName="e9e96f7df15741d9bebd2bec1b46eb75" ma:taxonomyFieldName="Competency" ma:displayName="Competency" ma:default="" ma:fieldId="{e9e96f7d-f157-41d9-bebd-2bec1b46eb75}" ma:taxonomyMulti="true" ma:sspId="42764dbc-7309-45b3-8ffb-b5aa3fc55abb" ma:termSetId="2442e99b-b4de-4a2d-b56e-01da1a9664e8" ma:anchorId="00000000-0000-0000-0000-000000000000" ma:open="true" ma:isKeyword="false">
      <xsd:complexType>
        <xsd:sequence>
          <xsd:element ref="pc:Terms" minOccurs="0" maxOccurs="1"/>
        </xsd:sequence>
      </xsd:complexType>
    </xsd:element>
    <xsd:element name="Contenttype0" ma:index="28" nillable="true" ma:displayName="Content type" ma:format="Dropdown" ma:internalName="Contenttype0">
      <xsd:simpleType>
        <xsd:restriction base="dms:Text">
          <xsd:maxLength value="255"/>
        </xsd:restriction>
      </xsd:simpleType>
    </xsd:element>
    <xsd:element name="completedorworkinprogress" ma:index="29" nillable="true" ma:displayName="completed or work in progress" ma:default="1" ma:description="anything with a NO needs to be checked and added too" ma:format="Dropdown" ma:internalName="completedorworkinprogress">
      <xsd:simpleType>
        <xsd:restriction base="dms:Boolean"/>
      </xsd:simpleType>
    </xsd:element>
    <xsd:element name="CLIENTSCHEDULE" ma:index="30" nillable="true" ma:displayName="STATUS" ma:format="Dropdown" ma:internalName="CLIENTSCHEDULE">
      <xsd:simpleType>
        <xsd:restriction base="dms:Note">
          <xsd:maxLength value="255"/>
        </xsd:restriction>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3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7c3de4d-a658-4fb0-9e10-c4121cf93e9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1afe4ca-a25f-4d1a-b180-09f1e8b1d381}" ma:internalName="TaxCatchAll" ma:showField="CatchAllData" ma:web="e7c3de4d-a658-4fb0-9e10-c4121cf93e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a7576cf-6e24-46cd-9834-137838317a61">
      <Terms xmlns="http://schemas.microsoft.com/office/infopath/2007/PartnerControls"/>
    </lcf76f155ced4ddcb4097134ff3c332f>
    <e9e96f7df15741d9bebd2bec1b46eb75 xmlns="ca7576cf-6e24-46cd-9834-137838317a61">
      <Terms xmlns="http://schemas.microsoft.com/office/infopath/2007/PartnerControls"/>
    </e9e96f7df15741d9bebd2bec1b46eb75>
    <TaxCatchAll xmlns="e7c3de4d-a658-4fb0-9e10-c4121cf93e9c" xsi:nil="true"/>
    <completedorworkinprogress xmlns="ca7576cf-6e24-46cd-9834-137838317a61">true</completedorworkinprogress>
    <Contenttype0 xmlns="ca7576cf-6e24-46cd-9834-137838317a61" xsi:nil="true"/>
    <g61c8517c1a047a497c8ea1d972b6cfd xmlns="ca7576cf-6e24-46cd-9834-137838317a61">
      <Terms xmlns="http://schemas.microsoft.com/office/infopath/2007/PartnerControls"/>
    </g61c8517c1a047a497c8ea1d972b6cfd>
    <CLIENTSCHEDULE xmlns="ca7576cf-6e24-46cd-9834-137838317a61" xsi:nil="true"/>
    <SharedWithUsers xmlns="e7c3de4d-a658-4fb0-9e10-c4121cf93e9c">
      <UserInfo>
        <DisplayName/>
        <AccountId xsi:nil="true"/>
        <AccountType/>
      </UserInfo>
    </SharedWithUsers>
  </documentManagement>
</p:properties>
</file>

<file path=customXml/itemProps1.xml><?xml version="1.0" encoding="utf-8"?>
<ds:datastoreItem xmlns:ds="http://schemas.openxmlformats.org/officeDocument/2006/customXml" ds:itemID="{A9FACEE7-2968-4AB7-BACD-3FF627651452}">
  <ds:schemaRefs>
    <ds:schemaRef ds:uri="http://schemas.microsoft.com/sharepoint/v3/contenttype/forms"/>
  </ds:schemaRefs>
</ds:datastoreItem>
</file>

<file path=customXml/itemProps2.xml><?xml version="1.0" encoding="utf-8"?>
<ds:datastoreItem xmlns:ds="http://schemas.openxmlformats.org/officeDocument/2006/customXml" ds:itemID="{EBBBC529-BCA7-44AF-ADEE-D48C1ABCDA94}"/>
</file>

<file path=customXml/itemProps3.xml><?xml version="1.0" encoding="utf-8"?>
<ds:datastoreItem xmlns:ds="http://schemas.openxmlformats.org/officeDocument/2006/customXml" ds:itemID="{8A1D6C55-3650-43B7-B40C-5E5727303A25}">
  <ds:schemaRefs>
    <ds:schemaRef ds:uri="http://schemas.microsoft.com/office/2006/documentManagement/types"/>
    <ds:schemaRef ds:uri="http://www.w3.org/XML/1998/namespace"/>
    <ds:schemaRef ds:uri="http://purl.org/dc/terms/"/>
    <ds:schemaRef ds:uri="d03ffd70-462c-4172-9015-a0cdff42c83c"/>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65f98c99-c090-489b-8346-b847c18a501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2162</Words>
  <Application>Microsoft Office PowerPoint</Application>
  <PresentationFormat>Widescreen</PresentationFormat>
  <Paragraphs>264</Paragraphs>
  <Slides>20</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Calibri</vt:lpstr>
      <vt:lpstr>Courier New</vt:lpstr>
      <vt:lpstr>Arial</vt:lpstr>
      <vt:lpstr>-apple-system</vt:lpstr>
      <vt:lpstr>Front Cover Slides</vt:lpstr>
      <vt:lpstr>Block with header Slides_colour options</vt:lpstr>
      <vt:lpstr>Level 5 Data Engineer Module 6 Topic 1</vt:lpstr>
      <vt:lpstr>PowerPoint Presentation</vt:lpstr>
      <vt:lpstr>Case study</vt:lpstr>
      <vt:lpstr>Knowledge check poll</vt:lpstr>
      <vt:lpstr>Session aim and objectives</vt:lpstr>
      <vt:lpstr>Two content slides 1</vt:lpstr>
      <vt:lpstr>Recap discussion </vt:lpstr>
      <vt:lpstr>Practical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Topic 1  Emerging Technology and Horizon Scanning</dc:title>
  <dc:creator/>
  <cp:lastModifiedBy/>
  <cp:revision>49</cp:revision>
  <dcterms:created xsi:type="dcterms:W3CDTF">2020-09-16T09:46:26Z</dcterms:created>
  <dcterms:modified xsi:type="dcterms:W3CDTF">2025-04-01T08:26:02Z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0x010100C2F0801CC5642C4A9445A8F72ECB01B2</vt:lpwstr>
  </property>
  <property fmtid="{D5CDD505-2E9C-101B-9397-08002B2CF9AE}" pid="3" name="Competency">
    <vt:lpwstr/>
  </property>
  <property fmtid="{D5CDD505-2E9C-101B-9397-08002B2CF9AE}" pid="4" name="MediaServiceImageTags">
    <vt:lpwstr/>
  </property>
  <property fmtid="{D5CDD505-2E9C-101B-9397-08002B2CF9AE}" pid="5" name="KSB">
    <vt:lpwstr/>
  </property>
  <property fmtid="{D5CDD505-2E9C-101B-9397-08002B2CF9AE}" pid="6" name="Order">
    <vt:r8>53100</vt:r8>
  </property>
  <property fmtid="{D5CDD505-2E9C-101B-9397-08002B2CF9AE}" pid="7" name="xd_Signature">
    <vt:bool>false</vt:bool>
  </property>
  <property fmtid="{D5CDD505-2E9C-101B-9397-08002B2CF9AE}" pid="8" name="xd_ProgID">
    <vt:lpwstr/>
  </property>
  <property fmtid="{D5CDD505-2E9C-101B-9397-08002B2CF9AE}" pid="9" name="_SourceUrl">
    <vt:lpwstr/>
  </property>
  <property fmtid="{D5CDD505-2E9C-101B-9397-08002B2CF9AE}" pid="10" name="_SharedFileIndex">
    <vt:lpwstr/>
  </property>
  <property fmtid="{D5CDD505-2E9C-101B-9397-08002B2CF9AE}" pid="11" name="ComplianceAssetId">
    <vt:lpwstr/>
  </property>
  <property fmtid="{D5CDD505-2E9C-101B-9397-08002B2CF9AE}" pid="12" name="TemplateUrl">
    <vt:lpwstr/>
  </property>
  <property fmtid="{D5CDD505-2E9C-101B-9397-08002B2CF9AE}" pid="13" name="_ExtendedDescription">
    <vt:lpwstr/>
  </property>
  <property fmtid="{D5CDD505-2E9C-101B-9397-08002B2CF9AE}" pid="14" name="TriggerFlowInfo">
    <vt:lpwstr/>
  </property>
</Properties>
</file>