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handoutMasterIdLst>
    <p:handoutMasterId r:id="rId33"/>
  </p:handoutMasterIdLst>
  <p:sldIdLst>
    <p:sldId id="256" r:id="rId2"/>
    <p:sldId id="257" r:id="rId3"/>
    <p:sldId id="267" r:id="rId4"/>
    <p:sldId id="268" r:id="rId5"/>
    <p:sldId id="269" r:id="rId6"/>
    <p:sldId id="270" r:id="rId7"/>
    <p:sldId id="271" r:id="rId8"/>
    <p:sldId id="272" r:id="rId9"/>
    <p:sldId id="263" r:id="rId10"/>
    <p:sldId id="266" r:id="rId11"/>
    <p:sldId id="273" r:id="rId12"/>
    <p:sldId id="274" r:id="rId13"/>
    <p:sldId id="275" r:id="rId14"/>
    <p:sldId id="277" r:id="rId15"/>
    <p:sldId id="276"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729FB7-84B6-4ABB-AE07-FA391E0151CF}" v="764" dt="2022-12-18T14:04:48.579"/>
  </p1510:revLst>
</p1510:revInfo>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5274" autoAdjust="0"/>
  </p:normalViewPr>
  <p:slideViewPr>
    <p:cSldViewPr>
      <p:cViewPr varScale="1">
        <p:scale>
          <a:sx n="114" d="100"/>
          <a:sy n="114" d="100"/>
        </p:scale>
        <p:origin x="360" y="102"/>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12/20/2022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12/20/2022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t>Click to edit Master title style</a:t>
            </a:r>
          </a:p>
        </p:txBody>
      </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edit Master subtitle style</a:t>
            </a:r>
          </a:p>
        </p:txBody>
      </p:sp>
      <p:grpSp>
        <p:nvGrpSpPr>
          <p:cNvPr id="256" name="line"/>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t>Click to edit Master title style</a:t>
            </a: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9AFE8FB1-0A7A-443E-AAF7-31D4FA1AA312}" type="datetimeFigureOut">
              <a:rPr lang="en-US"/>
              <a:t>12/20/2022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Vertical Title 1"/>
          <p:cNvSpPr>
            <a:spLocks noGrp="1"/>
          </p:cNvSpPr>
          <p:nvPr>
            <p:ph type="title" orient="vert"/>
          </p:nvPr>
        </p:nvSpPr>
        <p:spPr>
          <a:xfrm>
            <a:off x="10361612" y="274639"/>
            <a:ext cx="1371600" cy="5901747"/>
          </a:xfrm>
        </p:spPr>
        <p:txBody>
          <a:bodyPr vert="eaVert"/>
          <a:lstStyle/>
          <a:p>
            <a:r>
              <a:t>Click to edit Master title style</a:t>
            </a:r>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9AFE8FB1-0A7A-443E-AAF7-31D4FA1AA312}" type="datetimeFigureOut">
              <a:rPr lang="en-US"/>
              <a:t>12/20/2022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t>Click to edit Master title style</a:t>
            </a:r>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9AFE8FB1-0A7A-443E-AAF7-31D4FA1AA312}" type="datetimeFigureOut">
              <a:rPr lang="en-US"/>
              <a:t>12/20/2022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t>Click to edit Master title style</a:t>
            </a:r>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a:t>12/20/2022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t>Click to edit Master title style</a:t>
            </a: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4"/>
          <p:cNvSpPr>
            <a:spLocks noGrp="1"/>
          </p:cNvSpPr>
          <p:nvPr>
            <p:ph type="dt" sz="half" idx="10"/>
          </p:nvPr>
        </p:nvSpPr>
        <p:spPr/>
        <p:txBody>
          <a:bodyPr/>
          <a:lstStyle/>
          <a:p>
            <a:fld id="{9AFE8FB1-0A7A-443E-AAF7-31D4FA1AA312}" type="datetimeFigureOut">
              <a:rPr lang="en-US"/>
              <a:t>12/20/2022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lvl1pPr>
              <a:defRPr/>
            </a:lvl1pPr>
          </a:lstStyle>
          <a:p>
            <a:r>
              <a:t>Click to edit Master title style</a:t>
            </a: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6"/>
          <p:cNvSpPr>
            <a:spLocks noGrp="1"/>
          </p:cNvSpPr>
          <p:nvPr>
            <p:ph type="dt" sz="half" idx="10"/>
          </p:nvPr>
        </p:nvSpPr>
        <p:spPr/>
        <p:txBody>
          <a:bodyPr/>
          <a:lstStyle/>
          <a:p>
            <a:fld id="{9AFE8FB1-0A7A-443E-AAF7-31D4FA1AA312}" type="datetimeFigureOut">
              <a:rPr lang="en-US"/>
              <a:t>12/20/2022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t>Click to edit Master title style</a:t>
            </a:r>
          </a:p>
        </p:txBody>
      </p:sp>
      <p:sp>
        <p:nvSpPr>
          <p:cNvPr id="3" name="Date Placeholder 2"/>
          <p:cNvSpPr>
            <a:spLocks noGrp="1"/>
          </p:cNvSpPr>
          <p:nvPr>
            <p:ph type="dt" sz="half" idx="10"/>
          </p:nvPr>
        </p:nvSpPr>
        <p:spPr/>
        <p:txBody>
          <a:bodyPr/>
          <a:lstStyle/>
          <a:p>
            <a:fld id="{9AFE8FB1-0A7A-443E-AAF7-31D4FA1AA312}" type="datetimeFigureOut">
              <a:rPr lang="en-US"/>
              <a:t>12/20/2022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a:t>12/20/2022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t>Click to edit Master title style</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a:t>12/20/2022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t>Click to edit Master title style</a:t>
            </a:r>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t>Click icon to add picture</a:t>
            </a: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a:t>12/20/2022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t>Click to edit Master title style</a:t>
            </a: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9AFE8FB1-0A7A-443E-AAF7-31D4FA1AA312}" type="datetimeFigureOut">
              <a:rPr lang="en-US"/>
              <a:pPr/>
              <a:t>12/20/2022</a:t>
            </a:fld>
            <a:endParaRPr/>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5BA54BD-C84D-46CE-8B72-31BFB26ABA43}" type="slidenum">
              <a:rPr/>
              <a:pPr/>
              <a:t>‹#›</a:t>
            </a:fld>
            <a:endParaRPr/>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PostMe</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Lacatus Arpad-Alex &amp; Marcu Horea Radu</a:t>
            </a:r>
          </a:p>
          <a:p>
            <a:r>
              <a:rPr lang="en-US" dirty="0"/>
              <a:t>Group 30433</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Diagram</a:t>
            </a:r>
          </a:p>
        </p:txBody>
      </p:sp>
      <p:sp>
        <p:nvSpPr>
          <p:cNvPr id="4" name="Text Placeholder 3"/>
          <p:cNvSpPr>
            <a:spLocks noGrp="1"/>
          </p:cNvSpPr>
          <p:nvPr>
            <p:ph type="body" sz="half" idx="2"/>
          </p:nvPr>
        </p:nvSpPr>
        <p:spPr/>
        <p:txBody>
          <a:bodyPr/>
          <a:lstStyle/>
          <a:p>
            <a:r>
              <a:rPr lang="en-US" dirty="0"/>
              <a:t>Use Case Diagram for Moderator</a:t>
            </a:r>
          </a:p>
        </p:txBody>
      </p:sp>
      <p:pic>
        <p:nvPicPr>
          <p:cNvPr id="16" name="Picture Placeholder 15" descr="Diagram&#10;&#10;Description automatically generated">
            <a:extLst>
              <a:ext uri="{FF2B5EF4-FFF2-40B4-BE49-F238E27FC236}">
                <a16:creationId xmlns:a16="http://schemas.microsoft.com/office/drawing/2014/main" id="{E9ACF42C-6B4F-BADF-985C-6E32E1E3B8D4}"/>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730" r="2730"/>
          <a:stretch>
            <a:fillRect/>
          </a:stretch>
        </p:blipFill>
        <p:spPr>
          <a:xfrm>
            <a:off x="1827213" y="1752600"/>
            <a:ext cx="5338762" cy="4191000"/>
          </a:xfrm>
        </p:spPr>
      </p:pic>
    </p:spTree>
    <p:extLst>
      <p:ext uri="{BB962C8B-B14F-4D97-AF65-F5344CB8AC3E}">
        <p14:creationId xmlns:p14="http://schemas.microsoft.com/office/powerpoint/2010/main" val="116095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Diagrams</a:t>
            </a:r>
          </a:p>
        </p:txBody>
      </p:sp>
      <p:sp>
        <p:nvSpPr>
          <p:cNvPr id="4" name="Text Placeholder 3"/>
          <p:cNvSpPr>
            <a:spLocks noGrp="1"/>
          </p:cNvSpPr>
          <p:nvPr>
            <p:ph type="body" sz="half" idx="2"/>
          </p:nvPr>
        </p:nvSpPr>
        <p:spPr/>
        <p:txBody>
          <a:bodyPr>
            <a:normAutofit/>
          </a:bodyPr>
          <a:lstStyle/>
          <a:p>
            <a:r>
              <a:rPr lang="en-US" dirty="0"/>
              <a:t>Use Case Diagram for Administrator</a:t>
            </a:r>
          </a:p>
        </p:txBody>
      </p:sp>
      <p:pic>
        <p:nvPicPr>
          <p:cNvPr id="10" name="Picture 10" descr="Diagram&#10;&#10;Description automatically generated">
            <a:extLst>
              <a:ext uri="{FF2B5EF4-FFF2-40B4-BE49-F238E27FC236}">
                <a16:creationId xmlns:a16="http://schemas.microsoft.com/office/drawing/2014/main" id="{0B4792C1-86D0-24ED-4654-CD60299A857A}"/>
              </a:ext>
            </a:extLst>
          </p:cNvPr>
          <p:cNvPicPr>
            <a:picLocks noGrp="1" noChangeAspect="1"/>
          </p:cNvPicPr>
          <p:nvPr>
            <p:ph idx="1"/>
          </p:nvPr>
        </p:nvPicPr>
        <p:blipFill>
          <a:blip r:embed="rId2"/>
          <a:stretch>
            <a:fillRect/>
          </a:stretch>
        </p:blipFill>
        <p:spPr>
          <a:xfrm>
            <a:off x="4671395" y="1936114"/>
            <a:ext cx="5815026" cy="3963837"/>
          </a:xfrm>
        </p:spPr>
      </p:pic>
    </p:spTree>
    <p:extLst>
      <p:ext uri="{BB962C8B-B14F-4D97-AF65-F5344CB8AC3E}">
        <p14:creationId xmlns:p14="http://schemas.microsoft.com/office/powerpoint/2010/main" val="413257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Diagram</a:t>
            </a:r>
          </a:p>
        </p:txBody>
      </p:sp>
      <p:sp>
        <p:nvSpPr>
          <p:cNvPr id="4" name="Text Placeholder 3"/>
          <p:cNvSpPr>
            <a:spLocks noGrp="1"/>
          </p:cNvSpPr>
          <p:nvPr>
            <p:ph type="body" sz="half" idx="2"/>
          </p:nvPr>
        </p:nvSpPr>
        <p:spPr/>
        <p:txBody>
          <a:bodyPr/>
          <a:lstStyle/>
          <a:p>
            <a:r>
              <a:rPr lang="en-US" dirty="0"/>
              <a:t>Use Case Diagram for System</a:t>
            </a:r>
          </a:p>
        </p:txBody>
      </p:sp>
      <p:pic>
        <p:nvPicPr>
          <p:cNvPr id="7" name="Picture 7" descr="Diagram&#10;&#10;Description automatically generated">
            <a:extLst>
              <a:ext uri="{FF2B5EF4-FFF2-40B4-BE49-F238E27FC236}">
                <a16:creationId xmlns:a16="http://schemas.microsoft.com/office/drawing/2014/main" id="{5EF7BF83-A38C-81A7-7CBD-C45AB93FDA8B}"/>
              </a:ext>
            </a:extLst>
          </p:cNvPr>
          <p:cNvPicPr>
            <a:picLocks noGrp="1" noChangeAspect="1"/>
          </p:cNvPicPr>
          <p:nvPr>
            <p:ph type="pic" idx="1"/>
          </p:nvPr>
        </p:nvPicPr>
        <p:blipFill rotWithShape="1">
          <a:blip r:embed="rId2"/>
          <a:srcRect l="5801" r="5801"/>
          <a:stretch/>
        </p:blipFill>
        <p:spPr>
          <a:xfrm>
            <a:off x="1718781" y="1946670"/>
            <a:ext cx="5694646" cy="3773156"/>
          </a:xfrm>
        </p:spPr>
      </p:pic>
    </p:spTree>
    <p:extLst>
      <p:ext uri="{BB962C8B-B14F-4D97-AF65-F5344CB8AC3E}">
        <p14:creationId xmlns:p14="http://schemas.microsoft.com/office/powerpoint/2010/main" val="2888472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rmAutofit/>
          </a:bodyPr>
          <a:lstStyle/>
          <a:p>
            <a:r>
              <a:rPr lang="en-US" dirty="0"/>
              <a:t>System Architecture</a:t>
            </a:r>
          </a:p>
        </p:txBody>
      </p:sp>
      <p:pic>
        <p:nvPicPr>
          <p:cNvPr id="8" name="Picture 8" descr="Diagram&#10;&#10;Description automatically generated">
            <a:extLst>
              <a:ext uri="{FF2B5EF4-FFF2-40B4-BE49-F238E27FC236}">
                <a16:creationId xmlns:a16="http://schemas.microsoft.com/office/drawing/2014/main" id="{E9BCF631-249A-67B2-6760-17A285C1E96D}"/>
              </a:ext>
            </a:extLst>
          </p:cNvPr>
          <p:cNvPicPr>
            <a:picLocks noGrp="1" noChangeAspect="1"/>
          </p:cNvPicPr>
          <p:nvPr>
            <p:ph idx="1"/>
          </p:nvPr>
        </p:nvPicPr>
        <p:blipFill>
          <a:blip r:embed="rId2"/>
          <a:stretch>
            <a:fillRect/>
          </a:stretch>
        </p:blipFill>
        <p:spPr>
          <a:xfrm>
            <a:off x="4710022" y="1905000"/>
            <a:ext cx="5669280" cy="3886200"/>
          </a:xfrm>
          <a:noFill/>
        </p:spPr>
      </p:pic>
      <p:sp>
        <p:nvSpPr>
          <p:cNvPr id="4" name="Text Placeholder 3"/>
          <p:cNvSpPr>
            <a:spLocks noGrp="1"/>
          </p:cNvSpPr>
          <p:nvPr>
            <p:ph type="body" sz="half" idx="2"/>
          </p:nvPr>
        </p:nvSpPr>
        <p:spPr>
          <a:xfrm>
            <a:off x="1522413" y="3429000"/>
            <a:ext cx="2743200" cy="2743200"/>
          </a:xfrm>
        </p:spPr>
        <p:txBody>
          <a:bodyPr vert="horz" lIns="91440" tIns="45720" rIns="91440" bIns="45720" rtlCol="0" anchor="b">
            <a:normAutofit/>
          </a:bodyPr>
          <a:lstStyle/>
          <a:p>
            <a:r>
              <a:rPr lang="en-US"/>
              <a:t>Description</a:t>
            </a:r>
          </a:p>
        </p:txBody>
      </p:sp>
    </p:spTree>
    <p:extLst>
      <p:ext uri="{BB962C8B-B14F-4D97-AF65-F5344CB8AC3E}">
        <p14:creationId xmlns:p14="http://schemas.microsoft.com/office/powerpoint/2010/main" val="4050300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p>
        </p:txBody>
      </p:sp>
      <p:sp>
        <p:nvSpPr>
          <p:cNvPr id="4" name="Text Placeholder 3"/>
          <p:cNvSpPr>
            <a:spLocks noGrp="1"/>
          </p:cNvSpPr>
          <p:nvPr>
            <p:ph type="body" sz="half" idx="2"/>
          </p:nvPr>
        </p:nvSpPr>
        <p:spPr/>
        <p:txBody>
          <a:bodyPr/>
          <a:lstStyle/>
          <a:p>
            <a:r>
              <a:rPr lang="en-US" dirty="0"/>
              <a:t>Object Diagram</a:t>
            </a:r>
          </a:p>
        </p:txBody>
      </p:sp>
      <p:pic>
        <p:nvPicPr>
          <p:cNvPr id="8" name="Picture Placeholder 7" descr="Diagram&#10;&#10;Description automatically generated">
            <a:extLst>
              <a:ext uri="{FF2B5EF4-FFF2-40B4-BE49-F238E27FC236}">
                <a16:creationId xmlns:a16="http://schemas.microsoft.com/office/drawing/2014/main" id="{7AE66400-828D-033F-80E8-3CF9EFC0AB88}"/>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089" b="1089"/>
          <a:stretch>
            <a:fillRect/>
          </a:stretch>
        </p:blipFill>
        <p:spPr>
          <a:xfrm>
            <a:off x="1827212" y="1981200"/>
            <a:ext cx="5668963" cy="3733800"/>
          </a:xfrm>
        </p:spPr>
      </p:pic>
    </p:spTree>
    <p:extLst>
      <p:ext uri="{BB962C8B-B14F-4D97-AF65-F5344CB8AC3E}">
        <p14:creationId xmlns:p14="http://schemas.microsoft.com/office/powerpoint/2010/main" val="200580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p>
        </p:txBody>
      </p:sp>
      <p:sp>
        <p:nvSpPr>
          <p:cNvPr id="4" name="Text Placeholder 3"/>
          <p:cNvSpPr>
            <a:spLocks noGrp="1"/>
          </p:cNvSpPr>
          <p:nvPr>
            <p:ph type="body" sz="half" idx="2"/>
          </p:nvPr>
        </p:nvSpPr>
        <p:spPr/>
        <p:txBody>
          <a:bodyPr>
            <a:normAutofit/>
          </a:bodyPr>
          <a:lstStyle/>
          <a:p>
            <a:r>
              <a:rPr lang="en-US" dirty="0"/>
              <a:t>Class Diagram</a:t>
            </a:r>
          </a:p>
        </p:txBody>
      </p:sp>
      <p:pic>
        <p:nvPicPr>
          <p:cNvPr id="7" name="Picture 7" descr="Diagram&#10;&#10;Description automatically generated">
            <a:extLst>
              <a:ext uri="{FF2B5EF4-FFF2-40B4-BE49-F238E27FC236}">
                <a16:creationId xmlns:a16="http://schemas.microsoft.com/office/drawing/2014/main" id="{BA031423-4A05-7B29-8886-5CF7D0F8FCFD}"/>
              </a:ext>
            </a:extLst>
          </p:cNvPr>
          <p:cNvPicPr>
            <a:picLocks noGrp="1" noChangeAspect="1"/>
          </p:cNvPicPr>
          <p:nvPr>
            <p:ph idx="1"/>
          </p:nvPr>
        </p:nvPicPr>
        <p:blipFill>
          <a:blip r:embed="rId2"/>
          <a:stretch>
            <a:fillRect/>
          </a:stretch>
        </p:blipFill>
        <p:spPr>
          <a:xfrm>
            <a:off x="4992627" y="1943100"/>
            <a:ext cx="5104070" cy="3962400"/>
          </a:xfrm>
        </p:spPr>
      </p:pic>
    </p:spTree>
    <p:extLst>
      <p:ext uri="{BB962C8B-B14F-4D97-AF65-F5344CB8AC3E}">
        <p14:creationId xmlns:p14="http://schemas.microsoft.com/office/powerpoint/2010/main" val="3606034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p>
        </p:txBody>
      </p:sp>
      <p:sp>
        <p:nvSpPr>
          <p:cNvPr id="4" name="Text Placeholder 3"/>
          <p:cNvSpPr>
            <a:spLocks noGrp="1"/>
          </p:cNvSpPr>
          <p:nvPr>
            <p:ph type="body" sz="half" idx="2"/>
          </p:nvPr>
        </p:nvSpPr>
        <p:spPr/>
        <p:txBody>
          <a:bodyPr/>
          <a:lstStyle/>
          <a:p>
            <a:r>
              <a:rPr lang="en-US" dirty="0"/>
              <a:t>System Architecture  Diagram</a:t>
            </a:r>
          </a:p>
        </p:txBody>
      </p:sp>
      <p:pic>
        <p:nvPicPr>
          <p:cNvPr id="12" name="Picture Placeholder 11" descr="Diagram&#10;&#10;Description automatically generated">
            <a:extLst>
              <a:ext uri="{FF2B5EF4-FFF2-40B4-BE49-F238E27FC236}">
                <a16:creationId xmlns:a16="http://schemas.microsoft.com/office/drawing/2014/main" id="{EEB23E71-CDE0-8F59-025E-17DD977A937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3976" b="3976"/>
          <a:stretch>
            <a:fillRect/>
          </a:stretch>
        </p:blipFill>
        <p:spPr>
          <a:xfrm>
            <a:off x="1746251" y="1905000"/>
            <a:ext cx="5795962" cy="4021138"/>
          </a:xfrm>
        </p:spPr>
      </p:pic>
    </p:spTree>
    <p:extLst>
      <p:ext uri="{BB962C8B-B14F-4D97-AF65-F5344CB8AC3E}">
        <p14:creationId xmlns:p14="http://schemas.microsoft.com/office/powerpoint/2010/main" val="2086936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p>
        </p:txBody>
      </p:sp>
      <p:sp>
        <p:nvSpPr>
          <p:cNvPr id="4" name="Text Placeholder 3"/>
          <p:cNvSpPr>
            <a:spLocks noGrp="1"/>
          </p:cNvSpPr>
          <p:nvPr>
            <p:ph type="body" sz="half" idx="2"/>
          </p:nvPr>
        </p:nvSpPr>
        <p:spPr/>
        <p:txBody>
          <a:bodyPr>
            <a:normAutofit/>
          </a:bodyPr>
          <a:lstStyle/>
          <a:p>
            <a:r>
              <a:rPr lang="en-US" dirty="0"/>
              <a:t>Activity Diagram</a:t>
            </a:r>
          </a:p>
        </p:txBody>
      </p:sp>
      <p:pic>
        <p:nvPicPr>
          <p:cNvPr id="6" name="Picture 7" descr="Diagram&#10;&#10;Description automatically generated">
            <a:extLst>
              <a:ext uri="{FF2B5EF4-FFF2-40B4-BE49-F238E27FC236}">
                <a16:creationId xmlns:a16="http://schemas.microsoft.com/office/drawing/2014/main" id="{2944E3BA-0775-ADED-5F79-989A3A8F0322}"/>
              </a:ext>
            </a:extLst>
          </p:cNvPr>
          <p:cNvPicPr>
            <a:picLocks noGrp="1" noChangeAspect="1"/>
          </p:cNvPicPr>
          <p:nvPr>
            <p:ph idx="1"/>
          </p:nvPr>
        </p:nvPicPr>
        <p:blipFill>
          <a:blip r:embed="rId2"/>
          <a:stretch>
            <a:fillRect/>
          </a:stretch>
        </p:blipFill>
        <p:spPr>
          <a:xfrm>
            <a:off x="4667440" y="1990007"/>
            <a:ext cx="5681350" cy="3753568"/>
          </a:xfrm>
        </p:spPr>
      </p:pic>
    </p:spTree>
    <p:extLst>
      <p:ext uri="{BB962C8B-B14F-4D97-AF65-F5344CB8AC3E}">
        <p14:creationId xmlns:p14="http://schemas.microsoft.com/office/powerpoint/2010/main" val="2691729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p>
        </p:txBody>
      </p:sp>
      <p:sp>
        <p:nvSpPr>
          <p:cNvPr id="4" name="Text Placeholder 3"/>
          <p:cNvSpPr>
            <a:spLocks noGrp="1"/>
          </p:cNvSpPr>
          <p:nvPr>
            <p:ph type="body" sz="half" idx="2"/>
          </p:nvPr>
        </p:nvSpPr>
        <p:spPr/>
        <p:txBody>
          <a:bodyPr/>
          <a:lstStyle/>
          <a:p>
            <a:r>
              <a:rPr lang="en-US" dirty="0"/>
              <a:t>State Transition  Diagram</a:t>
            </a:r>
          </a:p>
        </p:txBody>
      </p:sp>
      <p:pic>
        <p:nvPicPr>
          <p:cNvPr id="12" name="Picture Placeholder 11" descr="Diagram&#10;&#10;Description automatically generated">
            <a:extLst>
              <a:ext uri="{FF2B5EF4-FFF2-40B4-BE49-F238E27FC236}">
                <a16:creationId xmlns:a16="http://schemas.microsoft.com/office/drawing/2014/main" id="{F33E8CDB-FB9E-DB35-2EB9-845F79851AA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7810" b="7810"/>
          <a:stretch>
            <a:fillRect/>
          </a:stretch>
        </p:blipFill>
        <p:spPr>
          <a:xfrm>
            <a:off x="1751011" y="1884363"/>
            <a:ext cx="5715001" cy="4041775"/>
          </a:xfrm>
        </p:spPr>
      </p:pic>
    </p:spTree>
    <p:extLst>
      <p:ext uri="{BB962C8B-B14F-4D97-AF65-F5344CB8AC3E}">
        <p14:creationId xmlns:p14="http://schemas.microsoft.com/office/powerpoint/2010/main" val="1904516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p>
        </p:txBody>
      </p:sp>
      <p:sp>
        <p:nvSpPr>
          <p:cNvPr id="4" name="Text Placeholder 3"/>
          <p:cNvSpPr>
            <a:spLocks noGrp="1"/>
          </p:cNvSpPr>
          <p:nvPr>
            <p:ph type="body" sz="half" idx="2"/>
          </p:nvPr>
        </p:nvSpPr>
        <p:spPr/>
        <p:txBody>
          <a:bodyPr>
            <a:normAutofit/>
          </a:bodyPr>
          <a:lstStyle/>
          <a:p>
            <a:r>
              <a:rPr lang="en-US" dirty="0"/>
              <a:t>Communication Diagram</a:t>
            </a:r>
          </a:p>
        </p:txBody>
      </p:sp>
      <p:pic>
        <p:nvPicPr>
          <p:cNvPr id="8" name="Content Placeholder 7" descr="Diagram&#10;&#10;Description automatically generated">
            <a:extLst>
              <a:ext uri="{FF2B5EF4-FFF2-40B4-BE49-F238E27FC236}">
                <a16:creationId xmlns:a16="http://schemas.microsoft.com/office/drawing/2014/main" id="{DF36AED4-F8DC-0E0F-0B7D-518A3F00A6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22811" y="2209801"/>
            <a:ext cx="5686853" cy="3429000"/>
          </a:xfrm>
        </p:spPr>
      </p:pic>
    </p:spTree>
    <p:extLst>
      <p:ext uri="{BB962C8B-B14F-4D97-AF65-F5344CB8AC3E}">
        <p14:creationId xmlns:p14="http://schemas.microsoft.com/office/powerpoint/2010/main" val="3679335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Table of Contents</a:t>
            </a:r>
          </a:p>
        </p:txBody>
      </p:sp>
      <p:sp>
        <p:nvSpPr>
          <p:cNvPr id="14" name="Content Placeholder 13"/>
          <p:cNvSpPr>
            <a:spLocks noGrp="1"/>
          </p:cNvSpPr>
          <p:nvPr>
            <p:ph idx="1"/>
          </p:nvPr>
        </p:nvSpPr>
        <p:spPr/>
        <p:txBody>
          <a:bodyPr vert="horz" lIns="91440" tIns="45720" rIns="91440" bIns="45720" rtlCol="0" anchor="t">
            <a:normAutofit fontScale="77500" lnSpcReduction="20000"/>
          </a:bodyPr>
          <a:lstStyle/>
          <a:p>
            <a:r>
              <a:rPr lang="en-US" dirty="0"/>
              <a:t>General Presentation</a:t>
            </a:r>
          </a:p>
          <a:p>
            <a:r>
              <a:rPr lang="en-US" dirty="0"/>
              <a:t>Theoretical Fundamentals</a:t>
            </a:r>
          </a:p>
          <a:p>
            <a:r>
              <a:rPr lang="en-US" dirty="0"/>
              <a:t>IT Technology</a:t>
            </a:r>
          </a:p>
          <a:p>
            <a:r>
              <a:rPr lang="en-US" dirty="0"/>
              <a:t>Functionalities</a:t>
            </a:r>
          </a:p>
          <a:p>
            <a:r>
              <a:rPr lang="en-US" dirty="0"/>
              <a:t>Actors and related access rights</a:t>
            </a:r>
          </a:p>
          <a:p>
            <a:r>
              <a:rPr lang="en-US" dirty="0"/>
              <a:t>Use Case Diagrams</a:t>
            </a:r>
          </a:p>
          <a:p>
            <a:r>
              <a:rPr lang="en-US" dirty="0"/>
              <a:t>System Architecture</a:t>
            </a:r>
          </a:p>
          <a:p>
            <a:r>
              <a:rPr lang="en-US" dirty="0"/>
              <a:t>Design</a:t>
            </a:r>
          </a:p>
          <a:p>
            <a:r>
              <a:rPr lang="en-US" dirty="0"/>
              <a:t>Operation Mode</a:t>
            </a:r>
          </a:p>
          <a:p>
            <a:r>
              <a:rPr lang="en-US" dirty="0"/>
              <a:t>Portability</a:t>
            </a: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p>
        </p:txBody>
      </p:sp>
      <p:sp>
        <p:nvSpPr>
          <p:cNvPr id="4" name="Text Placeholder 3"/>
          <p:cNvSpPr>
            <a:spLocks noGrp="1"/>
          </p:cNvSpPr>
          <p:nvPr>
            <p:ph type="body" sz="half" idx="2"/>
          </p:nvPr>
        </p:nvSpPr>
        <p:spPr/>
        <p:txBody>
          <a:bodyPr/>
          <a:lstStyle/>
          <a:p>
            <a:r>
              <a:rPr lang="en-US" dirty="0"/>
              <a:t>Deployment  Diagram</a:t>
            </a:r>
          </a:p>
        </p:txBody>
      </p:sp>
      <p:pic>
        <p:nvPicPr>
          <p:cNvPr id="6" name="Picture 6" descr="Diagram&#10;&#10;Description automatically generated">
            <a:extLst>
              <a:ext uri="{FF2B5EF4-FFF2-40B4-BE49-F238E27FC236}">
                <a16:creationId xmlns:a16="http://schemas.microsoft.com/office/drawing/2014/main" id="{2EA1C479-A596-FEB0-7FDE-D533F1F75230}"/>
              </a:ext>
            </a:extLst>
          </p:cNvPr>
          <p:cNvPicPr>
            <a:picLocks noGrp="1" noChangeAspect="1"/>
          </p:cNvPicPr>
          <p:nvPr>
            <p:ph type="pic" idx="1"/>
          </p:nvPr>
        </p:nvPicPr>
        <p:blipFill rotWithShape="1">
          <a:blip r:embed="rId2"/>
          <a:srcRect t="14352" b="14352"/>
          <a:stretch/>
        </p:blipFill>
        <p:spPr>
          <a:xfrm>
            <a:off x="1679164" y="2038235"/>
            <a:ext cx="5687639" cy="3733800"/>
          </a:xfrm>
        </p:spPr>
      </p:pic>
    </p:spTree>
    <p:extLst>
      <p:ext uri="{BB962C8B-B14F-4D97-AF65-F5344CB8AC3E}">
        <p14:creationId xmlns:p14="http://schemas.microsoft.com/office/powerpoint/2010/main" val="2589962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p>
        </p:txBody>
      </p:sp>
      <p:sp>
        <p:nvSpPr>
          <p:cNvPr id="4" name="Text Placeholder 3"/>
          <p:cNvSpPr>
            <a:spLocks noGrp="1"/>
          </p:cNvSpPr>
          <p:nvPr>
            <p:ph type="body" sz="half" idx="2"/>
          </p:nvPr>
        </p:nvSpPr>
        <p:spPr/>
        <p:txBody>
          <a:bodyPr>
            <a:normAutofit/>
          </a:bodyPr>
          <a:lstStyle/>
          <a:p>
            <a:r>
              <a:rPr lang="en-US" dirty="0"/>
              <a:t>Package Diagram</a:t>
            </a:r>
          </a:p>
        </p:txBody>
      </p:sp>
      <p:pic>
        <p:nvPicPr>
          <p:cNvPr id="6" name="Picture 7" descr="Diagram&#10;&#10;Description automatically generated">
            <a:extLst>
              <a:ext uri="{FF2B5EF4-FFF2-40B4-BE49-F238E27FC236}">
                <a16:creationId xmlns:a16="http://schemas.microsoft.com/office/drawing/2014/main" id="{EE321DD0-FF66-49C6-974C-E440211B5B00}"/>
              </a:ext>
            </a:extLst>
          </p:cNvPr>
          <p:cNvPicPr>
            <a:picLocks noGrp="1" noChangeAspect="1"/>
          </p:cNvPicPr>
          <p:nvPr>
            <p:ph idx="1"/>
          </p:nvPr>
        </p:nvPicPr>
        <p:blipFill>
          <a:blip r:embed="rId2"/>
          <a:stretch>
            <a:fillRect/>
          </a:stretch>
        </p:blipFill>
        <p:spPr>
          <a:xfrm>
            <a:off x="4797415" y="2052637"/>
            <a:ext cx="5494494" cy="3743325"/>
          </a:xfrm>
        </p:spPr>
      </p:pic>
    </p:spTree>
    <p:extLst>
      <p:ext uri="{BB962C8B-B14F-4D97-AF65-F5344CB8AC3E}">
        <p14:creationId xmlns:p14="http://schemas.microsoft.com/office/powerpoint/2010/main" val="3161036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p>
        </p:txBody>
      </p:sp>
      <p:sp>
        <p:nvSpPr>
          <p:cNvPr id="4" name="Text Placeholder 3"/>
          <p:cNvSpPr>
            <a:spLocks noGrp="1"/>
          </p:cNvSpPr>
          <p:nvPr>
            <p:ph type="body" sz="half" idx="2"/>
          </p:nvPr>
        </p:nvSpPr>
        <p:spPr/>
        <p:txBody>
          <a:bodyPr/>
          <a:lstStyle/>
          <a:p>
            <a:r>
              <a:rPr lang="en-US" dirty="0"/>
              <a:t>Database Diagram</a:t>
            </a:r>
          </a:p>
        </p:txBody>
      </p:sp>
      <p:pic>
        <p:nvPicPr>
          <p:cNvPr id="7" name="Picture 7">
            <a:extLst>
              <a:ext uri="{FF2B5EF4-FFF2-40B4-BE49-F238E27FC236}">
                <a16:creationId xmlns:a16="http://schemas.microsoft.com/office/drawing/2014/main" id="{4FEAB391-392E-45CF-B05D-FF0625D1B5F1}"/>
              </a:ext>
            </a:extLst>
          </p:cNvPr>
          <p:cNvPicPr>
            <a:picLocks noGrp="1" noChangeAspect="1"/>
          </p:cNvPicPr>
          <p:nvPr>
            <p:ph type="pic" idx="1"/>
          </p:nvPr>
        </p:nvPicPr>
        <p:blipFill rotWithShape="1">
          <a:blip r:embed="rId2"/>
          <a:srcRect l="897" r="897"/>
          <a:stretch/>
        </p:blipFill>
        <p:spPr>
          <a:xfrm>
            <a:off x="1675122" y="1880444"/>
            <a:ext cx="5825086" cy="4063759"/>
          </a:xfrm>
        </p:spPr>
      </p:pic>
    </p:spTree>
    <p:extLst>
      <p:ext uri="{BB962C8B-B14F-4D97-AF65-F5344CB8AC3E}">
        <p14:creationId xmlns:p14="http://schemas.microsoft.com/office/powerpoint/2010/main" val="1648489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p>
        </p:txBody>
      </p:sp>
      <p:sp>
        <p:nvSpPr>
          <p:cNvPr id="4" name="Text Placeholder 3"/>
          <p:cNvSpPr>
            <a:spLocks noGrp="1"/>
          </p:cNvSpPr>
          <p:nvPr>
            <p:ph type="body" sz="half" idx="2"/>
          </p:nvPr>
        </p:nvSpPr>
        <p:spPr/>
        <p:txBody>
          <a:bodyPr>
            <a:normAutofit/>
          </a:bodyPr>
          <a:lstStyle/>
          <a:p>
            <a:r>
              <a:rPr lang="en-US" dirty="0"/>
              <a:t>Component Diagram</a:t>
            </a:r>
          </a:p>
        </p:txBody>
      </p:sp>
      <p:pic>
        <p:nvPicPr>
          <p:cNvPr id="7" name="Picture 7" descr="Diagram, schematic&#10;&#10;Description automatically generated">
            <a:extLst>
              <a:ext uri="{FF2B5EF4-FFF2-40B4-BE49-F238E27FC236}">
                <a16:creationId xmlns:a16="http://schemas.microsoft.com/office/drawing/2014/main" id="{879BBD48-58EE-0984-943E-5A5BC504FAA8}"/>
              </a:ext>
            </a:extLst>
          </p:cNvPr>
          <p:cNvPicPr>
            <a:picLocks noGrp="1" noChangeAspect="1"/>
          </p:cNvPicPr>
          <p:nvPr>
            <p:ph idx="1"/>
          </p:nvPr>
        </p:nvPicPr>
        <p:blipFill>
          <a:blip r:embed="rId2"/>
          <a:stretch>
            <a:fillRect/>
          </a:stretch>
        </p:blipFill>
        <p:spPr>
          <a:xfrm>
            <a:off x="4630330" y="1876786"/>
            <a:ext cx="5761303" cy="4037520"/>
          </a:xfrm>
        </p:spPr>
      </p:pic>
    </p:spTree>
    <p:extLst>
      <p:ext uri="{BB962C8B-B14F-4D97-AF65-F5344CB8AC3E}">
        <p14:creationId xmlns:p14="http://schemas.microsoft.com/office/powerpoint/2010/main" val="2928068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p>
        </p:txBody>
      </p:sp>
      <p:sp>
        <p:nvSpPr>
          <p:cNvPr id="4" name="Text Placeholder 3"/>
          <p:cNvSpPr>
            <a:spLocks noGrp="1"/>
          </p:cNvSpPr>
          <p:nvPr>
            <p:ph type="body" sz="half" idx="2"/>
          </p:nvPr>
        </p:nvSpPr>
        <p:spPr/>
        <p:txBody>
          <a:bodyPr/>
          <a:lstStyle/>
          <a:p>
            <a:r>
              <a:rPr lang="en-US" dirty="0"/>
              <a:t>Sequence Diagram</a:t>
            </a:r>
          </a:p>
        </p:txBody>
      </p:sp>
      <p:pic>
        <p:nvPicPr>
          <p:cNvPr id="6" name="Picture 7" descr="Diagram, schematic&#10;&#10;Description automatically generated">
            <a:extLst>
              <a:ext uri="{FF2B5EF4-FFF2-40B4-BE49-F238E27FC236}">
                <a16:creationId xmlns:a16="http://schemas.microsoft.com/office/drawing/2014/main" id="{D14020B8-F2B1-DD76-3D91-3C278C97CDA4}"/>
              </a:ext>
            </a:extLst>
          </p:cNvPr>
          <p:cNvPicPr>
            <a:picLocks noGrp="1" noChangeAspect="1"/>
          </p:cNvPicPr>
          <p:nvPr>
            <p:ph type="pic" idx="1"/>
          </p:nvPr>
        </p:nvPicPr>
        <p:blipFill rotWithShape="1">
          <a:blip r:embed="rId2"/>
          <a:srcRect l="4195" r="4195"/>
          <a:stretch/>
        </p:blipFill>
        <p:spPr>
          <a:xfrm>
            <a:off x="1664370" y="1902222"/>
            <a:ext cx="5830116" cy="4116597"/>
          </a:xfrm>
        </p:spPr>
      </p:pic>
    </p:spTree>
    <p:extLst>
      <p:ext uri="{BB962C8B-B14F-4D97-AF65-F5344CB8AC3E}">
        <p14:creationId xmlns:p14="http://schemas.microsoft.com/office/powerpoint/2010/main" val="338523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 Mode</a:t>
            </a:r>
          </a:p>
        </p:txBody>
      </p:sp>
      <p:sp>
        <p:nvSpPr>
          <p:cNvPr id="4" name="Text Placeholder 3"/>
          <p:cNvSpPr>
            <a:spLocks noGrp="1"/>
          </p:cNvSpPr>
          <p:nvPr>
            <p:ph type="body" sz="half" idx="2"/>
          </p:nvPr>
        </p:nvSpPr>
        <p:spPr/>
        <p:txBody>
          <a:bodyPr>
            <a:normAutofit/>
          </a:bodyPr>
          <a:lstStyle/>
          <a:p>
            <a:r>
              <a:rPr lang="en-US" dirty="0"/>
              <a:t>Main page screenshot</a:t>
            </a:r>
          </a:p>
        </p:txBody>
      </p:sp>
      <p:pic>
        <p:nvPicPr>
          <p:cNvPr id="6" name="Content Placeholder 5" descr="Graphical user interface, website&#10;&#10;Description automatically generated">
            <a:extLst>
              <a:ext uri="{FF2B5EF4-FFF2-40B4-BE49-F238E27FC236}">
                <a16:creationId xmlns:a16="http://schemas.microsoft.com/office/drawing/2014/main" id="{B8DDB14B-BFE2-C519-1FA8-A8AE54FDF4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10113" y="2553473"/>
            <a:ext cx="5668962" cy="2741653"/>
          </a:xfrm>
        </p:spPr>
      </p:pic>
    </p:spTree>
    <p:extLst>
      <p:ext uri="{BB962C8B-B14F-4D97-AF65-F5344CB8AC3E}">
        <p14:creationId xmlns:p14="http://schemas.microsoft.com/office/powerpoint/2010/main" val="2980683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 Mode</a:t>
            </a:r>
          </a:p>
        </p:txBody>
      </p:sp>
      <p:sp>
        <p:nvSpPr>
          <p:cNvPr id="4" name="Text Placeholder 3"/>
          <p:cNvSpPr>
            <a:spLocks noGrp="1"/>
          </p:cNvSpPr>
          <p:nvPr>
            <p:ph type="body" sz="half" idx="2"/>
          </p:nvPr>
        </p:nvSpPr>
        <p:spPr/>
        <p:txBody>
          <a:bodyPr/>
          <a:lstStyle/>
          <a:p>
            <a:r>
              <a:rPr lang="en-US" dirty="0"/>
              <a:t>Post page screenshot</a:t>
            </a:r>
          </a:p>
        </p:txBody>
      </p:sp>
      <p:pic>
        <p:nvPicPr>
          <p:cNvPr id="10" name="Picture Placeholder 9" descr="Graphical user interface, application&#10;&#10;Description automatically generated">
            <a:extLst>
              <a:ext uri="{FF2B5EF4-FFF2-40B4-BE49-F238E27FC236}">
                <a16:creationId xmlns:a16="http://schemas.microsoft.com/office/drawing/2014/main" id="{A169B0FC-5B8A-8E90-0191-BC7B00C28ED0}"/>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6732" b="6732"/>
          <a:stretch>
            <a:fillRect/>
          </a:stretch>
        </p:blipFill>
        <p:spPr>
          <a:xfrm>
            <a:off x="1746251" y="1884363"/>
            <a:ext cx="5719762" cy="4041775"/>
          </a:xfrm>
        </p:spPr>
      </p:pic>
    </p:spTree>
    <p:extLst>
      <p:ext uri="{BB962C8B-B14F-4D97-AF65-F5344CB8AC3E}">
        <p14:creationId xmlns:p14="http://schemas.microsoft.com/office/powerpoint/2010/main" val="1623226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 Mode</a:t>
            </a:r>
          </a:p>
        </p:txBody>
      </p:sp>
      <p:sp>
        <p:nvSpPr>
          <p:cNvPr id="4" name="Text Placeholder 3"/>
          <p:cNvSpPr>
            <a:spLocks noGrp="1"/>
          </p:cNvSpPr>
          <p:nvPr>
            <p:ph type="body" sz="half" idx="2"/>
          </p:nvPr>
        </p:nvSpPr>
        <p:spPr/>
        <p:txBody>
          <a:bodyPr>
            <a:normAutofit/>
          </a:bodyPr>
          <a:lstStyle/>
          <a:p>
            <a:r>
              <a:rPr lang="en-US" dirty="0"/>
              <a:t>Create account screenshot</a:t>
            </a:r>
          </a:p>
        </p:txBody>
      </p:sp>
      <p:pic>
        <p:nvPicPr>
          <p:cNvPr id="6" name="Content Placeholder 5" descr="Graphical user interface, application&#10;&#10;Description automatically generated">
            <a:extLst>
              <a:ext uri="{FF2B5EF4-FFF2-40B4-BE49-F238E27FC236}">
                <a16:creationId xmlns:a16="http://schemas.microsoft.com/office/drawing/2014/main" id="{D4ABE157-6F63-4E57-F847-14AFDAFA61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10113" y="2314640"/>
            <a:ext cx="5668962" cy="3219319"/>
          </a:xfrm>
        </p:spPr>
      </p:pic>
    </p:spTree>
    <p:extLst>
      <p:ext uri="{BB962C8B-B14F-4D97-AF65-F5344CB8AC3E}">
        <p14:creationId xmlns:p14="http://schemas.microsoft.com/office/powerpoint/2010/main" val="578479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 Mode</a:t>
            </a:r>
          </a:p>
        </p:txBody>
      </p:sp>
      <p:sp>
        <p:nvSpPr>
          <p:cNvPr id="4" name="Text Placeholder 3"/>
          <p:cNvSpPr>
            <a:spLocks noGrp="1"/>
          </p:cNvSpPr>
          <p:nvPr>
            <p:ph type="body" sz="half" idx="2"/>
          </p:nvPr>
        </p:nvSpPr>
        <p:spPr/>
        <p:txBody>
          <a:bodyPr/>
          <a:lstStyle/>
          <a:p>
            <a:r>
              <a:rPr lang="en-US" dirty="0"/>
              <a:t>Login screenshot</a:t>
            </a:r>
          </a:p>
        </p:txBody>
      </p:sp>
      <p:pic>
        <p:nvPicPr>
          <p:cNvPr id="14" name="Picture Placeholder 13" descr="Graphical user interface, application&#10;&#10;Description automatically generated">
            <a:extLst>
              <a:ext uri="{FF2B5EF4-FFF2-40B4-BE49-F238E27FC236}">
                <a16:creationId xmlns:a16="http://schemas.microsoft.com/office/drawing/2014/main" id="{05D2D3D2-D331-AB3A-E004-46856901E07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9621" b="9621"/>
          <a:stretch>
            <a:fillRect/>
          </a:stretch>
        </p:blipFill>
        <p:spPr>
          <a:xfrm>
            <a:off x="1598612" y="1884363"/>
            <a:ext cx="5943600" cy="4041775"/>
          </a:xfrm>
        </p:spPr>
      </p:pic>
    </p:spTree>
    <p:extLst>
      <p:ext uri="{BB962C8B-B14F-4D97-AF65-F5344CB8AC3E}">
        <p14:creationId xmlns:p14="http://schemas.microsoft.com/office/powerpoint/2010/main" val="660609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rmAutofit/>
          </a:bodyPr>
          <a:lstStyle/>
          <a:p>
            <a:r>
              <a:rPr lang="en-US" dirty="0"/>
              <a:t>Portability</a:t>
            </a:r>
          </a:p>
        </p:txBody>
      </p:sp>
      <p:sp>
        <p:nvSpPr>
          <p:cNvPr id="27" name="Content Placeholder 26">
            <a:extLst>
              <a:ext uri="{FF2B5EF4-FFF2-40B4-BE49-F238E27FC236}">
                <a16:creationId xmlns:a16="http://schemas.microsoft.com/office/drawing/2014/main" id="{3E04905B-BDFB-027E-44A8-D6A8D9125F9E}"/>
              </a:ext>
            </a:extLst>
          </p:cNvPr>
          <p:cNvSpPr>
            <a:spLocks noGrp="1"/>
          </p:cNvSpPr>
          <p:nvPr>
            <p:ph idx="1"/>
          </p:nvPr>
        </p:nvSpPr>
        <p:spPr>
          <a:xfrm>
            <a:off x="1522414" y="1905000"/>
            <a:ext cx="9144000" cy="4267200"/>
          </a:xfrm>
        </p:spPr>
        <p:txBody>
          <a:bodyPr vert="horz" lIns="91440" tIns="45720" rIns="91440" bIns="45720" rtlCol="0" anchor="t">
            <a:normAutofit/>
          </a:bodyPr>
          <a:lstStyle/>
          <a:p>
            <a:r>
              <a:rPr lang="en-GB" sz="1800" dirty="0">
                <a:effectLst/>
                <a:latin typeface="Times New Roman" panose="02020603050405020304" pitchFamily="18" charset="0"/>
                <a:ea typeface="Times New Roman" panose="02020603050405020304" pitchFamily="18" charset="0"/>
              </a:rPr>
              <a:t>This application is going to be a very portable one, which in the future could have an app on the phone to be able to access it from anywhere you go. Until then, users should be able to connect to the application from their phone by using the site just as if they were on a computer.</a:t>
            </a:r>
            <a:endParaRPr lang="ro-RO"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366835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rmAutofit/>
          </a:bodyPr>
          <a:lstStyle/>
          <a:p>
            <a:r>
              <a:rPr lang="en-US" dirty="0"/>
              <a:t>General Presentation</a:t>
            </a:r>
          </a:p>
        </p:txBody>
      </p:sp>
      <p:sp>
        <p:nvSpPr>
          <p:cNvPr id="5" name="Content Placeholder 4">
            <a:extLst>
              <a:ext uri="{FF2B5EF4-FFF2-40B4-BE49-F238E27FC236}">
                <a16:creationId xmlns:a16="http://schemas.microsoft.com/office/drawing/2014/main" id="{BF8C925B-6549-5CE9-EED3-4AE95EB9EE8B}"/>
              </a:ext>
            </a:extLst>
          </p:cNvPr>
          <p:cNvSpPr>
            <a:spLocks noGrp="1"/>
          </p:cNvSpPr>
          <p:nvPr>
            <p:ph idx="1"/>
          </p:nvPr>
        </p:nvSpPr>
        <p:spPr>
          <a:xfrm>
            <a:off x="1522414" y="1905000"/>
            <a:ext cx="9144000" cy="4267200"/>
          </a:xfrm>
        </p:spPr>
        <p:txBody>
          <a:bodyPr vert="horz" lIns="91440" tIns="45720" rIns="91440" bIns="45720" rtlCol="0">
            <a:normAutofit/>
          </a:bodyPr>
          <a:lstStyle/>
          <a:p>
            <a:r>
              <a:rPr lang="en-GB"/>
              <a:t>The main purpose of this project is to create a social application, similar to Reddit, in which users will be able to post images or text, be able to upvote or downvote each post, be able to create an account and save content on it, be able to comment on each post, be able to create forums and manage them. In addition, in this application users will be able to use virtual currency in order to download images from the site.</a:t>
            </a:r>
            <a:r>
              <a:rPr lang="en-US"/>
              <a:t> </a:t>
            </a:r>
          </a:p>
        </p:txBody>
      </p:sp>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rmAutofit/>
          </a:bodyPr>
          <a:lstStyle/>
          <a:p>
            <a:r>
              <a:rPr lang="en-US" dirty="0"/>
              <a:t>Competing Software</a:t>
            </a:r>
          </a:p>
        </p:txBody>
      </p:sp>
      <p:sp>
        <p:nvSpPr>
          <p:cNvPr id="27" name="Content Placeholder 26">
            <a:extLst>
              <a:ext uri="{FF2B5EF4-FFF2-40B4-BE49-F238E27FC236}">
                <a16:creationId xmlns:a16="http://schemas.microsoft.com/office/drawing/2014/main" id="{3E04905B-BDFB-027E-44A8-D6A8D9125F9E}"/>
              </a:ext>
            </a:extLst>
          </p:cNvPr>
          <p:cNvSpPr>
            <a:spLocks noGrp="1"/>
          </p:cNvSpPr>
          <p:nvPr>
            <p:ph idx="1"/>
          </p:nvPr>
        </p:nvSpPr>
        <p:spPr>
          <a:xfrm>
            <a:off x="1522414" y="1905000"/>
            <a:ext cx="9144000" cy="4267200"/>
          </a:xfrm>
        </p:spPr>
        <p:txBody>
          <a:bodyPr vert="horz" lIns="91440" tIns="45720" rIns="91440" bIns="45720" rtlCol="0" anchor="t">
            <a:normAutofit/>
          </a:bodyPr>
          <a:lstStyle/>
          <a:p>
            <a:r>
              <a:rPr lang="en-GB" sz="1800" dirty="0">
                <a:effectLst/>
                <a:latin typeface="Times New Roman" panose="02020603050405020304" pitchFamily="18" charset="0"/>
                <a:ea typeface="Times New Roman" panose="02020603050405020304" pitchFamily="18" charset="0"/>
              </a:rPr>
              <a:t> The main competing software of this application is Reddit, as it has a very similar purpose to it. Both applications are meant to allow users to post and interact with all the different topics that they like. There should not be a problem regarding the similarities of the applications, as in many fields there are very similar applications which all have success despite competing with one another.</a:t>
            </a:r>
            <a:endParaRPr lang="ro-RO"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5281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rmAutofit/>
          </a:bodyPr>
          <a:lstStyle/>
          <a:p>
            <a:r>
              <a:rPr lang="en-US" dirty="0"/>
              <a:t>Theoretical Fundamentals</a:t>
            </a:r>
          </a:p>
        </p:txBody>
      </p:sp>
      <p:sp>
        <p:nvSpPr>
          <p:cNvPr id="5" name="Content Placeholder 4"/>
          <p:cNvSpPr>
            <a:spLocks noGrp="1"/>
          </p:cNvSpPr>
          <p:nvPr>
            <p:ph idx="1"/>
          </p:nvPr>
        </p:nvSpPr>
        <p:spPr>
          <a:xfrm>
            <a:off x="1522414" y="1905000"/>
            <a:ext cx="9144000" cy="4267200"/>
          </a:xfrm>
        </p:spPr>
        <p:txBody>
          <a:bodyPr vert="horz" lIns="91440" tIns="45720" rIns="91440" bIns="45720" rtlCol="0">
            <a:normAutofit/>
          </a:bodyPr>
          <a:lstStyle/>
          <a:p>
            <a:r>
              <a:rPr lang="en-GB"/>
              <a:t>Regarding theoretical fundamentals, this application is going to be created with the help of three main programming languages, which are javascript, css and html. These are going to help with the frontend of the project, while nodeJS is going to be used to be able to create and connect to a server which deals with the requests and the connection to the database.  </a:t>
            </a:r>
            <a:r>
              <a:rPr lang="en-US"/>
              <a:t> </a:t>
            </a:r>
          </a:p>
        </p:txBody>
      </p:sp>
    </p:spTree>
    <p:extLst>
      <p:ext uri="{BB962C8B-B14F-4D97-AF65-F5344CB8AC3E}">
        <p14:creationId xmlns:p14="http://schemas.microsoft.com/office/powerpoint/2010/main" val="2237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rmAutofit/>
          </a:bodyPr>
          <a:lstStyle/>
          <a:p>
            <a:r>
              <a:rPr lang="en-US" dirty="0"/>
              <a:t>Theoretical Fundamentals</a:t>
            </a:r>
          </a:p>
        </p:txBody>
      </p:sp>
      <p:sp>
        <p:nvSpPr>
          <p:cNvPr id="27" name="Content Placeholder 26">
            <a:extLst>
              <a:ext uri="{FF2B5EF4-FFF2-40B4-BE49-F238E27FC236}">
                <a16:creationId xmlns:a16="http://schemas.microsoft.com/office/drawing/2014/main" id="{3E04905B-BDFB-027E-44A8-D6A8D9125F9E}"/>
              </a:ext>
            </a:extLst>
          </p:cNvPr>
          <p:cNvSpPr>
            <a:spLocks noGrp="1"/>
          </p:cNvSpPr>
          <p:nvPr>
            <p:ph idx="1"/>
          </p:nvPr>
        </p:nvSpPr>
        <p:spPr>
          <a:xfrm>
            <a:off x="1522414" y="1905000"/>
            <a:ext cx="9144000" cy="4267200"/>
          </a:xfrm>
        </p:spPr>
        <p:txBody>
          <a:bodyPr vert="horz" lIns="91440" tIns="45720" rIns="91440" bIns="45720" rtlCol="0">
            <a:normAutofit/>
          </a:bodyPr>
          <a:lstStyle/>
          <a:p>
            <a:r>
              <a:rPr lang="en-GB"/>
              <a:t>IT Technology refers to the use of computers to create, process, store, retrieve and exchange all kinds of data and information. More precisely, in this project, IT Technology will be used to get the data from the database and to show it on the screen for the user to be able to see.  It will also help with storing the posts in the database, so whenever a user creates a post in gets added to the database. The same process is used for forums, which can be created by any user and are stored in the database.</a:t>
            </a:r>
            <a:r>
              <a:rPr lang="en-US"/>
              <a:t> </a:t>
            </a:r>
          </a:p>
        </p:txBody>
      </p:sp>
    </p:spTree>
    <p:extLst>
      <p:ext uri="{BB962C8B-B14F-4D97-AF65-F5344CB8AC3E}">
        <p14:creationId xmlns:p14="http://schemas.microsoft.com/office/powerpoint/2010/main" val="198955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rmAutofit/>
          </a:bodyPr>
          <a:lstStyle/>
          <a:p>
            <a:r>
              <a:rPr lang="en-US" dirty="0"/>
              <a:t>Functionalities</a:t>
            </a:r>
          </a:p>
        </p:txBody>
      </p:sp>
      <p:sp>
        <p:nvSpPr>
          <p:cNvPr id="27" name="Content Placeholder 26">
            <a:extLst>
              <a:ext uri="{FF2B5EF4-FFF2-40B4-BE49-F238E27FC236}">
                <a16:creationId xmlns:a16="http://schemas.microsoft.com/office/drawing/2014/main" id="{3E04905B-BDFB-027E-44A8-D6A8D9125F9E}"/>
              </a:ext>
            </a:extLst>
          </p:cNvPr>
          <p:cNvSpPr>
            <a:spLocks noGrp="1"/>
          </p:cNvSpPr>
          <p:nvPr>
            <p:ph idx="1"/>
          </p:nvPr>
        </p:nvSpPr>
        <p:spPr>
          <a:xfrm>
            <a:off x="1522414" y="1905000"/>
            <a:ext cx="9144000" cy="4267200"/>
          </a:xfrm>
        </p:spPr>
        <p:txBody>
          <a:bodyPr vert="horz" lIns="91440" tIns="45720" rIns="91440" bIns="45720" rtlCol="0" anchor="t">
            <a:normAutofit/>
          </a:bodyPr>
          <a:lstStyle/>
          <a:p>
            <a:r>
              <a:rPr lang="en-GB" dirty="0">
                <a:ea typeface="+mn-lt"/>
                <a:cs typeface="+mn-lt"/>
              </a:rPr>
              <a:t>The main functionalities of this project are the ability of a user to join a forum, create a post or leave a comment on an already existing post. Apart from these functionalities, anyone can create an account and log in with it to be able to interact with the site. Finally, there are some more minor functionalities, regarding the currency which each user has. This means that different people can use their currency or exchange it with other users.</a:t>
            </a:r>
            <a:r>
              <a:rPr lang="en-US" dirty="0">
                <a:ea typeface="+mn-lt"/>
                <a:cs typeface="+mn-lt"/>
              </a:rPr>
              <a:t> </a:t>
            </a:r>
            <a:endParaRPr lang="en-US"/>
          </a:p>
        </p:txBody>
      </p:sp>
    </p:spTree>
    <p:extLst>
      <p:ext uri="{BB962C8B-B14F-4D97-AF65-F5344CB8AC3E}">
        <p14:creationId xmlns:p14="http://schemas.microsoft.com/office/powerpoint/2010/main" val="124538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rmAutofit/>
          </a:bodyPr>
          <a:lstStyle/>
          <a:p>
            <a:r>
              <a:rPr lang="en-US" dirty="0"/>
              <a:t>Actors and related access rights</a:t>
            </a:r>
          </a:p>
        </p:txBody>
      </p:sp>
      <p:sp>
        <p:nvSpPr>
          <p:cNvPr id="27" name="Content Placeholder 26">
            <a:extLst>
              <a:ext uri="{FF2B5EF4-FFF2-40B4-BE49-F238E27FC236}">
                <a16:creationId xmlns:a16="http://schemas.microsoft.com/office/drawing/2014/main" id="{3E04905B-BDFB-027E-44A8-D6A8D9125F9E}"/>
              </a:ext>
            </a:extLst>
          </p:cNvPr>
          <p:cNvSpPr>
            <a:spLocks noGrp="1"/>
          </p:cNvSpPr>
          <p:nvPr>
            <p:ph idx="1"/>
          </p:nvPr>
        </p:nvSpPr>
        <p:spPr>
          <a:xfrm>
            <a:off x="1522414" y="1905000"/>
            <a:ext cx="9144000" cy="4267200"/>
          </a:xfrm>
        </p:spPr>
        <p:txBody>
          <a:bodyPr vert="horz" lIns="91440" tIns="45720" rIns="91440" bIns="45720" rtlCol="0" anchor="t">
            <a:normAutofit fontScale="92500" lnSpcReduction="10000"/>
          </a:bodyPr>
          <a:lstStyle/>
          <a:p>
            <a:r>
              <a:rPr lang="en-GB" dirty="0">
                <a:ea typeface="+mn-lt"/>
                <a:cs typeface="+mn-lt"/>
              </a:rPr>
              <a:t>In this application there are multiple actors which can complete different tasks and have different access rights. The first one, being the most basic one is the user. This actor is the regular person who accesses the site. He is able to see all the different forums, post, like, comment and spend their virtual currency. The next actor is the moderator, who is a user, meaning that he has all the access rights of a regular user, but in addition has some more options. The moderator is able to also reward users, create a new forum, delete posts from forum, manage reported users and warn users. The next actor is the administrator who is one level above the moderator. This is the person who receives requests from users or moderators, updates the website and provides maintenance in case of bugs.</a:t>
            </a:r>
            <a:r>
              <a:rPr lang="en-US" dirty="0">
                <a:ea typeface="+mn-lt"/>
                <a:cs typeface="+mn-lt"/>
              </a:rPr>
              <a:t> </a:t>
            </a:r>
            <a:r>
              <a:rPr lang="en-GB" dirty="0">
                <a:ea typeface="+mn-lt"/>
                <a:cs typeface="+mn-lt"/>
              </a:rPr>
              <a:t>Lastly there is the system, which is the only non-person actor. This is the actor which updates the like or dislike counters, updates the comment section, updates the database and handles the log-ins.</a:t>
            </a:r>
            <a:endParaRPr lang="en-US" dirty="0">
              <a:ea typeface="+mn-lt"/>
              <a:cs typeface="+mn-lt"/>
            </a:endParaRPr>
          </a:p>
        </p:txBody>
      </p:sp>
    </p:spTree>
    <p:extLst>
      <p:ext uri="{BB962C8B-B14F-4D97-AF65-F5344CB8AC3E}">
        <p14:creationId xmlns:p14="http://schemas.microsoft.com/office/powerpoint/2010/main" val="25798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rmAutofit/>
          </a:bodyPr>
          <a:lstStyle/>
          <a:p>
            <a:r>
              <a:rPr lang="en-US" dirty="0"/>
              <a:t>Actors and related access rights</a:t>
            </a:r>
          </a:p>
        </p:txBody>
      </p:sp>
      <p:graphicFrame>
        <p:nvGraphicFramePr>
          <p:cNvPr id="4" name="Content Placeholder 3">
            <a:extLst>
              <a:ext uri="{FF2B5EF4-FFF2-40B4-BE49-F238E27FC236}">
                <a16:creationId xmlns:a16="http://schemas.microsoft.com/office/drawing/2014/main" id="{B9A8CF9F-DE4D-565A-4A2A-A9D2C224BF4C}"/>
              </a:ext>
            </a:extLst>
          </p:cNvPr>
          <p:cNvGraphicFramePr>
            <a:graphicFrameLocks noGrp="1"/>
          </p:cNvGraphicFramePr>
          <p:nvPr>
            <p:ph idx="1"/>
            <p:extLst>
              <p:ext uri="{D42A27DB-BD31-4B8C-83A1-F6EECF244321}">
                <p14:modId xmlns:p14="http://schemas.microsoft.com/office/powerpoint/2010/main" val="2080247576"/>
              </p:ext>
            </p:extLst>
          </p:nvPr>
        </p:nvGraphicFramePr>
        <p:xfrm>
          <a:off x="1660506" y="1882414"/>
          <a:ext cx="9374503" cy="3910030"/>
        </p:xfrm>
        <a:graphic>
          <a:graphicData uri="http://schemas.openxmlformats.org/drawingml/2006/table">
            <a:tbl>
              <a:tblPr firstRow="1" bandRow="1">
                <a:tableStyleId>{6E25E649-3F16-4E02-A733-19D2CDBF48F0}</a:tableStyleId>
              </a:tblPr>
              <a:tblGrid>
                <a:gridCol w="1563209">
                  <a:extLst>
                    <a:ext uri="{9D8B030D-6E8A-4147-A177-3AD203B41FA5}">
                      <a16:colId xmlns:a16="http://schemas.microsoft.com/office/drawing/2014/main" val="187352255"/>
                    </a:ext>
                  </a:extLst>
                </a:gridCol>
                <a:gridCol w="1911435">
                  <a:extLst>
                    <a:ext uri="{9D8B030D-6E8A-4147-A177-3AD203B41FA5}">
                      <a16:colId xmlns:a16="http://schemas.microsoft.com/office/drawing/2014/main" val="1257431363"/>
                    </a:ext>
                  </a:extLst>
                </a:gridCol>
                <a:gridCol w="5899859">
                  <a:extLst>
                    <a:ext uri="{9D8B030D-6E8A-4147-A177-3AD203B41FA5}">
                      <a16:colId xmlns:a16="http://schemas.microsoft.com/office/drawing/2014/main" val="315580444"/>
                    </a:ext>
                  </a:extLst>
                </a:gridCol>
              </a:tblGrid>
              <a:tr h="651671">
                <a:tc>
                  <a:txBody>
                    <a:bodyPr/>
                    <a:lstStyle/>
                    <a:p>
                      <a:r>
                        <a:rPr lang="en-US" dirty="0">
                          <a:effectLst/>
                        </a:rPr>
                        <a:t>Actor</a:t>
                      </a:r>
                    </a:p>
                  </a:txBody>
                  <a:tcPr marL="68580" marR="68580" marT="0" marB="0"/>
                </a:tc>
                <a:tc>
                  <a:txBody>
                    <a:bodyPr/>
                    <a:lstStyle/>
                    <a:p>
                      <a:r>
                        <a:rPr lang="en-US" dirty="0">
                          <a:effectLst/>
                        </a:rPr>
                        <a:t>Type</a:t>
                      </a:r>
                    </a:p>
                  </a:txBody>
                  <a:tcPr marL="68580" marR="68580" marT="0" marB="0"/>
                </a:tc>
                <a:tc>
                  <a:txBody>
                    <a:bodyPr/>
                    <a:lstStyle/>
                    <a:p>
                      <a:r>
                        <a:rPr lang="en-US" dirty="0">
                          <a:effectLst/>
                        </a:rPr>
                        <a:t>Description</a:t>
                      </a:r>
                    </a:p>
                  </a:txBody>
                  <a:tcPr marL="68580" marR="68580" marT="0" marB="0"/>
                </a:tc>
                <a:extLst>
                  <a:ext uri="{0D108BD9-81ED-4DB2-BD59-A6C34878D82A}">
                    <a16:rowId xmlns:a16="http://schemas.microsoft.com/office/drawing/2014/main" val="4258000416"/>
                  </a:ext>
                </a:extLst>
              </a:tr>
              <a:tr h="651671">
                <a:tc>
                  <a:txBody>
                    <a:bodyPr/>
                    <a:lstStyle/>
                    <a:p>
                      <a:r>
                        <a:rPr lang="en-US" dirty="0">
                          <a:effectLst/>
                        </a:rPr>
                        <a:t>Moderator</a:t>
                      </a:r>
                    </a:p>
                  </a:txBody>
                  <a:tcPr marL="68580" marR="68580" marT="0" marB="0"/>
                </a:tc>
                <a:tc>
                  <a:txBody>
                    <a:bodyPr/>
                    <a:lstStyle/>
                    <a:p>
                      <a:r>
                        <a:rPr lang="en-US" dirty="0">
                          <a:effectLst/>
                        </a:rPr>
                        <a:t>Human</a:t>
                      </a:r>
                    </a:p>
                  </a:txBody>
                  <a:tcPr marL="68580" marR="68580" marT="0" marB="0"/>
                </a:tc>
                <a:tc>
                  <a:txBody>
                    <a:bodyPr/>
                    <a:lstStyle/>
                    <a:p>
                      <a:r>
                        <a:rPr lang="en-US" dirty="0">
                          <a:effectLst/>
                        </a:rPr>
                        <a:t>The person administrating a specific forum. </a:t>
                      </a:r>
                      <a:endParaRPr lang="en-US">
                        <a:effectLst/>
                      </a:endParaRPr>
                    </a:p>
                  </a:txBody>
                  <a:tcPr marL="68580" marR="68580" marT="0" marB="0"/>
                </a:tc>
                <a:extLst>
                  <a:ext uri="{0D108BD9-81ED-4DB2-BD59-A6C34878D82A}">
                    <a16:rowId xmlns:a16="http://schemas.microsoft.com/office/drawing/2014/main" val="517760059"/>
                  </a:ext>
                </a:extLst>
              </a:tr>
              <a:tr h="1303346">
                <a:tc>
                  <a:txBody>
                    <a:bodyPr/>
                    <a:lstStyle/>
                    <a:p>
                      <a:r>
                        <a:rPr lang="en-US" dirty="0">
                          <a:effectLst/>
                        </a:rPr>
                        <a:t>User</a:t>
                      </a:r>
                    </a:p>
                  </a:txBody>
                  <a:tcPr marL="68580" marR="68580" marT="0" marB="0"/>
                </a:tc>
                <a:tc>
                  <a:txBody>
                    <a:bodyPr/>
                    <a:lstStyle/>
                    <a:p>
                      <a:r>
                        <a:rPr lang="en-US" dirty="0">
                          <a:effectLst/>
                        </a:rPr>
                        <a:t>Human</a:t>
                      </a:r>
                    </a:p>
                  </a:txBody>
                  <a:tcPr marL="68580" marR="68580" marT="0" marB="0"/>
                </a:tc>
                <a:tc>
                  <a:txBody>
                    <a:bodyPr/>
                    <a:lstStyle/>
                    <a:p>
                      <a:r>
                        <a:rPr lang="en-US" dirty="0">
                          <a:effectLst/>
                        </a:rPr>
                        <a:t>The regular person using this website mainly for entertainment.</a:t>
                      </a:r>
                    </a:p>
                  </a:txBody>
                  <a:tcPr marL="68580" marR="68580" marT="0" marB="0"/>
                </a:tc>
                <a:extLst>
                  <a:ext uri="{0D108BD9-81ED-4DB2-BD59-A6C34878D82A}">
                    <a16:rowId xmlns:a16="http://schemas.microsoft.com/office/drawing/2014/main" val="831451101"/>
                  </a:ext>
                </a:extLst>
              </a:tr>
              <a:tr h="651671">
                <a:tc>
                  <a:txBody>
                    <a:bodyPr/>
                    <a:lstStyle/>
                    <a:p>
                      <a:r>
                        <a:rPr lang="en-US" dirty="0">
                          <a:effectLst/>
                        </a:rPr>
                        <a:t>Administrator</a:t>
                      </a:r>
                    </a:p>
                  </a:txBody>
                  <a:tcPr marL="68580" marR="68580" marT="0" marB="0"/>
                </a:tc>
                <a:tc>
                  <a:txBody>
                    <a:bodyPr/>
                    <a:lstStyle/>
                    <a:p>
                      <a:r>
                        <a:rPr lang="en-US" dirty="0">
                          <a:effectLst/>
                        </a:rPr>
                        <a:t>Human</a:t>
                      </a:r>
                    </a:p>
                  </a:txBody>
                  <a:tcPr marL="68580" marR="68580" marT="0" marB="0"/>
                </a:tc>
                <a:tc>
                  <a:txBody>
                    <a:bodyPr/>
                    <a:lstStyle/>
                    <a:p>
                      <a:r>
                        <a:rPr lang="en-US" dirty="0">
                          <a:effectLst/>
                        </a:rPr>
                        <a:t>The person who administrates the web-site.</a:t>
                      </a:r>
                    </a:p>
                  </a:txBody>
                  <a:tcPr marL="68580" marR="68580" marT="0" marB="0"/>
                </a:tc>
                <a:extLst>
                  <a:ext uri="{0D108BD9-81ED-4DB2-BD59-A6C34878D82A}">
                    <a16:rowId xmlns:a16="http://schemas.microsoft.com/office/drawing/2014/main" val="2929147895"/>
                  </a:ext>
                </a:extLst>
              </a:tr>
              <a:tr h="651671">
                <a:tc>
                  <a:txBody>
                    <a:bodyPr/>
                    <a:lstStyle/>
                    <a:p>
                      <a:r>
                        <a:rPr lang="en-US" dirty="0">
                          <a:effectLst/>
                        </a:rPr>
                        <a:t>System</a:t>
                      </a:r>
                    </a:p>
                  </a:txBody>
                  <a:tcPr marL="68580" marR="68580" marT="0" marB="0"/>
                </a:tc>
                <a:tc>
                  <a:txBody>
                    <a:bodyPr/>
                    <a:lstStyle/>
                    <a:p>
                      <a:r>
                        <a:rPr lang="en-US" dirty="0">
                          <a:effectLst/>
                        </a:rPr>
                        <a:t>System</a:t>
                      </a:r>
                    </a:p>
                  </a:txBody>
                  <a:tcPr marL="68580" marR="68580" marT="0" marB="0"/>
                </a:tc>
                <a:tc>
                  <a:txBody>
                    <a:bodyPr/>
                    <a:lstStyle/>
                    <a:p>
                      <a:r>
                        <a:rPr lang="en-US" dirty="0">
                          <a:effectLst/>
                        </a:rPr>
                        <a:t>The system handles every computer based operation.</a:t>
                      </a:r>
                    </a:p>
                  </a:txBody>
                  <a:tcPr marL="68580" marR="68580" marT="0" marB="0"/>
                </a:tc>
                <a:extLst>
                  <a:ext uri="{0D108BD9-81ED-4DB2-BD59-A6C34878D82A}">
                    <a16:rowId xmlns:a16="http://schemas.microsoft.com/office/drawing/2014/main" val="3521386910"/>
                  </a:ext>
                </a:extLst>
              </a:tr>
            </a:tbl>
          </a:graphicData>
        </a:graphic>
      </p:graphicFrame>
      <p:sp>
        <p:nvSpPr>
          <p:cNvPr id="5" name="TextBox 4">
            <a:extLst>
              <a:ext uri="{FF2B5EF4-FFF2-40B4-BE49-F238E27FC236}">
                <a16:creationId xmlns:a16="http://schemas.microsoft.com/office/drawing/2014/main" id="{4B2C2AEE-CDFA-5B31-430E-3ED891BEA062}"/>
              </a:ext>
            </a:extLst>
          </p:cNvPr>
          <p:cNvSpPr txBox="1"/>
          <p:nvPr/>
        </p:nvSpPr>
        <p:spPr>
          <a:xfrm>
            <a:off x="4722812" y="3200400"/>
            <a:ext cx="2743200" cy="3416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endParaRPr lang="en-US"/>
          </a:p>
        </p:txBody>
      </p:sp>
    </p:spTree>
    <p:extLst>
      <p:ext uri="{BB962C8B-B14F-4D97-AF65-F5344CB8AC3E}">
        <p14:creationId xmlns:p14="http://schemas.microsoft.com/office/powerpoint/2010/main" val="1237740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Diagrams</a:t>
            </a:r>
          </a:p>
        </p:txBody>
      </p:sp>
      <p:sp>
        <p:nvSpPr>
          <p:cNvPr id="4" name="Text Placeholder 3"/>
          <p:cNvSpPr>
            <a:spLocks noGrp="1"/>
          </p:cNvSpPr>
          <p:nvPr>
            <p:ph type="body" sz="half" idx="2"/>
          </p:nvPr>
        </p:nvSpPr>
        <p:spPr/>
        <p:txBody>
          <a:bodyPr>
            <a:normAutofit/>
          </a:bodyPr>
          <a:lstStyle/>
          <a:p>
            <a:r>
              <a:rPr lang="en-US" dirty="0"/>
              <a:t>Use Case Diagram for regular User</a:t>
            </a:r>
          </a:p>
        </p:txBody>
      </p:sp>
      <p:pic>
        <p:nvPicPr>
          <p:cNvPr id="3" name="Picture 4" descr="Diagram&#10;&#10;Description automatically generated">
            <a:extLst>
              <a:ext uri="{FF2B5EF4-FFF2-40B4-BE49-F238E27FC236}">
                <a16:creationId xmlns:a16="http://schemas.microsoft.com/office/drawing/2014/main" id="{607104B6-CC81-5587-7896-CE4F79A7BB1F}"/>
              </a:ext>
            </a:extLst>
          </p:cNvPr>
          <p:cNvPicPr>
            <a:picLocks noGrp="1" noChangeAspect="1"/>
          </p:cNvPicPr>
          <p:nvPr>
            <p:ph idx="1"/>
          </p:nvPr>
        </p:nvPicPr>
        <p:blipFill>
          <a:blip r:embed="rId2"/>
          <a:stretch>
            <a:fillRect/>
          </a:stretch>
        </p:blipFill>
        <p:spPr>
          <a:xfrm>
            <a:off x="4719251" y="1876246"/>
            <a:ext cx="5535832" cy="4067354"/>
          </a:xfrm>
        </p:spPr>
      </p:pic>
    </p:spTree>
    <p:extLst>
      <p:ext uri="{BB962C8B-B14F-4D97-AF65-F5344CB8AC3E}">
        <p14:creationId xmlns:p14="http://schemas.microsoft.com/office/powerpoint/2010/main" val="179730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TotalTime>
  <Words>871</Words>
  <Application>Microsoft Office PowerPoint</Application>
  <PresentationFormat>Custom</PresentationFormat>
  <Paragraphs>84</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Consolas</vt:lpstr>
      <vt:lpstr>Corbel</vt:lpstr>
      <vt:lpstr>Times New Roman</vt:lpstr>
      <vt:lpstr>Chalkboard 16x9</vt:lpstr>
      <vt:lpstr>PostMe</vt:lpstr>
      <vt:lpstr>Table of Contents</vt:lpstr>
      <vt:lpstr>General Presentation</vt:lpstr>
      <vt:lpstr>Theoretical Fundamentals</vt:lpstr>
      <vt:lpstr>Theoretical Fundamentals</vt:lpstr>
      <vt:lpstr>Functionalities</vt:lpstr>
      <vt:lpstr>Actors and related access rights</vt:lpstr>
      <vt:lpstr>Actors and related access rights</vt:lpstr>
      <vt:lpstr>Use Case Diagrams</vt:lpstr>
      <vt:lpstr>Use Case Diagram</vt:lpstr>
      <vt:lpstr>Use Case Diagrams</vt:lpstr>
      <vt:lpstr>Use Case Diagram</vt:lpstr>
      <vt:lpstr>System Architecture</vt:lpstr>
      <vt:lpstr>Design</vt:lpstr>
      <vt:lpstr>Design</vt:lpstr>
      <vt:lpstr>Design</vt:lpstr>
      <vt:lpstr>Design</vt:lpstr>
      <vt:lpstr>Design</vt:lpstr>
      <vt:lpstr>Design</vt:lpstr>
      <vt:lpstr>Design</vt:lpstr>
      <vt:lpstr>Design</vt:lpstr>
      <vt:lpstr>Design</vt:lpstr>
      <vt:lpstr>Design</vt:lpstr>
      <vt:lpstr>Design</vt:lpstr>
      <vt:lpstr>Operation Mode</vt:lpstr>
      <vt:lpstr>Operation Mode</vt:lpstr>
      <vt:lpstr>Operation Mode</vt:lpstr>
      <vt:lpstr>Operation Mode</vt:lpstr>
      <vt:lpstr>Portability</vt:lpstr>
      <vt:lpstr>Competing Software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
  <cp:lastModifiedBy>Horea Radu Marcu</cp:lastModifiedBy>
  <cp:revision>229</cp:revision>
  <dcterms:created xsi:type="dcterms:W3CDTF">2022-12-18T13:29:40Z</dcterms:created>
  <dcterms:modified xsi:type="dcterms:W3CDTF">2022-12-20T13:52:16Z</dcterms:modified>
</cp:coreProperties>
</file>