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302" r:id="rId4"/>
    <p:sldId id="303" r:id="rId5"/>
    <p:sldId id="292" r:id="rId6"/>
    <p:sldId id="299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603"/>
    <a:srgbClr val="8E9DEF"/>
    <a:srgbClr val="FFFFFF"/>
    <a:srgbClr val="A3E6FF"/>
    <a:srgbClr val="E9FCFD"/>
    <a:srgbClr val="C1CCF6"/>
    <a:srgbClr val="D5BAEB"/>
    <a:srgbClr val="A6EDD2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fatbraintoys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tbraintoy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tbraintoys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E72-043E-A8A8-BAB2-2AA794CF3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/>
              <a:t>Web Application Testing</a:t>
            </a:r>
            <a:br>
              <a:rPr lang="en-GB" b="1" dirty="0"/>
            </a:br>
            <a:r>
              <a:rPr lang="en-GB" b="1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0EF8-2317-2A89-3846-3F3F7ADC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6000" b="1" dirty="0">
                <a:solidFill>
                  <a:srgbClr val="002060"/>
                </a:solidFill>
                <a:latin typeface="+mj-lt"/>
              </a:rPr>
              <a:t>Mustash.ro</a:t>
            </a:r>
          </a:p>
        </p:txBody>
      </p:sp>
    </p:spTree>
    <p:extLst>
      <p:ext uri="{BB962C8B-B14F-4D97-AF65-F5344CB8AC3E}">
        <p14:creationId xmlns:p14="http://schemas.microsoft.com/office/powerpoint/2010/main" val="20790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E72-043E-A8A8-BAB2-2AA794CF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1" y="0"/>
            <a:ext cx="10981899" cy="76427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highlight>
                  <a:srgbClr val="FFFFFF"/>
                </a:highlight>
              </a:rPr>
              <a:t> Application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0EF8-2317-2A89-3846-3F3F7ADCA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8" y="1119116"/>
            <a:ext cx="8557147" cy="4465530"/>
          </a:xfrm>
        </p:spPr>
        <p:txBody>
          <a:bodyPr>
            <a:normAutofit/>
          </a:bodyPr>
          <a:lstStyle/>
          <a:p>
            <a:endParaRPr lang="en-US" sz="4000" b="1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4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Mustash.ro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Web application;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E-commerce</a:t>
            </a:r>
            <a:r>
              <a:rPr lang="en-GB" sz="3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36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merchant, painting and crafting products retailer;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National shipping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47041-936A-5102-E88D-44EAED0D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22" y="1119116"/>
            <a:ext cx="2038350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5E11F-96A3-E4D9-61CE-61665427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923" y="3691010"/>
            <a:ext cx="2038350" cy="18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5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E72-043E-A8A8-BAB2-2AA794CF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1" y="0"/>
            <a:ext cx="10981899" cy="76427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highlight>
                  <a:srgbClr val="FFFFFF"/>
                </a:highlight>
              </a:rPr>
              <a:t> Testing Approach					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0EF8-2317-2A89-3846-3F3F7ADCA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5" y="1119116"/>
            <a:ext cx="8911987" cy="4465530"/>
          </a:xfrm>
        </p:spPr>
        <p:txBody>
          <a:bodyPr>
            <a:normAutofit fontScale="55000" lnSpcReduction="20000"/>
          </a:bodyPr>
          <a:lstStyle/>
          <a:p>
            <a:endParaRPr lang="en-US" sz="4000" b="1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Ad-hoc Testing to decide if the application is worth further testing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Exploratory Testing for main functionalities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Document the Exploratory Testing and write down the defects so they can be replicated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Component Testing, Integration, System, System Integration Testing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Focus where bugs were identified, more testing for that area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Write the Smoke tests and execute them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1" dirty="0"/>
              <a:t>Write the Test Report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4D5218-968D-C983-FA7E-B2C7ED3C1127}"/>
              </a:ext>
            </a:extLst>
          </p:cNvPr>
          <p:cNvSpPr txBox="1">
            <a:spLocks/>
          </p:cNvSpPr>
          <p:nvPr/>
        </p:nvSpPr>
        <p:spPr>
          <a:xfrm>
            <a:off x="9280478" y="1119116"/>
            <a:ext cx="2911522" cy="484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Mantis Bug Tracker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solidFill>
                  <a:srgbClr val="002060"/>
                </a:solidFill>
              </a:rPr>
              <a:t>–</a:t>
            </a:r>
            <a:r>
              <a:rPr lang="en-US" sz="1800" dirty="0">
                <a:solidFill>
                  <a:srgbClr val="002060"/>
                </a:solidFill>
              </a:rPr>
              <a:t> Bug Reporting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Microsoft Office    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solidFill>
                  <a:srgbClr val="002060"/>
                </a:solidFill>
              </a:rPr>
              <a:t>–</a:t>
            </a:r>
            <a:r>
              <a:rPr lang="en-US" sz="1800" dirty="0">
                <a:solidFill>
                  <a:srgbClr val="002060"/>
                </a:solidFill>
              </a:rPr>
              <a:t>Test Case Management            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solidFill>
                  <a:srgbClr val="002060"/>
                </a:solidFill>
              </a:rPr>
              <a:t>– </a:t>
            </a:r>
            <a:r>
              <a:rPr lang="en-US" sz="1800" dirty="0">
                <a:solidFill>
                  <a:srgbClr val="002060"/>
                </a:solidFill>
              </a:rPr>
              <a:t>Test Report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Lightshot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200" dirty="0">
                <a:solidFill>
                  <a:srgbClr val="002060"/>
                </a:solidFill>
              </a:rPr>
              <a:t>– </a:t>
            </a:r>
            <a:r>
              <a:rPr lang="en-US" sz="1800" dirty="0">
                <a:solidFill>
                  <a:srgbClr val="002060"/>
                </a:solidFill>
              </a:rPr>
              <a:t>Screenshots Capture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Xmind</a:t>
            </a:r>
            <a:r>
              <a:rPr lang="en-US" sz="2000" dirty="0">
                <a:solidFill>
                  <a:srgbClr val="002060"/>
                </a:solidFill>
              </a:rPr>
              <a:t> Tool </a:t>
            </a:r>
          </a:p>
          <a:p>
            <a:pPr>
              <a:lnSpc>
                <a:spcPct val="70000"/>
              </a:lnSpc>
            </a:pPr>
            <a:r>
              <a:rPr lang="en-US" sz="3200" dirty="0">
                <a:solidFill>
                  <a:srgbClr val="002060"/>
                </a:solidFill>
              </a:rPr>
              <a:t>–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Smoke Test Cases Map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Fake Filler</a:t>
            </a:r>
          </a:p>
          <a:p>
            <a:pPr>
              <a:lnSpc>
                <a:spcPct val="70000"/>
              </a:lnSpc>
            </a:pPr>
            <a:r>
              <a:rPr lang="en-US" sz="3600" dirty="0">
                <a:solidFill>
                  <a:srgbClr val="002060"/>
                </a:solidFill>
              </a:rPr>
              <a:t>–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Input Testing Data</a:t>
            </a:r>
          </a:p>
          <a:p>
            <a:pPr>
              <a:lnSpc>
                <a:spcPct val="7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10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E72-043E-A8A8-BAB2-2AA794CF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1" y="0"/>
            <a:ext cx="10981899" cy="76427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highlight>
                  <a:srgbClr val="FFFFFF"/>
                </a:highlight>
              </a:rPr>
              <a:t> Testing types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0EF8-2317-2A89-3846-3F3F7ADCA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0751"/>
            <a:ext cx="9062113" cy="539086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6400" b="1" dirty="0">
                <a:solidFill>
                  <a:srgbClr val="002060"/>
                </a:solidFill>
              </a:rPr>
              <a:t>Performed</a:t>
            </a:r>
          </a:p>
          <a:p>
            <a:r>
              <a:rPr lang="en-US" sz="3000" dirty="0"/>
              <a:t>		</a:t>
            </a:r>
            <a:r>
              <a:rPr lang="en-US" sz="5100" b="1" dirty="0"/>
              <a:t>Functional Testing</a:t>
            </a:r>
          </a:p>
          <a:p>
            <a:r>
              <a:rPr lang="en-US" sz="4600" b="1" dirty="0"/>
              <a:t>			- Exploratory Testing		</a:t>
            </a:r>
          </a:p>
          <a:p>
            <a:r>
              <a:rPr lang="en-US" sz="4600" b="1" dirty="0"/>
              <a:t>			- Smoke Testing</a:t>
            </a:r>
          </a:p>
          <a:p>
            <a:r>
              <a:rPr lang="en-US" sz="4600" b="1" dirty="0"/>
              <a:t>			- Positive Testing</a:t>
            </a:r>
          </a:p>
          <a:p>
            <a:r>
              <a:rPr lang="en-US" sz="4600" b="1" dirty="0"/>
              <a:t>			- Negative Testing</a:t>
            </a:r>
          </a:p>
          <a:p>
            <a:r>
              <a:rPr lang="en-US" sz="4600" b="1" dirty="0"/>
              <a:t>			- UI Testing</a:t>
            </a:r>
          </a:p>
          <a:p>
            <a:r>
              <a:rPr lang="en-US" sz="4600" b="1" dirty="0"/>
              <a:t>			- Usability Testing</a:t>
            </a:r>
          </a:p>
          <a:p>
            <a:r>
              <a:rPr lang="en-US" sz="4600" b="1" dirty="0"/>
              <a:t>			- End to End</a:t>
            </a:r>
          </a:p>
          <a:p>
            <a:endParaRPr lang="en-US" sz="4600" b="1" dirty="0"/>
          </a:p>
          <a:p>
            <a:r>
              <a:rPr lang="en-US" sz="4600" b="1" dirty="0"/>
              <a:t>		</a:t>
            </a:r>
            <a:r>
              <a:rPr lang="en-US" sz="5100" b="1" dirty="0"/>
              <a:t>Non - Functional Testing</a:t>
            </a:r>
          </a:p>
          <a:p>
            <a:r>
              <a:rPr lang="en-US" sz="4600" b="1" dirty="0"/>
              <a:t>			- Recovery Testing</a:t>
            </a:r>
          </a:p>
          <a:p>
            <a:r>
              <a:rPr lang="en-US" sz="4600" b="1" dirty="0"/>
              <a:t>			- Compatibility Testing</a:t>
            </a:r>
          </a:p>
          <a:p>
            <a:r>
              <a:rPr lang="en-US" sz="4600" b="1" dirty="0"/>
              <a:t>						</a:t>
            </a:r>
          </a:p>
          <a:p>
            <a:pPr>
              <a:lnSpc>
                <a:spcPct val="100000"/>
              </a:lnSpc>
            </a:pPr>
            <a:endParaRPr lang="en-US" sz="4000" b="1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4D5218-968D-C983-FA7E-B2C7ED3C1127}"/>
              </a:ext>
            </a:extLst>
          </p:cNvPr>
          <p:cNvSpPr txBox="1">
            <a:spLocks/>
          </p:cNvSpPr>
          <p:nvPr/>
        </p:nvSpPr>
        <p:spPr>
          <a:xfrm>
            <a:off x="9253182" y="573206"/>
            <a:ext cx="2938818" cy="539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</a:rPr>
              <a:t>Applicable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Performance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Security Testing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    In case of fixing the logged bugs: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 –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Regression Testing</a:t>
            </a:r>
          </a:p>
          <a:p>
            <a:pPr>
              <a:lnSpc>
                <a:spcPct val="100000"/>
              </a:lnSpc>
            </a:pPr>
            <a:endParaRPr lang="en-US" sz="4000" b="1" dirty="0">
              <a:solidFill>
                <a:srgbClr val="002060"/>
              </a:solidFill>
            </a:endParaRP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706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168721"/>
            <a:ext cx="0" cy="31089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14020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697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176F8-BEEF-4A37-97C9-A7E85922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4544" y="3168721"/>
            <a:ext cx="0" cy="2286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A5E395-38A3-4ED8-A1C1-7892BF5B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5867" y="3168721"/>
            <a:ext cx="7525" cy="135420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22325" y="2249089"/>
            <a:ext cx="4971142" cy="252758"/>
          </a:xfrm>
          <a:prstGeom prst="bentConnector3">
            <a:avLst>
              <a:gd name="adj1" fmla="val 10025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63314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CA40FF-E75F-4233-A382-4E9DE1FA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6" y="1794115"/>
            <a:ext cx="1" cy="4572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156" y="3168721"/>
            <a:ext cx="0" cy="58674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B4A596-1925-4CF0-8DDA-2DBE3E6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845EF-AB31-4EB7-ADFB-2543D9298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44018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D5F2CB-5BF2-4605-A7BB-3DBC9B1B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75697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9B743-2518-4E9D-9AE1-3998DBFB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B40D0C-F84E-4462-89E4-D6DB85AB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4CBFD5-6012-4BE2-83ED-90867D52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545161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7B15D-B0DE-401C-93B7-D8352DEE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9582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99156" y="3755461"/>
            <a:ext cx="262235" cy="76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2CAFB-EB6F-4237-A8EF-4BED7D1D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3515" y="627768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759837" y="106529"/>
            <a:ext cx="7387100" cy="853352"/>
          </a:xfrm>
        </p:spPr>
        <p:txBody>
          <a:bodyPr lIns="91440">
            <a:noAutofit/>
          </a:bodyPr>
          <a:lstStyle/>
          <a:p>
            <a:r>
              <a:rPr lang="en-GB" sz="4800" b="1" dirty="0">
                <a:solidFill>
                  <a:srgbClr val="002060"/>
                </a:solidFill>
                <a:highlight>
                  <a:srgbClr val="FFFFFF"/>
                </a:highlight>
              </a:rPr>
              <a:t> Smoke Test Cases Overview</a:t>
            </a:r>
            <a:endParaRPr lang="en-US" sz="48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1600" y="1177823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Smoke test cases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308089" y="243686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tabs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759837" y="335614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On click functionality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Test Cases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4389" y="3358154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Create new account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 Test Cases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D30AD-3130-40C6-8BC9-7EE80B4B9A00}"/>
              </a:ext>
            </a:extLst>
          </p:cNvPr>
          <p:cNvSpPr/>
          <p:nvPr/>
        </p:nvSpPr>
        <p:spPr>
          <a:xfrm>
            <a:off x="2714389" y="4186998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 Test Cases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93426B-E83B-41DC-A793-6BBC6104B3A6}"/>
              </a:ext>
            </a:extLst>
          </p:cNvPr>
          <p:cNvSpPr/>
          <p:nvPr/>
        </p:nvSpPr>
        <p:spPr>
          <a:xfrm>
            <a:off x="2712776" y="5027827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My account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38 Test Cases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612D2-B90B-47E9-B7AF-5CCA9F91F123}"/>
              </a:ext>
            </a:extLst>
          </p:cNvPr>
          <p:cNvSpPr/>
          <p:nvPr/>
        </p:nvSpPr>
        <p:spPr>
          <a:xfrm>
            <a:off x="2712776" y="587208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Logout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Test Cases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functionality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45621" y="3352587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Using Search input field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 Test Cases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to cart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FE95E2-7899-46D1-BD09-DBC69EBBF739}"/>
              </a:ext>
            </a:extLst>
          </p:cNvPr>
          <p:cNvSpPr/>
          <p:nvPr/>
        </p:nvSpPr>
        <p:spPr>
          <a:xfrm>
            <a:off x="6608400" y="3353502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Identical items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Test Cases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46937" y="243720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Cart functionality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73F713-1680-4734-878B-86B182DC5AA6}"/>
              </a:ext>
            </a:extLst>
          </p:cNvPr>
          <p:cNvSpPr/>
          <p:nvPr/>
        </p:nvSpPr>
        <p:spPr>
          <a:xfrm>
            <a:off x="8557760" y="3356285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Update an item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Test Cases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A9A02-F4DD-44E9-86C2-C8ADA3189685}"/>
              </a:ext>
            </a:extLst>
          </p:cNvPr>
          <p:cNvSpPr/>
          <p:nvPr/>
        </p:nvSpPr>
        <p:spPr>
          <a:xfrm>
            <a:off x="8557760" y="4191479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Remove an item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Test Cases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E16D351-7B7B-4FCF-8D90-11468672A1EC}"/>
              </a:ext>
            </a:extLst>
          </p:cNvPr>
          <p:cNvSpPr/>
          <p:nvPr/>
        </p:nvSpPr>
        <p:spPr>
          <a:xfrm>
            <a:off x="8556147" y="5025958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Main buttons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Test Cases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055112" y="2436861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D569EE8-357F-4061-8190-6041007FBE4B}"/>
              </a:ext>
            </a:extLst>
          </p:cNvPr>
          <p:cNvSpPr/>
          <p:nvPr/>
        </p:nvSpPr>
        <p:spPr>
          <a:xfrm>
            <a:off x="10526742" y="3352587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Checkout as guest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Test Cases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17BC9-D6A7-B10D-129F-2ED7CDE5A18D}"/>
              </a:ext>
            </a:extLst>
          </p:cNvPr>
          <p:cNvSpPr/>
          <p:nvPr/>
        </p:nvSpPr>
        <p:spPr>
          <a:xfrm>
            <a:off x="4664099" y="4183785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By Browsing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Test Cases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EF2FB5-5630-3B6F-43DC-ECFB98BB3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4573129"/>
            <a:ext cx="1545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5E68DCB-2641-5183-533B-2D390DF9E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2512" y="883969"/>
            <a:ext cx="3581400" cy="824430"/>
          </a:xfrm>
        </p:spPr>
        <p:txBody>
          <a:bodyPr/>
          <a:lstStyle/>
          <a:p>
            <a:pPr algn="r"/>
            <a:r>
              <a:rPr lang="en-GB" sz="2800" b="1" dirty="0">
                <a:solidFill>
                  <a:srgbClr val="002060"/>
                </a:solidFill>
              </a:rPr>
              <a:t>Total: 156 Test Cases 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01FD45-D692-081F-30B9-10DBB2480CA8}"/>
              </a:ext>
            </a:extLst>
          </p:cNvPr>
          <p:cNvSpPr/>
          <p:nvPr/>
        </p:nvSpPr>
        <p:spPr>
          <a:xfrm>
            <a:off x="6608400" y="4191479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Different items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Test Cases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C41455-70C0-3D82-7C39-682169354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78075" y="3168721"/>
            <a:ext cx="2372" cy="138851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092C0E-CDE2-8014-2A07-4636FC33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378075" y="4557239"/>
            <a:ext cx="2303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09ED1D2-41FB-2009-637B-D4619FDBFB97}"/>
              </a:ext>
            </a:extLst>
          </p:cNvPr>
          <p:cNvSpPr/>
          <p:nvPr/>
        </p:nvSpPr>
        <p:spPr>
          <a:xfrm>
            <a:off x="10540639" y="4179326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Create account and checkout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Test Cases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D8CCDB-9589-2748-84A8-9D4D622DF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5867" y="4522924"/>
            <a:ext cx="15241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0A75AEC-31E7-8B41-96D6-90AA815C79D2}"/>
              </a:ext>
            </a:extLst>
          </p:cNvPr>
          <p:cNvSpPr/>
          <p:nvPr/>
        </p:nvSpPr>
        <p:spPr>
          <a:xfrm>
            <a:off x="10532120" y="5025958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Login and checkout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1Test Case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451CF9-5779-99AC-2455-77A2517166BE}"/>
              </a:ext>
            </a:extLst>
          </p:cNvPr>
          <p:cNvSpPr/>
          <p:nvPr/>
        </p:nvSpPr>
        <p:spPr>
          <a:xfrm>
            <a:off x="10540639" y="5872080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Checkout with existing account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Test Case</a:t>
            </a:r>
          </a:p>
        </p:txBody>
      </p: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35875-0EC2-4394-86C3-A0F382DE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159830" y="2514604"/>
            <a:ext cx="520904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F8010A-DC42-48BB-AFCE-8092CFAD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7"/>
          </p:cNvCxnSpPr>
          <p:nvPr/>
        </p:nvCxnSpPr>
        <p:spPr>
          <a:xfrm flipV="1">
            <a:off x="6650602" y="2489408"/>
            <a:ext cx="365284" cy="55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8F21A-67AF-4A6B-9277-69F1B5CD2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156" idx="2"/>
          </p:cNvCxnSpPr>
          <p:nvPr/>
        </p:nvCxnSpPr>
        <p:spPr>
          <a:xfrm>
            <a:off x="6851468" y="3525796"/>
            <a:ext cx="10276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7EADA4-55FB-4A87-82CD-99517AEAA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2"/>
            <a:endCxn id="147" idx="6"/>
          </p:cNvCxnSpPr>
          <p:nvPr/>
        </p:nvCxnSpPr>
        <p:spPr>
          <a:xfrm flipH="1">
            <a:off x="4308258" y="3525796"/>
            <a:ext cx="1171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982070-E86C-40D4-8C78-5BC012F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300124" y="4010730"/>
            <a:ext cx="380610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E8812D-E925-4F41-884C-53BFA3B5F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5"/>
          </p:cNvCxnSpPr>
          <p:nvPr/>
        </p:nvCxnSpPr>
        <p:spPr>
          <a:xfrm>
            <a:off x="6650602" y="4010730"/>
            <a:ext cx="457769" cy="46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DF9835-6CB9-447A-86CD-CADE85BB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3525796"/>
            <a:ext cx="500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FC6F64-F998-4A58-8A42-72A040FA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3" idx="0"/>
            <a:endCxn id="42" idx="4"/>
          </p:cNvCxnSpPr>
          <p:nvPr/>
        </p:nvCxnSpPr>
        <p:spPr>
          <a:xfrm flipV="1">
            <a:off x="7284720" y="1321432"/>
            <a:ext cx="51966" cy="133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304D5D-3012-4733-9EEC-EFF39909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3" idx="3"/>
          </p:cNvCxnSpPr>
          <p:nvPr/>
        </p:nvCxnSpPr>
        <p:spPr>
          <a:xfrm flipV="1">
            <a:off x="7781479" y="1647690"/>
            <a:ext cx="269220" cy="133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14BF04-51BD-4646-AD6E-2797F7783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039778" y="1113966"/>
            <a:ext cx="260346" cy="3944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627EB2A-BBCD-437F-91F4-B40F491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25058" y="3525796"/>
            <a:ext cx="5944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3" descr="decorative element">
            <a:extLst>
              <a:ext uri="{FF2B5EF4-FFF2-40B4-BE49-F238E27FC236}">
                <a16:creationId xmlns:a16="http://schemas.microsoft.com/office/drawing/2014/main" id="{6DDAD05A-1DDB-4494-A3C5-0651CAC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21" y="35950"/>
            <a:ext cx="5238313" cy="853352"/>
          </a:xfrm>
        </p:spPr>
        <p:txBody>
          <a:bodyPr lIns="91440">
            <a:noAutofit/>
          </a:bodyPr>
          <a:lstStyle/>
          <a:p>
            <a:r>
              <a:rPr lang="en-GB" sz="4800" dirty="0">
                <a:solidFill>
                  <a:srgbClr val="002060"/>
                </a:solidFill>
                <a:highlight>
                  <a:srgbClr val="FFFFFF"/>
                </a:highlight>
              </a:rPr>
              <a:t>Bugs</a:t>
            </a:r>
            <a:r>
              <a:rPr lang="en-GB" sz="4800" b="1" dirty="0">
                <a:solidFill>
                  <a:srgbClr val="002060"/>
                </a:solidFill>
                <a:highlight>
                  <a:srgbClr val="FFFFFF"/>
                </a:highlight>
              </a:rPr>
              <a:t> overview</a:t>
            </a:r>
            <a:endParaRPr lang="en-US" sz="4800" dirty="0"/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460D35DA-3F5B-45B9-8C76-F5C641D67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46" y="5832770"/>
            <a:ext cx="11450471" cy="879770"/>
          </a:xfrm>
        </p:spPr>
        <p:txBody>
          <a:bodyPr lIns="91440">
            <a:normAutofit fontScale="92500" lnSpcReduction="10000"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number of bugs</a:t>
            </a:r>
            <a:r>
              <a:rPr lang="en-US" dirty="0"/>
              <a:t>: </a:t>
            </a:r>
            <a:r>
              <a:rPr lang="en-US" sz="2800" dirty="0">
                <a:solidFill>
                  <a:srgbClr val="002060"/>
                </a:solidFill>
              </a:rPr>
              <a:t>24</a:t>
            </a:r>
          </a:p>
          <a:p>
            <a:r>
              <a:rPr lang="en-US" sz="3000" dirty="0">
                <a:solidFill>
                  <a:srgbClr val="C00000"/>
                </a:solidFill>
              </a:rPr>
              <a:t>1 Critical             </a:t>
            </a:r>
            <a:r>
              <a:rPr lang="en-US" sz="3000" dirty="0">
                <a:solidFill>
                  <a:srgbClr val="EF4603"/>
                </a:solidFill>
              </a:rPr>
              <a:t>5 Major             </a:t>
            </a:r>
            <a:r>
              <a:rPr lang="en-US" sz="3000" dirty="0">
                <a:solidFill>
                  <a:srgbClr val="FFC000"/>
                </a:solidFill>
              </a:rPr>
              <a:t>13 Normal             </a:t>
            </a:r>
            <a:r>
              <a:rPr lang="en-US" sz="3000" dirty="0">
                <a:solidFill>
                  <a:srgbClr val="0070C0"/>
                </a:solidFill>
              </a:rPr>
              <a:t>5 Minor  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1787857" y="3068596"/>
            <a:ext cx="89501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FFC000"/>
                </a:solidFill>
              </a:rPr>
              <a:t>Normal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FFC000"/>
                </a:solidFill>
              </a:rPr>
              <a:t>9 Bugs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3119538" y="2931436"/>
            <a:ext cx="1188720" cy="118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A25134-710C-4BE5-B673-B7E018D18B5E}"/>
              </a:ext>
            </a:extLst>
          </p:cNvPr>
          <p:cNvSpPr/>
          <p:nvPr/>
        </p:nvSpPr>
        <p:spPr>
          <a:xfrm>
            <a:off x="5039778" y="243381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Minor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 Bugs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308258" y="1454569"/>
            <a:ext cx="1188720" cy="1188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functionality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4509774" y="4287912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tabs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79868" y="2839996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Bugs and Severity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940123-65B9-4487-832B-5584C40EDFC2}"/>
              </a:ext>
            </a:extLst>
          </p:cNvPr>
          <p:cNvSpPr/>
          <p:nvPr/>
        </p:nvSpPr>
        <p:spPr>
          <a:xfrm>
            <a:off x="6879486" y="407032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EF4603"/>
                </a:solidFill>
              </a:rPr>
              <a:t>Major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EF4603"/>
                </a:solidFill>
              </a:rPr>
              <a:t>3 Bugs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690360" y="1454569"/>
            <a:ext cx="1188720" cy="1188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to cart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6690360" y="4287912"/>
            <a:ext cx="1188720" cy="1188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5EBCDB-3E75-47E8-ABD7-3F644D0FD4C1}"/>
              </a:ext>
            </a:extLst>
          </p:cNvPr>
          <p:cNvSpPr/>
          <p:nvPr/>
        </p:nvSpPr>
        <p:spPr>
          <a:xfrm>
            <a:off x="7916788" y="86720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FFC000"/>
                </a:solidFill>
              </a:rPr>
              <a:t>Normal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FFC000"/>
                </a:solidFill>
              </a:rPr>
              <a:t>4 Bugs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7879080" y="2931436"/>
            <a:ext cx="1188720" cy="1188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Cart Functionality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9452022" y="306859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EF4603"/>
                </a:solidFill>
              </a:rPr>
              <a:t>Major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EF4603"/>
                </a:solidFill>
              </a:rPr>
              <a:t>1 Bug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AC8F13-C224-FBCF-6DFE-A4F5B57EE9F0}"/>
              </a:ext>
            </a:extLst>
          </p:cNvPr>
          <p:cNvSpPr/>
          <p:nvPr/>
        </p:nvSpPr>
        <p:spPr>
          <a:xfrm>
            <a:off x="1784310" y="1938973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C00000"/>
                </a:solidFill>
              </a:rPr>
              <a:t>Critical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C00000"/>
                </a:solidFill>
              </a:rPr>
              <a:t>1 Bug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DA7D89-3420-E2F5-DC66-E95E6EF87774}"/>
              </a:ext>
            </a:extLst>
          </p:cNvPr>
          <p:cNvSpPr/>
          <p:nvPr/>
        </p:nvSpPr>
        <p:spPr>
          <a:xfrm>
            <a:off x="1766275" y="424351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Minor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 Bugs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DD13F-F5B8-70F0-0552-DF485FC0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2564799" y="2719462"/>
            <a:ext cx="632103" cy="5458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3B76E-83BF-FF50-B3C5-4E978FFC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2546764" y="3845836"/>
            <a:ext cx="675031" cy="53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14DE97-5671-61BE-E65C-D419C2880274}"/>
              </a:ext>
            </a:extLst>
          </p:cNvPr>
          <p:cNvSpPr/>
          <p:nvPr/>
        </p:nvSpPr>
        <p:spPr>
          <a:xfrm>
            <a:off x="8537622" y="4882272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EF4603"/>
                </a:solidFill>
              </a:rPr>
              <a:t>Major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rgbClr val="EF4603"/>
                </a:solidFill>
              </a:rPr>
              <a:t>1 Bug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2AA5AC-8F18-0397-C5A4-E7A31277F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93886" y="5036024"/>
            <a:ext cx="743736" cy="174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E34CF2C-9D3F-7D6D-C8C8-ECE7AFCC7232}"/>
              </a:ext>
            </a:extLst>
          </p:cNvPr>
          <p:cNvSpPr/>
          <p:nvPr/>
        </p:nvSpPr>
        <p:spPr>
          <a:xfrm>
            <a:off x="5775960" y="5256328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Minor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 Bug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B80198-5279-9686-1443-62E96CEF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6556449" y="5210310"/>
            <a:ext cx="211377" cy="179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E72-043E-A8A8-BAB2-2AA794CF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1" y="0"/>
            <a:ext cx="10981899" cy="76427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highlight>
                  <a:srgbClr val="FFFFFF"/>
                </a:highlight>
              </a:rPr>
              <a:t> Conclusions						</a:t>
            </a:r>
            <a:r>
              <a:rPr lang="en-GB" sz="4800" b="1">
                <a:solidFill>
                  <a:srgbClr val="002060"/>
                </a:solidFill>
                <a:highlight>
                  <a:srgbClr val="FFFFFF"/>
                </a:highlight>
              </a:rPr>
              <a:t>Chalenges</a:t>
            </a:r>
            <a:endParaRPr lang="en-GB" sz="4800" b="1" dirty="0">
              <a:solidFill>
                <a:srgbClr val="002060"/>
              </a:solidFill>
              <a:highlight>
                <a:srgbClr val="FF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0EF8-2317-2A89-3846-3F3F7ADCA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78" y="968991"/>
            <a:ext cx="8857397" cy="4872251"/>
          </a:xfrm>
        </p:spPr>
        <p:txBody>
          <a:bodyPr>
            <a:normAutofit fontScale="77500" lnSpcReduction="20000"/>
          </a:bodyPr>
          <a:lstStyle/>
          <a:p>
            <a:endParaRPr lang="en-US" sz="4400" dirty="0">
              <a:solidFill>
                <a:schemeClr val="bg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2"/>
                </a:solidFill>
              </a:rPr>
              <a:t>156 Test Cases were executed to test the major functionalities:134 passed and 22 failed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2"/>
                </a:solidFill>
              </a:rPr>
              <a:t>22 bugs were identified:1 Critical, 5 Major, 13 Normal and 5 Minor   </a:t>
            </a:r>
          </a:p>
          <a:p>
            <a:r>
              <a:rPr lang="en-US" sz="4400" b="1" dirty="0">
                <a:solidFill>
                  <a:schemeClr val="bg2"/>
                </a:solidFill>
              </a:rPr>
              <a:t>Most of the bugs were identified by performing Exploratory Testing and Negative Testing</a:t>
            </a:r>
          </a:p>
          <a:p>
            <a:r>
              <a:rPr lang="en-US" sz="4400" b="1" dirty="0">
                <a:solidFill>
                  <a:schemeClr val="bg2"/>
                </a:solidFill>
              </a:rPr>
              <a:t>Data type used during testing: Blank, Valid, Invalid, Big Data</a:t>
            </a:r>
          </a:p>
          <a:p>
            <a:endParaRPr lang="en-GB" sz="4400" dirty="0">
              <a:solidFill>
                <a:schemeClr val="bg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842D98-8876-8993-02AF-8FDF33D7B263}"/>
              </a:ext>
            </a:extLst>
          </p:cNvPr>
          <p:cNvSpPr txBox="1">
            <a:spLocks/>
          </p:cNvSpPr>
          <p:nvPr/>
        </p:nvSpPr>
        <p:spPr>
          <a:xfrm>
            <a:off x="9223514" y="1749287"/>
            <a:ext cx="2968486" cy="4091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Lack of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Using too much invalid data in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Using the relevant data in order to cover the most important testing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Gathering all the information into the Test </a:t>
            </a:r>
            <a:r>
              <a:rPr lang="en-US" sz="1800">
                <a:solidFill>
                  <a:srgbClr val="002060"/>
                </a:solidFill>
              </a:rPr>
              <a:t>Report </a:t>
            </a:r>
            <a:r>
              <a:rPr lang="en-US" sz="1800" dirty="0">
                <a:solidFill>
                  <a:srgbClr val="002060"/>
                </a:solidFill>
              </a:rPr>
              <a:t>D</a:t>
            </a:r>
            <a:r>
              <a:rPr lang="en-US" sz="1800">
                <a:solidFill>
                  <a:srgbClr val="002060"/>
                </a:solidFill>
              </a:rPr>
              <a:t>ocument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Gathering all the test data into the Test Data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endParaRPr lang="en-GB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9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610394_win32_fixed.potx" id="{CE4DE224-35EE-4FFB-91F7-E6D3363E3863}" vid="{259F12BF-61ED-4CB6-A4D7-CBEED2A3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694</TotalTime>
  <Words>517</Words>
  <Application>Microsoft Office PowerPoint</Application>
  <PresentationFormat>Widescreen</PresentationFormat>
  <Paragraphs>138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Speak Pro</vt:lpstr>
      <vt:lpstr>Verdana</vt:lpstr>
      <vt:lpstr>Office Theme</vt:lpstr>
      <vt:lpstr>Web Application Testing Final Project</vt:lpstr>
      <vt:lpstr> Application Description</vt:lpstr>
      <vt:lpstr> Testing Approach     Tools used</vt:lpstr>
      <vt:lpstr> Testing types    </vt:lpstr>
      <vt:lpstr> Smoke Test Cases Overview</vt:lpstr>
      <vt:lpstr>Bugs overview</vt:lpstr>
      <vt:lpstr> Conclusions      Chalenges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 Final Project</dc:title>
  <dc:creator>magdalena oana</dc:creator>
  <cp:lastModifiedBy>magdalena oana</cp:lastModifiedBy>
  <cp:revision>9</cp:revision>
  <dcterms:created xsi:type="dcterms:W3CDTF">2022-12-06T06:54:55Z</dcterms:created>
  <dcterms:modified xsi:type="dcterms:W3CDTF">2023-01-31T15:47:31Z</dcterms:modified>
</cp:coreProperties>
</file>