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213.xml"/>
  <Override ContentType="application/vnd.openxmlformats-officedocument.presentationml.notesSlide+xml" PartName="/ppt/notesSlides/notesSlide209.xml"/>
  <Override ContentType="application/vnd.openxmlformats-officedocument.presentationml.notesSlide+xml" PartName="/ppt/notesSlides/notesSlide33.xml"/>
  <Override ContentType="application/vnd.openxmlformats-officedocument.presentationml.notesSlide+xml" PartName="/ppt/notesSlides/notesSlide85.xml"/>
  <Override ContentType="application/vnd.openxmlformats-officedocument.presentationml.notesSlide+xml" PartName="/ppt/notesSlides/notesSlide211.xml"/>
  <Override ContentType="application/vnd.openxmlformats-officedocument.presentationml.notesSlide+xml" PartName="/ppt/notesSlides/notesSlide141.xml"/>
  <Override ContentType="application/vnd.openxmlformats-officedocument.presentationml.notesSlide+xml" PartName="/ppt/notesSlides/notesSlide2.xml"/>
  <Override ContentType="application/vnd.openxmlformats-officedocument.presentationml.notesSlide+xml" PartName="/ppt/notesSlides/notesSlide199.xml"/>
  <Override ContentType="application/vnd.openxmlformats-officedocument.presentationml.notesSlide+xml" PartName="/ppt/notesSlides/notesSlide22.xml"/>
  <Override ContentType="application/vnd.openxmlformats-officedocument.presentationml.notesSlide+xml" PartName="/ppt/notesSlides/notesSlide107.xml"/>
  <Override ContentType="application/vnd.openxmlformats-officedocument.presentationml.notesSlide+xml" PartName="/ppt/notesSlides/notesSlide230.xml"/>
  <Override ContentType="application/vnd.openxmlformats-officedocument.presentationml.notesSlide+xml" PartName="/ppt/notesSlides/notesSlide41.xml"/>
  <Override ContentType="application/vnd.openxmlformats-officedocument.presentationml.notesSlide+xml" PartName="/ppt/notesSlides/notesSlide183.xml"/>
  <Override ContentType="application/vnd.openxmlformats-officedocument.presentationml.notesSlide+xml" PartName="/ppt/notesSlides/notesSlide129.xml"/>
  <Override ContentType="application/vnd.openxmlformats-officedocument.presentationml.notesSlide+xml" PartName="/ppt/notesSlides/notesSlide238.xml"/>
  <Override ContentType="application/vnd.openxmlformats-officedocument.presentationml.notesSlide+xml" PartName="/ppt/notesSlides/notesSlide109.xml"/>
  <Override ContentType="application/vnd.openxmlformats-officedocument.presentationml.notesSlide+xml" PartName="/ppt/notesSlides/notesSlide23.xml"/>
  <Override ContentType="application/vnd.openxmlformats-officedocument.presentationml.notesSlide+xml" PartName="/ppt/notesSlides/notesSlide88.xml"/>
  <Override ContentType="application/vnd.openxmlformats-officedocument.presentationml.notesSlide+xml" PartName="/ppt/notesSlides/notesSlide103.xml"/>
  <Override ContentType="application/vnd.openxmlformats-officedocument.presentationml.notesSlide+xml" PartName="/ppt/notesSlides/notesSlide76.xml"/>
  <Override ContentType="application/vnd.openxmlformats-officedocument.presentationml.notesSlide+xml" PartName="/ppt/notesSlides/notesSlide168.xml"/>
  <Override ContentType="application/vnd.openxmlformats-officedocument.presentationml.notesSlide+xml" PartName="/ppt/notesSlides/notesSlide175.xml"/>
  <Override ContentType="application/vnd.openxmlformats-officedocument.presentationml.notesSlide+xml" PartName="/ppt/notesSlides/notesSlide133.xml"/>
  <Override ContentType="application/vnd.openxmlformats-officedocument.presentationml.notesSlide+xml" PartName="/ppt/notesSlides/notesSlide116.xml"/>
  <Override ContentType="application/vnd.openxmlformats-officedocument.presentationml.notesSlide+xml" PartName="/ppt/notesSlides/notesSlide128.xml"/>
  <Override ContentType="application/vnd.openxmlformats-officedocument.presentationml.notesSlide+xml" PartName="/ppt/notesSlides/notesSlide219.xml"/>
  <Override ContentType="application/vnd.openxmlformats-officedocument.presentationml.notesSlide+xml" PartName="/ppt/notesSlides/notesSlide216.xml"/>
  <Override ContentType="application/vnd.openxmlformats-officedocument.presentationml.notesSlide+xml" PartName="/ppt/notesSlides/notesSlide95.xml"/>
  <Override ContentType="application/vnd.openxmlformats-officedocument.presentationml.notesSlide+xml" PartName="/ppt/notesSlides/notesSlide68.xml"/>
  <Override ContentType="application/vnd.openxmlformats-officedocument.presentationml.notesSlide+xml" PartName="/ppt/notesSlides/notesSlide18.xml"/>
  <Override ContentType="application/vnd.openxmlformats-officedocument.presentationml.notesSlide+xml" PartName="/ppt/notesSlides/notesSlide156.xml"/>
  <Override ContentType="application/vnd.openxmlformats-officedocument.presentationml.notesSlide+xml" PartName="/ppt/notesSlides/notesSlide39.xml"/>
  <Override ContentType="application/vnd.openxmlformats-officedocument.presentationml.notesSlide+xml" PartName="/ppt/notesSlides/notesSlide170.xml"/>
  <Override ContentType="application/vnd.openxmlformats-officedocument.presentationml.notesSlide+xml" PartName="/ppt/notesSlides/notesSlide2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97.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15.xml"/>
  <Override ContentType="application/vnd.openxmlformats-officedocument.presentationml.notesSlide+xml" PartName="/ppt/notesSlides/notesSlide37.xml"/>
  <Override ContentType="application/vnd.openxmlformats-officedocument.presentationml.notesSlide+xml" PartName="/ppt/notesSlides/notesSlide192.xml"/>
  <Override ContentType="application/vnd.openxmlformats-officedocument.presentationml.notesSlide+xml" PartName="/ppt/notesSlides/notesSlide31.xml"/>
  <Override ContentType="application/vnd.openxmlformats-officedocument.presentationml.notesSlide+xml" PartName="/ppt/notesSlides/notesSlide184.xml"/>
  <Override ContentType="application/vnd.openxmlformats-officedocument.presentationml.notesSlide+xml" PartName="/ppt/notesSlides/notesSlide233.xml"/>
  <Override ContentType="application/vnd.openxmlformats-officedocument.presentationml.notesSlide+xml" PartName="/ppt/notesSlides/notesSlide121.xml"/>
  <Override ContentType="application/vnd.openxmlformats-officedocument.presentationml.notesSlide+xml" PartName="/ppt/notesSlides/notesSlide227.xml"/>
  <Override ContentType="application/vnd.openxmlformats-officedocument.presentationml.notesSlide+xml" PartName="/ppt/notesSlides/notesSlide75.xml"/>
  <Override ContentType="application/vnd.openxmlformats-officedocument.presentationml.notesSlide+xml" PartName="/ppt/notesSlides/notesSlide61.xml"/>
  <Override ContentType="application/vnd.openxmlformats-officedocument.presentationml.notesSlide+xml" PartName="/ppt/notesSlides/notesSlide127.xml"/>
  <Override ContentType="application/vnd.openxmlformats-officedocument.presentationml.notesSlide+xml" PartName="/ppt/notesSlides/notesSlide16.xml"/>
  <Override ContentType="application/vnd.openxmlformats-officedocument.presentationml.notesSlide+xml" PartName="/ppt/notesSlides/notesSlide187.xml"/>
  <Override ContentType="application/vnd.openxmlformats-officedocument.presentationml.notesSlide+xml" PartName="/ppt/notesSlides/notesSlide229.xml"/>
  <Override ContentType="application/vnd.openxmlformats-officedocument.presentationml.notesSlide+xml" PartName="/ppt/notesSlides/notesSlide89.xml"/>
  <Override ContentType="application/vnd.openxmlformats-officedocument.presentationml.notesSlide+xml" PartName="/ppt/notesSlides/notesSlide198.xml"/>
  <Override ContentType="application/vnd.openxmlformats-officedocument.presentationml.notesSlide+xml" PartName="/ppt/notesSlides/notesSlide196.xml"/>
  <Override ContentType="application/vnd.openxmlformats-officedocument.presentationml.notesSlide+xml" PartName="/ppt/notesSlides/notesSlide60.xml"/>
  <Override ContentType="application/vnd.openxmlformats-officedocument.presentationml.notesSlide+xml" PartName="/ppt/notesSlides/notesSlide100.xml"/>
  <Override ContentType="application/vnd.openxmlformats-officedocument.presentationml.notesSlide+xml" PartName="/ppt/notesSlides/notesSlide19.xml"/>
  <Override ContentType="application/vnd.openxmlformats-officedocument.presentationml.notesSlide+xml" PartName="/ppt/notesSlides/notesSlide163.xml"/>
  <Override ContentType="application/vnd.openxmlformats-officedocument.presentationml.notesSlide+xml" PartName="/ppt/notesSlides/notesSlide124.xml"/>
  <Override ContentType="application/vnd.openxmlformats-officedocument.presentationml.notesSlide+xml" PartName="/ppt/notesSlides/notesSlide70.xml"/>
  <Override ContentType="application/vnd.openxmlformats-officedocument.presentationml.notesSlide+xml" PartName="/ppt/notesSlides/notesSlide126.xml"/>
  <Override ContentType="application/vnd.openxmlformats-officedocument.presentationml.notesSlide+xml" PartName="/ppt/notesSlides/notesSlide134.xml"/>
  <Override ContentType="application/vnd.openxmlformats-officedocument.presentationml.notesSlide+xml" PartName="/ppt/notesSlides/notesSlide36.xml"/>
  <Override ContentType="application/vnd.openxmlformats-officedocument.presentationml.notesSlide+xml" PartName="/ppt/notesSlides/notesSlide4.xml"/>
  <Override ContentType="application/vnd.openxmlformats-officedocument.presentationml.notesSlide+xml" PartName="/ppt/notesSlides/notesSlide97.xml"/>
  <Override ContentType="application/vnd.openxmlformats-officedocument.presentationml.notesSlide+xml" PartName="/ppt/notesSlides/notesSlide191.xml"/>
  <Override ContentType="application/vnd.openxmlformats-officedocument.presentationml.notesSlide+xml" PartName="/ppt/notesSlides/notesSlide237.xml"/>
  <Override ContentType="application/vnd.openxmlformats-officedocument.presentationml.notesSlide+xml" PartName="/ppt/notesSlides/notesSlide99.xml"/>
  <Override ContentType="application/vnd.openxmlformats-officedocument.presentationml.notesSlide+xml" PartName="/ppt/notesSlides/notesSlide221.xml"/>
  <Override ContentType="application/vnd.openxmlformats-officedocument.presentationml.notesSlide+xml" PartName="/ppt/notesSlides/notesSlide54.xml"/>
  <Override ContentType="application/vnd.openxmlformats-officedocument.presentationml.notesSlide+xml" PartName="/ppt/notesSlides/notesSlide222.xml"/>
  <Override ContentType="application/vnd.openxmlformats-officedocument.presentationml.notesSlide+xml" PartName="/ppt/notesSlides/notesSlide207.xml"/>
  <Override ContentType="application/vnd.openxmlformats-officedocument.presentationml.notesSlide+xml" PartName="/ppt/notesSlides/notesSlide200.xml"/>
  <Override ContentType="application/vnd.openxmlformats-officedocument.presentationml.notesSlide+xml" PartName="/ppt/notesSlides/notesSlide13.xml"/>
  <Override ContentType="application/vnd.openxmlformats-officedocument.presentationml.notesSlide+xml" PartName="/ppt/notesSlides/notesSlide87.xml"/>
  <Override ContentType="application/vnd.openxmlformats-officedocument.presentationml.notesSlide+xml" PartName="/ppt/notesSlides/notesSlide179.xml"/>
  <Override ContentType="application/vnd.openxmlformats-officedocument.presentationml.notesSlide+xml" PartName="/ppt/notesSlides/notesSlide223.xml"/>
  <Override ContentType="application/vnd.openxmlformats-officedocument.presentationml.notesSlide+xml" PartName="/ppt/notesSlides/notesSlide210.xml"/>
  <Override ContentType="application/vnd.openxmlformats-officedocument.presentationml.notesSlide+xml" PartName="/ppt/notesSlides/notesSlide94.xml"/>
  <Override ContentType="application/vnd.openxmlformats-officedocument.presentationml.notesSlide+xml" PartName="/ppt/notesSlides/notesSlide15.xml"/>
  <Override ContentType="application/vnd.openxmlformats-officedocument.presentationml.notesSlide+xml" PartName="/ppt/notesSlides/notesSlide40.xml"/>
  <Override ContentType="application/vnd.openxmlformats-officedocument.presentationml.notesSlide+xml" PartName="/ppt/notesSlides/notesSlide123.xml"/>
  <Override ContentType="application/vnd.openxmlformats-officedocument.presentationml.notesSlide+xml" PartName="/ppt/notesSlides/notesSlide160.xml"/>
  <Override ContentType="application/vnd.openxmlformats-officedocument.presentationml.notesSlide+xml" PartName="/ppt/notesSlides/notesSlide29.xml"/>
  <Override ContentType="application/vnd.openxmlformats-officedocument.presentationml.notesSlide+xml" PartName="/ppt/notesSlides/notesSlide204.xml"/>
  <Override ContentType="application/vnd.openxmlformats-officedocument.presentationml.notesSlide+xml" PartName="/ppt/notesSlides/notesSlide64.xml"/>
  <Override ContentType="application/vnd.openxmlformats-officedocument.presentationml.notesSlide+xml" PartName="/ppt/notesSlides/notesSlide102.xml"/>
  <Override ContentType="application/vnd.openxmlformats-officedocument.presentationml.notesSlide+xml" PartName="/ppt/notesSlides/notesSlide56.xml"/>
  <Override ContentType="application/vnd.openxmlformats-officedocument.presentationml.notesSlide+xml" PartName="/ppt/notesSlides/notesSlide118.xml"/>
  <Override ContentType="application/vnd.openxmlformats-officedocument.presentationml.notesSlide+xml" PartName="/ppt/notesSlides/notesSlide78.xml"/>
  <Override ContentType="application/vnd.openxmlformats-officedocument.presentationml.notesSlide+xml" PartName="/ppt/notesSlides/notesSlide161.xml"/>
  <Override ContentType="application/vnd.openxmlformats-officedocument.presentationml.notesSlide+xml" PartName="/ppt/notesSlides/notesSlide152.xml"/>
  <Override ContentType="application/vnd.openxmlformats-officedocument.presentationml.notesSlide+xml" PartName="/ppt/notesSlides/notesSlide65.xml"/>
  <Override ContentType="application/vnd.openxmlformats-officedocument.presentationml.notesSlide+xml" PartName="/ppt/notesSlides/notesSlide20.xml"/>
  <Override ContentType="application/vnd.openxmlformats-officedocument.presentationml.notesSlide+xml" PartName="/ppt/notesSlides/notesSlide167.xml"/>
  <Override ContentType="application/vnd.openxmlformats-officedocument.presentationml.notesSlide+xml" PartName="/ppt/notesSlides/notesSlide14.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225.xml"/>
  <Override ContentType="application/vnd.openxmlformats-officedocument.presentationml.notesSlide+xml" PartName="/ppt/notesSlides/notesSlide111.xml"/>
  <Override ContentType="application/vnd.openxmlformats-officedocument.presentationml.notesSlide+xml" PartName="/ppt/notesSlides/notesSlide201.xml"/>
  <Override ContentType="application/vnd.openxmlformats-officedocument.presentationml.notesSlide+xml" PartName="/ppt/notesSlides/notesSlide143.xml"/>
  <Override ContentType="application/vnd.openxmlformats-officedocument.presentationml.notesSlide+xml" PartName="/ppt/notesSlides/notesSlide63.xml"/>
  <Override ContentType="application/vnd.openxmlformats-officedocument.presentationml.notesSlide+xml" PartName="/ppt/notesSlides/notesSlide117.xml"/>
  <Override ContentType="application/vnd.openxmlformats-officedocument.presentationml.notesSlide+xml" PartName="/ppt/notesSlides/notesSlide195.xml"/>
  <Override ContentType="application/vnd.openxmlformats-officedocument.presentationml.notesSlide+xml" PartName="/ppt/notesSlides/notesSlide142.xml"/>
  <Override ContentType="application/vnd.openxmlformats-officedocument.presentationml.notesSlide+xml" PartName="/ppt/notesSlides/notesSlide158.xml"/>
  <Override ContentType="application/vnd.openxmlformats-officedocument.presentationml.notesSlide+xml" PartName="/ppt/notesSlides/notesSlide91.xml"/>
  <Override ContentType="application/vnd.openxmlformats-officedocument.presentationml.notesSlide+xml" PartName="/ppt/notesSlides/notesSlide6.xml"/>
  <Override ContentType="application/vnd.openxmlformats-officedocument.presentationml.notesSlide+xml" PartName="/ppt/notesSlides/notesSlide110.xml"/>
  <Override ContentType="application/vnd.openxmlformats-officedocument.presentationml.notesSlide+xml" PartName="/ppt/notesSlides/notesSlide122.xml"/>
  <Override ContentType="application/vnd.openxmlformats-officedocument.presentationml.notesSlide+xml" PartName="/ppt/notesSlides/notesSlide135.xml"/>
  <Override ContentType="application/vnd.openxmlformats-officedocument.presentationml.notesSlide+xml" PartName="/ppt/notesSlides/notesSlide155.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177.xml"/>
  <Override ContentType="application/vnd.openxmlformats-officedocument.presentationml.notesSlide+xml" PartName="/ppt/notesSlides/notesSlide236.xml"/>
  <Override ContentType="application/vnd.openxmlformats-officedocument.presentationml.notesSlide+xml" PartName="/ppt/notesSlides/notesSlide71.xml"/>
  <Override ContentType="application/vnd.openxmlformats-officedocument.presentationml.notesSlide+xml" PartName="/ppt/notesSlides/notesSlide66.xml"/>
  <Override ContentType="application/vnd.openxmlformats-officedocument.presentationml.notesSlide+xml" PartName="/ppt/notesSlides/notesSlide136.xml"/>
  <Override ContentType="application/vnd.openxmlformats-officedocument.presentationml.notesSlide+xml" PartName="/ppt/notesSlides/notesSlide44.xml"/>
  <Override ContentType="application/vnd.openxmlformats-officedocument.presentationml.notesSlide+xml" PartName="/ppt/notesSlides/notesSlide119.xml"/>
  <Override ContentType="application/vnd.openxmlformats-officedocument.presentationml.notesSlide+xml" PartName="/ppt/notesSlides/notesSlide18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28.xml"/>
  <Override ContentType="application/vnd.openxmlformats-officedocument.presentationml.notesSlide+xml" PartName="/ppt/notesSlides/notesSlide105.xml"/>
  <Override ContentType="application/vnd.openxmlformats-officedocument.presentationml.notesSlide+xml" PartName="/ppt/notesSlides/notesSlide21.xml"/>
  <Override ContentType="application/vnd.openxmlformats-officedocument.presentationml.notesSlide+xml" PartName="/ppt/notesSlides/notesSlide72.xml"/>
  <Override ContentType="application/vnd.openxmlformats-officedocument.presentationml.notesSlide+xml" PartName="/ppt/notesSlides/notesSlide151.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57.xml"/>
  <Override ContentType="application/vnd.openxmlformats-officedocument.presentationml.notesSlide+xml" PartName="/ppt/notesSlides/notesSlide43.xml"/>
  <Override ContentType="application/vnd.openxmlformats-officedocument.presentationml.notesSlide+xml" PartName="/ppt/notesSlides/notesSlide150.xml"/>
  <Override ContentType="application/vnd.openxmlformats-officedocument.presentationml.notesSlide+xml" PartName="/ppt/notesSlides/notesSlide98.xml"/>
  <Override ContentType="application/vnd.openxmlformats-officedocument.presentationml.notesSlide+xml" PartName="/ppt/notesSlides/notesSlide79.xml"/>
  <Override ContentType="application/vnd.openxmlformats-officedocument.presentationml.notesSlide+xml" PartName="/ppt/notesSlides/notesSlide49.xml"/>
  <Override ContentType="application/vnd.openxmlformats-officedocument.presentationml.notesSlide+xml" PartName="/ppt/notesSlides/notesSlide153.xml"/>
  <Override ContentType="application/vnd.openxmlformats-officedocument.presentationml.notesSlide+xml" PartName="/ppt/notesSlides/notesSlide50.xml"/>
  <Override ContentType="application/vnd.openxmlformats-officedocument.presentationml.notesSlide+xml" PartName="/ppt/notesSlides/notesSlide67.xml"/>
  <Override ContentType="application/vnd.openxmlformats-officedocument.presentationml.notesSlide+xml" PartName="/ppt/notesSlides/notesSlide42.xml"/>
  <Override ContentType="application/vnd.openxmlformats-officedocument.presentationml.notesSlide+xml" PartName="/ppt/notesSlides/notesSlide137.xml"/>
  <Override ContentType="application/vnd.openxmlformats-officedocument.presentationml.notesSlide+xml" PartName="/ppt/notesSlides/notesSlide26.xml"/>
  <Override ContentType="application/vnd.openxmlformats-officedocument.presentationml.notesSlide+xml" PartName="/ppt/notesSlides/notesSlide11.xml"/>
  <Override ContentType="application/vnd.openxmlformats-officedocument.presentationml.notesSlide+xml" PartName="/ppt/notesSlides/notesSlide169.xml"/>
  <Override ContentType="application/vnd.openxmlformats-officedocument.presentationml.notesSlide+xml" PartName="/ppt/notesSlides/notesSlide186.xml"/>
  <Override ContentType="application/vnd.openxmlformats-officedocument.presentationml.notesSlide+xml" PartName="/ppt/notesSlides/notesSlide81.xml"/>
  <Override ContentType="application/vnd.openxmlformats-officedocument.presentationml.notesSlide+xml" PartName="/ppt/notesSlides/notesSlide182.xml"/>
  <Override ContentType="application/vnd.openxmlformats-officedocument.presentationml.notesSlide+xml" PartName="/ppt/notesSlides/notesSlide108.xml"/>
  <Override ContentType="application/vnd.openxmlformats-officedocument.presentationml.notesSlide+xml" PartName="/ppt/notesSlides/notesSlide176.xml"/>
  <Override ContentType="application/vnd.openxmlformats-officedocument.presentationml.notesSlide+xml" PartName="/ppt/notesSlides/notesSlide138.xml"/>
  <Override ContentType="application/vnd.openxmlformats-officedocument.presentationml.notesSlide+xml" PartName="/ppt/notesSlides/notesSlide180.xml"/>
  <Override ContentType="application/vnd.openxmlformats-officedocument.presentationml.notesSlide+xml" PartName="/ppt/notesSlides/notesSlide240.xml"/>
  <Override ContentType="application/vnd.openxmlformats-officedocument.presentationml.notesSlide+xml" PartName="/ppt/notesSlides/notesSlide217.xml"/>
  <Override ContentType="application/vnd.openxmlformats-officedocument.presentationml.notesSlide+xml" PartName="/ppt/notesSlides/notesSlide25.xml"/>
  <Override ContentType="application/vnd.openxmlformats-officedocument.presentationml.notesSlide+xml" PartName="/ppt/notesSlides/notesSlide234.xml"/>
  <Override ContentType="application/vnd.openxmlformats-officedocument.presentationml.notesSlide+xml" PartName="/ppt/notesSlides/notesSlide165.xml"/>
  <Override ContentType="application/vnd.openxmlformats-officedocument.presentationml.notesSlide+xml" PartName="/ppt/notesSlides/notesSlide106.xml"/>
  <Override ContentType="application/vnd.openxmlformats-officedocument.presentationml.notesSlide+xml" PartName="/ppt/notesSlides/notesSlide130.xml"/>
  <Override ContentType="application/vnd.openxmlformats-officedocument.presentationml.notesSlide+xml" PartName="/ppt/notesSlides/notesSlide83.xml"/>
  <Override ContentType="application/vnd.openxmlformats-officedocument.presentationml.notesSlide+xml" PartName="/ppt/notesSlides/notesSlide132.xml"/>
  <Override ContentType="application/vnd.openxmlformats-officedocument.presentationml.notesSlide+xml" PartName="/ppt/notesSlides/notesSlide164.xml"/>
  <Override ContentType="application/vnd.openxmlformats-officedocument.presentationml.notesSlide+xml" PartName="/ppt/notesSlides/notesSlide171.xml"/>
  <Override ContentType="application/vnd.openxmlformats-officedocument.presentationml.notesSlide+xml" PartName="/ppt/notesSlides/notesSlide206.xml"/>
  <Override ContentType="application/vnd.openxmlformats-officedocument.presentationml.notesSlide+xml" PartName="/ppt/notesSlides/notesSlide131.xml"/>
  <Override ContentType="application/vnd.openxmlformats-officedocument.presentationml.notesSlide+xml" PartName="/ppt/notesSlides/notesSlide146.xml"/>
  <Override ContentType="application/vnd.openxmlformats-officedocument.presentationml.notesSlide+xml" PartName="/ppt/notesSlides/notesSlide181.xml"/>
  <Override ContentType="application/vnd.openxmlformats-officedocument.presentationml.notesSlide+xml" PartName="/ppt/notesSlides/notesSlide139.xml"/>
  <Override ContentType="application/vnd.openxmlformats-officedocument.presentationml.notesSlide+xml" PartName="/ppt/notesSlides/notesSlide218.xml"/>
  <Override ContentType="application/vnd.openxmlformats-officedocument.presentationml.notesSlide+xml" PartName="/ppt/notesSlides/notesSlide82.xml"/>
  <Override ContentType="application/vnd.openxmlformats-officedocument.presentationml.notesSlide+xml" PartName="/ppt/notesSlides/notesSlide28.xml"/>
  <Override ContentType="application/vnd.openxmlformats-officedocument.presentationml.notesSlide+xml" PartName="/ppt/notesSlides/notesSlide45.xml"/>
  <Override ContentType="application/vnd.openxmlformats-officedocument.presentationml.notesSlide+xml" PartName="/ppt/notesSlides/notesSlide214.xml"/>
  <Override ContentType="application/vnd.openxmlformats-officedocument.presentationml.notesSlide+xml" PartName="/ppt/notesSlides/notesSlide55.xml"/>
  <Override ContentType="application/vnd.openxmlformats-officedocument.presentationml.notesSlide+xml" PartName="/ppt/notesSlides/notesSlide57.xml"/>
  <Override ContentType="application/vnd.openxmlformats-officedocument.presentationml.notesSlide+xml" PartName="/ppt/notesSlides/notesSlide215.xml"/>
  <Override ContentType="application/vnd.openxmlformats-officedocument.presentationml.notesSlide+xml" PartName="/ppt/notesSlides/notesSlide73.xml"/>
  <Override ContentType="application/vnd.openxmlformats-officedocument.presentationml.notesSlide+xml" PartName="/ppt/notesSlides/notesSlide84.xml"/>
  <Override ContentType="application/vnd.openxmlformats-officedocument.presentationml.notesSlide+xml" PartName="/ppt/notesSlides/notesSlide190.xml"/>
  <Override ContentType="application/vnd.openxmlformats-officedocument.presentationml.notesSlide+xml" PartName="/ppt/notesSlides/notesSlide74.xml"/>
  <Override ContentType="application/vnd.openxmlformats-officedocument.presentationml.notesSlide+xml" PartName="/ppt/notesSlides/notesSlide231.xml"/>
  <Override ContentType="application/vnd.openxmlformats-officedocument.presentationml.notesSlide+xml" PartName="/ppt/notesSlides/notesSlide93.xml"/>
  <Override ContentType="application/vnd.openxmlformats-officedocument.presentationml.notesSlide+xml" PartName="/ppt/notesSlides/notesSlide5.xml"/>
  <Override ContentType="application/vnd.openxmlformats-officedocument.presentationml.notesSlide+xml" PartName="/ppt/notesSlides/notesSlide202.xml"/>
  <Override ContentType="application/vnd.openxmlformats-officedocument.presentationml.notesSlide+xml" PartName="/ppt/notesSlides/notesSlide86.xml"/>
  <Override ContentType="application/vnd.openxmlformats-officedocument.presentationml.notesSlide+xml" PartName="/ppt/notesSlides/notesSlide90.xml"/>
  <Override ContentType="application/vnd.openxmlformats-officedocument.presentationml.notesSlide+xml" PartName="/ppt/notesSlides/notesSlide104.xml"/>
  <Override ContentType="application/vnd.openxmlformats-officedocument.presentationml.notesSlide+xml" PartName="/ppt/notesSlides/notesSlide208.xml"/>
  <Override ContentType="application/vnd.openxmlformats-officedocument.presentationml.notesSlide+xml" PartName="/ppt/notesSlides/notesSlide7.xml"/>
  <Override ContentType="application/vnd.openxmlformats-officedocument.presentationml.notesSlide+xml" PartName="/ppt/notesSlides/notesSlide77.xml"/>
  <Override ContentType="application/vnd.openxmlformats-officedocument.presentationml.notesSlide+xml" PartName="/ppt/notesSlides/notesSlide35.xml"/>
  <Override ContentType="application/vnd.openxmlformats-officedocument.presentationml.notesSlide+xml" PartName="/ppt/notesSlides/notesSlide147.xml"/>
  <Override ContentType="application/vnd.openxmlformats-officedocument.presentationml.notesSlide+xml" PartName="/ppt/notesSlides/notesSlide173.xml"/>
  <Override ContentType="application/vnd.openxmlformats-officedocument.presentationml.notesSlide+xml" PartName="/ppt/notesSlides/notesSlide101.xml"/>
  <Override ContentType="application/vnd.openxmlformats-officedocument.presentationml.notesSlide+xml" PartName="/ppt/notesSlides/notesSlide174.xml"/>
  <Override ContentType="application/vnd.openxmlformats-officedocument.presentationml.notesSlide+xml" PartName="/ppt/notesSlides/notesSlide27.xml"/>
  <Override ContentType="application/vnd.openxmlformats-officedocument.presentationml.notesSlide+xml" PartName="/ppt/notesSlides/notesSlide232.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1.xml"/>
  <Override ContentType="application/vnd.openxmlformats-officedocument.presentationml.notesSlide+xml" PartName="/ppt/notesSlides/notesSlide120.xml"/>
  <Override ContentType="application/vnd.openxmlformats-officedocument.presentationml.notesSlide+xml" PartName="/ppt/notesSlides/notesSlide149.xml"/>
  <Override ContentType="application/vnd.openxmlformats-officedocument.presentationml.notesSlide+xml" PartName="/ppt/notesSlides/notesSlide226.xml"/>
  <Override ContentType="application/vnd.openxmlformats-officedocument.presentationml.notesSlide+xml" PartName="/ppt/notesSlides/notesSlide148.xml"/>
  <Override ContentType="application/vnd.openxmlformats-officedocument.presentationml.notesSlide+xml" PartName="/ppt/notesSlides/notesSlide46.xml"/>
  <Override ContentType="application/vnd.openxmlformats-officedocument.presentationml.notesSlide+xml" PartName="/ppt/notesSlides/notesSlide80.xml"/>
  <Override ContentType="application/vnd.openxmlformats-officedocument.presentationml.notesSlide+xml" PartName="/ppt/notesSlides/notesSlide178.xml"/>
  <Override ContentType="application/vnd.openxmlformats-officedocument.presentationml.notesSlide+xml" PartName="/ppt/notesSlides/notesSlide188.xml"/>
  <Override ContentType="application/vnd.openxmlformats-officedocument.presentationml.notesSlide+xml" PartName="/ppt/notesSlides/notesSlide162.xml"/>
  <Override ContentType="application/vnd.openxmlformats-officedocument.presentationml.notesSlide+xml" PartName="/ppt/notesSlides/notesSlide203.xml"/>
  <Override ContentType="application/vnd.openxmlformats-officedocument.presentationml.notesSlide+xml" PartName="/ppt/notesSlides/notesSlide224.xml"/>
  <Override ContentType="application/vnd.openxmlformats-officedocument.presentationml.notesSlide+xml" PartName="/ppt/notesSlides/notesSlide205.xml"/>
  <Override ContentType="application/vnd.openxmlformats-officedocument.presentationml.notesSlide+xml" PartName="/ppt/notesSlides/notesSlide69.xml"/>
  <Override ContentType="application/vnd.openxmlformats-officedocument.presentationml.notesSlide+xml" PartName="/ppt/notesSlides/notesSlide113.xml"/>
  <Override ContentType="application/vnd.openxmlformats-officedocument.presentationml.notesSlide+xml" PartName="/ppt/notesSlides/notesSlide235.xml"/>
  <Override ContentType="application/vnd.openxmlformats-officedocument.presentationml.notesSlide+xml" PartName="/ppt/notesSlides/notesSlide112.xml"/>
  <Override ContentType="application/vnd.openxmlformats-officedocument.presentationml.notesSlide+xml" PartName="/ppt/notesSlides/notesSlide159.xml"/>
  <Override ContentType="application/vnd.openxmlformats-officedocument.presentationml.notesSlide+xml" PartName="/ppt/notesSlides/notesSlide62.xml"/>
  <Override ContentType="application/vnd.openxmlformats-officedocument.presentationml.notesSlide+xml" PartName="/ppt/notesSlides/notesSlide144.xml"/>
  <Override ContentType="application/vnd.openxmlformats-officedocument.presentationml.notesSlide+xml" PartName="/ppt/notesSlides/notesSlide17.xml"/>
  <Override ContentType="application/vnd.openxmlformats-officedocument.presentationml.notesSlide+xml" PartName="/ppt/notesSlides/notesSlide212.xml"/>
  <Override ContentType="application/vnd.openxmlformats-officedocument.presentationml.notesSlide+xml" PartName="/ppt/notesSlides/notesSlide96.xml"/>
  <Override ContentType="application/vnd.openxmlformats-officedocument.presentationml.notesSlide+xml" PartName="/ppt/notesSlides/notesSlide145.xml"/>
  <Override ContentType="application/vnd.openxmlformats-officedocument.presentationml.notesSlide+xml" PartName="/ppt/notesSlides/notesSlide32.xml"/>
  <Override ContentType="application/vnd.openxmlformats-officedocument.presentationml.notesSlide+xml" PartName="/ppt/notesSlides/notesSlide185.xml"/>
  <Override ContentType="application/vnd.openxmlformats-officedocument.presentationml.notesSlide+xml" PartName="/ppt/notesSlides/notesSlide114.xml"/>
  <Override ContentType="application/vnd.openxmlformats-officedocument.presentationml.notesSlide+xml" PartName="/ppt/notesSlides/notesSlide58.xml"/>
  <Override ContentType="application/vnd.openxmlformats-officedocument.presentationml.notesSlide+xml" PartName="/ppt/notesSlides/notesSlide52.xml"/>
  <Override ContentType="application/vnd.openxmlformats-officedocument.presentationml.notesSlide+xml" PartName="/ppt/notesSlides/notesSlide140.xml"/>
  <Override ContentType="application/vnd.openxmlformats-officedocument.presentationml.notesSlide+xml" PartName="/ppt/notesSlides/notesSlide172.xml"/>
  <Override ContentType="application/vnd.openxmlformats-officedocument.presentationml.notesSlide+xml" PartName="/ppt/notesSlides/notesSlide3.xml"/>
  <Override ContentType="application/vnd.openxmlformats-officedocument.presentationml.notesSlide+xml" PartName="/ppt/notesSlides/notesSlide125.xml"/>
  <Override ContentType="application/vnd.openxmlformats-officedocument.presentationml.notesSlide+xml" PartName="/ppt/notesSlides/notesSlide194.xml"/>
  <Override ContentType="application/vnd.openxmlformats-officedocument.presentationml.notesSlide+xml" PartName="/ppt/notesSlides/notesSlide154.xml"/>
  <Override ContentType="application/vnd.openxmlformats-officedocument.presentationml.notesSlide+xml" PartName="/ppt/notesSlides/notesSlide239.xml"/>
  <Override ContentType="application/vnd.openxmlformats-officedocument.presentationml.notesSlide+xml" PartName="/ppt/notesSlides/notesSlide166.xml"/>
  <Override ContentType="application/vnd.openxmlformats-officedocument.presentationml.notesSlide+xml" PartName="/ppt/notesSlides/notesSlide5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0.xml"/>
  <Override ContentType="application/vnd.openxmlformats-officedocument.presentationml.slide+xml" PartName="/ppt/slides/slide121.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112.xml"/>
  <Override ContentType="application/vnd.openxmlformats-officedocument.presentationml.slide+xml" PartName="/ppt/slides/slide77.xml"/>
  <Override ContentType="application/vnd.openxmlformats-officedocument.presentationml.slide+xml" PartName="/ppt/slides/slide234.xml"/>
  <Override ContentType="application/vnd.openxmlformats-officedocument.presentationml.slide+xml" PartName="/ppt/slides/slide193.xml"/>
  <Override ContentType="application/vnd.openxmlformats-officedocument.presentationml.slide+xml" PartName="/ppt/slides/slide61.xml"/>
  <Override ContentType="application/vnd.openxmlformats-officedocument.presentationml.slide+xml" PartName="/ppt/slides/slide216.xml"/>
  <Override ContentType="application/vnd.openxmlformats-officedocument.presentationml.slide+xml" PartName="/ppt/slides/slide171.xml"/>
  <Override ContentType="application/vnd.openxmlformats-officedocument.presentationml.slide+xml" PartName="/ppt/slides/slide190.xml"/>
  <Override ContentType="application/vnd.openxmlformats-officedocument.presentationml.slide+xml" PartName="/ppt/slides/slide196.xml"/>
  <Override ContentType="application/vnd.openxmlformats-officedocument.presentationml.slide+xml" PartName="/ppt/slides/slide53.xml"/>
  <Override ContentType="application/vnd.openxmlformats-officedocument.presentationml.slide+xml" PartName="/ppt/slides/slide157.xml"/>
  <Override ContentType="application/vnd.openxmlformats-officedocument.presentationml.slide+xml" PartName="/ppt/slides/slide44.xml"/>
  <Override ContentType="application/vnd.openxmlformats-officedocument.presentationml.slide+xml" PartName="/ppt/slides/slide39.xml"/>
  <Override ContentType="application/vnd.openxmlformats-officedocument.presentationml.slide+xml" PartName="/ppt/slides/slide176.xml"/>
  <Override ContentType="application/vnd.openxmlformats-officedocument.presentationml.slide+xml" PartName="/ppt/slides/slide188.xml"/>
  <Override ContentType="application/vnd.openxmlformats-officedocument.presentationml.slide+xml" PartName="/ppt/slides/slide105.xml"/>
  <Override ContentType="application/vnd.openxmlformats-officedocument.presentationml.slide+xml" PartName="/ppt/slides/slide194.xml"/>
  <Override ContentType="application/vnd.openxmlformats-officedocument.presentationml.slide+xml" PartName="/ppt/slides/slide8.xml"/>
  <Override ContentType="application/vnd.openxmlformats-officedocument.presentationml.slide+xml" PartName="/ppt/slides/slide135.xml"/>
  <Override ContentType="application/vnd.openxmlformats-officedocument.presentationml.slide+xml" PartName="/ppt/slides/slide141.xml"/>
  <Override ContentType="application/vnd.openxmlformats-officedocument.presentationml.slide+xml" PartName="/ppt/slides/slide229.xml"/>
  <Override ContentType="application/vnd.openxmlformats-officedocument.presentationml.slide+xml" PartName="/ppt/slides/slide73.xml"/>
  <Override ContentType="application/vnd.openxmlformats-officedocument.presentationml.slide+xml" PartName="/ppt/slides/slide134.xml"/>
  <Override ContentType="application/vnd.openxmlformats-officedocument.presentationml.slide+xml" PartName="/ppt/slides/slide22.xml"/>
  <Override ContentType="application/vnd.openxmlformats-officedocument.presentationml.slide+xml" PartName="/ppt/slides/slide170.xml"/>
  <Override ContentType="application/vnd.openxmlformats-officedocument.presentationml.slide+xml" PartName="/ppt/slides/slide236.xml"/>
  <Override ContentType="application/vnd.openxmlformats-officedocument.presentationml.slide+xml" PartName="/ppt/slides/slide164.xml"/>
  <Override ContentType="application/vnd.openxmlformats-officedocument.presentationml.slide+xml" PartName="/ppt/slides/slide91.xml"/>
  <Override ContentType="application/vnd.openxmlformats-officedocument.presentationml.slide+xml" PartName="/ppt/slides/slide65.xml"/>
  <Override ContentType="application/vnd.openxmlformats-officedocument.presentationml.slide+xml" PartName="/ppt/slides/slide204.xml"/>
  <Override ContentType="application/vnd.openxmlformats-officedocument.presentationml.slide+xml" PartName="/ppt/slides/slide25.xml"/>
  <Override ContentType="application/vnd.openxmlformats-officedocument.presentationml.slide+xml" PartName="/ppt/slides/slide122.xml"/>
  <Override ContentType="application/vnd.openxmlformats-officedocument.presentationml.slide+xml" PartName="/ppt/slides/slide17.xml"/>
  <Override ContentType="application/vnd.openxmlformats-officedocument.presentationml.slide+xml" PartName="/ppt/slides/slide239.xml"/>
  <Override ContentType="application/vnd.openxmlformats-officedocument.presentationml.slide+xml" PartName="/ppt/slides/slide93.xml"/>
  <Override ContentType="application/vnd.openxmlformats-officedocument.presentationml.slide+xml" PartName="/ppt/slides/slide223.xml"/>
  <Override ContentType="application/vnd.openxmlformats-officedocument.presentationml.slide+xml" PartName="/ppt/slides/slide88.xml"/>
  <Override ContentType="application/vnd.openxmlformats-officedocument.presentationml.slide+xml" PartName="/ppt/slides/slide20.xml"/>
  <Override ContentType="application/vnd.openxmlformats-officedocument.presentationml.slide+xml" PartName="/ppt/slides/slide159.xml"/>
  <Override ContentType="application/vnd.openxmlformats-officedocument.presentationml.slide+xml" PartName="/ppt/slides/slide168.xml"/>
  <Override ContentType="application/vnd.openxmlformats-officedocument.presentationml.slide+xml" PartName="/ppt/slides/slide158.xml"/>
  <Override ContentType="application/vnd.openxmlformats-officedocument.presentationml.slide+xml" PartName="/ppt/slides/slide117.xml"/>
  <Override ContentType="application/vnd.openxmlformats-officedocument.presentationml.slide+xml" PartName="/ppt/slides/slide136.xml"/>
  <Override ContentType="application/vnd.openxmlformats-officedocument.presentationml.slide+xml" PartName="/ppt/slides/slide207.xml"/>
  <Override ContentType="application/vnd.openxmlformats-officedocument.presentationml.slide+xml" PartName="/ppt/slides/slide107.xml"/>
  <Override ContentType="application/vnd.openxmlformats-officedocument.presentationml.slide+xml" PartName="/ppt/slides/slide184.xml"/>
  <Override ContentType="application/vnd.openxmlformats-officedocument.presentationml.slide+xml" PartName="/ppt/slides/slide59.xml"/>
  <Override ContentType="application/vnd.openxmlformats-officedocument.presentationml.slide+xml" PartName="/ppt/slides/slide178.xml"/>
  <Override ContentType="application/vnd.openxmlformats-officedocument.presentationml.slide+xml" PartName="/ppt/slides/slide172.xml"/>
  <Override ContentType="application/vnd.openxmlformats-officedocument.presentationml.slide+xml" PartName="/ppt/slides/slide200.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slide+xml" PartName="/ppt/slides/slide92.xml"/>
  <Override ContentType="application/vnd.openxmlformats-officedocument.presentationml.slide+xml" PartName="/ppt/slides/slide130.xml"/>
  <Override ContentType="application/vnd.openxmlformats-officedocument.presentationml.slide+xml" PartName="/ppt/slides/slide195.xml"/>
  <Override ContentType="application/vnd.openxmlformats-officedocument.presentationml.slide+xml" PartName="/ppt/slides/slide173.xml"/>
  <Override ContentType="application/vnd.openxmlformats-officedocument.presentationml.slide+xml" PartName="/ppt/slides/slide120.xml"/>
  <Override ContentType="application/vnd.openxmlformats-officedocument.presentationml.slide+xml" PartName="/ppt/slides/slide227.xml"/>
  <Override ContentType="application/vnd.openxmlformats-officedocument.presentationml.slide+xml" PartName="/ppt/slides/slide6.xml"/>
  <Override ContentType="application/vnd.openxmlformats-officedocument.presentationml.slide+xml" PartName="/ppt/slides/slide109.xml"/>
  <Override ContentType="application/vnd.openxmlformats-officedocument.presentationml.slide+xml" PartName="/ppt/slides/slide237.xml"/>
  <Override ContentType="application/vnd.openxmlformats-officedocument.presentationml.slide+xml" PartName="/ppt/slides/slide232.xml"/>
  <Override ContentType="application/vnd.openxmlformats-officedocument.presentationml.slide+xml" PartName="/ppt/slides/slide24.xml"/>
  <Override ContentType="application/vnd.openxmlformats-officedocument.presentationml.slide+xml" PartName="/ppt/slides/slide104.xml"/>
  <Override ContentType="application/vnd.openxmlformats-officedocument.presentationml.slide+xml" PartName="/ppt/slides/slide175.xml"/>
  <Override ContentType="application/vnd.openxmlformats-officedocument.presentationml.slide+xml" PartName="/ppt/slides/slide169.xml"/>
  <Override ContentType="application/vnd.openxmlformats-officedocument.presentationml.slide+xml" PartName="/ppt/slides/slide137.xml"/>
  <Override ContentType="application/vnd.openxmlformats-officedocument.presentationml.slide+xml" PartName="/ppt/slides/slide202.xml"/>
  <Override ContentType="application/vnd.openxmlformats-officedocument.presentationml.slide+xml" PartName="/ppt/slides/slide80.xml"/>
  <Override ContentType="application/vnd.openxmlformats-officedocument.presentationml.slide+xml" PartName="/ppt/slides/slide98.xml"/>
  <Override ContentType="application/vnd.openxmlformats-officedocument.presentationml.slide+xml" PartName="/ppt/slides/slide163.xml"/>
  <Override ContentType="application/vnd.openxmlformats-officedocument.presentationml.slide+xml" PartName="/ppt/slides/slide18.xml"/>
  <Override ContentType="application/vnd.openxmlformats-officedocument.presentationml.slide+xml" PartName="/ppt/slides/slide182.xml"/>
  <Override ContentType="application/vnd.openxmlformats-officedocument.presentationml.slide+xml" PartName="/ppt/slides/slide79.xml"/>
  <Override ContentType="application/vnd.openxmlformats-officedocument.presentationml.slide+xml" PartName="/ppt/slides/slide5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161.xml"/>
  <Override ContentType="application/vnd.openxmlformats-officedocument.presentationml.slide+xml" PartName="/ppt/slides/slide198.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67.xml"/>
  <Override ContentType="application/vnd.openxmlformats-officedocument.presentationml.slide+xml" PartName="/ppt/slides/slide26.xml"/>
  <Override ContentType="application/vnd.openxmlformats-officedocument.presentationml.slide+xml" PartName="/ppt/slides/slide183.xml"/>
  <Override ContentType="application/vnd.openxmlformats-officedocument.presentationml.slide+xml" PartName="/ppt/slides/slide87.xml"/>
  <Override ContentType="application/vnd.openxmlformats-officedocument.presentationml.slide+xml" PartName="/ppt/slides/slide119.xml"/>
  <Override ContentType="application/vnd.openxmlformats-officedocument.presentationml.slide+xml" PartName="/ppt/slides/slide138.xml"/>
  <Override ContentType="application/vnd.openxmlformats-officedocument.presentationml.slide+xml" PartName="/ppt/slides/slide86.xml"/>
  <Override ContentType="application/vnd.openxmlformats-officedocument.presentationml.slide+xml" PartName="/ppt/slides/slide23.xml"/>
  <Override ContentType="application/vnd.openxmlformats-officedocument.presentationml.slide+xml" PartName="/ppt/slides/slide166.xml"/>
  <Override ContentType="application/vnd.openxmlformats-officedocument.presentationml.slide+xml" PartName="/ppt/slides/slide139.xml"/>
  <Override ContentType="application/vnd.openxmlformats-officedocument.presentationml.slide+xml" PartName="/ppt/slides/slide131.xml"/>
  <Override ContentType="application/vnd.openxmlformats-officedocument.presentationml.slide+xml" PartName="/ppt/slides/slide162.xml"/>
  <Override ContentType="application/vnd.openxmlformats-officedocument.presentationml.slide+xml" PartName="/ppt/slides/slide150.xml"/>
  <Override ContentType="application/vnd.openxmlformats-officedocument.presentationml.slide+xml" PartName="/ppt/slides/slide218.xml"/>
  <Override ContentType="application/vnd.openxmlformats-officedocument.presentationml.slide+xml" PartName="/ppt/slides/slide84.xml"/>
  <Override ContentType="application/vnd.openxmlformats-officedocument.presentationml.slide+xml" PartName="/ppt/slides/slide99.xml"/>
  <Override ContentType="application/vnd.openxmlformats-officedocument.presentationml.slide+xml" PartName="/ppt/slides/slide101.xml"/>
  <Override ContentType="application/vnd.openxmlformats-officedocument.presentationml.slide+xml" PartName="/ppt/slides/slide233.xml"/>
  <Override ContentType="application/vnd.openxmlformats-officedocument.presentationml.slide+xml" PartName="/ppt/slides/slide208.xml"/>
  <Override ContentType="application/vnd.openxmlformats-officedocument.presentationml.slide+xml" PartName="/ppt/slides/slide215.xml"/>
  <Override ContentType="application/vnd.openxmlformats-officedocument.presentationml.slide+xml" PartName="/ppt/slides/slide19.xml"/>
  <Override ContentType="application/vnd.openxmlformats-officedocument.presentationml.slide+xml" PartName="/ppt/slides/slide82.xml"/>
  <Override ContentType="application/vnd.openxmlformats-officedocument.presentationml.slide+xml" PartName="/ppt/slides/slide145.xml"/>
  <Override ContentType="application/vnd.openxmlformats-officedocument.presentationml.slide+xml" PartName="/ppt/slides/slide149.xml"/>
  <Override ContentType="application/vnd.openxmlformats-officedocument.presentationml.slide+xml" PartName="/ppt/slides/slide94.xml"/>
  <Override ContentType="application/vnd.openxmlformats-officedocument.presentationml.slide+xml" PartName="/ppt/slides/slide189.xml"/>
  <Override ContentType="application/vnd.openxmlformats-officedocument.presentationml.slide+xml" PartName="/ppt/slides/slide154.xml"/>
  <Override ContentType="application/vnd.openxmlformats-officedocument.presentationml.slide+xml" PartName="/ppt/slides/slide33.xml"/>
  <Override ContentType="application/vnd.openxmlformats-officedocument.presentationml.slide+xml" PartName="/ppt/slides/slide35.xml"/>
  <Override ContentType="application/vnd.openxmlformats-officedocument.presentationml.slide+xml" PartName="/ppt/slides/slide174.xml"/>
  <Override ContentType="application/vnd.openxmlformats-officedocument.presentationml.slide+xml" PartName="/ppt/slides/slide90.xml"/>
  <Override ContentType="application/vnd.openxmlformats-officedocument.presentationml.slide+xml" PartName="/ppt/slides/slide187.xml"/>
  <Override ContentType="application/vnd.openxmlformats-officedocument.presentationml.slide+xml" PartName="/ppt/slides/slide56.xml"/>
  <Override ContentType="application/vnd.openxmlformats-officedocument.presentationml.slide+xml" PartName="/ppt/slides/slide97.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140.xml"/>
  <Override ContentType="application/vnd.openxmlformats-officedocument.presentationml.slide+xml" PartName="/ppt/slides/slide211.xml"/>
  <Override ContentType="application/vnd.openxmlformats-officedocument.presentationml.slide+xml" PartName="/ppt/slides/slide72.xml"/>
  <Override ContentType="application/vnd.openxmlformats-officedocument.presentationml.slide+xml" PartName="/ppt/slides/slide165.xml"/>
  <Override ContentType="application/vnd.openxmlformats-officedocument.presentationml.slide+xml" PartName="/ppt/slides/slide9.xml"/>
  <Override ContentType="application/vnd.openxmlformats-officedocument.presentationml.slide+xml" PartName="/ppt/slides/slide102.xml"/>
  <Override ContentType="application/vnd.openxmlformats-officedocument.presentationml.slide+xml" PartName="/ppt/slides/slide74.xml"/>
  <Override ContentType="application/vnd.openxmlformats-officedocument.presentationml.slide+xml" PartName="/ppt/slides/slide167.xml"/>
  <Override ContentType="application/vnd.openxmlformats-officedocument.presentationml.slide+xml" PartName="/ppt/slides/slide28.xml"/>
  <Override ContentType="application/vnd.openxmlformats-officedocument.presentationml.slide+xml" PartName="/ppt/slides/slide146.xml"/>
  <Override ContentType="application/vnd.openxmlformats-officedocument.presentationml.slide+xml" PartName="/ppt/slides/slide14.xml"/>
  <Override ContentType="application/vnd.openxmlformats-officedocument.presentationml.slide+xml" PartName="/ppt/slides/slide191.xml"/>
  <Override ContentType="application/vnd.openxmlformats-officedocument.presentationml.slide+xml" PartName="/ppt/slides/slide52.xml"/>
  <Override ContentType="application/vnd.openxmlformats-officedocument.presentationml.slide+xml" PartName="/ppt/slides/slide238.xml"/>
  <Override ContentType="application/vnd.openxmlformats-officedocument.presentationml.slide+xml" PartName="/ppt/slides/slide124.xml"/>
  <Override ContentType="application/vnd.openxmlformats-officedocument.presentationml.slide+xml" PartName="/ppt/slides/slide231.xml"/>
  <Override ContentType="application/vnd.openxmlformats-officedocument.presentationml.slide+xml" PartName="/ppt/slides/slide62.xml"/>
  <Override ContentType="application/vnd.openxmlformats-officedocument.presentationml.slide+xml" PartName="/ppt/slides/slide118.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111.xml"/>
  <Override ContentType="application/vnd.openxmlformats-officedocument.presentationml.slide+xml" PartName="/ppt/slides/slide206.xml"/>
  <Override ContentType="application/vnd.openxmlformats-officedocument.presentationml.slide+xml" PartName="/ppt/slides/slide143.xml"/>
  <Override ContentType="application/vnd.openxmlformats-officedocument.presentationml.slide+xml" PartName="/ppt/slides/slide116.xml"/>
  <Override ContentType="application/vnd.openxmlformats-officedocument.presentationml.slide+xml" PartName="/ppt/slides/slide106.xml"/>
  <Override ContentType="application/vnd.openxmlformats-officedocument.presentationml.slide+xml" PartName="/ppt/slides/slide177.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81.xml"/>
  <Override ContentType="application/vnd.openxmlformats-officedocument.presentationml.slide+xml" PartName="/ppt/slides/slide214.xml"/>
  <Override ContentType="application/vnd.openxmlformats-officedocument.presentationml.slide+xml" PartName="/ppt/slides/slide113.xml"/>
  <Override ContentType="application/vnd.openxmlformats-officedocument.presentationml.slide+xml" PartName="/ppt/slides/slide31.xml"/>
  <Override ContentType="application/vnd.openxmlformats-officedocument.presentationml.slide+xml" PartName="/ppt/slides/slide213.xml"/>
  <Override ContentType="application/vnd.openxmlformats-officedocument.presentationml.slide+xml" PartName="/ppt/slides/slide32.xml"/>
  <Override ContentType="application/vnd.openxmlformats-officedocument.presentationml.slide+xml" PartName="/ppt/slides/slide22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03.xml"/>
  <Override ContentType="application/vnd.openxmlformats-officedocument.presentationml.slide+xml" PartName="/ppt/slides/slide29.xml"/>
  <Override ContentType="application/vnd.openxmlformats-officedocument.presentationml.slide+xml" PartName="/ppt/slides/slide66.xml"/>
  <Override ContentType="application/vnd.openxmlformats-officedocument.presentationml.slide+xml" PartName="/ppt/slides/slide114.xml"/>
  <Override ContentType="application/vnd.openxmlformats-officedocument.presentationml.slide+xml" PartName="/ppt/slides/slide15.xml"/>
  <Override ContentType="application/vnd.openxmlformats-officedocument.presentationml.slide+xml" PartName="/ppt/slides/slide110.xml"/>
  <Override ContentType="application/vnd.openxmlformats-officedocument.presentationml.slide+xml" PartName="/ppt/slides/slide147.xml"/>
  <Override ContentType="application/vnd.openxmlformats-officedocument.presentationml.slide+xml" PartName="/ppt/slides/slide226.xml"/>
  <Override ContentType="application/vnd.openxmlformats-officedocument.presentationml.slide+xml" PartName="/ppt/slides/slide222.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27.xml"/>
  <Override ContentType="application/vnd.openxmlformats-officedocument.presentationml.slide+xml" PartName="/ppt/slides/slide153.xml"/>
  <Override ContentType="application/vnd.openxmlformats-officedocument.presentationml.slide+xml" PartName="/ppt/slides/slide148.xml"/>
  <Override ContentType="application/vnd.openxmlformats-officedocument.presentationml.slide+xml" PartName="/ppt/slides/slide144.xml"/>
  <Override ContentType="application/vnd.openxmlformats-officedocument.presentationml.slide+xml" PartName="/ppt/slides/slide37.xml"/>
  <Override ContentType="application/vnd.openxmlformats-officedocument.presentationml.slide+xml" PartName="/ppt/slides/slide197.xml"/>
  <Override ContentType="application/vnd.openxmlformats-officedocument.presentationml.slide+xml" PartName="/ppt/slides/slide115.xml"/>
  <Override ContentType="application/vnd.openxmlformats-officedocument.presentationml.slide+xml" PartName="/ppt/slides/slide225.xml"/>
  <Override ContentType="application/vnd.openxmlformats-officedocument.presentationml.slide+xml" PartName="/ppt/slides/slide192.xml"/>
  <Override ContentType="application/vnd.openxmlformats-officedocument.presentationml.slide+xml" PartName="/ppt/slides/slide103.xml"/>
  <Override ContentType="application/vnd.openxmlformats-officedocument.presentationml.slide+xml" PartName="/ppt/slides/slide45.xml"/>
  <Override ContentType="application/vnd.openxmlformats-officedocument.presentationml.slide+xml" PartName="/ppt/slides/slide221.xml"/>
  <Override ContentType="application/vnd.openxmlformats-officedocument.presentationml.slide+xml" PartName="/ppt/slides/slide36.xml"/>
  <Override ContentType="application/vnd.openxmlformats-officedocument.presentationml.slide+xml" PartName="/ppt/slides/slide133.xml"/>
  <Override ContentType="application/vnd.openxmlformats-officedocument.presentationml.slide+xml" PartName="/ppt/slides/slide96.xml"/>
  <Override ContentType="application/vnd.openxmlformats-officedocument.presentationml.slide+xml" PartName="/ppt/slides/slide220.xml"/>
  <Override ContentType="application/vnd.openxmlformats-officedocument.presentationml.slide+xml" PartName="/ppt/slides/slide68.xml"/>
  <Override ContentType="application/vnd.openxmlformats-officedocument.presentationml.slide+xml" PartName="/ppt/slides/slide230.xml"/>
  <Override ContentType="application/vnd.openxmlformats-officedocument.presentationml.slide+xml" PartName="/ppt/slides/slide85.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160.xml"/>
  <Override ContentType="application/vnd.openxmlformats-officedocument.presentationml.slide+xml" PartName="/ppt/slides/slide201.xml"/>
  <Override ContentType="application/vnd.openxmlformats-officedocument.presentationml.slide+xml" PartName="/ppt/slides/slide78.xml"/>
  <Override ContentType="application/vnd.openxmlformats-officedocument.presentationml.slide+xml" PartName="/ppt/slides/slide46.xml"/>
  <Override ContentType="application/vnd.openxmlformats-officedocument.presentationml.slide+xml" PartName="/ppt/slides/slide71.xml"/>
  <Override ContentType="application/vnd.openxmlformats-officedocument.presentationml.slide+xml" PartName="/ppt/slides/slide155.xml"/>
  <Override ContentType="application/vnd.openxmlformats-officedocument.presentationml.slide+xml" PartName="/ppt/slides/slide209.xml"/>
  <Override ContentType="application/vnd.openxmlformats-officedocument.presentationml.slide+xml" PartName="/ppt/slides/slide217.xml"/>
  <Override ContentType="application/vnd.openxmlformats-officedocument.presentationml.slide+xml" PartName="/ppt/slides/slide181.xml"/>
  <Override ContentType="application/vnd.openxmlformats-officedocument.presentationml.slide+xml" PartName="/ppt/slides/slide89.xml"/>
  <Override ContentType="application/vnd.openxmlformats-officedocument.presentationml.slide+xml" PartName="/ppt/slides/slide30.xml"/>
  <Override ContentType="application/vnd.openxmlformats-officedocument.presentationml.slide+xml" PartName="/ppt/slides/slide125.xml"/>
  <Override ContentType="application/vnd.openxmlformats-officedocument.presentationml.slide+xml" PartName="/ppt/slides/slide123.xml"/>
  <Override ContentType="application/vnd.openxmlformats-officedocument.presentationml.slide+xml" PartName="/ppt/slides/slide179.xml"/>
  <Override ContentType="application/vnd.openxmlformats-officedocument.presentationml.slide+xml" PartName="/ppt/slides/slide129.xml"/>
  <Override ContentType="application/vnd.openxmlformats-officedocument.presentationml.slide+xml" PartName="/ppt/slides/slide108.xml"/>
  <Override ContentType="application/vnd.openxmlformats-officedocument.presentationml.slide+xml" PartName="/ppt/slides/slide185.xml"/>
  <Override ContentType="application/vnd.openxmlformats-officedocument.presentationml.slide+xml" PartName="/ppt/slides/slide75.xml"/>
  <Override ContentType="application/vnd.openxmlformats-officedocument.presentationml.slide+xml" PartName="/ppt/slides/slide128.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32.xml"/>
  <Override ContentType="application/vnd.openxmlformats-officedocument.presentationml.slide+xml" PartName="/ppt/slides/slide235.xml"/>
  <Override ContentType="application/vnd.openxmlformats-officedocument.presentationml.slide+xml" PartName="/ppt/slides/slide240.xml"/>
  <Override ContentType="application/vnd.openxmlformats-officedocument.presentationml.slide+xml" PartName="/ppt/slides/slide186.xml"/>
  <Override ContentType="application/vnd.openxmlformats-officedocument.presentationml.slide+xml" PartName="/ppt/slides/slide127.xml"/>
  <Override ContentType="application/vnd.openxmlformats-officedocument.presentationml.slide+xml" PartName="/ppt/slides/slide3.xml"/>
  <Override ContentType="application/vnd.openxmlformats-officedocument.presentationml.slide+xml" PartName="/ppt/slides/slide54.xml"/>
  <Override ContentType="application/vnd.openxmlformats-officedocument.presentationml.slide+xml" PartName="/ppt/slides/slide219.xml"/>
  <Override ContentType="application/vnd.openxmlformats-officedocument.presentationml.slide+xml" PartName="/ppt/slides/slide199.xml"/>
  <Override ContentType="application/vnd.openxmlformats-officedocument.presentationml.slide+xml" PartName="/ppt/slides/slide180.xml"/>
  <Override ContentType="application/vnd.openxmlformats-officedocument.presentationml.slide+xml" PartName="/ppt/slides/slide152.xml"/>
  <Override ContentType="application/vnd.openxmlformats-officedocument.presentationml.slide+xml" PartName="/ppt/slides/slide6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43.xml"/>
  <Override ContentType="application/vnd.openxmlformats-officedocument.presentationml.slide+xml" PartName="/ppt/slides/slide38.xml"/>
  <Override ContentType="application/vnd.openxmlformats-officedocument.presentationml.slide+xml" PartName="/ppt/slides/slide151.xml"/>
  <Override ContentType="application/vnd.openxmlformats-officedocument.presentationml.slide+xml" PartName="/ppt/slides/slide210.xml"/>
  <Override ContentType="application/vnd.openxmlformats-officedocument.presentationml.slide+xml" PartName="/ppt/slides/slide142.xml"/>
  <Override ContentType="application/vnd.openxmlformats-officedocument.presentationml.slide+xml" PartName="/ppt/slides/slide7.xml"/>
  <Override ContentType="application/vnd.openxmlformats-officedocument.presentationml.slide+xml" PartName="/ppt/slides/slide156.xml"/>
  <Override ContentType="application/vnd.openxmlformats-officedocument.presentationml.slide+xml" PartName="/ppt/slides/slide83.xml"/>
  <Override ContentType="application/vnd.openxmlformats-officedocument.presentationml.slide+xml" PartName="/ppt/slides/slide100.xml"/>
  <Override ContentType="application/vnd.openxmlformats-officedocument.presentationml.slide+xml" PartName="/ppt/slides/slide126.xml"/>
  <Override ContentType="application/vnd.openxmlformats-officedocument.presentationml.slide+xml" PartName="/ppt/slides/slide41.xml"/>
  <Override ContentType="application/vnd.openxmlformats-officedocument.presentationml.slide+xml" PartName="/ppt/slides/slide20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6FB3A52-E620-4747-AE31-3610F5E645BD}">
  <a:tblStyle styleId="{56FB3A52-E620-4747-AE31-3610F5E645BD}"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D6E2EB02-E69F-4447-9300-0475697A17ED}" styleName="Table_1">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E693E46B-3131-4B5D-AF0B-58ED9429670E}" styleName="Table_2">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2545F3F-47C1-4D0F-B10F-6C2281BEC3DD}" styleName="Table_3">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572680E8-1EE8-4467-9680-6A7D39F854C7}" styleName="Table_4">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1ADBDAD-4FF2-4B28-A372-695B15CA633D}" styleName="Table_5">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1FA4ADFD-594C-4023-85F9-6EC9B8650727}" styleName="Table_6">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2912869-D2E4-4CED-99C2-E13457DE5B90}" styleName="Table_7">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33B791F7-9B32-4FF1-8131-03E374485359}" styleName="Table_8">
    <a:wholeTbl>
      <a:tcTxStyle b="off" i="off">
        <a:font>
          <a:latin typeface="Trebuchet MS"/>
          <a:ea typeface="Trebuchet MS"/>
          <a:cs typeface="Trebuchet MS"/>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4F9EB"/>
          </a:solidFill>
        </a:fill>
      </a:tcStyle>
    </a:wholeTbl>
    <a:band1H>
      <a:tcStyle>
        <a:fill>
          <a:solidFill>
            <a:srgbClr val="E8F2D3"/>
          </a:solidFill>
        </a:fill>
      </a:tcStyle>
    </a:band1H>
    <a:band1V>
      <a:tcStyle>
        <a:fill>
          <a:solidFill>
            <a:srgbClr val="E8F2D3"/>
          </a:solidFill>
        </a:fill>
      </a:tcStyle>
    </a:band1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rebuchet MS"/>
          <a:ea typeface="Trebuchet MS"/>
          <a:cs typeface="Trebuchet MS"/>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150" Type="http://schemas.openxmlformats.org/officeDocument/2006/relationships/slide" Target="slides/slide145.xml"/><Relationship Id="rId223" Type="http://schemas.openxmlformats.org/officeDocument/2006/relationships/slide" Target="slides/slide218.xml"/><Relationship Id="rId30" Type="http://schemas.openxmlformats.org/officeDocument/2006/relationships/slide" Target="slides/slide25.xml"/><Relationship Id="rId142" Type="http://schemas.openxmlformats.org/officeDocument/2006/relationships/slide" Target="slides/slide137.xml"/><Relationship Id="rId224" Type="http://schemas.openxmlformats.org/officeDocument/2006/relationships/slide" Target="slides/slide219.xml"/><Relationship Id="rId31" Type="http://schemas.openxmlformats.org/officeDocument/2006/relationships/slide" Target="slides/slide26.xml"/><Relationship Id="rId143" Type="http://schemas.openxmlformats.org/officeDocument/2006/relationships/slide" Target="slides/slide138.xml"/><Relationship Id="rId221" Type="http://schemas.openxmlformats.org/officeDocument/2006/relationships/slide" Target="slides/slide216.xml"/><Relationship Id="rId140" Type="http://schemas.openxmlformats.org/officeDocument/2006/relationships/slide" Target="slides/slide135.xml"/><Relationship Id="rId222" Type="http://schemas.openxmlformats.org/officeDocument/2006/relationships/slide" Target="slides/slide217.xml"/><Relationship Id="rId141" Type="http://schemas.openxmlformats.org/officeDocument/2006/relationships/slide" Target="slides/slide136.xml"/><Relationship Id="rId34" Type="http://schemas.openxmlformats.org/officeDocument/2006/relationships/slide" Target="slides/slide29.xml"/><Relationship Id="rId146" Type="http://schemas.openxmlformats.org/officeDocument/2006/relationships/slide" Target="slides/slide141.xml"/><Relationship Id="rId220" Type="http://schemas.openxmlformats.org/officeDocument/2006/relationships/slide" Target="slides/slide215.xml"/><Relationship Id="rId35" Type="http://schemas.openxmlformats.org/officeDocument/2006/relationships/slide" Target="slides/slide30.xml"/><Relationship Id="rId147" Type="http://schemas.openxmlformats.org/officeDocument/2006/relationships/slide" Target="slides/slide142.xml"/><Relationship Id="rId32" Type="http://schemas.openxmlformats.org/officeDocument/2006/relationships/slide" Target="slides/slide27.xml"/><Relationship Id="rId144" Type="http://schemas.openxmlformats.org/officeDocument/2006/relationships/slide" Target="slides/slide139.xml"/><Relationship Id="rId33" Type="http://schemas.openxmlformats.org/officeDocument/2006/relationships/slide" Target="slides/slide28.xml"/><Relationship Id="rId145" Type="http://schemas.openxmlformats.org/officeDocument/2006/relationships/slide" Target="slides/slide140.xml"/><Relationship Id="rId229" Type="http://schemas.openxmlformats.org/officeDocument/2006/relationships/slide" Target="slides/slide224.xml"/><Relationship Id="rId148" Type="http://schemas.openxmlformats.org/officeDocument/2006/relationships/slide" Target="slides/slide143.xml"/><Relationship Id="rId149" Type="http://schemas.openxmlformats.org/officeDocument/2006/relationships/slide" Target="slides/slide144.xml"/><Relationship Id="rId227" Type="http://schemas.openxmlformats.org/officeDocument/2006/relationships/slide" Target="slides/slide222.xml"/><Relationship Id="rId228" Type="http://schemas.openxmlformats.org/officeDocument/2006/relationships/slide" Target="slides/slide223.xml"/><Relationship Id="rId225" Type="http://schemas.openxmlformats.org/officeDocument/2006/relationships/slide" Target="slides/slide220.xml"/><Relationship Id="rId226" Type="http://schemas.openxmlformats.org/officeDocument/2006/relationships/slide" Target="slides/slide221.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10" Type="http://schemas.openxmlformats.org/officeDocument/2006/relationships/slide" Target="slides/slide205.xml"/><Relationship Id="rId211" Type="http://schemas.openxmlformats.org/officeDocument/2006/relationships/slide" Target="slides/slide206.xml"/><Relationship Id="rId40" Type="http://schemas.openxmlformats.org/officeDocument/2006/relationships/slide" Target="slides/slide35.xml"/><Relationship Id="rId130" Type="http://schemas.openxmlformats.org/officeDocument/2006/relationships/slide" Target="slides/slide125.xml"/><Relationship Id="rId212" Type="http://schemas.openxmlformats.org/officeDocument/2006/relationships/slide" Target="slides/slide207.xml"/><Relationship Id="rId41" Type="http://schemas.openxmlformats.org/officeDocument/2006/relationships/slide" Target="slides/slide36.xml"/><Relationship Id="rId131" Type="http://schemas.openxmlformats.org/officeDocument/2006/relationships/slide" Target="slides/slide126.xml"/><Relationship Id="rId213" Type="http://schemas.openxmlformats.org/officeDocument/2006/relationships/slide" Target="slides/slide208.xml"/><Relationship Id="rId42" Type="http://schemas.openxmlformats.org/officeDocument/2006/relationships/slide" Target="slides/slide37.xml"/><Relationship Id="rId132" Type="http://schemas.openxmlformats.org/officeDocument/2006/relationships/slide" Target="slides/slide127.xml"/><Relationship Id="rId43" Type="http://schemas.openxmlformats.org/officeDocument/2006/relationships/slide" Target="slides/slide38.xml"/><Relationship Id="rId133" Type="http://schemas.openxmlformats.org/officeDocument/2006/relationships/slide" Target="slides/slide128.xml"/><Relationship Id="rId44" Type="http://schemas.openxmlformats.org/officeDocument/2006/relationships/slide" Target="slides/slide39.xml"/><Relationship Id="rId134" Type="http://schemas.openxmlformats.org/officeDocument/2006/relationships/slide" Target="slides/slide129.xml"/><Relationship Id="rId45" Type="http://schemas.openxmlformats.org/officeDocument/2006/relationships/slide" Target="slides/slide40.xml"/><Relationship Id="rId135" Type="http://schemas.openxmlformats.org/officeDocument/2006/relationships/slide" Target="slides/slide130.xml"/><Relationship Id="rId46" Type="http://schemas.openxmlformats.org/officeDocument/2006/relationships/slide" Target="slides/slide41.xml"/><Relationship Id="rId136" Type="http://schemas.openxmlformats.org/officeDocument/2006/relationships/slide" Target="slides/slide131.xml"/><Relationship Id="rId218" Type="http://schemas.openxmlformats.org/officeDocument/2006/relationships/slide" Target="slides/slide213.xml"/><Relationship Id="rId137" Type="http://schemas.openxmlformats.org/officeDocument/2006/relationships/slide" Target="slides/slide132.xml"/><Relationship Id="rId219" Type="http://schemas.openxmlformats.org/officeDocument/2006/relationships/slide" Target="slides/slide214.xml"/><Relationship Id="rId138" Type="http://schemas.openxmlformats.org/officeDocument/2006/relationships/slide" Target="slides/slide133.xml"/><Relationship Id="rId139" Type="http://schemas.openxmlformats.org/officeDocument/2006/relationships/slide" Target="slides/slide134.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172" Type="http://schemas.openxmlformats.org/officeDocument/2006/relationships/slide" Target="slides/slide167.xml"/><Relationship Id="rId171" Type="http://schemas.openxmlformats.org/officeDocument/2006/relationships/slide" Target="slides/slide166.xml"/><Relationship Id="rId19" Type="http://schemas.openxmlformats.org/officeDocument/2006/relationships/slide" Target="slides/slide14.xml"/><Relationship Id="rId170" Type="http://schemas.openxmlformats.org/officeDocument/2006/relationships/slide" Target="slides/slide165.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41" Type="http://schemas.openxmlformats.org/officeDocument/2006/relationships/slide" Target="slides/slide236.xml"/><Relationship Id="rId12" Type="http://schemas.openxmlformats.org/officeDocument/2006/relationships/slide" Target="slides/slide7.xml"/><Relationship Id="rId168" Type="http://schemas.openxmlformats.org/officeDocument/2006/relationships/slide" Target="slides/slide163.xml"/><Relationship Id="rId242" Type="http://schemas.openxmlformats.org/officeDocument/2006/relationships/slide" Target="slides/slide237.xml"/><Relationship Id="rId13" Type="http://schemas.openxmlformats.org/officeDocument/2006/relationships/slide" Target="slides/slide8.xml"/><Relationship Id="rId169" Type="http://schemas.openxmlformats.org/officeDocument/2006/relationships/slide" Target="slides/slide164.xml"/><Relationship Id="rId10" Type="http://schemas.openxmlformats.org/officeDocument/2006/relationships/slide" Target="slides/slide5.xml"/><Relationship Id="rId166" Type="http://schemas.openxmlformats.org/officeDocument/2006/relationships/slide" Target="slides/slide161.xml"/><Relationship Id="rId240" Type="http://schemas.openxmlformats.org/officeDocument/2006/relationships/slide" Target="slides/slide235.xml"/><Relationship Id="rId11" Type="http://schemas.openxmlformats.org/officeDocument/2006/relationships/slide" Target="slides/slide6.xml"/><Relationship Id="rId167" Type="http://schemas.openxmlformats.org/officeDocument/2006/relationships/slide" Target="slides/slide162.xml"/><Relationship Id="rId245" Type="http://schemas.openxmlformats.org/officeDocument/2006/relationships/slide" Target="slides/slide240.xml"/><Relationship Id="rId164" Type="http://schemas.openxmlformats.org/officeDocument/2006/relationships/slide" Target="slides/slide159.xml"/><Relationship Id="rId165" Type="http://schemas.openxmlformats.org/officeDocument/2006/relationships/slide" Target="slides/slide160.xml"/><Relationship Id="rId243" Type="http://schemas.openxmlformats.org/officeDocument/2006/relationships/slide" Target="slides/slide238.xml"/><Relationship Id="rId162" Type="http://schemas.openxmlformats.org/officeDocument/2006/relationships/slide" Target="slides/slide157.xml"/><Relationship Id="rId244" Type="http://schemas.openxmlformats.org/officeDocument/2006/relationships/slide" Target="slides/slide239.xml"/><Relationship Id="rId163" Type="http://schemas.openxmlformats.org/officeDocument/2006/relationships/slide" Target="slides/slide158.xml"/><Relationship Id="rId29" Type="http://schemas.openxmlformats.org/officeDocument/2006/relationships/slide" Target="slides/slide24.xml"/><Relationship Id="rId161" Type="http://schemas.openxmlformats.org/officeDocument/2006/relationships/slide" Target="slides/slide156.xml"/><Relationship Id="rId160" Type="http://schemas.openxmlformats.org/officeDocument/2006/relationships/slide" Target="slides/slide1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155" Type="http://schemas.openxmlformats.org/officeDocument/2006/relationships/slide" Target="slides/slide150.xml"/><Relationship Id="rId22" Type="http://schemas.openxmlformats.org/officeDocument/2006/relationships/slide" Target="slides/slide17.xml"/><Relationship Id="rId156" Type="http://schemas.openxmlformats.org/officeDocument/2006/relationships/slide" Target="slides/slide151.xml"/><Relationship Id="rId230" Type="http://schemas.openxmlformats.org/officeDocument/2006/relationships/slide" Target="slides/slide225.xml"/><Relationship Id="rId23" Type="http://schemas.openxmlformats.org/officeDocument/2006/relationships/slide" Target="slides/slide18.xml"/><Relationship Id="rId157" Type="http://schemas.openxmlformats.org/officeDocument/2006/relationships/slide" Target="slides/slide152.xml"/><Relationship Id="rId231" Type="http://schemas.openxmlformats.org/officeDocument/2006/relationships/slide" Target="slides/slide226.xml"/><Relationship Id="rId24" Type="http://schemas.openxmlformats.org/officeDocument/2006/relationships/slide" Target="slides/slide19.xml"/><Relationship Id="rId158" Type="http://schemas.openxmlformats.org/officeDocument/2006/relationships/slide" Target="slides/slide153.xml"/><Relationship Id="rId232" Type="http://schemas.openxmlformats.org/officeDocument/2006/relationships/slide" Target="slides/slide227.xml"/><Relationship Id="rId151" Type="http://schemas.openxmlformats.org/officeDocument/2006/relationships/slide" Target="slides/slide146.xml"/><Relationship Id="rId233" Type="http://schemas.openxmlformats.org/officeDocument/2006/relationships/slide" Target="slides/slide228.xml"/><Relationship Id="rId152" Type="http://schemas.openxmlformats.org/officeDocument/2006/relationships/slide" Target="slides/slide147.xml"/><Relationship Id="rId234" Type="http://schemas.openxmlformats.org/officeDocument/2006/relationships/slide" Target="slides/slide229.xml"/><Relationship Id="rId153" Type="http://schemas.openxmlformats.org/officeDocument/2006/relationships/slide" Target="slides/slide148.xml"/><Relationship Id="rId235" Type="http://schemas.openxmlformats.org/officeDocument/2006/relationships/slide" Target="slides/slide230.xml"/><Relationship Id="rId20" Type="http://schemas.openxmlformats.org/officeDocument/2006/relationships/slide" Target="slides/slide15.xml"/><Relationship Id="rId154" Type="http://schemas.openxmlformats.org/officeDocument/2006/relationships/slide" Target="slides/slide149.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159" Type="http://schemas.openxmlformats.org/officeDocument/2006/relationships/slide" Target="slides/slide154.xml"/><Relationship Id="rId190" Type="http://schemas.openxmlformats.org/officeDocument/2006/relationships/slide" Target="slides/slide185.xml"/><Relationship Id="rId193" Type="http://schemas.openxmlformats.org/officeDocument/2006/relationships/slide" Target="slides/slide188.xml"/><Relationship Id="rId194" Type="http://schemas.openxmlformats.org/officeDocument/2006/relationships/slide" Target="slides/slide189.xml"/><Relationship Id="rId191" Type="http://schemas.openxmlformats.org/officeDocument/2006/relationships/slide" Target="slides/slide186.xml"/><Relationship Id="rId192" Type="http://schemas.openxmlformats.org/officeDocument/2006/relationships/slide" Target="slides/slide187.xml"/><Relationship Id="rId71" Type="http://schemas.openxmlformats.org/officeDocument/2006/relationships/slide" Target="slides/slide66.xml"/><Relationship Id="rId70" Type="http://schemas.openxmlformats.org/officeDocument/2006/relationships/slide" Target="slides/slide65.xml"/><Relationship Id="rId75" Type="http://schemas.openxmlformats.org/officeDocument/2006/relationships/slide" Target="slides/slide70.xml"/><Relationship Id="rId187" Type="http://schemas.openxmlformats.org/officeDocument/2006/relationships/slide" Target="slides/slide182.xml"/><Relationship Id="rId74" Type="http://schemas.openxmlformats.org/officeDocument/2006/relationships/slide" Target="slides/slide69.xml"/><Relationship Id="rId186" Type="http://schemas.openxmlformats.org/officeDocument/2006/relationships/slide" Target="slides/slide181.xml"/><Relationship Id="rId73" Type="http://schemas.openxmlformats.org/officeDocument/2006/relationships/slide" Target="slides/slide68.xml"/><Relationship Id="rId185" Type="http://schemas.openxmlformats.org/officeDocument/2006/relationships/slide" Target="slides/slide180.xml"/><Relationship Id="rId72" Type="http://schemas.openxmlformats.org/officeDocument/2006/relationships/slide" Target="slides/slide67.xml"/><Relationship Id="rId184" Type="http://schemas.openxmlformats.org/officeDocument/2006/relationships/slide" Target="slides/slide179.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189" Type="http://schemas.openxmlformats.org/officeDocument/2006/relationships/slide" Target="slides/slide184.xml"/><Relationship Id="rId76" Type="http://schemas.openxmlformats.org/officeDocument/2006/relationships/slide" Target="slides/slide71.xml"/><Relationship Id="rId188" Type="http://schemas.openxmlformats.org/officeDocument/2006/relationships/slide" Target="slides/slide183.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84" Type="http://schemas.openxmlformats.org/officeDocument/2006/relationships/slide" Target="slides/slide79.xml"/><Relationship Id="rId174" Type="http://schemas.openxmlformats.org/officeDocument/2006/relationships/slide" Target="slides/slide169.xml"/><Relationship Id="rId83" Type="http://schemas.openxmlformats.org/officeDocument/2006/relationships/slide" Target="slides/slide78.xml"/><Relationship Id="rId173" Type="http://schemas.openxmlformats.org/officeDocument/2006/relationships/slide" Target="slides/slide168.xml"/><Relationship Id="rId86" Type="http://schemas.openxmlformats.org/officeDocument/2006/relationships/slide" Target="slides/slide81.xml"/><Relationship Id="rId176" Type="http://schemas.openxmlformats.org/officeDocument/2006/relationships/slide" Target="slides/slide171.xml"/><Relationship Id="rId85" Type="http://schemas.openxmlformats.org/officeDocument/2006/relationships/slide" Target="slides/slide80.xml"/><Relationship Id="rId175" Type="http://schemas.openxmlformats.org/officeDocument/2006/relationships/slide" Target="slides/slide170.xml"/><Relationship Id="rId88" Type="http://schemas.openxmlformats.org/officeDocument/2006/relationships/slide" Target="slides/slide83.xml"/><Relationship Id="rId178" Type="http://schemas.openxmlformats.org/officeDocument/2006/relationships/slide" Target="slides/slide173.xml"/><Relationship Id="rId87" Type="http://schemas.openxmlformats.org/officeDocument/2006/relationships/slide" Target="slides/slide82.xml"/><Relationship Id="rId177" Type="http://schemas.openxmlformats.org/officeDocument/2006/relationships/slide" Target="slides/slide172.xml"/><Relationship Id="rId89" Type="http://schemas.openxmlformats.org/officeDocument/2006/relationships/slide" Target="slides/slide84.xml"/><Relationship Id="rId179" Type="http://schemas.openxmlformats.org/officeDocument/2006/relationships/slide" Target="slides/slide174.xml"/><Relationship Id="rId58" Type="http://schemas.openxmlformats.org/officeDocument/2006/relationships/slide" Target="slides/slide53.xml"/><Relationship Id="rId59" Type="http://schemas.openxmlformats.org/officeDocument/2006/relationships/slide" Target="slides/slide54.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202" Type="http://schemas.openxmlformats.org/officeDocument/2006/relationships/slide" Target="slides/slide197.xml"/><Relationship Id="rId53" Type="http://schemas.openxmlformats.org/officeDocument/2006/relationships/slide" Target="slides/slide48.xml"/><Relationship Id="rId201" Type="http://schemas.openxmlformats.org/officeDocument/2006/relationships/slide" Target="slides/slide196.xml"/><Relationship Id="rId52" Type="http://schemas.openxmlformats.org/officeDocument/2006/relationships/slide" Target="slides/slide47.xml"/><Relationship Id="rId200" Type="http://schemas.openxmlformats.org/officeDocument/2006/relationships/slide" Target="slides/slide195.xml"/><Relationship Id="rId51" Type="http://schemas.openxmlformats.org/officeDocument/2006/relationships/slide" Target="slides/slide46.xml"/><Relationship Id="rId50" Type="http://schemas.openxmlformats.org/officeDocument/2006/relationships/slide" Target="slides/slide45.xml"/><Relationship Id="rId69" Type="http://schemas.openxmlformats.org/officeDocument/2006/relationships/slide" Target="slides/slide64.xml"/><Relationship Id="rId60" Type="http://schemas.openxmlformats.org/officeDocument/2006/relationships/slide" Target="slides/slide55.xml"/><Relationship Id="rId66" Type="http://schemas.openxmlformats.org/officeDocument/2006/relationships/slide" Target="slides/slide61.xml"/><Relationship Id="rId199" Type="http://schemas.openxmlformats.org/officeDocument/2006/relationships/slide" Target="slides/slide194.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196" Type="http://schemas.openxmlformats.org/officeDocument/2006/relationships/slide" Target="slides/slide191.xml"/><Relationship Id="rId62" Type="http://schemas.openxmlformats.org/officeDocument/2006/relationships/slide" Target="slides/slide57.xml"/><Relationship Id="rId195" Type="http://schemas.openxmlformats.org/officeDocument/2006/relationships/slide" Target="slides/slide190.xml"/><Relationship Id="rId61" Type="http://schemas.openxmlformats.org/officeDocument/2006/relationships/slide" Target="slides/slide56.xml"/><Relationship Id="rId198" Type="http://schemas.openxmlformats.org/officeDocument/2006/relationships/slide" Target="slides/slide193.xml"/><Relationship Id="rId64" Type="http://schemas.openxmlformats.org/officeDocument/2006/relationships/slide" Target="slides/slide59.xml"/><Relationship Id="rId197" Type="http://schemas.openxmlformats.org/officeDocument/2006/relationships/slide" Target="slides/slide192.xml"/><Relationship Id="rId63" Type="http://schemas.openxmlformats.org/officeDocument/2006/relationships/slide" Target="slides/slide58.xml"/><Relationship Id="rId2" Type="http://schemas.openxmlformats.org/officeDocument/2006/relationships/presProps" Target="presProps.xml"/><Relationship Id="rId1" Type="http://schemas.openxmlformats.org/officeDocument/2006/relationships/theme" Target="theme/theme1.xml"/><Relationship Id="rId4" Type="http://schemas.openxmlformats.org/officeDocument/2006/relationships/slideMaster" Target="slideMasters/slideMaster1.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98" Type="http://schemas.openxmlformats.org/officeDocument/2006/relationships/slide" Target="slides/slide93.xml"/><Relationship Id="rId99" Type="http://schemas.openxmlformats.org/officeDocument/2006/relationships/slide" Target="slides/slide94.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109" Type="http://schemas.openxmlformats.org/officeDocument/2006/relationships/slide" Target="slides/slide104.xml"/><Relationship Id="rId108" Type="http://schemas.openxmlformats.org/officeDocument/2006/relationships/slide" Target="slides/slide103.xml"/><Relationship Id="rId105" Type="http://schemas.openxmlformats.org/officeDocument/2006/relationships/slide" Target="slides/slide100.xml"/><Relationship Id="rId104" Type="http://schemas.openxmlformats.org/officeDocument/2006/relationships/slide" Target="slides/slide99.xml"/><Relationship Id="rId107" Type="http://schemas.openxmlformats.org/officeDocument/2006/relationships/slide" Target="slides/slide102.xml"/><Relationship Id="rId106" Type="http://schemas.openxmlformats.org/officeDocument/2006/relationships/slide" Target="slides/slide101.xml"/><Relationship Id="rId101" Type="http://schemas.openxmlformats.org/officeDocument/2006/relationships/slide" Target="slides/slide96.xml"/><Relationship Id="rId100" Type="http://schemas.openxmlformats.org/officeDocument/2006/relationships/slide" Target="slides/slide95.xml"/><Relationship Id="rId103" Type="http://schemas.openxmlformats.org/officeDocument/2006/relationships/slide" Target="slides/slide98.xml"/><Relationship Id="rId102" Type="http://schemas.openxmlformats.org/officeDocument/2006/relationships/slide" Target="slides/slide9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27" Type="http://schemas.openxmlformats.org/officeDocument/2006/relationships/slide" Target="slides/slide122.xml"/><Relationship Id="rId126" Type="http://schemas.openxmlformats.org/officeDocument/2006/relationships/slide" Target="slides/slide121.xml"/><Relationship Id="rId129" Type="http://schemas.openxmlformats.org/officeDocument/2006/relationships/slide" Target="slides/slide124.xml"/><Relationship Id="rId128" Type="http://schemas.openxmlformats.org/officeDocument/2006/relationships/slide" Target="slides/slide123.xml"/><Relationship Id="rId121" Type="http://schemas.openxmlformats.org/officeDocument/2006/relationships/slide" Target="slides/slide116.xml"/><Relationship Id="rId120" Type="http://schemas.openxmlformats.org/officeDocument/2006/relationships/slide" Target="slides/slide115.xml"/><Relationship Id="rId123" Type="http://schemas.openxmlformats.org/officeDocument/2006/relationships/slide" Target="slides/slide118.xml"/><Relationship Id="rId122" Type="http://schemas.openxmlformats.org/officeDocument/2006/relationships/slide" Target="slides/slide117.xml"/><Relationship Id="rId125" Type="http://schemas.openxmlformats.org/officeDocument/2006/relationships/slide" Target="slides/slide120.xml"/><Relationship Id="rId124"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GB"/>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7" name="Shape 14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03" name="Shape 2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28" name="Shape 82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34" name="Shape 8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40" name="Shape 8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46" name="Shape 8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0" name="Shape 850"/>
        <p:cNvGrpSpPr/>
        <p:nvPr/>
      </p:nvGrpSpPr>
      <p:grpSpPr>
        <a:xfrm>
          <a:off x="0" y="0"/>
          <a:ext cx="0" cy="0"/>
          <a:chOff x="0" y="0"/>
          <a:chExt cx="0" cy="0"/>
        </a:xfrm>
      </p:grpSpPr>
      <p:sp>
        <p:nvSpPr>
          <p:cNvPr id="851" name="Shape 85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52" name="Shape 8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58" name="Shape 8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65" name="Shape 8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1" name="Shape 8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7" name="Shape 8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1" name="Shape 881"/>
        <p:cNvGrpSpPr/>
        <p:nvPr/>
      </p:nvGrpSpPr>
      <p:grpSpPr>
        <a:xfrm>
          <a:off x="0" y="0"/>
          <a:ext cx="0" cy="0"/>
          <a:chOff x="0" y="0"/>
          <a:chExt cx="0" cy="0"/>
        </a:xfrm>
      </p:grpSpPr>
      <p:sp>
        <p:nvSpPr>
          <p:cNvPr id="882" name="Shape 88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83" name="Shape 8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8" name="Shape 888"/>
        <p:cNvGrpSpPr/>
        <p:nvPr/>
      </p:nvGrpSpPr>
      <p:grpSpPr>
        <a:xfrm>
          <a:off x="0" y="0"/>
          <a:ext cx="0" cy="0"/>
          <a:chOff x="0" y="0"/>
          <a:chExt cx="0" cy="0"/>
        </a:xfrm>
      </p:grpSpPr>
      <p:sp>
        <p:nvSpPr>
          <p:cNvPr id="889" name="Shape 88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90" name="Shape 8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4" name="Shape 894"/>
        <p:cNvGrpSpPr/>
        <p:nvPr/>
      </p:nvGrpSpPr>
      <p:grpSpPr>
        <a:xfrm>
          <a:off x="0" y="0"/>
          <a:ext cx="0" cy="0"/>
          <a:chOff x="0" y="0"/>
          <a:chExt cx="0" cy="0"/>
        </a:xfrm>
      </p:grpSpPr>
      <p:sp>
        <p:nvSpPr>
          <p:cNvPr id="895" name="Shape 89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96" name="Shape 8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02" name="Shape 9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08" name="Shape 9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14" name="Shape 9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21" name="Shape 92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5" name="Shape 925"/>
        <p:cNvGrpSpPr/>
        <p:nvPr/>
      </p:nvGrpSpPr>
      <p:grpSpPr>
        <a:xfrm>
          <a:off x="0" y="0"/>
          <a:ext cx="0" cy="0"/>
          <a:chOff x="0" y="0"/>
          <a:chExt cx="0" cy="0"/>
        </a:xfrm>
      </p:grpSpPr>
      <p:sp>
        <p:nvSpPr>
          <p:cNvPr id="926" name="Shape 92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27" name="Shape 9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33" name="Shape 93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39" name="Shape 9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46" name="Shape 9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16" name="Shape 2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52" name="Shape 9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58" name="Shape 9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65" name="Shape 9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71" name="Shape 9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7" name="Shape 977"/>
        <p:cNvGrpSpPr/>
        <p:nvPr/>
      </p:nvGrpSpPr>
      <p:grpSpPr>
        <a:xfrm>
          <a:off x="0" y="0"/>
          <a:ext cx="0" cy="0"/>
          <a:chOff x="0" y="0"/>
          <a:chExt cx="0" cy="0"/>
        </a:xfrm>
      </p:grpSpPr>
      <p:sp>
        <p:nvSpPr>
          <p:cNvPr id="978" name="Shape 97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79" name="Shape 9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85" name="Shape 9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0" name="Shape 990"/>
        <p:cNvGrpSpPr/>
        <p:nvPr/>
      </p:nvGrpSpPr>
      <p:grpSpPr>
        <a:xfrm>
          <a:off x="0" y="0"/>
          <a:ext cx="0" cy="0"/>
          <a:chOff x="0" y="0"/>
          <a:chExt cx="0" cy="0"/>
        </a:xfrm>
      </p:grpSpPr>
      <p:sp>
        <p:nvSpPr>
          <p:cNvPr id="991" name="Shape 99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92" name="Shape 9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6" name="Shape 996"/>
        <p:cNvGrpSpPr/>
        <p:nvPr/>
      </p:nvGrpSpPr>
      <p:grpSpPr>
        <a:xfrm>
          <a:off x="0" y="0"/>
          <a:ext cx="0" cy="0"/>
          <a:chOff x="0" y="0"/>
          <a:chExt cx="0" cy="0"/>
        </a:xfrm>
      </p:grpSpPr>
      <p:sp>
        <p:nvSpPr>
          <p:cNvPr id="997" name="Shape 99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998" name="Shape 9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04" name="Shape 10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10" name="Shape 10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22" name="Shape 2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5" name="Shape 1015"/>
        <p:cNvGrpSpPr/>
        <p:nvPr/>
      </p:nvGrpSpPr>
      <p:grpSpPr>
        <a:xfrm>
          <a:off x="0" y="0"/>
          <a:ext cx="0" cy="0"/>
          <a:chOff x="0" y="0"/>
          <a:chExt cx="0" cy="0"/>
        </a:xfrm>
      </p:grpSpPr>
      <p:sp>
        <p:nvSpPr>
          <p:cNvPr id="1016" name="Shape 101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17" name="Shape 10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23" name="Shape 10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29" name="Shape 102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35" name="Shape 103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41" name="Shape 10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48" name="Shape 10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2" name="Shape 1052"/>
        <p:cNvGrpSpPr/>
        <p:nvPr/>
      </p:nvGrpSpPr>
      <p:grpSpPr>
        <a:xfrm>
          <a:off x="0" y="0"/>
          <a:ext cx="0" cy="0"/>
          <a:chOff x="0" y="0"/>
          <a:chExt cx="0" cy="0"/>
        </a:xfrm>
      </p:grpSpPr>
      <p:sp>
        <p:nvSpPr>
          <p:cNvPr id="1053" name="Shape 105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54" name="Shape 10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9" name="Shape 1059"/>
        <p:cNvGrpSpPr/>
        <p:nvPr/>
      </p:nvGrpSpPr>
      <p:grpSpPr>
        <a:xfrm>
          <a:off x="0" y="0"/>
          <a:ext cx="0" cy="0"/>
          <a:chOff x="0" y="0"/>
          <a:chExt cx="0" cy="0"/>
        </a:xfrm>
      </p:grpSpPr>
      <p:sp>
        <p:nvSpPr>
          <p:cNvPr id="1060" name="Shape 106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61" name="Shape 10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68" name="Shape 106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2" name="Shape 1072"/>
        <p:cNvGrpSpPr/>
        <p:nvPr/>
      </p:nvGrpSpPr>
      <p:grpSpPr>
        <a:xfrm>
          <a:off x="0" y="0"/>
          <a:ext cx="0" cy="0"/>
          <a:chOff x="0" y="0"/>
          <a:chExt cx="0" cy="0"/>
        </a:xfrm>
      </p:grpSpPr>
      <p:sp>
        <p:nvSpPr>
          <p:cNvPr id="1073" name="Shape 107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74" name="Shape 10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28" name="Shape 22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8" name="Shape 1078"/>
        <p:cNvGrpSpPr/>
        <p:nvPr/>
      </p:nvGrpSpPr>
      <p:grpSpPr>
        <a:xfrm>
          <a:off x="0" y="0"/>
          <a:ext cx="0" cy="0"/>
          <a:chOff x="0" y="0"/>
          <a:chExt cx="0" cy="0"/>
        </a:xfrm>
      </p:grpSpPr>
      <p:sp>
        <p:nvSpPr>
          <p:cNvPr id="1079" name="Shape 107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80" name="Shape 108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4" name="Shape 1084"/>
        <p:cNvGrpSpPr/>
        <p:nvPr/>
      </p:nvGrpSpPr>
      <p:grpSpPr>
        <a:xfrm>
          <a:off x="0" y="0"/>
          <a:ext cx="0" cy="0"/>
          <a:chOff x="0" y="0"/>
          <a:chExt cx="0" cy="0"/>
        </a:xfrm>
      </p:grpSpPr>
      <p:sp>
        <p:nvSpPr>
          <p:cNvPr id="1085" name="Shape 108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86" name="Shape 10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1" name="Shape 1091"/>
        <p:cNvGrpSpPr/>
        <p:nvPr/>
      </p:nvGrpSpPr>
      <p:grpSpPr>
        <a:xfrm>
          <a:off x="0" y="0"/>
          <a:ext cx="0" cy="0"/>
          <a:chOff x="0" y="0"/>
          <a:chExt cx="0" cy="0"/>
        </a:xfrm>
      </p:grpSpPr>
      <p:sp>
        <p:nvSpPr>
          <p:cNvPr id="1092" name="Shape 109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093" name="Shape 10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8" name="Shape 1098"/>
        <p:cNvGrpSpPr/>
        <p:nvPr/>
      </p:nvGrpSpPr>
      <p:grpSpPr>
        <a:xfrm>
          <a:off x="0" y="0"/>
          <a:ext cx="0" cy="0"/>
          <a:chOff x="0" y="0"/>
          <a:chExt cx="0" cy="0"/>
        </a:xfrm>
      </p:grpSpPr>
      <p:sp>
        <p:nvSpPr>
          <p:cNvPr id="1099" name="Shape 109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00" name="Shape 11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4" name="Shape 1104"/>
        <p:cNvGrpSpPr/>
        <p:nvPr/>
      </p:nvGrpSpPr>
      <p:grpSpPr>
        <a:xfrm>
          <a:off x="0" y="0"/>
          <a:ext cx="0" cy="0"/>
          <a:chOff x="0" y="0"/>
          <a:chExt cx="0" cy="0"/>
        </a:xfrm>
      </p:grpSpPr>
      <p:sp>
        <p:nvSpPr>
          <p:cNvPr id="1105" name="Shape 11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06" name="Shape 11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0" name="Shape 1110"/>
        <p:cNvGrpSpPr/>
        <p:nvPr/>
      </p:nvGrpSpPr>
      <p:grpSpPr>
        <a:xfrm>
          <a:off x="0" y="0"/>
          <a:ext cx="0" cy="0"/>
          <a:chOff x="0" y="0"/>
          <a:chExt cx="0" cy="0"/>
        </a:xfrm>
      </p:grpSpPr>
      <p:sp>
        <p:nvSpPr>
          <p:cNvPr id="1111" name="Shape 111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12" name="Shape 11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6" name="Shape 1116"/>
        <p:cNvGrpSpPr/>
        <p:nvPr/>
      </p:nvGrpSpPr>
      <p:grpSpPr>
        <a:xfrm>
          <a:off x="0" y="0"/>
          <a:ext cx="0" cy="0"/>
          <a:chOff x="0" y="0"/>
          <a:chExt cx="0" cy="0"/>
        </a:xfrm>
      </p:grpSpPr>
      <p:sp>
        <p:nvSpPr>
          <p:cNvPr id="1117" name="Shape 111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18" name="Shape 1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3" name="Shape 1123"/>
        <p:cNvGrpSpPr/>
        <p:nvPr/>
      </p:nvGrpSpPr>
      <p:grpSpPr>
        <a:xfrm>
          <a:off x="0" y="0"/>
          <a:ext cx="0" cy="0"/>
          <a:chOff x="0" y="0"/>
          <a:chExt cx="0" cy="0"/>
        </a:xfrm>
      </p:grpSpPr>
      <p:sp>
        <p:nvSpPr>
          <p:cNvPr id="1124" name="Shape 112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25" name="Shape 11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9" name="Shape 1129"/>
        <p:cNvGrpSpPr/>
        <p:nvPr/>
      </p:nvGrpSpPr>
      <p:grpSpPr>
        <a:xfrm>
          <a:off x="0" y="0"/>
          <a:ext cx="0" cy="0"/>
          <a:chOff x="0" y="0"/>
          <a:chExt cx="0" cy="0"/>
        </a:xfrm>
      </p:grpSpPr>
      <p:sp>
        <p:nvSpPr>
          <p:cNvPr id="1130" name="Shape 113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31" name="Shape 113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37" name="Shape 113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34" name="Shape 2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1" name="Shape 1141"/>
        <p:cNvGrpSpPr/>
        <p:nvPr/>
      </p:nvGrpSpPr>
      <p:grpSpPr>
        <a:xfrm>
          <a:off x="0" y="0"/>
          <a:ext cx="0" cy="0"/>
          <a:chOff x="0" y="0"/>
          <a:chExt cx="0" cy="0"/>
        </a:xfrm>
      </p:grpSpPr>
      <p:sp>
        <p:nvSpPr>
          <p:cNvPr id="1142" name="Shape 114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43" name="Shape 114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7" name="Shape 1147"/>
        <p:cNvGrpSpPr/>
        <p:nvPr/>
      </p:nvGrpSpPr>
      <p:grpSpPr>
        <a:xfrm>
          <a:off x="0" y="0"/>
          <a:ext cx="0" cy="0"/>
          <a:chOff x="0" y="0"/>
          <a:chExt cx="0" cy="0"/>
        </a:xfrm>
      </p:grpSpPr>
      <p:sp>
        <p:nvSpPr>
          <p:cNvPr id="1148" name="Shape 114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49" name="Shape 11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3" name="Shape 1153"/>
        <p:cNvGrpSpPr/>
        <p:nvPr/>
      </p:nvGrpSpPr>
      <p:grpSpPr>
        <a:xfrm>
          <a:off x="0" y="0"/>
          <a:ext cx="0" cy="0"/>
          <a:chOff x="0" y="0"/>
          <a:chExt cx="0" cy="0"/>
        </a:xfrm>
      </p:grpSpPr>
      <p:sp>
        <p:nvSpPr>
          <p:cNvPr id="1154" name="Shape 115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55" name="Shape 1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9" name="Shape 1159"/>
        <p:cNvGrpSpPr/>
        <p:nvPr/>
      </p:nvGrpSpPr>
      <p:grpSpPr>
        <a:xfrm>
          <a:off x="0" y="0"/>
          <a:ext cx="0" cy="0"/>
          <a:chOff x="0" y="0"/>
          <a:chExt cx="0" cy="0"/>
        </a:xfrm>
      </p:grpSpPr>
      <p:sp>
        <p:nvSpPr>
          <p:cNvPr id="1160" name="Shape 116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61" name="Shape 11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5" name="Shape 1165"/>
        <p:cNvGrpSpPr/>
        <p:nvPr/>
      </p:nvGrpSpPr>
      <p:grpSpPr>
        <a:xfrm>
          <a:off x="0" y="0"/>
          <a:ext cx="0" cy="0"/>
          <a:chOff x="0" y="0"/>
          <a:chExt cx="0" cy="0"/>
        </a:xfrm>
      </p:grpSpPr>
      <p:sp>
        <p:nvSpPr>
          <p:cNvPr id="1166" name="Shape 116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67" name="Shape 11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73" name="Shape 1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7" name="Shape 1177"/>
        <p:cNvGrpSpPr/>
        <p:nvPr/>
      </p:nvGrpSpPr>
      <p:grpSpPr>
        <a:xfrm>
          <a:off x="0" y="0"/>
          <a:ext cx="0" cy="0"/>
          <a:chOff x="0" y="0"/>
          <a:chExt cx="0" cy="0"/>
        </a:xfrm>
      </p:grpSpPr>
      <p:sp>
        <p:nvSpPr>
          <p:cNvPr id="1178" name="Shape 117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79" name="Shape 11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3" name="Shape 1183"/>
        <p:cNvGrpSpPr/>
        <p:nvPr/>
      </p:nvGrpSpPr>
      <p:grpSpPr>
        <a:xfrm>
          <a:off x="0" y="0"/>
          <a:ext cx="0" cy="0"/>
          <a:chOff x="0" y="0"/>
          <a:chExt cx="0" cy="0"/>
        </a:xfrm>
      </p:grpSpPr>
      <p:sp>
        <p:nvSpPr>
          <p:cNvPr id="1184" name="Shape 118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85" name="Shape 11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0" name="Shape 1190"/>
        <p:cNvGrpSpPr/>
        <p:nvPr/>
      </p:nvGrpSpPr>
      <p:grpSpPr>
        <a:xfrm>
          <a:off x="0" y="0"/>
          <a:ext cx="0" cy="0"/>
          <a:chOff x="0" y="0"/>
          <a:chExt cx="0" cy="0"/>
        </a:xfrm>
      </p:grpSpPr>
      <p:sp>
        <p:nvSpPr>
          <p:cNvPr id="1191" name="Shape 119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92" name="Shape 11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7" name="Shape 1197"/>
        <p:cNvGrpSpPr/>
        <p:nvPr/>
      </p:nvGrpSpPr>
      <p:grpSpPr>
        <a:xfrm>
          <a:off x="0" y="0"/>
          <a:ext cx="0" cy="0"/>
          <a:chOff x="0" y="0"/>
          <a:chExt cx="0" cy="0"/>
        </a:xfrm>
      </p:grpSpPr>
      <p:sp>
        <p:nvSpPr>
          <p:cNvPr id="1198" name="Shape 119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199" name="Shape 11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40" name="Shape 2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4" name="Shape 1204"/>
        <p:cNvGrpSpPr/>
        <p:nvPr/>
      </p:nvGrpSpPr>
      <p:grpSpPr>
        <a:xfrm>
          <a:off x="0" y="0"/>
          <a:ext cx="0" cy="0"/>
          <a:chOff x="0" y="0"/>
          <a:chExt cx="0" cy="0"/>
        </a:xfrm>
      </p:grpSpPr>
      <p:sp>
        <p:nvSpPr>
          <p:cNvPr id="1205" name="Shape 12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06" name="Shape 12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0" name="Shape 1210"/>
        <p:cNvGrpSpPr/>
        <p:nvPr/>
      </p:nvGrpSpPr>
      <p:grpSpPr>
        <a:xfrm>
          <a:off x="0" y="0"/>
          <a:ext cx="0" cy="0"/>
          <a:chOff x="0" y="0"/>
          <a:chExt cx="0" cy="0"/>
        </a:xfrm>
      </p:grpSpPr>
      <p:sp>
        <p:nvSpPr>
          <p:cNvPr id="1211" name="Shape 121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12" name="Shape 12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6" name="Shape 1216"/>
        <p:cNvGrpSpPr/>
        <p:nvPr/>
      </p:nvGrpSpPr>
      <p:grpSpPr>
        <a:xfrm>
          <a:off x="0" y="0"/>
          <a:ext cx="0" cy="0"/>
          <a:chOff x="0" y="0"/>
          <a:chExt cx="0" cy="0"/>
        </a:xfrm>
      </p:grpSpPr>
      <p:sp>
        <p:nvSpPr>
          <p:cNvPr id="1217" name="Shape 121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18" name="Shape 1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2" name="Shape 1222"/>
        <p:cNvGrpSpPr/>
        <p:nvPr/>
      </p:nvGrpSpPr>
      <p:grpSpPr>
        <a:xfrm>
          <a:off x="0" y="0"/>
          <a:ext cx="0" cy="0"/>
          <a:chOff x="0" y="0"/>
          <a:chExt cx="0" cy="0"/>
        </a:xfrm>
      </p:grpSpPr>
      <p:sp>
        <p:nvSpPr>
          <p:cNvPr id="1223" name="Shape 122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24" name="Shape 12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8" name="Shape 1228"/>
        <p:cNvGrpSpPr/>
        <p:nvPr/>
      </p:nvGrpSpPr>
      <p:grpSpPr>
        <a:xfrm>
          <a:off x="0" y="0"/>
          <a:ext cx="0" cy="0"/>
          <a:chOff x="0" y="0"/>
          <a:chExt cx="0" cy="0"/>
        </a:xfrm>
      </p:grpSpPr>
      <p:sp>
        <p:nvSpPr>
          <p:cNvPr id="1229" name="Shape 122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30" name="Shape 123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4" name="Shape 1234"/>
        <p:cNvGrpSpPr/>
        <p:nvPr/>
      </p:nvGrpSpPr>
      <p:grpSpPr>
        <a:xfrm>
          <a:off x="0" y="0"/>
          <a:ext cx="0" cy="0"/>
          <a:chOff x="0" y="0"/>
          <a:chExt cx="0" cy="0"/>
        </a:xfrm>
      </p:grpSpPr>
      <p:sp>
        <p:nvSpPr>
          <p:cNvPr id="1235" name="Shape 123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36" name="Shape 123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0" name="Shape 1240"/>
        <p:cNvGrpSpPr/>
        <p:nvPr/>
      </p:nvGrpSpPr>
      <p:grpSpPr>
        <a:xfrm>
          <a:off x="0" y="0"/>
          <a:ext cx="0" cy="0"/>
          <a:chOff x="0" y="0"/>
          <a:chExt cx="0" cy="0"/>
        </a:xfrm>
      </p:grpSpPr>
      <p:sp>
        <p:nvSpPr>
          <p:cNvPr id="1241" name="Shape 124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42" name="Shape 12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6" name="Shape 1246"/>
        <p:cNvGrpSpPr/>
        <p:nvPr/>
      </p:nvGrpSpPr>
      <p:grpSpPr>
        <a:xfrm>
          <a:off x="0" y="0"/>
          <a:ext cx="0" cy="0"/>
          <a:chOff x="0" y="0"/>
          <a:chExt cx="0" cy="0"/>
        </a:xfrm>
      </p:grpSpPr>
      <p:sp>
        <p:nvSpPr>
          <p:cNvPr id="1247" name="Shape 124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48" name="Shape 12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2" name="Shape 1252"/>
        <p:cNvGrpSpPr/>
        <p:nvPr/>
      </p:nvGrpSpPr>
      <p:grpSpPr>
        <a:xfrm>
          <a:off x="0" y="0"/>
          <a:ext cx="0" cy="0"/>
          <a:chOff x="0" y="0"/>
          <a:chExt cx="0" cy="0"/>
        </a:xfrm>
      </p:grpSpPr>
      <p:sp>
        <p:nvSpPr>
          <p:cNvPr id="1253" name="Shape 125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54" name="Shape 12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9" name="Shape 1259"/>
        <p:cNvGrpSpPr/>
        <p:nvPr/>
      </p:nvGrpSpPr>
      <p:grpSpPr>
        <a:xfrm>
          <a:off x="0" y="0"/>
          <a:ext cx="0" cy="0"/>
          <a:chOff x="0" y="0"/>
          <a:chExt cx="0" cy="0"/>
        </a:xfrm>
      </p:grpSpPr>
      <p:sp>
        <p:nvSpPr>
          <p:cNvPr id="1260" name="Shape 126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61" name="Shape 12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5" name="Shape 1265"/>
        <p:cNvGrpSpPr/>
        <p:nvPr/>
      </p:nvGrpSpPr>
      <p:grpSpPr>
        <a:xfrm>
          <a:off x="0" y="0"/>
          <a:ext cx="0" cy="0"/>
          <a:chOff x="0" y="0"/>
          <a:chExt cx="0" cy="0"/>
        </a:xfrm>
      </p:grpSpPr>
      <p:sp>
        <p:nvSpPr>
          <p:cNvPr id="1266" name="Shape 126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67" name="Shape 1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2" name="Shape 1272"/>
        <p:cNvGrpSpPr/>
        <p:nvPr/>
      </p:nvGrpSpPr>
      <p:grpSpPr>
        <a:xfrm>
          <a:off x="0" y="0"/>
          <a:ext cx="0" cy="0"/>
          <a:chOff x="0" y="0"/>
          <a:chExt cx="0" cy="0"/>
        </a:xfrm>
      </p:grpSpPr>
      <p:sp>
        <p:nvSpPr>
          <p:cNvPr id="1273" name="Shape 127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74" name="Shape 1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8" name="Shape 1278"/>
        <p:cNvGrpSpPr/>
        <p:nvPr/>
      </p:nvGrpSpPr>
      <p:grpSpPr>
        <a:xfrm>
          <a:off x="0" y="0"/>
          <a:ext cx="0" cy="0"/>
          <a:chOff x="0" y="0"/>
          <a:chExt cx="0" cy="0"/>
        </a:xfrm>
      </p:grpSpPr>
      <p:sp>
        <p:nvSpPr>
          <p:cNvPr id="1279" name="Shape 127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80" name="Shape 128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4" name="Shape 1284"/>
        <p:cNvGrpSpPr/>
        <p:nvPr/>
      </p:nvGrpSpPr>
      <p:grpSpPr>
        <a:xfrm>
          <a:off x="0" y="0"/>
          <a:ext cx="0" cy="0"/>
          <a:chOff x="0" y="0"/>
          <a:chExt cx="0" cy="0"/>
        </a:xfrm>
      </p:grpSpPr>
      <p:sp>
        <p:nvSpPr>
          <p:cNvPr id="1285" name="Shape 128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86" name="Shape 12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1" name="Shape 1291"/>
        <p:cNvGrpSpPr/>
        <p:nvPr/>
      </p:nvGrpSpPr>
      <p:grpSpPr>
        <a:xfrm>
          <a:off x="0" y="0"/>
          <a:ext cx="0" cy="0"/>
          <a:chOff x="0" y="0"/>
          <a:chExt cx="0" cy="0"/>
        </a:xfrm>
      </p:grpSpPr>
      <p:sp>
        <p:nvSpPr>
          <p:cNvPr id="1292" name="Shape 129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93" name="Shape 12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7" name="Shape 1297"/>
        <p:cNvGrpSpPr/>
        <p:nvPr/>
      </p:nvGrpSpPr>
      <p:grpSpPr>
        <a:xfrm>
          <a:off x="0" y="0"/>
          <a:ext cx="0" cy="0"/>
          <a:chOff x="0" y="0"/>
          <a:chExt cx="0" cy="0"/>
        </a:xfrm>
      </p:grpSpPr>
      <p:sp>
        <p:nvSpPr>
          <p:cNvPr id="1298" name="Shape 129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99" name="Shape 12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4" name="Shape 1304"/>
        <p:cNvGrpSpPr/>
        <p:nvPr/>
      </p:nvGrpSpPr>
      <p:grpSpPr>
        <a:xfrm>
          <a:off x="0" y="0"/>
          <a:ext cx="0" cy="0"/>
          <a:chOff x="0" y="0"/>
          <a:chExt cx="0" cy="0"/>
        </a:xfrm>
      </p:grpSpPr>
      <p:sp>
        <p:nvSpPr>
          <p:cNvPr id="1305" name="Shape 13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06" name="Shape 13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0" name="Shape 1310"/>
        <p:cNvGrpSpPr/>
        <p:nvPr/>
      </p:nvGrpSpPr>
      <p:grpSpPr>
        <a:xfrm>
          <a:off x="0" y="0"/>
          <a:ext cx="0" cy="0"/>
          <a:chOff x="0" y="0"/>
          <a:chExt cx="0" cy="0"/>
        </a:xfrm>
      </p:grpSpPr>
      <p:sp>
        <p:nvSpPr>
          <p:cNvPr id="1311" name="Shape 131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12" name="Shape 13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7" name="Shape 1317"/>
        <p:cNvGrpSpPr/>
        <p:nvPr/>
      </p:nvGrpSpPr>
      <p:grpSpPr>
        <a:xfrm>
          <a:off x="0" y="0"/>
          <a:ext cx="0" cy="0"/>
          <a:chOff x="0" y="0"/>
          <a:chExt cx="0" cy="0"/>
        </a:xfrm>
      </p:grpSpPr>
      <p:sp>
        <p:nvSpPr>
          <p:cNvPr id="1318" name="Shape 131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19" name="Shape 13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4" name="Shape 1324"/>
        <p:cNvGrpSpPr/>
        <p:nvPr/>
      </p:nvGrpSpPr>
      <p:grpSpPr>
        <a:xfrm>
          <a:off x="0" y="0"/>
          <a:ext cx="0" cy="0"/>
          <a:chOff x="0" y="0"/>
          <a:chExt cx="0" cy="0"/>
        </a:xfrm>
      </p:grpSpPr>
      <p:sp>
        <p:nvSpPr>
          <p:cNvPr id="1325" name="Shape 132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26" name="Shape 13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52" name="Shape 2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0" name="Shape 1330"/>
        <p:cNvGrpSpPr/>
        <p:nvPr/>
      </p:nvGrpSpPr>
      <p:grpSpPr>
        <a:xfrm>
          <a:off x="0" y="0"/>
          <a:ext cx="0" cy="0"/>
          <a:chOff x="0" y="0"/>
          <a:chExt cx="0" cy="0"/>
        </a:xfrm>
      </p:grpSpPr>
      <p:sp>
        <p:nvSpPr>
          <p:cNvPr id="1331" name="Shape 133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32" name="Shape 13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7" name="Shape 1337"/>
        <p:cNvGrpSpPr/>
        <p:nvPr/>
      </p:nvGrpSpPr>
      <p:grpSpPr>
        <a:xfrm>
          <a:off x="0" y="0"/>
          <a:ext cx="0" cy="0"/>
          <a:chOff x="0" y="0"/>
          <a:chExt cx="0" cy="0"/>
        </a:xfrm>
      </p:grpSpPr>
      <p:sp>
        <p:nvSpPr>
          <p:cNvPr id="1338" name="Shape 133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39" name="Shape 13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3" name="Shape 1343"/>
        <p:cNvGrpSpPr/>
        <p:nvPr/>
      </p:nvGrpSpPr>
      <p:grpSpPr>
        <a:xfrm>
          <a:off x="0" y="0"/>
          <a:ext cx="0" cy="0"/>
          <a:chOff x="0" y="0"/>
          <a:chExt cx="0" cy="0"/>
        </a:xfrm>
      </p:grpSpPr>
      <p:sp>
        <p:nvSpPr>
          <p:cNvPr id="1344" name="Shape 134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45" name="Shape 13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9" name="Shape 1349"/>
        <p:cNvGrpSpPr/>
        <p:nvPr/>
      </p:nvGrpSpPr>
      <p:grpSpPr>
        <a:xfrm>
          <a:off x="0" y="0"/>
          <a:ext cx="0" cy="0"/>
          <a:chOff x="0" y="0"/>
          <a:chExt cx="0" cy="0"/>
        </a:xfrm>
      </p:grpSpPr>
      <p:sp>
        <p:nvSpPr>
          <p:cNvPr id="1350" name="Shape 135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51" name="Shape 13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5" name="Shape 1355"/>
        <p:cNvGrpSpPr/>
        <p:nvPr/>
      </p:nvGrpSpPr>
      <p:grpSpPr>
        <a:xfrm>
          <a:off x="0" y="0"/>
          <a:ext cx="0" cy="0"/>
          <a:chOff x="0" y="0"/>
          <a:chExt cx="0" cy="0"/>
        </a:xfrm>
      </p:grpSpPr>
      <p:sp>
        <p:nvSpPr>
          <p:cNvPr id="1356" name="Shape 135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57" name="Shape 13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1" name="Shape 1361"/>
        <p:cNvGrpSpPr/>
        <p:nvPr/>
      </p:nvGrpSpPr>
      <p:grpSpPr>
        <a:xfrm>
          <a:off x="0" y="0"/>
          <a:ext cx="0" cy="0"/>
          <a:chOff x="0" y="0"/>
          <a:chExt cx="0" cy="0"/>
        </a:xfrm>
      </p:grpSpPr>
      <p:sp>
        <p:nvSpPr>
          <p:cNvPr id="1362" name="Shape 136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63" name="Shape 13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7" name="Shape 1367"/>
        <p:cNvGrpSpPr/>
        <p:nvPr/>
      </p:nvGrpSpPr>
      <p:grpSpPr>
        <a:xfrm>
          <a:off x="0" y="0"/>
          <a:ext cx="0" cy="0"/>
          <a:chOff x="0" y="0"/>
          <a:chExt cx="0" cy="0"/>
        </a:xfrm>
      </p:grpSpPr>
      <p:sp>
        <p:nvSpPr>
          <p:cNvPr id="1368" name="Shape 136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69" name="Shape 13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3" name="Shape 1373"/>
        <p:cNvGrpSpPr/>
        <p:nvPr/>
      </p:nvGrpSpPr>
      <p:grpSpPr>
        <a:xfrm>
          <a:off x="0" y="0"/>
          <a:ext cx="0" cy="0"/>
          <a:chOff x="0" y="0"/>
          <a:chExt cx="0" cy="0"/>
        </a:xfrm>
      </p:grpSpPr>
      <p:sp>
        <p:nvSpPr>
          <p:cNvPr id="1374" name="Shape 137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75" name="Shape 13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9" name="Shape 1379"/>
        <p:cNvGrpSpPr/>
        <p:nvPr/>
      </p:nvGrpSpPr>
      <p:grpSpPr>
        <a:xfrm>
          <a:off x="0" y="0"/>
          <a:ext cx="0" cy="0"/>
          <a:chOff x="0" y="0"/>
          <a:chExt cx="0" cy="0"/>
        </a:xfrm>
      </p:grpSpPr>
      <p:sp>
        <p:nvSpPr>
          <p:cNvPr id="1380" name="Shape 138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81" name="Shape 13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6" name="Shape 1386"/>
        <p:cNvGrpSpPr/>
        <p:nvPr/>
      </p:nvGrpSpPr>
      <p:grpSpPr>
        <a:xfrm>
          <a:off x="0" y="0"/>
          <a:ext cx="0" cy="0"/>
          <a:chOff x="0" y="0"/>
          <a:chExt cx="0" cy="0"/>
        </a:xfrm>
      </p:grpSpPr>
      <p:sp>
        <p:nvSpPr>
          <p:cNvPr id="1387" name="Shape 138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88" name="Shape 13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58" name="Shape 2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3" name="Shape 1393"/>
        <p:cNvGrpSpPr/>
        <p:nvPr/>
      </p:nvGrpSpPr>
      <p:grpSpPr>
        <a:xfrm>
          <a:off x="0" y="0"/>
          <a:ext cx="0" cy="0"/>
          <a:chOff x="0" y="0"/>
          <a:chExt cx="0" cy="0"/>
        </a:xfrm>
      </p:grpSpPr>
      <p:sp>
        <p:nvSpPr>
          <p:cNvPr id="1394" name="Shape 139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395" name="Shape 13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0" name="Shape 1400"/>
        <p:cNvGrpSpPr/>
        <p:nvPr/>
      </p:nvGrpSpPr>
      <p:grpSpPr>
        <a:xfrm>
          <a:off x="0" y="0"/>
          <a:ext cx="0" cy="0"/>
          <a:chOff x="0" y="0"/>
          <a:chExt cx="0" cy="0"/>
        </a:xfrm>
      </p:grpSpPr>
      <p:sp>
        <p:nvSpPr>
          <p:cNvPr id="1401" name="Shape 140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02" name="Shape 14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7" name="Shape 1407"/>
        <p:cNvGrpSpPr/>
        <p:nvPr/>
      </p:nvGrpSpPr>
      <p:grpSpPr>
        <a:xfrm>
          <a:off x="0" y="0"/>
          <a:ext cx="0" cy="0"/>
          <a:chOff x="0" y="0"/>
          <a:chExt cx="0" cy="0"/>
        </a:xfrm>
      </p:grpSpPr>
      <p:sp>
        <p:nvSpPr>
          <p:cNvPr id="1408" name="Shape 140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09" name="Shape 14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4" name="Shape 1414"/>
        <p:cNvGrpSpPr/>
        <p:nvPr/>
      </p:nvGrpSpPr>
      <p:grpSpPr>
        <a:xfrm>
          <a:off x="0" y="0"/>
          <a:ext cx="0" cy="0"/>
          <a:chOff x="0" y="0"/>
          <a:chExt cx="0" cy="0"/>
        </a:xfrm>
      </p:grpSpPr>
      <p:sp>
        <p:nvSpPr>
          <p:cNvPr id="1415" name="Shape 141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16" name="Shape 14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0" name="Shape 1420"/>
        <p:cNvGrpSpPr/>
        <p:nvPr/>
      </p:nvGrpSpPr>
      <p:grpSpPr>
        <a:xfrm>
          <a:off x="0" y="0"/>
          <a:ext cx="0" cy="0"/>
          <a:chOff x="0" y="0"/>
          <a:chExt cx="0" cy="0"/>
        </a:xfrm>
      </p:grpSpPr>
      <p:sp>
        <p:nvSpPr>
          <p:cNvPr id="1421" name="Shape 142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22" name="Shape 14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6" name="Shape 1426"/>
        <p:cNvGrpSpPr/>
        <p:nvPr/>
      </p:nvGrpSpPr>
      <p:grpSpPr>
        <a:xfrm>
          <a:off x="0" y="0"/>
          <a:ext cx="0" cy="0"/>
          <a:chOff x="0" y="0"/>
          <a:chExt cx="0" cy="0"/>
        </a:xfrm>
      </p:grpSpPr>
      <p:sp>
        <p:nvSpPr>
          <p:cNvPr id="1427" name="Shape 142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28" name="Shape 142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2" name="Shape 1432"/>
        <p:cNvGrpSpPr/>
        <p:nvPr/>
      </p:nvGrpSpPr>
      <p:grpSpPr>
        <a:xfrm>
          <a:off x="0" y="0"/>
          <a:ext cx="0" cy="0"/>
          <a:chOff x="0" y="0"/>
          <a:chExt cx="0" cy="0"/>
        </a:xfrm>
      </p:grpSpPr>
      <p:sp>
        <p:nvSpPr>
          <p:cNvPr id="1433" name="Shape 143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34" name="Shape 14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8" name="Shape 1438"/>
        <p:cNvGrpSpPr/>
        <p:nvPr/>
      </p:nvGrpSpPr>
      <p:grpSpPr>
        <a:xfrm>
          <a:off x="0" y="0"/>
          <a:ext cx="0" cy="0"/>
          <a:chOff x="0" y="0"/>
          <a:chExt cx="0" cy="0"/>
        </a:xfrm>
      </p:grpSpPr>
      <p:sp>
        <p:nvSpPr>
          <p:cNvPr id="1439" name="Shape 143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40" name="Shape 14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5" name="Shape 1445"/>
        <p:cNvGrpSpPr/>
        <p:nvPr/>
      </p:nvGrpSpPr>
      <p:grpSpPr>
        <a:xfrm>
          <a:off x="0" y="0"/>
          <a:ext cx="0" cy="0"/>
          <a:chOff x="0" y="0"/>
          <a:chExt cx="0" cy="0"/>
        </a:xfrm>
      </p:grpSpPr>
      <p:sp>
        <p:nvSpPr>
          <p:cNvPr id="1446" name="Shape 144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47" name="Shape 144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2" name="Shape 1452"/>
        <p:cNvGrpSpPr/>
        <p:nvPr/>
      </p:nvGrpSpPr>
      <p:grpSpPr>
        <a:xfrm>
          <a:off x="0" y="0"/>
          <a:ext cx="0" cy="0"/>
          <a:chOff x="0" y="0"/>
          <a:chExt cx="0" cy="0"/>
        </a:xfrm>
      </p:grpSpPr>
      <p:sp>
        <p:nvSpPr>
          <p:cNvPr id="1453" name="Shape 145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54" name="Shape 14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3" name="Shape 1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64" name="Shape 26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8" name="Shape 1458"/>
        <p:cNvGrpSpPr/>
        <p:nvPr/>
      </p:nvGrpSpPr>
      <p:grpSpPr>
        <a:xfrm>
          <a:off x="0" y="0"/>
          <a:ext cx="0" cy="0"/>
          <a:chOff x="0" y="0"/>
          <a:chExt cx="0" cy="0"/>
        </a:xfrm>
      </p:grpSpPr>
      <p:sp>
        <p:nvSpPr>
          <p:cNvPr id="1459" name="Shape 145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60" name="Shape 14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4" name="Shape 1464"/>
        <p:cNvGrpSpPr/>
        <p:nvPr/>
      </p:nvGrpSpPr>
      <p:grpSpPr>
        <a:xfrm>
          <a:off x="0" y="0"/>
          <a:ext cx="0" cy="0"/>
          <a:chOff x="0" y="0"/>
          <a:chExt cx="0" cy="0"/>
        </a:xfrm>
      </p:grpSpPr>
      <p:sp>
        <p:nvSpPr>
          <p:cNvPr id="1465" name="Shape 146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66" name="Shape 146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0" name="Shape 1470"/>
        <p:cNvGrpSpPr/>
        <p:nvPr/>
      </p:nvGrpSpPr>
      <p:grpSpPr>
        <a:xfrm>
          <a:off x="0" y="0"/>
          <a:ext cx="0" cy="0"/>
          <a:chOff x="0" y="0"/>
          <a:chExt cx="0" cy="0"/>
        </a:xfrm>
      </p:grpSpPr>
      <p:sp>
        <p:nvSpPr>
          <p:cNvPr id="1471" name="Shape 147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72" name="Shape 14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6" name="Shape 1476"/>
        <p:cNvGrpSpPr/>
        <p:nvPr/>
      </p:nvGrpSpPr>
      <p:grpSpPr>
        <a:xfrm>
          <a:off x="0" y="0"/>
          <a:ext cx="0" cy="0"/>
          <a:chOff x="0" y="0"/>
          <a:chExt cx="0" cy="0"/>
        </a:xfrm>
      </p:grpSpPr>
      <p:sp>
        <p:nvSpPr>
          <p:cNvPr id="1477" name="Shape 147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78" name="Shape 14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2" name="Shape 1482"/>
        <p:cNvGrpSpPr/>
        <p:nvPr/>
      </p:nvGrpSpPr>
      <p:grpSpPr>
        <a:xfrm>
          <a:off x="0" y="0"/>
          <a:ext cx="0" cy="0"/>
          <a:chOff x="0" y="0"/>
          <a:chExt cx="0" cy="0"/>
        </a:xfrm>
      </p:grpSpPr>
      <p:sp>
        <p:nvSpPr>
          <p:cNvPr id="1483" name="Shape 148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84" name="Shape 14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8" name="Shape 1488"/>
        <p:cNvGrpSpPr/>
        <p:nvPr/>
      </p:nvGrpSpPr>
      <p:grpSpPr>
        <a:xfrm>
          <a:off x="0" y="0"/>
          <a:ext cx="0" cy="0"/>
          <a:chOff x="0" y="0"/>
          <a:chExt cx="0" cy="0"/>
        </a:xfrm>
      </p:grpSpPr>
      <p:sp>
        <p:nvSpPr>
          <p:cNvPr id="1489" name="Shape 148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90" name="Shape 14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4" name="Shape 1494"/>
        <p:cNvGrpSpPr/>
        <p:nvPr/>
      </p:nvGrpSpPr>
      <p:grpSpPr>
        <a:xfrm>
          <a:off x="0" y="0"/>
          <a:ext cx="0" cy="0"/>
          <a:chOff x="0" y="0"/>
          <a:chExt cx="0" cy="0"/>
        </a:xfrm>
      </p:grpSpPr>
      <p:sp>
        <p:nvSpPr>
          <p:cNvPr id="1495" name="Shape 149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496" name="Shape 14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0" name="Shape 1500"/>
        <p:cNvGrpSpPr/>
        <p:nvPr/>
      </p:nvGrpSpPr>
      <p:grpSpPr>
        <a:xfrm>
          <a:off x="0" y="0"/>
          <a:ext cx="0" cy="0"/>
          <a:chOff x="0" y="0"/>
          <a:chExt cx="0" cy="0"/>
        </a:xfrm>
      </p:grpSpPr>
      <p:sp>
        <p:nvSpPr>
          <p:cNvPr id="1501" name="Shape 150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02" name="Shape 15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6" name="Shape 1506"/>
        <p:cNvGrpSpPr/>
        <p:nvPr/>
      </p:nvGrpSpPr>
      <p:grpSpPr>
        <a:xfrm>
          <a:off x="0" y="0"/>
          <a:ext cx="0" cy="0"/>
          <a:chOff x="0" y="0"/>
          <a:chExt cx="0" cy="0"/>
        </a:xfrm>
      </p:grpSpPr>
      <p:sp>
        <p:nvSpPr>
          <p:cNvPr id="1507" name="Shape 150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08" name="Shape 15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2" name="Shape 1512"/>
        <p:cNvGrpSpPr/>
        <p:nvPr/>
      </p:nvGrpSpPr>
      <p:grpSpPr>
        <a:xfrm>
          <a:off x="0" y="0"/>
          <a:ext cx="0" cy="0"/>
          <a:chOff x="0" y="0"/>
          <a:chExt cx="0" cy="0"/>
        </a:xfrm>
      </p:grpSpPr>
      <p:sp>
        <p:nvSpPr>
          <p:cNvPr id="1513" name="Shape 151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14" name="Shape 15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70" name="Shape 27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8" name="Shape 1518"/>
        <p:cNvGrpSpPr/>
        <p:nvPr/>
      </p:nvGrpSpPr>
      <p:grpSpPr>
        <a:xfrm>
          <a:off x="0" y="0"/>
          <a:ext cx="0" cy="0"/>
          <a:chOff x="0" y="0"/>
          <a:chExt cx="0" cy="0"/>
        </a:xfrm>
      </p:grpSpPr>
      <p:sp>
        <p:nvSpPr>
          <p:cNvPr id="1519" name="Shape 151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20" name="Shape 15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4" name="Shape 1524"/>
        <p:cNvGrpSpPr/>
        <p:nvPr/>
      </p:nvGrpSpPr>
      <p:grpSpPr>
        <a:xfrm>
          <a:off x="0" y="0"/>
          <a:ext cx="0" cy="0"/>
          <a:chOff x="0" y="0"/>
          <a:chExt cx="0" cy="0"/>
        </a:xfrm>
      </p:grpSpPr>
      <p:sp>
        <p:nvSpPr>
          <p:cNvPr id="1525" name="Shape 152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26" name="Shape 15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0" name="Shape 1530"/>
        <p:cNvGrpSpPr/>
        <p:nvPr/>
      </p:nvGrpSpPr>
      <p:grpSpPr>
        <a:xfrm>
          <a:off x="0" y="0"/>
          <a:ext cx="0" cy="0"/>
          <a:chOff x="0" y="0"/>
          <a:chExt cx="0" cy="0"/>
        </a:xfrm>
      </p:grpSpPr>
      <p:sp>
        <p:nvSpPr>
          <p:cNvPr id="1531" name="Shape 153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32" name="Shape 15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6" name="Shape 1536"/>
        <p:cNvGrpSpPr/>
        <p:nvPr/>
      </p:nvGrpSpPr>
      <p:grpSpPr>
        <a:xfrm>
          <a:off x="0" y="0"/>
          <a:ext cx="0" cy="0"/>
          <a:chOff x="0" y="0"/>
          <a:chExt cx="0" cy="0"/>
        </a:xfrm>
      </p:grpSpPr>
      <p:sp>
        <p:nvSpPr>
          <p:cNvPr id="1537" name="Shape 153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38" name="Shape 15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2" name="Shape 1542"/>
        <p:cNvGrpSpPr/>
        <p:nvPr/>
      </p:nvGrpSpPr>
      <p:grpSpPr>
        <a:xfrm>
          <a:off x="0" y="0"/>
          <a:ext cx="0" cy="0"/>
          <a:chOff x="0" y="0"/>
          <a:chExt cx="0" cy="0"/>
        </a:xfrm>
      </p:grpSpPr>
      <p:sp>
        <p:nvSpPr>
          <p:cNvPr id="1543" name="Shape 154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44" name="Shape 15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8" name="Shape 1548"/>
        <p:cNvGrpSpPr/>
        <p:nvPr/>
      </p:nvGrpSpPr>
      <p:grpSpPr>
        <a:xfrm>
          <a:off x="0" y="0"/>
          <a:ext cx="0" cy="0"/>
          <a:chOff x="0" y="0"/>
          <a:chExt cx="0" cy="0"/>
        </a:xfrm>
      </p:grpSpPr>
      <p:sp>
        <p:nvSpPr>
          <p:cNvPr id="1549" name="Shape 154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50" name="Shape 15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4" name="Shape 1554"/>
        <p:cNvGrpSpPr/>
        <p:nvPr/>
      </p:nvGrpSpPr>
      <p:grpSpPr>
        <a:xfrm>
          <a:off x="0" y="0"/>
          <a:ext cx="0" cy="0"/>
          <a:chOff x="0" y="0"/>
          <a:chExt cx="0" cy="0"/>
        </a:xfrm>
      </p:grpSpPr>
      <p:sp>
        <p:nvSpPr>
          <p:cNvPr id="1555" name="Shape 155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56" name="Shape 15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0" name="Shape 1560"/>
        <p:cNvGrpSpPr/>
        <p:nvPr/>
      </p:nvGrpSpPr>
      <p:grpSpPr>
        <a:xfrm>
          <a:off x="0" y="0"/>
          <a:ext cx="0" cy="0"/>
          <a:chOff x="0" y="0"/>
          <a:chExt cx="0" cy="0"/>
        </a:xfrm>
      </p:grpSpPr>
      <p:sp>
        <p:nvSpPr>
          <p:cNvPr id="1561" name="Shape 156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62" name="Shape 15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7" name="Shape 1567"/>
        <p:cNvGrpSpPr/>
        <p:nvPr/>
      </p:nvGrpSpPr>
      <p:grpSpPr>
        <a:xfrm>
          <a:off x="0" y="0"/>
          <a:ext cx="0" cy="0"/>
          <a:chOff x="0" y="0"/>
          <a:chExt cx="0" cy="0"/>
        </a:xfrm>
      </p:grpSpPr>
      <p:sp>
        <p:nvSpPr>
          <p:cNvPr id="1568" name="Shape 156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69" name="Shape 15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3" name="Shape 1573"/>
        <p:cNvGrpSpPr/>
        <p:nvPr/>
      </p:nvGrpSpPr>
      <p:grpSpPr>
        <a:xfrm>
          <a:off x="0" y="0"/>
          <a:ext cx="0" cy="0"/>
          <a:chOff x="0" y="0"/>
          <a:chExt cx="0" cy="0"/>
        </a:xfrm>
      </p:grpSpPr>
      <p:sp>
        <p:nvSpPr>
          <p:cNvPr id="1574" name="Shape 157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75" name="Shape 15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76" name="Shape 2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9" name="Shape 1579"/>
        <p:cNvGrpSpPr/>
        <p:nvPr/>
      </p:nvGrpSpPr>
      <p:grpSpPr>
        <a:xfrm>
          <a:off x="0" y="0"/>
          <a:ext cx="0" cy="0"/>
          <a:chOff x="0" y="0"/>
          <a:chExt cx="0" cy="0"/>
        </a:xfrm>
      </p:grpSpPr>
      <p:sp>
        <p:nvSpPr>
          <p:cNvPr id="1580" name="Shape 158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81" name="Shape 15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5" name="Shape 1585"/>
        <p:cNvGrpSpPr/>
        <p:nvPr/>
      </p:nvGrpSpPr>
      <p:grpSpPr>
        <a:xfrm>
          <a:off x="0" y="0"/>
          <a:ext cx="0" cy="0"/>
          <a:chOff x="0" y="0"/>
          <a:chExt cx="0" cy="0"/>
        </a:xfrm>
      </p:grpSpPr>
      <p:sp>
        <p:nvSpPr>
          <p:cNvPr id="1586" name="Shape 15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87" name="Shape 15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1" name="Shape 1591"/>
        <p:cNvGrpSpPr/>
        <p:nvPr/>
      </p:nvGrpSpPr>
      <p:grpSpPr>
        <a:xfrm>
          <a:off x="0" y="0"/>
          <a:ext cx="0" cy="0"/>
          <a:chOff x="0" y="0"/>
          <a:chExt cx="0" cy="0"/>
        </a:xfrm>
      </p:grpSpPr>
      <p:sp>
        <p:nvSpPr>
          <p:cNvPr id="1592" name="Shape 159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93" name="Shape 15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8" name="Shape 1598"/>
        <p:cNvGrpSpPr/>
        <p:nvPr/>
      </p:nvGrpSpPr>
      <p:grpSpPr>
        <a:xfrm>
          <a:off x="0" y="0"/>
          <a:ext cx="0" cy="0"/>
          <a:chOff x="0" y="0"/>
          <a:chExt cx="0" cy="0"/>
        </a:xfrm>
      </p:grpSpPr>
      <p:sp>
        <p:nvSpPr>
          <p:cNvPr id="1599" name="Shape 159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00" name="Shape 16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4" name="Shape 1604"/>
        <p:cNvGrpSpPr/>
        <p:nvPr/>
      </p:nvGrpSpPr>
      <p:grpSpPr>
        <a:xfrm>
          <a:off x="0" y="0"/>
          <a:ext cx="0" cy="0"/>
          <a:chOff x="0" y="0"/>
          <a:chExt cx="0" cy="0"/>
        </a:xfrm>
      </p:grpSpPr>
      <p:sp>
        <p:nvSpPr>
          <p:cNvPr id="1605" name="Shape 16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06" name="Shape 16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0" name="Shape 1610"/>
        <p:cNvGrpSpPr/>
        <p:nvPr/>
      </p:nvGrpSpPr>
      <p:grpSpPr>
        <a:xfrm>
          <a:off x="0" y="0"/>
          <a:ext cx="0" cy="0"/>
          <a:chOff x="0" y="0"/>
          <a:chExt cx="0" cy="0"/>
        </a:xfrm>
      </p:grpSpPr>
      <p:sp>
        <p:nvSpPr>
          <p:cNvPr id="1611" name="Shape 161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12" name="Shape 16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7" name="Shape 1617"/>
        <p:cNvGrpSpPr/>
        <p:nvPr/>
      </p:nvGrpSpPr>
      <p:grpSpPr>
        <a:xfrm>
          <a:off x="0" y="0"/>
          <a:ext cx="0" cy="0"/>
          <a:chOff x="0" y="0"/>
          <a:chExt cx="0" cy="0"/>
        </a:xfrm>
      </p:grpSpPr>
      <p:sp>
        <p:nvSpPr>
          <p:cNvPr id="1618" name="Shape 161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19" name="Shape 16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3" name="Shape 1623"/>
        <p:cNvGrpSpPr/>
        <p:nvPr/>
      </p:nvGrpSpPr>
      <p:grpSpPr>
        <a:xfrm>
          <a:off x="0" y="0"/>
          <a:ext cx="0" cy="0"/>
          <a:chOff x="0" y="0"/>
          <a:chExt cx="0" cy="0"/>
        </a:xfrm>
      </p:grpSpPr>
      <p:sp>
        <p:nvSpPr>
          <p:cNvPr id="1624" name="Shape 162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25" name="Shape 1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0" name="Shape 1630"/>
        <p:cNvGrpSpPr/>
        <p:nvPr/>
      </p:nvGrpSpPr>
      <p:grpSpPr>
        <a:xfrm>
          <a:off x="0" y="0"/>
          <a:ext cx="0" cy="0"/>
          <a:chOff x="0" y="0"/>
          <a:chExt cx="0" cy="0"/>
        </a:xfrm>
      </p:grpSpPr>
      <p:sp>
        <p:nvSpPr>
          <p:cNvPr id="1631" name="Shape 163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32" name="Shape 16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6" name="Shape 1636"/>
        <p:cNvGrpSpPr/>
        <p:nvPr/>
      </p:nvGrpSpPr>
      <p:grpSpPr>
        <a:xfrm>
          <a:off x="0" y="0"/>
          <a:ext cx="0" cy="0"/>
          <a:chOff x="0" y="0"/>
          <a:chExt cx="0" cy="0"/>
        </a:xfrm>
      </p:grpSpPr>
      <p:sp>
        <p:nvSpPr>
          <p:cNvPr id="1637" name="Shape 163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38" name="Shape 16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82" name="Shape 2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2" name="Shape 1642"/>
        <p:cNvGrpSpPr/>
        <p:nvPr/>
      </p:nvGrpSpPr>
      <p:grpSpPr>
        <a:xfrm>
          <a:off x="0" y="0"/>
          <a:ext cx="0" cy="0"/>
          <a:chOff x="0" y="0"/>
          <a:chExt cx="0" cy="0"/>
        </a:xfrm>
      </p:grpSpPr>
      <p:sp>
        <p:nvSpPr>
          <p:cNvPr id="1643" name="Shape 164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44" name="Shape 16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8" name="Shape 1648"/>
        <p:cNvGrpSpPr/>
        <p:nvPr/>
      </p:nvGrpSpPr>
      <p:grpSpPr>
        <a:xfrm>
          <a:off x="0" y="0"/>
          <a:ext cx="0" cy="0"/>
          <a:chOff x="0" y="0"/>
          <a:chExt cx="0" cy="0"/>
        </a:xfrm>
      </p:grpSpPr>
      <p:sp>
        <p:nvSpPr>
          <p:cNvPr id="1649" name="Shape 164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50" name="Shape 16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5" name="Shape 1655"/>
        <p:cNvGrpSpPr/>
        <p:nvPr/>
      </p:nvGrpSpPr>
      <p:grpSpPr>
        <a:xfrm>
          <a:off x="0" y="0"/>
          <a:ext cx="0" cy="0"/>
          <a:chOff x="0" y="0"/>
          <a:chExt cx="0" cy="0"/>
        </a:xfrm>
      </p:grpSpPr>
      <p:sp>
        <p:nvSpPr>
          <p:cNvPr id="1656" name="Shape 165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57" name="Shape 16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1" name="Shape 1661"/>
        <p:cNvGrpSpPr/>
        <p:nvPr/>
      </p:nvGrpSpPr>
      <p:grpSpPr>
        <a:xfrm>
          <a:off x="0" y="0"/>
          <a:ext cx="0" cy="0"/>
          <a:chOff x="0" y="0"/>
          <a:chExt cx="0" cy="0"/>
        </a:xfrm>
      </p:grpSpPr>
      <p:sp>
        <p:nvSpPr>
          <p:cNvPr id="1662" name="Shape 166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63" name="Shape 16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8" name="Shape 1668"/>
        <p:cNvGrpSpPr/>
        <p:nvPr/>
      </p:nvGrpSpPr>
      <p:grpSpPr>
        <a:xfrm>
          <a:off x="0" y="0"/>
          <a:ext cx="0" cy="0"/>
          <a:chOff x="0" y="0"/>
          <a:chExt cx="0" cy="0"/>
        </a:xfrm>
      </p:grpSpPr>
      <p:sp>
        <p:nvSpPr>
          <p:cNvPr id="1669" name="Shape 166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70" name="Shape 167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4" name="Shape 1674"/>
        <p:cNvGrpSpPr/>
        <p:nvPr/>
      </p:nvGrpSpPr>
      <p:grpSpPr>
        <a:xfrm>
          <a:off x="0" y="0"/>
          <a:ext cx="0" cy="0"/>
          <a:chOff x="0" y="0"/>
          <a:chExt cx="0" cy="0"/>
        </a:xfrm>
      </p:grpSpPr>
      <p:sp>
        <p:nvSpPr>
          <p:cNvPr id="1675" name="Shape 167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76" name="Shape 16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0" name="Shape 1680"/>
        <p:cNvGrpSpPr/>
        <p:nvPr/>
      </p:nvGrpSpPr>
      <p:grpSpPr>
        <a:xfrm>
          <a:off x="0" y="0"/>
          <a:ext cx="0" cy="0"/>
          <a:chOff x="0" y="0"/>
          <a:chExt cx="0" cy="0"/>
        </a:xfrm>
      </p:grpSpPr>
      <p:sp>
        <p:nvSpPr>
          <p:cNvPr id="1681" name="Shape 168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82" name="Shape 16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6" name="Shape 1686"/>
        <p:cNvGrpSpPr/>
        <p:nvPr/>
      </p:nvGrpSpPr>
      <p:grpSpPr>
        <a:xfrm>
          <a:off x="0" y="0"/>
          <a:ext cx="0" cy="0"/>
          <a:chOff x="0" y="0"/>
          <a:chExt cx="0" cy="0"/>
        </a:xfrm>
      </p:grpSpPr>
      <p:sp>
        <p:nvSpPr>
          <p:cNvPr id="1687" name="Shape 168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88" name="Shape 16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2" name="Shape 1692"/>
        <p:cNvGrpSpPr/>
        <p:nvPr/>
      </p:nvGrpSpPr>
      <p:grpSpPr>
        <a:xfrm>
          <a:off x="0" y="0"/>
          <a:ext cx="0" cy="0"/>
          <a:chOff x="0" y="0"/>
          <a:chExt cx="0" cy="0"/>
        </a:xfrm>
      </p:grpSpPr>
      <p:sp>
        <p:nvSpPr>
          <p:cNvPr id="1693" name="Shape 169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94" name="Shape 1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8" name="Shape 1698"/>
        <p:cNvGrpSpPr/>
        <p:nvPr/>
      </p:nvGrpSpPr>
      <p:grpSpPr>
        <a:xfrm>
          <a:off x="0" y="0"/>
          <a:ext cx="0" cy="0"/>
          <a:chOff x="0" y="0"/>
          <a:chExt cx="0" cy="0"/>
        </a:xfrm>
      </p:grpSpPr>
      <p:sp>
        <p:nvSpPr>
          <p:cNvPr id="1699" name="Shape 169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700" name="Shape 17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88" name="Shape 2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4" name="Shape 1704"/>
        <p:cNvGrpSpPr/>
        <p:nvPr/>
      </p:nvGrpSpPr>
      <p:grpSpPr>
        <a:xfrm>
          <a:off x="0" y="0"/>
          <a:ext cx="0" cy="0"/>
          <a:chOff x="0" y="0"/>
          <a:chExt cx="0" cy="0"/>
        </a:xfrm>
      </p:grpSpPr>
      <p:sp>
        <p:nvSpPr>
          <p:cNvPr id="1705" name="Shape 17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706" name="Shape 17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94" name="Shape 2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00" name="Shape 3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06" name="Shape 3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12" name="Shape 3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18" name="Shape 3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9" name="Shape 15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24" name="Shape 3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30" name="Shape 33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36" name="Shape 33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42" name="Shape 3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63" name="Shape 3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382" name="Shape 3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02" name="Shape 4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22" name="Shape 4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42" name="Shape 4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48" name="Shape 4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54" name="Shape 4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60" name="Shape 4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66" name="Shape 46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72" name="Shape 4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78" name="Shape 4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84" name="Shape 4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498" name="Shape 4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04" name="Shape 5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14" name="Shape 5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71" name="Shape 1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20" name="Shape 5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26" name="Shape 5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32" name="Shape 5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38" name="Shape 5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44" name="Shape 5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50" name="Shape 5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57" name="Shape 5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63" name="Shape 5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69" name="Shape 5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75" name="Shape 5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77" name="Shape 1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82" name="Shape 5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89" name="Shape 5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595" name="Shape 59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01" name="Shape 6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08" name="Shape 6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15" name="Shape 6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21" name="Shape 62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27" name="Shape 6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33" name="Shape 63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39" name="Shape 6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85" name="Shape 1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45" name="Shape 6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57" name="Shape 65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63" name="Shape 6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69" name="Shape 6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75" name="Shape 6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81" name="Shape 6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87" name="Shape 6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93" name="Shape 6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699" name="Shape 6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91" name="Shape 1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05" name="Shape 7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11" name="Shape 7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17" name="Shape 7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23" name="Shape 7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30" name="Shape 73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37" name="Shape 73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43" name="Shape 74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49" name="Shape 7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55" name="Shape 7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61" name="Shape 7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67" name="Shape 7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73" name="Shape 7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79" name="Shape 7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85" name="Shape 7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92" name="Shape 79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798" name="Shape 79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2" name="Shape 802"/>
        <p:cNvGrpSpPr/>
        <p:nvPr/>
      </p:nvGrpSpPr>
      <p:grpSpPr>
        <a:xfrm>
          <a:off x="0" y="0"/>
          <a:ext cx="0" cy="0"/>
          <a:chOff x="0" y="0"/>
          <a:chExt cx="0" cy="0"/>
        </a:xfrm>
      </p:grpSpPr>
      <p:sp>
        <p:nvSpPr>
          <p:cNvPr id="803" name="Shape 80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04" name="Shape 8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10" name="Shape 8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16" name="Shape 8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22" name="Shape 8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grpSp>
        <p:nvGrpSpPr>
          <p:cNvPr id="26" name="Shape 26"/>
          <p:cNvGrpSpPr/>
          <p:nvPr/>
        </p:nvGrpSpPr>
        <p:grpSpPr>
          <a:xfrm>
            <a:off x="0" y="-8466"/>
            <a:ext cx="12192000" cy="6866467"/>
            <a:chOff x="0" y="-8466"/>
            <a:chExt cx="12192000" cy="6866467"/>
          </a:xfrm>
        </p:grpSpPr>
        <p:cxnSp>
          <p:nvCxnSpPr>
            <p:cNvPr id="27" name="Shape 27"/>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8" name="Shape 28"/>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29" name="Shape 29"/>
            <p:cNvSpPr/>
            <p:nvPr/>
          </p:nvSpPr>
          <p:spPr>
            <a:xfrm>
              <a:off x="9181475" y="-8466"/>
              <a:ext cx="3007348" cy="6866466"/>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 name="Shape 30"/>
            <p:cNvSpPr/>
            <p:nvPr/>
          </p:nvSpPr>
          <p:spPr>
            <a:xfrm>
              <a:off x="9603442" y="-8466"/>
              <a:ext cx="2588558" cy="6866466"/>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 name="Shape 31"/>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9334500" y="-8466"/>
              <a:ext cx="2854325" cy="6866466"/>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3" name="Shape 33"/>
            <p:cNvSpPr/>
            <p:nvPr/>
          </p:nvSpPr>
          <p:spPr>
            <a:xfrm>
              <a:off x="10898729" y="-8466"/>
              <a:ext cx="1290093"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4" name="Shape 34"/>
            <p:cNvSpPr/>
            <p:nvPr/>
          </p:nvSpPr>
          <p:spPr>
            <a:xfrm>
              <a:off x="10938999" y="-8466"/>
              <a:ext cx="1249824"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 name="Shape 35"/>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a:spcBef>
                  <a:spcPts val="0"/>
                </a:spcBef>
                <a:buNone/>
              </a:pPr>
              <a:r>
                <a:t/>
              </a:r>
              <a:endParaRPr/>
            </a:p>
          </p:txBody>
        </p:sp>
        <p:sp>
          <p:nvSpPr>
            <p:cNvPr id="36" name="Shape 3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tIns="91425">
              <a:noAutofit/>
            </a:bodyPr>
            <a:lstStyle/>
            <a:p>
              <a:pPr>
                <a:spcBef>
                  <a:spcPts val="0"/>
                </a:spcBef>
                <a:buNone/>
              </a:pPr>
              <a:r>
                <a:t/>
              </a:r>
              <a:endParaRPr/>
            </a:p>
          </p:txBody>
        </p:sp>
      </p:grpSp>
      <p:sp>
        <p:nvSpPr>
          <p:cNvPr id="37" name="Shape 37"/>
          <p:cNvSpPr txBox="1"/>
          <p:nvPr>
            <p:ph type="ctrTitle"/>
          </p:nvPr>
        </p:nvSpPr>
        <p:spPr>
          <a:xfrm>
            <a:off x="1507066" y="2404533"/>
            <a:ext cx="7766936" cy="1646301"/>
          </a:xfrm>
          <a:prstGeom prst="rect">
            <a:avLst/>
          </a:prstGeom>
          <a:noFill/>
          <a:ln>
            <a:noFill/>
          </a:ln>
        </p:spPr>
        <p:txBody>
          <a:bodyPr anchorCtr="0" anchor="b" bIns="91425" lIns="91425" rIns="91425" tIns="91425"/>
          <a:lstStyle>
            <a:lvl1pPr indent="0" marL="0" marR="0" rtl="0" algn="r">
              <a:spcBef>
                <a:spcPts val="0"/>
              </a:spcBef>
              <a:buClr>
                <a:schemeClr val="accent1"/>
              </a:buClr>
              <a:buFont typeface="Trebuchet MS"/>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8" name="Shape 38"/>
          <p:cNvSpPr txBox="1"/>
          <p:nvPr>
            <p:ph idx="1" type="subTitle"/>
          </p:nvPr>
        </p:nvSpPr>
        <p:spPr>
          <a:xfrm>
            <a:off x="1507066" y="4050835"/>
            <a:ext cx="7766936" cy="1096899"/>
          </a:xfrm>
          <a:prstGeom prst="rect">
            <a:avLst/>
          </a:prstGeom>
          <a:noFill/>
          <a:ln>
            <a:noFill/>
          </a:ln>
        </p:spPr>
        <p:txBody>
          <a:bodyPr anchorCtr="0" anchor="t" bIns="91425" lIns="91425" rIns="91425" tIns="91425"/>
          <a:lstStyle>
            <a:lvl1pPr indent="0" marL="0" marR="0" rtl="0" algn="r">
              <a:spcBef>
                <a:spcPts val="1000"/>
              </a:spcBef>
              <a:spcAft>
                <a:spcPts val="0"/>
              </a:spcAft>
              <a:buClr>
                <a:schemeClr val="accent1"/>
              </a:buClr>
              <a:buFont typeface="Noto Symbol"/>
              <a:buNone/>
              <a:defRPr/>
            </a:lvl1pPr>
            <a:lvl2pPr indent="-12689" marL="457189" marR="0" rtl="0" algn="ctr">
              <a:spcBef>
                <a:spcPts val="1000"/>
              </a:spcBef>
              <a:spcAft>
                <a:spcPts val="0"/>
              </a:spcAft>
              <a:buClr>
                <a:schemeClr val="accent1"/>
              </a:buClr>
              <a:buFont typeface="Noto Symbol"/>
              <a:buNone/>
              <a:defRPr/>
            </a:lvl2pPr>
            <a:lvl3pPr indent="-12677" marL="914377" marR="0" rtl="0" algn="ctr">
              <a:spcBef>
                <a:spcPts val="1000"/>
              </a:spcBef>
              <a:spcAft>
                <a:spcPts val="0"/>
              </a:spcAft>
              <a:buClr>
                <a:schemeClr val="accent1"/>
              </a:buClr>
              <a:buFont typeface="Noto Symbol"/>
              <a:buNone/>
              <a:defRPr/>
            </a:lvl3pPr>
            <a:lvl4pPr indent="-12665" marL="1371566" marR="0" rtl="0" algn="ctr">
              <a:spcBef>
                <a:spcPts val="1000"/>
              </a:spcBef>
              <a:spcAft>
                <a:spcPts val="0"/>
              </a:spcAft>
              <a:buClr>
                <a:schemeClr val="accent1"/>
              </a:buClr>
              <a:buFont typeface="Noto Symbol"/>
              <a:buNone/>
              <a:defRPr/>
            </a:lvl4pPr>
            <a:lvl5pPr indent="-12654" marL="1828754" marR="0" rtl="0" algn="ctr">
              <a:spcBef>
                <a:spcPts val="1000"/>
              </a:spcBef>
              <a:spcAft>
                <a:spcPts val="0"/>
              </a:spcAft>
              <a:buClr>
                <a:schemeClr val="accent1"/>
              </a:buClr>
              <a:buFont typeface="Noto Symbol"/>
              <a:buNone/>
              <a:defRPr/>
            </a:lvl5pPr>
            <a:lvl6pPr indent="-12643" marL="2285943" marR="0" rtl="0" algn="ctr">
              <a:spcBef>
                <a:spcPts val="1000"/>
              </a:spcBef>
              <a:spcAft>
                <a:spcPts val="0"/>
              </a:spcAft>
              <a:buClr>
                <a:schemeClr val="accent1"/>
              </a:buClr>
              <a:buFont typeface="Noto Symbol"/>
              <a:buNone/>
              <a:defRPr/>
            </a:lvl6pPr>
            <a:lvl7pPr indent="-12631" marL="2743131" marR="0" rtl="0" algn="ctr">
              <a:spcBef>
                <a:spcPts val="1000"/>
              </a:spcBef>
              <a:spcAft>
                <a:spcPts val="0"/>
              </a:spcAft>
              <a:buClr>
                <a:schemeClr val="accent1"/>
              </a:buClr>
              <a:buFont typeface="Noto Symbol"/>
              <a:buNone/>
              <a:defRPr/>
            </a:lvl7pPr>
            <a:lvl8pPr indent="-12619" marL="3200320" marR="0" rtl="0" algn="ctr">
              <a:spcBef>
                <a:spcPts val="1000"/>
              </a:spcBef>
              <a:spcAft>
                <a:spcPts val="0"/>
              </a:spcAft>
              <a:buClr>
                <a:schemeClr val="accent1"/>
              </a:buClr>
              <a:buFont typeface="Noto Symbol"/>
              <a:buNone/>
              <a:defRPr/>
            </a:lvl8pPr>
            <a:lvl9pPr indent="-12608" marL="3657509" marR="0" rtl="0" algn="ctr">
              <a:spcBef>
                <a:spcPts val="1000"/>
              </a:spcBef>
              <a:spcAft>
                <a:spcPts val="0"/>
              </a:spcAft>
              <a:buClr>
                <a:schemeClr val="accent1"/>
              </a:buClr>
              <a:buFont typeface="Noto Symbol"/>
              <a:buNone/>
              <a:defRPr/>
            </a:lvl9pPr>
          </a:lstStyle>
          <a:p/>
        </p:txBody>
      </p:sp>
      <p:sp>
        <p:nvSpPr>
          <p:cNvPr id="39" name="Shape 39"/>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40" name="Shape 40"/>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41" name="Shape 41"/>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3" name="Shape 93"/>
        <p:cNvGrpSpPr/>
        <p:nvPr/>
      </p:nvGrpSpPr>
      <p:grpSpPr>
        <a:xfrm>
          <a:off x="0" y="0"/>
          <a:ext cx="0" cy="0"/>
          <a:chOff x="0" y="0"/>
          <a:chExt cx="0" cy="0"/>
        </a:xfrm>
      </p:grpSpPr>
      <p:sp>
        <p:nvSpPr>
          <p:cNvPr id="94" name="Shape 94"/>
          <p:cNvSpPr txBox="1"/>
          <p:nvPr>
            <p:ph type="title"/>
          </p:nvPr>
        </p:nvSpPr>
        <p:spPr>
          <a:xfrm>
            <a:off x="677335" y="609600"/>
            <a:ext cx="8596668" cy="34035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96" name="Shape 96"/>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97" name="Shape 97"/>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98" name="Shape 98"/>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9" name="Shape 99"/>
        <p:cNvGrpSpPr/>
        <p:nvPr/>
      </p:nvGrpSpPr>
      <p:grpSpPr>
        <a:xfrm>
          <a:off x="0" y="0"/>
          <a:ext cx="0" cy="0"/>
          <a:chOff x="0" y="0"/>
          <a:chExt cx="0" cy="0"/>
        </a:xfrm>
      </p:grpSpPr>
      <p:sp>
        <p:nvSpPr>
          <p:cNvPr id="100" name="Shape 100"/>
          <p:cNvSpPr txBox="1"/>
          <p:nvPr>
            <p:ph type="title"/>
          </p:nvPr>
        </p:nvSpPr>
        <p:spPr>
          <a:xfrm>
            <a:off x="931333" y="609600"/>
            <a:ext cx="8094135" cy="30225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1" name="Shape 101"/>
          <p:cNvSpPr txBox="1"/>
          <p:nvPr>
            <p:ph idx="1" type="body"/>
          </p:nvPr>
        </p:nvSpPr>
        <p:spPr>
          <a:xfrm>
            <a:off x="1366138" y="3632200"/>
            <a:ext cx="7224524" cy="381000"/>
          </a:xfrm>
          <a:prstGeom prst="rect">
            <a:avLst/>
          </a:prstGeom>
          <a:noFill/>
          <a:ln>
            <a:noFill/>
          </a:ln>
        </p:spPr>
        <p:txBody>
          <a:bodyPr anchorCtr="0" anchor="ctr" bIns="91425" lIns="91425" rIns="91425" tIns="91425"/>
          <a:lstStyle>
            <a:lvl1pPr indent="0" marL="0" rtl="0">
              <a:spcBef>
                <a:spcPts val="0"/>
              </a:spcBef>
              <a:buClr>
                <a:srgbClr val="7F7F7F"/>
              </a:buClr>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2" name="Shape 102"/>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marL="0" rtl="0" algn="l">
              <a:spcBef>
                <a:spcPts val="0"/>
              </a:spcBef>
              <a:buClr>
                <a:srgbClr val="3F3F3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103" name="Shape 103"/>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04" name="Shape 104"/>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05" name="Shape 105"/>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
        <p:nvSpPr>
          <p:cNvPr id="106" name="Shape 106"/>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GB" sz="8000" u="none" cap="none" strike="noStrike">
                <a:solidFill>
                  <a:srgbClr val="BFE471"/>
                </a:solidFill>
                <a:latin typeface="Arial"/>
                <a:ea typeface="Arial"/>
                <a:cs typeface="Arial"/>
                <a:sym typeface="Arial"/>
              </a:rPr>
              <a:t>“</a:t>
            </a:r>
          </a:p>
        </p:txBody>
      </p:sp>
      <p:sp>
        <p:nvSpPr>
          <p:cNvPr id="107" name="Shape 107"/>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GB"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8" name="Shape 108"/>
        <p:cNvGrpSpPr/>
        <p:nvPr/>
      </p:nvGrpSpPr>
      <p:grpSpPr>
        <a:xfrm>
          <a:off x="0" y="0"/>
          <a:ext cx="0" cy="0"/>
          <a:chOff x="0" y="0"/>
          <a:chExt cx="0" cy="0"/>
        </a:xfrm>
      </p:grpSpPr>
      <p:sp>
        <p:nvSpPr>
          <p:cNvPr id="109" name="Shape 109"/>
          <p:cNvSpPr txBox="1"/>
          <p:nvPr>
            <p:ph type="title"/>
          </p:nvPr>
        </p:nvSpPr>
        <p:spPr>
          <a:xfrm>
            <a:off x="677335" y="1931988"/>
            <a:ext cx="8596668" cy="259545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3F3F3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111" name="Shape 111"/>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12" name="Shape 112"/>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13" name="Shape 113"/>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4" name="Shape 114"/>
        <p:cNvGrpSpPr/>
        <p:nvPr/>
      </p:nvGrpSpPr>
      <p:grpSpPr>
        <a:xfrm>
          <a:off x="0" y="0"/>
          <a:ext cx="0" cy="0"/>
          <a:chOff x="0" y="0"/>
          <a:chExt cx="0" cy="0"/>
        </a:xfrm>
      </p:grpSpPr>
      <p:sp>
        <p:nvSpPr>
          <p:cNvPr id="115" name="Shape 115"/>
          <p:cNvSpPr txBox="1"/>
          <p:nvPr>
            <p:ph type="title"/>
          </p:nvPr>
        </p:nvSpPr>
        <p:spPr>
          <a:xfrm>
            <a:off x="931333" y="609600"/>
            <a:ext cx="8094135" cy="30225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rgbClr val="3F3F3F"/>
              </a:buClr>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118" name="Shape 118"/>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19" name="Shape 119"/>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20" name="Shape 120"/>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
        <p:nvSpPr>
          <p:cNvPr id="121" name="Shape 121"/>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GB" sz="8000" u="none" cap="none" strike="noStrike">
                <a:solidFill>
                  <a:srgbClr val="BFE471"/>
                </a:solidFill>
                <a:latin typeface="Arial"/>
                <a:ea typeface="Arial"/>
                <a:cs typeface="Arial"/>
                <a:sym typeface="Arial"/>
              </a:rPr>
              <a:t>“</a:t>
            </a:r>
          </a:p>
        </p:txBody>
      </p:sp>
      <p:sp>
        <p:nvSpPr>
          <p:cNvPr id="122" name="Shape 122"/>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GB"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3" name="Shape 123"/>
        <p:cNvGrpSpPr/>
        <p:nvPr/>
      </p:nvGrpSpPr>
      <p:grpSpPr>
        <a:xfrm>
          <a:off x="0" y="0"/>
          <a:ext cx="0" cy="0"/>
          <a:chOff x="0" y="0"/>
          <a:chExt cx="0" cy="0"/>
        </a:xfrm>
      </p:grpSpPr>
      <p:sp>
        <p:nvSpPr>
          <p:cNvPr id="124" name="Shape 124"/>
          <p:cNvSpPr txBox="1"/>
          <p:nvPr>
            <p:ph type="title"/>
          </p:nvPr>
        </p:nvSpPr>
        <p:spPr>
          <a:xfrm>
            <a:off x="685800" y="609600"/>
            <a:ext cx="8588202" cy="30225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5" name="Shape 125"/>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marL="0" rtl="0">
              <a:spcBef>
                <a:spcPts val="0"/>
              </a:spcBef>
              <a:buClr>
                <a:schemeClr val="accent1"/>
              </a:buClr>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6" name="Shape 126"/>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127" name="Shape 127"/>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28" name="Shape 128"/>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29" name="Shape 129"/>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sp>
        <p:nvSpPr>
          <p:cNvPr id="131" name="Shape 131"/>
          <p:cNvSpPr txBox="1"/>
          <p:nvPr>
            <p:ph type="title"/>
          </p:nvPr>
        </p:nvSpPr>
        <p:spPr>
          <a:xfrm>
            <a:off x="677335"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txBox="1"/>
          <p:nvPr>
            <p:ph idx="1" type="body"/>
          </p:nvPr>
        </p:nvSpPr>
        <p:spPr>
          <a:xfrm rot="5400000">
            <a:off x="3035282" y="-197357"/>
            <a:ext cx="3880773" cy="8596668"/>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133" name="Shape 133"/>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34" name="Shape 134"/>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35" name="Shape 135"/>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6" name="Shape 136"/>
        <p:cNvGrpSpPr/>
        <p:nvPr/>
      </p:nvGrpSpPr>
      <p:grpSpPr>
        <a:xfrm>
          <a:off x="0" y="0"/>
          <a:ext cx="0" cy="0"/>
          <a:chOff x="0" y="0"/>
          <a:chExt cx="0" cy="0"/>
        </a:xfrm>
      </p:grpSpPr>
      <p:sp>
        <p:nvSpPr>
          <p:cNvPr id="137" name="Shape 137"/>
          <p:cNvSpPr txBox="1"/>
          <p:nvPr>
            <p:ph type="title"/>
          </p:nvPr>
        </p:nvSpPr>
        <p:spPr>
          <a:xfrm rot="5400000">
            <a:off x="5994320" y="2582954"/>
            <a:ext cx="5251450" cy="1304742"/>
          </a:xfrm>
          <a:prstGeom prst="rect">
            <a:avLst/>
          </a:prstGeom>
          <a:noFill/>
          <a:ln>
            <a:noFill/>
          </a:ln>
        </p:spPr>
        <p:txBody>
          <a:bodyPr anchorCtr="0" anchor="ctr" bIns="91425" lIns="91425" rIns="91425" tIns="91425"/>
          <a:lstStyle>
            <a:lvl1pPr rtl="0" algn="l">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8" name="Shape 138"/>
          <p:cNvSpPr txBox="1"/>
          <p:nvPr>
            <p:ph idx="1" type="body"/>
          </p:nvPr>
        </p:nvSpPr>
        <p:spPr>
          <a:xfrm rot="5400000">
            <a:off x="1581685" y="-294750"/>
            <a:ext cx="5251449" cy="7060151"/>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139" name="Shape 139"/>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40" name="Shape 140"/>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141" name="Shape 141"/>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677335" y="609600"/>
            <a:ext cx="8596668" cy="1320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1" type="body"/>
          </p:nvPr>
        </p:nvSpPr>
        <p:spPr>
          <a:xfrm>
            <a:off x="677335" y="2160590"/>
            <a:ext cx="8596668" cy="3880773"/>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45" name="Shape 45"/>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46" name="Shape 46"/>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47" name="Shape 47"/>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8" name="Shape 48"/>
        <p:cNvGrpSpPr/>
        <p:nvPr/>
      </p:nvGrpSpPr>
      <p:grpSpPr>
        <a:xfrm>
          <a:off x="0" y="0"/>
          <a:ext cx="0" cy="0"/>
          <a:chOff x="0" y="0"/>
          <a:chExt cx="0" cy="0"/>
        </a:xfrm>
      </p:grpSpPr>
      <p:sp>
        <p:nvSpPr>
          <p:cNvPr id="49" name="Shape 49"/>
          <p:cNvSpPr txBox="1"/>
          <p:nvPr>
            <p:ph type="title"/>
          </p:nvPr>
        </p:nvSpPr>
        <p:spPr>
          <a:xfrm>
            <a:off x="677335" y="1498604"/>
            <a:ext cx="3854527" cy="1278465"/>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x="4760462" y="514925"/>
            <a:ext cx="4513540" cy="5526437"/>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51" name="Shape 51"/>
          <p:cNvSpPr txBox="1"/>
          <p:nvPr>
            <p:ph idx="2" type="body"/>
          </p:nvPr>
        </p:nvSpPr>
        <p:spPr>
          <a:xfrm>
            <a:off x="677335" y="2777068"/>
            <a:ext cx="3854527" cy="2584448"/>
          </a:xfrm>
          <a:prstGeom prst="rect">
            <a:avLst/>
          </a:prstGeom>
          <a:noFill/>
          <a:ln>
            <a:noFill/>
          </a:ln>
        </p:spPr>
        <p:txBody>
          <a:bodyPr anchorCtr="0" anchor="t" bIns="91425" lIns="91425" rIns="91425" tIns="91425"/>
          <a:lstStyle>
            <a:lvl1pPr indent="0" marL="0" rtl="0">
              <a:spcBef>
                <a:spcPts val="0"/>
              </a:spcBef>
              <a:buFont typeface="Trebuchet MS"/>
              <a:buNone/>
              <a:defRPr/>
            </a:lvl1pPr>
            <a:lvl2pPr indent="-12550" marL="457050" rtl="0">
              <a:spcBef>
                <a:spcPts val="0"/>
              </a:spcBef>
              <a:buFont typeface="Trebuchet MS"/>
              <a:buNone/>
              <a:defRPr/>
            </a:lvl2pPr>
            <a:lvl3pPr indent="-12403" marL="914104" rtl="0">
              <a:spcBef>
                <a:spcPts val="0"/>
              </a:spcBef>
              <a:buFont typeface="Trebuchet MS"/>
              <a:buNone/>
              <a:defRPr/>
            </a:lvl3pPr>
            <a:lvl4pPr indent="-12254" marL="1371155" rtl="0">
              <a:spcBef>
                <a:spcPts val="0"/>
              </a:spcBef>
              <a:buFont typeface="Trebuchet MS"/>
              <a:buNone/>
              <a:defRPr/>
            </a:lvl4pPr>
            <a:lvl5pPr indent="-12105" marL="1828205" rtl="0">
              <a:spcBef>
                <a:spcPts val="0"/>
              </a:spcBef>
              <a:buFont typeface="Trebuchet MS"/>
              <a:buNone/>
              <a:defRPr/>
            </a:lvl5pPr>
            <a:lvl6pPr indent="-11957" marL="2285258" rtl="0">
              <a:spcBef>
                <a:spcPts val="0"/>
              </a:spcBef>
              <a:buFont typeface="Trebuchet MS"/>
              <a:buNone/>
              <a:defRPr/>
            </a:lvl6pPr>
            <a:lvl7pPr indent="-11808" marL="2742309" rtl="0">
              <a:spcBef>
                <a:spcPts val="0"/>
              </a:spcBef>
              <a:buFont typeface="Trebuchet MS"/>
              <a:buNone/>
              <a:defRPr/>
            </a:lvl7pPr>
            <a:lvl8pPr indent="-11659" marL="3199360" rtl="0">
              <a:spcBef>
                <a:spcPts val="0"/>
              </a:spcBef>
              <a:buFont typeface="Trebuchet MS"/>
              <a:buNone/>
              <a:defRPr/>
            </a:lvl8pPr>
            <a:lvl9pPr indent="-11510" marL="3656411" rtl="0">
              <a:spcBef>
                <a:spcPts val="0"/>
              </a:spcBef>
              <a:buFont typeface="Trebuchet MS"/>
              <a:buNone/>
              <a:defRPr/>
            </a:lvl9pPr>
          </a:lstStyle>
          <a:p/>
        </p:txBody>
      </p:sp>
      <p:sp>
        <p:nvSpPr>
          <p:cNvPr id="52" name="Shape 52"/>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53" name="Shape 53"/>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54" name="Shape 54"/>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77335"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x="677335" y="2160589"/>
            <a:ext cx="4184035" cy="3880771"/>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58" name="Shape 58"/>
          <p:cNvSpPr txBox="1"/>
          <p:nvPr>
            <p:ph idx="2" type="body"/>
          </p:nvPr>
        </p:nvSpPr>
        <p:spPr>
          <a:xfrm>
            <a:off x="5089969" y="2160590"/>
            <a:ext cx="4184035" cy="3880773"/>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59" name="Shape 59"/>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60" name="Shape 60"/>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61" name="Shape 61"/>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677335" y="2700868"/>
            <a:ext cx="8596668" cy="182658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marL="0" rtl="0" algn="l">
              <a:spcBef>
                <a:spcPts val="0"/>
              </a:spcBef>
              <a:buClr>
                <a:srgbClr val="7F7F7F"/>
              </a:buClr>
              <a:buFont typeface="Trebuchet MS"/>
              <a:buNone/>
              <a:defRPr/>
            </a:lvl1pPr>
            <a:lvl2pPr indent="-12689" marL="457189" rtl="0">
              <a:spcBef>
                <a:spcPts val="0"/>
              </a:spcBef>
              <a:buClr>
                <a:srgbClr val="888888"/>
              </a:buClr>
              <a:buFont typeface="Trebuchet MS"/>
              <a:buNone/>
              <a:defRPr/>
            </a:lvl2pPr>
            <a:lvl3pPr indent="-12677" marL="914377" rtl="0">
              <a:spcBef>
                <a:spcPts val="0"/>
              </a:spcBef>
              <a:buClr>
                <a:srgbClr val="888888"/>
              </a:buClr>
              <a:buFont typeface="Trebuchet MS"/>
              <a:buNone/>
              <a:defRPr/>
            </a:lvl3pPr>
            <a:lvl4pPr indent="-12665" marL="1371566" rtl="0">
              <a:spcBef>
                <a:spcPts val="0"/>
              </a:spcBef>
              <a:buClr>
                <a:srgbClr val="888888"/>
              </a:buClr>
              <a:buFont typeface="Trebuchet MS"/>
              <a:buNone/>
              <a:defRPr/>
            </a:lvl4pPr>
            <a:lvl5pPr indent="-12654" marL="1828754" rtl="0">
              <a:spcBef>
                <a:spcPts val="0"/>
              </a:spcBef>
              <a:buClr>
                <a:srgbClr val="888888"/>
              </a:buClr>
              <a:buFont typeface="Trebuchet MS"/>
              <a:buNone/>
              <a:defRPr/>
            </a:lvl5pPr>
            <a:lvl6pPr indent="-12643" marL="2285943" rtl="0">
              <a:spcBef>
                <a:spcPts val="0"/>
              </a:spcBef>
              <a:buClr>
                <a:srgbClr val="888888"/>
              </a:buClr>
              <a:buFont typeface="Trebuchet MS"/>
              <a:buNone/>
              <a:defRPr/>
            </a:lvl6pPr>
            <a:lvl7pPr indent="-12631" marL="2743131" rtl="0">
              <a:spcBef>
                <a:spcPts val="0"/>
              </a:spcBef>
              <a:buClr>
                <a:srgbClr val="888888"/>
              </a:buClr>
              <a:buFont typeface="Trebuchet MS"/>
              <a:buNone/>
              <a:defRPr/>
            </a:lvl7pPr>
            <a:lvl8pPr indent="-12619" marL="3200320" rtl="0">
              <a:spcBef>
                <a:spcPts val="0"/>
              </a:spcBef>
              <a:buClr>
                <a:srgbClr val="888888"/>
              </a:buClr>
              <a:buFont typeface="Trebuchet MS"/>
              <a:buNone/>
              <a:defRPr/>
            </a:lvl8pPr>
            <a:lvl9pPr indent="-12608" marL="3657509" rtl="0">
              <a:spcBef>
                <a:spcPts val="0"/>
              </a:spcBef>
              <a:buClr>
                <a:srgbClr val="888888"/>
              </a:buClr>
              <a:buFont typeface="Trebuchet MS"/>
              <a:buNone/>
              <a:defRPr/>
            </a:lvl9pPr>
          </a:lstStyle>
          <a:p/>
        </p:txBody>
      </p:sp>
      <p:sp>
        <p:nvSpPr>
          <p:cNvPr id="65" name="Shape 65"/>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66" name="Shape 66"/>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67" name="Shape 67"/>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8" name="Shape 68"/>
        <p:cNvGrpSpPr/>
        <p:nvPr/>
      </p:nvGrpSpPr>
      <p:grpSpPr>
        <a:xfrm>
          <a:off x="0" y="0"/>
          <a:ext cx="0" cy="0"/>
          <a:chOff x="0" y="0"/>
          <a:chExt cx="0" cy="0"/>
        </a:xfrm>
      </p:grpSpPr>
      <p:sp>
        <p:nvSpPr>
          <p:cNvPr id="69" name="Shape 69"/>
          <p:cNvSpPr txBox="1"/>
          <p:nvPr>
            <p:ph type="title"/>
          </p:nvPr>
        </p:nvSpPr>
        <p:spPr>
          <a:xfrm>
            <a:off x="677335" y="609600"/>
            <a:ext cx="8596668" cy="1320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0" name="Shape 70"/>
          <p:cNvSpPr txBox="1"/>
          <p:nvPr>
            <p:ph idx="1" type="body"/>
          </p:nvPr>
        </p:nvSpPr>
        <p:spPr>
          <a:xfrm>
            <a:off x="675745" y="2160983"/>
            <a:ext cx="4185622" cy="576262"/>
          </a:xfrm>
          <a:prstGeom prst="rect">
            <a:avLst/>
          </a:prstGeom>
          <a:noFill/>
          <a:ln>
            <a:noFill/>
          </a:ln>
        </p:spPr>
        <p:txBody>
          <a:bodyPr anchorCtr="0" anchor="b" bIns="91425" lIns="91425" rIns="91425" tIns="91425"/>
          <a:lstStyle>
            <a:lvl1pPr indent="0" marL="0" rtl="0">
              <a:spcBef>
                <a:spcPts val="0"/>
              </a:spcBef>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indent="-12643" marL="2285943" rtl="0">
              <a:spcBef>
                <a:spcPts val="0"/>
              </a:spcBef>
              <a:buFont typeface="Trebuchet MS"/>
              <a:buNone/>
              <a:defRPr/>
            </a:lvl6pPr>
            <a:lvl7pPr indent="-12631" marL="2743131" rtl="0">
              <a:spcBef>
                <a:spcPts val="0"/>
              </a:spcBef>
              <a:buFont typeface="Trebuchet MS"/>
              <a:buNone/>
              <a:defRPr/>
            </a:lvl7pPr>
            <a:lvl8pPr indent="-12619" marL="3200320" rtl="0">
              <a:spcBef>
                <a:spcPts val="0"/>
              </a:spcBef>
              <a:buFont typeface="Trebuchet MS"/>
              <a:buNone/>
              <a:defRPr/>
            </a:lvl8pPr>
            <a:lvl9pPr indent="-12608" marL="3657509" rtl="0">
              <a:spcBef>
                <a:spcPts val="0"/>
              </a:spcBef>
              <a:buFont typeface="Trebuchet MS"/>
              <a:buNone/>
              <a:defRPr/>
            </a:lvl9pPr>
          </a:lstStyle>
          <a:p/>
        </p:txBody>
      </p:sp>
      <p:sp>
        <p:nvSpPr>
          <p:cNvPr id="71" name="Shape 71"/>
          <p:cNvSpPr txBox="1"/>
          <p:nvPr>
            <p:ph idx="2" type="body"/>
          </p:nvPr>
        </p:nvSpPr>
        <p:spPr>
          <a:xfrm>
            <a:off x="675745" y="2737247"/>
            <a:ext cx="4185622" cy="3304117"/>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72" name="Shape 72"/>
          <p:cNvSpPr txBox="1"/>
          <p:nvPr>
            <p:ph idx="3" type="body"/>
          </p:nvPr>
        </p:nvSpPr>
        <p:spPr>
          <a:xfrm>
            <a:off x="5088382" y="2160983"/>
            <a:ext cx="4185618" cy="576262"/>
          </a:xfrm>
          <a:prstGeom prst="rect">
            <a:avLst/>
          </a:prstGeom>
          <a:noFill/>
          <a:ln>
            <a:noFill/>
          </a:ln>
        </p:spPr>
        <p:txBody>
          <a:bodyPr anchorCtr="0" anchor="b" bIns="91425" lIns="91425" rIns="91425" tIns="91425"/>
          <a:lstStyle>
            <a:lvl1pPr indent="0" marL="0" rtl="0">
              <a:spcBef>
                <a:spcPts val="0"/>
              </a:spcBef>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indent="-12643" marL="2285943" rtl="0">
              <a:spcBef>
                <a:spcPts val="0"/>
              </a:spcBef>
              <a:buFont typeface="Trebuchet MS"/>
              <a:buNone/>
              <a:defRPr/>
            </a:lvl6pPr>
            <a:lvl7pPr indent="-12631" marL="2743131" rtl="0">
              <a:spcBef>
                <a:spcPts val="0"/>
              </a:spcBef>
              <a:buFont typeface="Trebuchet MS"/>
              <a:buNone/>
              <a:defRPr/>
            </a:lvl7pPr>
            <a:lvl8pPr indent="-12619" marL="3200320" rtl="0">
              <a:spcBef>
                <a:spcPts val="0"/>
              </a:spcBef>
              <a:buFont typeface="Trebuchet MS"/>
              <a:buNone/>
              <a:defRPr/>
            </a:lvl8pPr>
            <a:lvl9pPr indent="-12608" marL="3657509" rtl="0">
              <a:spcBef>
                <a:spcPts val="0"/>
              </a:spcBef>
              <a:buFont typeface="Trebuchet MS"/>
              <a:buNone/>
              <a:defRPr/>
            </a:lvl9pPr>
          </a:lstStyle>
          <a:p/>
        </p:txBody>
      </p:sp>
      <p:sp>
        <p:nvSpPr>
          <p:cNvPr id="73" name="Shape 73"/>
          <p:cNvSpPr txBox="1"/>
          <p:nvPr>
            <p:ph idx="4" type="body"/>
          </p:nvPr>
        </p:nvSpPr>
        <p:spPr>
          <a:xfrm>
            <a:off x="5088385" y="2737247"/>
            <a:ext cx="4185616" cy="3304117"/>
          </a:xfrm>
          <a:prstGeom prst="rect">
            <a:avLst/>
          </a:prstGeom>
          <a:noFill/>
          <a:ln>
            <a:noFill/>
          </a:ln>
        </p:spPr>
        <p:txBody>
          <a:bodyPr anchorCtr="0" anchor="t" bIns="91425" lIns="91425" rIns="91425" tIns="91425"/>
          <a:lstStyle>
            <a:lvl1pPr indent="-251450" marL="342891" rtl="0" algn="l">
              <a:spcBef>
                <a:spcPts val="1000"/>
              </a:spcBef>
              <a:spcAft>
                <a:spcPts val="0"/>
              </a:spcAft>
              <a:buClr>
                <a:schemeClr val="accent1"/>
              </a:buClr>
              <a:buFont typeface="Noto Symbol"/>
              <a:buChar char=""/>
              <a:defRPr/>
            </a:lvl1pPr>
            <a:lvl2pPr indent="-217151" marL="742932" rtl="0" algn="l">
              <a:spcBef>
                <a:spcPts val="1000"/>
              </a:spcBef>
              <a:spcAft>
                <a:spcPts val="0"/>
              </a:spcAft>
              <a:buClr>
                <a:schemeClr val="accent1"/>
              </a:buClr>
              <a:buFont typeface="Noto Symbol"/>
              <a:buChar char=""/>
              <a:defRPr/>
            </a:lvl2pPr>
            <a:lvl3pPr indent="-170151" marL="1142971" rtl="0" algn="l">
              <a:spcBef>
                <a:spcPts val="1000"/>
              </a:spcBef>
              <a:spcAft>
                <a:spcPts val="0"/>
              </a:spcAft>
              <a:buClr>
                <a:schemeClr val="accent1"/>
              </a:buClr>
              <a:buFont typeface="Noto Symbol"/>
              <a:buChar char=""/>
              <a:defRPr/>
            </a:lvl3pPr>
            <a:lvl4pPr indent="-180299" marL="1600160" rtl="0" algn="l">
              <a:spcBef>
                <a:spcPts val="1000"/>
              </a:spcBef>
              <a:spcAft>
                <a:spcPts val="0"/>
              </a:spcAft>
              <a:buClr>
                <a:schemeClr val="accent1"/>
              </a:buClr>
              <a:buFont typeface="Noto Symbol"/>
              <a:buChar char=""/>
              <a:defRPr/>
            </a:lvl4pPr>
            <a:lvl5pPr indent="-180289" marL="2057349" rtl="0" algn="l">
              <a:spcBef>
                <a:spcPts val="1000"/>
              </a:spcBef>
              <a:spcAft>
                <a:spcPts val="0"/>
              </a:spcAft>
              <a:buClr>
                <a:schemeClr val="accent1"/>
              </a:buClr>
              <a:buFont typeface="Noto Symbol"/>
              <a:buChar char=""/>
              <a:defRPr/>
            </a:lvl5pPr>
            <a:lvl6pPr indent="-180276" marL="2514537" rtl="0" algn="l">
              <a:spcBef>
                <a:spcPts val="1000"/>
              </a:spcBef>
              <a:spcAft>
                <a:spcPts val="0"/>
              </a:spcAft>
              <a:buClr>
                <a:schemeClr val="accent1"/>
              </a:buClr>
              <a:buFont typeface="Noto Symbol"/>
              <a:buChar char=""/>
              <a:defRPr/>
            </a:lvl6pPr>
            <a:lvl7pPr indent="-180265" marL="2971726" rtl="0" algn="l">
              <a:spcBef>
                <a:spcPts val="1000"/>
              </a:spcBef>
              <a:spcAft>
                <a:spcPts val="0"/>
              </a:spcAft>
              <a:buClr>
                <a:schemeClr val="accent1"/>
              </a:buClr>
              <a:buFont typeface="Noto Symbol"/>
              <a:buChar char=""/>
              <a:defRPr/>
            </a:lvl7pPr>
            <a:lvl8pPr indent="-180253" marL="3428914" rtl="0" algn="l">
              <a:spcBef>
                <a:spcPts val="1000"/>
              </a:spcBef>
              <a:spcAft>
                <a:spcPts val="0"/>
              </a:spcAft>
              <a:buClr>
                <a:schemeClr val="accent1"/>
              </a:buClr>
              <a:buFont typeface="Noto Symbol"/>
              <a:buChar char=""/>
              <a:defRPr/>
            </a:lvl8pPr>
            <a:lvl9pPr indent="-180243" marL="3886103" rtl="0" algn="l">
              <a:spcBef>
                <a:spcPts val="1000"/>
              </a:spcBef>
              <a:spcAft>
                <a:spcPts val="0"/>
              </a:spcAft>
              <a:buClr>
                <a:schemeClr val="accent1"/>
              </a:buClr>
              <a:buFont typeface="Noto Symbol"/>
              <a:buChar char=""/>
              <a:defRPr/>
            </a:lvl9pPr>
          </a:lstStyle>
          <a:p/>
        </p:txBody>
      </p:sp>
      <p:sp>
        <p:nvSpPr>
          <p:cNvPr id="74" name="Shape 74"/>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75" name="Shape 75"/>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76" name="Shape 76"/>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7" name="Shape 77"/>
        <p:cNvGrpSpPr/>
        <p:nvPr/>
      </p:nvGrpSpPr>
      <p:grpSpPr>
        <a:xfrm>
          <a:off x="0" y="0"/>
          <a:ext cx="0" cy="0"/>
          <a:chOff x="0" y="0"/>
          <a:chExt cx="0" cy="0"/>
        </a:xfrm>
      </p:grpSpPr>
      <p:sp>
        <p:nvSpPr>
          <p:cNvPr id="78" name="Shape 78"/>
          <p:cNvSpPr txBox="1"/>
          <p:nvPr>
            <p:ph type="title"/>
          </p:nvPr>
        </p:nvSpPr>
        <p:spPr>
          <a:xfrm>
            <a:off x="677335" y="609600"/>
            <a:ext cx="8596668" cy="1320800"/>
          </a:xfrm>
          <a:prstGeom prst="rect">
            <a:avLst/>
          </a:prstGeom>
          <a:noFill/>
          <a:ln>
            <a:noFill/>
          </a:ln>
        </p:spPr>
        <p:txBody>
          <a:bodyPr anchorCtr="0" anchor="t" bIns="91425" lIns="91425" rIns="91425" tIns="91425"/>
          <a:lstStyle>
            <a:lvl1pPr rtl="0" algn="l">
              <a:spcBef>
                <a:spcPts val="0"/>
              </a:spcBef>
              <a:buClr>
                <a:schemeClr val="accent1"/>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80" name="Shape 80"/>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81" name="Shape 81"/>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2" name="Shape 82"/>
        <p:cNvGrpSpPr/>
        <p:nvPr/>
      </p:nvGrpSpPr>
      <p:grpSpPr>
        <a:xfrm>
          <a:off x="0" y="0"/>
          <a:ext cx="0" cy="0"/>
          <a:chOff x="0" y="0"/>
          <a:chExt cx="0" cy="0"/>
        </a:xfrm>
      </p:grpSpPr>
      <p:sp>
        <p:nvSpPr>
          <p:cNvPr id="83" name="Shape 83"/>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84" name="Shape 84"/>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85" name="Shape 85"/>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6" name="Shape 86"/>
        <p:cNvGrpSpPr/>
        <p:nvPr/>
      </p:nvGrpSpPr>
      <p:grpSpPr>
        <a:xfrm>
          <a:off x="0" y="0"/>
          <a:ext cx="0" cy="0"/>
          <a:chOff x="0" y="0"/>
          <a:chExt cx="0" cy="0"/>
        </a:xfrm>
      </p:grpSpPr>
      <p:sp>
        <p:nvSpPr>
          <p:cNvPr id="87" name="Shape 87"/>
          <p:cNvSpPr txBox="1"/>
          <p:nvPr>
            <p:ph type="title"/>
          </p:nvPr>
        </p:nvSpPr>
        <p:spPr>
          <a:xfrm>
            <a:off x="677335" y="4800600"/>
            <a:ext cx="8596667"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p:nvPr>
            <p:ph idx="2" type="pic"/>
          </p:nvPr>
        </p:nvSpPr>
        <p:spPr>
          <a:xfrm>
            <a:off x="677335" y="609600"/>
            <a:ext cx="8596668" cy="3845718"/>
          </a:xfrm>
          <a:prstGeom prst="rect">
            <a:avLst/>
          </a:prstGeom>
          <a:noFill/>
          <a:ln>
            <a:noFill/>
          </a:ln>
        </p:spPr>
      </p:sp>
      <p:sp>
        <p:nvSpPr>
          <p:cNvPr id="89" name="Shape 89"/>
          <p:cNvSpPr txBox="1"/>
          <p:nvPr>
            <p:ph idx="1" type="body"/>
          </p:nvPr>
        </p:nvSpPr>
        <p:spPr>
          <a:xfrm>
            <a:off x="677335" y="5367337"/>
            <a:ext cx="8596667" cy="674024"/>
          </a:xfrm>
          <a:prstGeom prst="rect">
            <a:avLst/>
          </a:prstGeom>
          <a:noFill/>
          <a:ln>
            <a:noFill/>
          </a:ln>
        </p:spPr>
        <p:txBody>
          <a:bodyPr anchorCtr="0" anchor="t" bIns="91425" lIns="91425" rIns="91425" tIns="91425"/>
          <a:lstStyle>
            <a:lvl1pPr indent="0" marL="0" rtl="0">
              <a:spcBef>
                <a:spcPts val="0"/>
              </a:spcBef>
              <a:buFont typeface="Trebuchet MS"/>
              <a:buNone/>
              <a:defRPr/>
            </a:lvl1pPr>
            <a:lvl2pPr indent="-12689" marL="457189" rtl="0">
              <a:spcBef>
                <a:spcPts val="0"/>
              </a:spcBef>
              <a:buFont typeface="Trebuchet MS"/>
              <a:buNone/>
              <a:defRPr/>
            </a:lvl2pPr>
            <a:lvl3pPr indent="-12677" marL="914377" rtl="0">
              <a:spcBef>
                <a:spcPts val="0"/>
              </a:spcBef>
              <a:buFont typeface="Trebuchet MS"/>
              <a:buNone/>
              <a:defRPr/>
            </a:lvl3pPr>
            <a:lvl4pPr indent="-12665" marL="1371566" rtl="0">
              <a:spcBef>
                <a:spcPts val="0"/>
              </a:spcBef>
              <a:buFont typeface="Trebuchet MS"/>
              <a:buNone/>
              <a:defRPr/>
            </a:lvl4pPr>
            <a:lvl5pPr indent="-12654" marL="1828754" rtl="0">
              <a:spcBef>
                <a:spcPts val="0"/>
              </a:spcBef>
              <a:buFont typeface="Trebuchet MS"/>
              <a:buNone/>
              <a:defRPr/>
            </a:lvl5pPr>
            <a:lvl6pPr indent="-12643" marL="2285943" rtl="0">
              <a:spcBef>
                <a:spcPts val="0"/>
              </a:spcBef>
              <a:buFont typeface="Trebuchet MS"/>
              <a:buNone/>
              <a:defRPr/>
            </a:lvl6pPr>
            <a:lvl7pPr indent="-12631" marL="2743131" rtl="0">
              <a:spcBef>
                <a:spcPts val="0"/>
              </a:spcBef>
              <a:buFont typeface="Trebuchet MS"/>
              <a:buNone/>
              <a:defRPr/>
            </a:lvl7pPr>
            <a:lvl8pPr indent="-12619" marL="3200320" rtl="0">
              <a:spcBef>
                <a:spcPts val="0"/>
              </a:spcBef>
              <a:buFont typeface="Trebuchet MS"/>
              <a:buNone/>
              <a:defRPr/>
            </a:lvl8pPr>
            <a:lvl9pPr indent="-12608" marL="3657509" rtl="0">
              <a:spcBef>
                <a:spcPts val="0"/>
              </a:spcBef>
              <a:buFont typeface="Trebuchet MS"/>
              <a:buNone/>
              <a:defRPr/>
            </a:lvl9pPr>
          </a:lstStyle>
          <a:p/>
        </p:txBody>
      </p:sp>
      <p:sp>
        <p:nvSpPr>
          <p:cNvPr id="90" name="Shape 90"/>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91" name="Shape 91"/>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92" name="Shape 92"/>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7" Type="http://schemas.openxmlformats.org/officeDocument/2006/relationships/theme" Target="../theme/theme2.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2" Type="http://schemas.openxmlformats.org/officeDocument/2006/relationships/slideLayout" Target="../slideLayouts/slideLayout2.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 Type="http://schemas.openxmlformats.org/officeDocument/2006/relationships/slideLayout" Target="../slideLayouts/slideLayout1.xml"/><Relationship Id="rId4" Type="http://schemas.openxmlformats.org/officeDocument/2006/relationships/slideLayout" Target="../slideLayouts/slideLayout4.xml"/><Relationship Id="rId10" Type="http://schemas.openxmlformats.org/officeDocument/2006/relationships/slideLayout" Target="../slideLayouts/slideLayout10.xml"/><Relationship Id="rId3" Type="http://schemas.openxmlformats.org/officeDocument/2006/relationships/slideLayout" Target="../slideLayouts/slideLayout3.xml"/><Relationship Id="rId11" Type="http://schemas.openxmlformats.org/officeDocument/2006/relationships/slideLayout" Target="../slideLayouts/slideLayout11.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grpSp>
        <p:nvGrpSpPr>
          <p:cNvPr id="9" name="Shape 9"/>
          <p:cNvGrpSpPr/>
          <p:nvPr/>
        </p:nvGrpSpPr>
        <p:grpSpPr>
          <a:xfrm>
            <a:off x="0" y="-8466"/>
            <a:ext cx="12192000" cy="6866467"/>
            <a:chOff x="0" y="-8466"/>
            <a:chExt cx="12192000" cy="6866467"/>
          </a:xfrm>
        </p:grpSpPr>
        <p:cxnSp>
          <p:nvCxnSpPr>
            <p:cNvPr id="10" name="Shape 10"/>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11" name="Shape 11"/>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12" name="Shape 12"/>
            <p:cNvSpPr/>
            <p:nvPr/>
          </p:nvSpPr>
          <p:spPr>
            <a:xfrm>
              <a:off x="9181475" y="-8466"/>
              <a:ext cx="3007348" cy="6866466"/>
            </a:xfrm>
            <a:custGeom>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3" name="Shape 13"/>
            <p:cNvSpPr/>
            <p:nvPr/>
          </p:nvSpPr>
          <p:spPr>
            <a:xfrm>
              <a:off x="9603442" y="-8466"/>
              <a:ext cx="2588558" cy="6866466"/>
            </a:xfrm>
            <a:custGeom>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 name="Shape 14"/>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a:spcBef>
                  <a:spcPts val="0"/>
                </a:spcBef>
                <a:buNone/>
              </a:pPr>
              <a:r>
                <a:t/>
              </a:r>
              <a:endParaRPr/>
            </a:p>
          </p:txBody>
        </p:sp>
        <p:sp>
          <p:nvSpPr>
            <p:cNvPr id="15" name="Shape 15"/>
            <p:cNvSpPr/>
            <p:nvPr/>
          </p:nvSpPr>
          <p:spPr>
            <a:xfrm>
              <a:off x="9334500" y="-8466"/>
              <a:ext cx="2854325" cy="6866466"/>
            </a:xfrm>
            <a:custGeom>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 name="Shape 16"/>
            <p:cNvSpPr/>
            <p:nvPr/>
          </p:nvSpPr>
          <p:spPr>
            <a:xfrm>
              <a:off x="10898729" y="-8466"/>
              <a:ext cx="1290093" cy="6866467"/>
            </a:xfrm>
            <a:custGeom>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7" name="Shape 17"/>
            <p:cNvSpPr/>
            <p:nvPr/>
          </p:nvSpPr>
          <p:spPr>
            <a:xfrm>
              <a:off x="10938999" y="-8466"/>
              <a:ext cx="1249824" cy="6866467"/>
            </a:xfrm>
            <a:custGeom>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 name="Shape 18"/>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0" y="4013200"/>
              <a:ext cx="448732" cy="2844800"/>
            </a:xfrm>
            <a:prstGeom prst="triangle">
              <a:avLst>
                <a:gd fmla="val 0" name="adj"/>
              </a:avLst>
            </a:prstGeom>
            <a:solidFill>
              <a:schemeClr val="accent1">
                <a:alpha val="84705"/>
              </a:schemeClr>
            </a:solidFill>
            <a:ln>
              <a:noFill/>
            </a:ln>
          </p:spPr>
          <p:txBody>
            <a:bodyPr anchorCtr="0" anchor="ctr" bIns="91425" lIns="91425" rIns="91425" tIns="91425">
              <a:noAutofit/>
            </a:bodyPr>
            <a:lstStyle/>
            <a:p>
              <a:pPr>
                <a:spcBef>
                  <a:spcPts val="0"/>
                </a:spcBef>
                <a:buNone/>
              </a:pPr>
              <a:r>
                <a:t/>
              </a:r>
              <a:endParaRPr/>
            </a:p>
          </p:txBody>
        </p:sp>
      </p:grpSp>
      <p:sp>
        <p:nvSpPr>
          <p:cNvPr id="20" name="Shape 20"/>
          <p:cNvSpPr txBox="1"/>
          <p:nvPr>
            <p:ph type="title"/>
          </p:nvPr>
        </p:nvSpPr>
        <p:spPr>
          <a:xfrm>
            <a:off x="677335" y="609600"/>
            <a:ext cx="8596668" cy="1320800"/>
          </a:xfrm>
          <a:prstGeom prst="rect">
            <a:avLst/>
          </a:prstGeom>
          <a:noFill/>
          <a:ln>
            <a:noFill/>
          </a:ln>
        </p:spPr>
        <p:txBody>
          <a:bodyPr anchorCtr="0" anchor="t" bIns="91425" lIns="91425" rIns="91425" tIns="91425"/>
          <a:lstStyle>
            <a:lvl1pPr indent="0" marL="0" marR="0" rtl="0" algn="l">
              <a:spcBef>
                <a:spcPts val="0"/>
              </a:spcBef>
              <a:buClr>
                <a:schemeClr val="accent1"/>
              </a:buClr>
              <a:buFont typeface="Trebuchet MS"/>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1" name="Shape 21"/>
          <p:cNvSpPr txBox="1"/>
          <p:nvPr>
            <p:ph idx="1" type="body"/>
          </p:nvPr>
        </p:nvSpPr>
        <p:spPr>
          <a:xfrm>
            <a:off x="677335" y="2160590"/>
            <a:ext cx="8596668" cy="3880773"/>
          </a:xfrm>
          <a:prstGeom prst="rect">
            <a:avLst/>
          </a:prstGeom>
          <a:noFill/>
          <a:ln>
            <a:noFill/>
          </a:ln>
        </p:spPr>
        <p:txBody>
          <a:bodyPr anchorCtr="0" anchor="t" bIns="91425" lIns="91425" rIns="91425" tIns="91425"/>
          <a:lstStyle>
            <a:lvl1pPr indent="-251450" marL="342891" marR="0" rtl="0" algn="l">
              <a:spcBef>
                <a:spcPts val="1000"/>
              </a:spcBef>
              <a:spcAft>
                <a:spcPts val="0"/>
              </a:spcAft>
              <a:buClr>
                <a:schemeClr val="accent1"/>
              </a:buClr>
              <a:buFont typeface="Noto Symbol"/>
              <a:buChar char=""/>
              <a:defRPr/>
            </a:lvl1pPr>
            <a:lvl2pPr indent="-217151" marL="742932" marR="0" rtl="0" algn="l">
              <a:spcBef>
                <a:spcPts val="1000"/>
              </a:spcBef>
              <a:spcAft>
                <a:spcPts val="0"/>
              </a:spcAft>
              <a:buClr>
                <a:schemeClr val="accent1"/>
              </a:buClr>
              <a:buFont typeface="Noto Symbol"/>
              <a:buChar char=""/>
              <a:defRPr/>
            </a:lvl2pPr>
            <a:lvl3pPr indent="-170151" marL="1142971" marR="0" rtl="0" algn="l">
              <a:spcBef>
                <a:spcPts val="1000"/>
              </a:spcBef>
              <a:spcAft>
                <a:spcPts val="0"/>
              </a:spcAft>
              <a:buClr>
                <a:schemeClr val="accent1"/>
              </a:buClr>
              <a:buFont typeface="Noto Symbol"/>
              <a:buChar char=""/>
              <a:defRPr/>
            </a:lvl3pPr>
            <a:lvl4pPr indent="-180299" marL="1600160" marR="0" rtl="0" algn="l">
              <a:spcBef>
                <a:spcPts val="1000"/>
              </a:spcBef>
              <a:spcAft>
                <a:spcPts val="0"/>
              </a:spcAft>
              <a:buClr>
                <a:schemeClr val="accent1"/>
              </a:buClr>
              <a:buFont typeface="Noto Symbol"/>
              <a:buChar char=""/>
              <a:defRPr/>
            </a:lvl4pPr>
            <a:lvl5pPr indent="-180289" marL="2057349" marR="0" rtl="0" algn="l">
              <a:spcBef>
                <a:spcPts val="1000"/>
              </a:spcBef>
              <a:spcAft>
                <a:spcPts val="0"/>
              </a:spcAft>
              <a:buClr>
                <a:schemeClr val="accent1"/>
              </a:buClr>
              <a:buFont typeface="Noto Symbol"/>
              <a:buChar char=""/>
              <a:defRPr/>
            </a:lvl5pPr>
            <a:lvl6pPr indent="-180276" marL="2514537" marR="0" rtl="0" algn="l">
              <a:spcBef>
                <a:spcPts val="1000"/>
              </a:spcBef>
              <a:spcAft>
                <a:spcPts val="0"/>
              </a:spcAft>
              <a:buClr>
                <a:schemeClr val="accent1"/>
              </a:buClr>
              <a:buFont typeface="Noto Symbol"/>
              <a:buChar char=""/>
              <a:defRPr/>
            </a:lvl6pPr>
            <a:lvl7pPr indent="-180265" marL="2971726" marR="0" rtl="0" algn="l">
              <a:spcBef>
                <a:spcPts val="1000"/>
              </a:spcBef>
              <a:spcAft>
                <a:spcPts val="0"/>
              </a:spcAft>
              <a:buClr>
                <a:schemeClr val="accent1"/>
              </a:buClr>
              <a:buFont typeface="Noto Symbol"/>
              <a:buChar char=""/>
              <a:defRPr/>
            </a:lvl7pPr>
            <a:lvl8pPr indent="-180253" marL="3428914" marR="0" rtl="0" algn="l">
              <a:spcBef>
                <a:spcPts val="1000"/>
              </a:spcBef>
              <a:spcAft>
                <a:spcPts val="0"/>
              </a:spcAft>
              <a:buClr>
                <a:schemeClr val="accent1"/>
              </a:buClr>
              <a:buFont typeface="Noto Symbol"/>
              <a:buChar char=""/>
              <a:defRPr/>
            </a:lvl8pPr>
            <a:lvl9pPr indent="-180243" marL="3886103" marR="0" rtl="0" algn="l">
              <a:spcBef>
                <a:spcPts val="1000"/>
              </a:spcBef>
              <a:spcAft>
                <a:spcPts val="0"/>
              </a:spcAft>
              <a:buClr>
                <a:schemeClr val="accent1"/>
              </a:buClr>
              <a:buFont typeface="Noto Symbol"/>
              <a:buChar char=""/>
              <a:defRPr/>
            </a:lvl9pPr>
          </a:lstStyle>
          <a:p/>
        </p:txBody>
      </p:sp>
      <p:sp>
        <p:nvSpPr>
          <p:cNvPr id="22" name="Shape 22"/>
          <p:cNvSpPr txBox="1"/>
          <p:nvPr>
            <p:ph idx="10" type="dt"/>
          </p:nvPr>
        </p:nvSpPr>
        <p:spPr>
          <a:xfrm>
            <a:off x="7205132" y="6041364"/>
            <a:ext cx="911938" cy="365125"/>
          </a:xfrm>
          <a:prstGeom prst="rect">
            <a:avLst/>
          </a:prstGeom>
          <a:noFill/>
          <a:ln>
            <a:noFill/>
          </a:ln>
        </p:spPr>
        <p:txBody>
          <a:bodyPr anchorCtr="0" anchor="ctr" bIns="91425" lIns="91425" rIns="91425" tIns="91425"/>
          <a:lstStyle>
            <a:lvl1pPr indent="0" marL="0" marR="0" rtl="0" algn="r">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23" name="Shape 23"/>
          <p:cNvSpPr txBox="1"/>
          <p:nvPr>
            <p:ph idx="11" type="ftr"/>
          </p:nvPr>
        </p:nvSpPr>
        <p:spPr>
          <a:xfrm>
            <a:off x="677335" y="6041364"/>
            <a:ext cx="6297612" cy="365125"/>
          </a:xfrm>
          <a:prstGeom prst="rect">
            <a:avLst/>
          </a:prstGeom>
          <a:noFill/>
          <a:ln>
            <a:noFill/>
          </a:ln>
        </p:spPr>
        <p:txBody>
          <a:bodyPr anchorCtr="0" anchor="ctr" bIns="91425" lIns="91425" rIns="91425" tIns="91425"/>
          <a:lstStyle>
            <a:lvl1pPr indent="0" marL="0" marR="0" rtl="0" algn="l">
              <a:spcBef>
                <a:spcPts val="0"/>
              </a:spcBef>
              <a:defRPr/>
            </a:lvl1pPr>
            <a:lvl2pPr indent="-12689" marL="457189" marR="0" rtl="0" algn="l">
              <a:spcBef>
                <a:spcPts val="0"/>
              </a:spcBef>
              <a:defRPr/>
            </a:lvl2pPr>
            <a:lvl3pPr indent="-12677" marL="914377" marR="0" rtl="0" algn="l">
              <a:spcBef>
                <a:spcPts val="0"/>
              </a:spcBef>
              <a:defRPr/>
            </a:lvl3pPr>
            <a:lvl4pPr indent="-12665" marL="1371566" marR="0" rtl="0" algn="l">
              <a:spcBef>
                <a:spcPts val="0"/>
              </a:spcBef>
              <a:defRPr/>
            </a:lvl4pPr>
            <a:lvl5pPr indent="-12654" marL="1828754" marR="0" rtl="0" algn="l">
              <a:spcBef>
                <a:spcPts val="0"/>
              </a:spcBef>
              <a:defRPr/>
            </a:lvl5pPr>
            <a:lvl6pPr indent="-12643" marL="2285943" marR="0" rtl="0" algn="l">
              <a:spcBef>
                <a:spcPts val="0"/>
              </a:spcBef>
              <a:defRPr/>
            </a:lvl6pPr>
            <a:lvl7pPr indent="-12631" marL="2743131" marR="0" rtl="0" algn="l">
              <a:spcBef>
                <a:spcPts val="0"/>
              </a:spcBef>
              <a:defRPr/>
            </a:lvl7pPr>
            <a:lvl8pPr indent="-12619" marL="3200320" marR="0" rtl="0" algn="l">
              <a:spcBef>
                <a:spcPts val="0"/>
              </a:spcBef>
              <a:defRPr/>
            </a:lvl8pPr>
            <a:lvl9pPr indent="-12608" marL="3657509" marR="0" rtl="0" algn="l">
              <a:spcBef>
                <a:spcPts val="0"/>
              </a:spcBef>
              <a:defRPr/>
            </a:lvl9pPr>
          </a:lstStyle>
          <a:p/>
        </p:txBody>
      </p:sp>
      <p:sp>
        <p:nvSpPr>
          <p:cNvPr id="24" name="Shape 24"/>
          <p:cNvSpPr txBox="1"/>
          <p:nvPr>
            <p:ph idx="12" type="sldNum"/>
          </p:nvPr>
        </p:nvSpPr>
        <p:spPr>
          <a:xfrm>
            <a:off x="8590664" y="6041364"/>
            <a:ext cx="68333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900" u="none" cap="none" strike="noStrike">
                <a:solidFill>
                  <a:schemeClr val="accent1"/>
                </a:solidFill>
                <a:latin typeface="Trebuchet MS"/>
                <a:ea typeface="Trebuchet MS"/>
                <a:cs typeface="Trebuchet MS"/>
                <a:sym typeface="Trebuchet MS"/>
              </a:defRPr>
            </a:lvl1pPr>
          </a:lstStyle>
          <a:p>
            <a:pPr indent="0" lvl="0" marL="0">
              <a:spcBef>
                <a:spcPts val="0"/>
              </a:spcBef>
              <a:buSzPct val="25000"/>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hyperlink" Target="mailto:horea.oros@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coursera.org/course/algs4partI" TargetMode="External"/><Relationship Id="rId3" Type="http://schemas.openxmlformats.org/officeDocument/2006/relationships/hyperlink" Target="http://algs4.cs.princeton.edu/home/" TargetMode="External"/><Relationship Id="rId6" Type="http://schemas.openxmlformats.org/officeDocument/2006/relationships/hyperlink" Target="http://uva.onlinejudge.org/" TargetMode="External"/><Relationship Id="rId5" Type="http://schemas.openxmlformats.org/officeDocument/2006/relationships/hyperlink" Target="http://www.infoarena.ro/" TargetMode="External"/><Relationship Id="rId7" Type="http://schemas.openxmlformats.org/officeDocument/2006/relationships/hyperlink" Target="https://github.com/HoreaOros/ASD2015"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 Id="rId3" Type="http://schemas.openxmlformats.org/officeDocument/2006/relationships/hyperlink" Target="http://www.sorting-algorithms.com/selection-sort"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 Id="rId3" Type="http://schemas.openxmlformats.org/officeDocument/2006/relationships/hyperlink" Target="http://www.sorting-algorithms.com/insertion-sort"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 Id="rId3" Type="http://schemas.openxmlformats.org/officeDocument/2006/relationships/hyperlink" Target="http://www.sorting-algorithms.com/shell-sort" TargetMode="Externa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5.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 Id="rId3" Type="http://schemas.openxmlformats.org/officeDocument/2006/relationships/hyperlink" Target="http://www.sorting-algorithms.com/merge-sor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 Id="rId3" Type="http://schemas.openxmlformats.org/officeDocument/2006/relationships/image" Target="../media/image14.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 Id="rId3" Type="http://schemas.openxmlformats.org/officeDocument/2006/relationships/image" Target="../media/image20.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 Id="rId3" Type="http://schemas.openxmlformats.org/officeDocument/2006/relationships/image" Target="../media/image17.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 Id="rId3" Type="http://schemas.openxmlformats.org/officeDocument/2006/relationships/image" Target="../media/image21.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 Id="rId3" Type="http://schemas.openxmlformats.org/officeDocument/2006/relationships/image" Target="../media/image25.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 Id="rId3" Type="http://schemas.openxmlformats.org/officeDocument/2006/relationships/hyperlink" Target="http://en.wikipedia.org/wiki/Dutch_national_flag_problem" TargetMode="Externa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 Id="rId3" Type="http://schemas.openxmlformats.org/officeDocument/2006/relationships/image" Target="../media/image24.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 Id="rId3" Type="http://schemas.openxmlformats.org/officeDocument/2006/relationships/image" Target="../media/image22.pn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 Id="rId3" Type="http://schemas.openxmlformats.org/officeDocument/2006/relationships/image" Target="../media/image26.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 Id="rId3" Type="http://schemas.openxmlformats.org/officeDocument/2006/relationships/image" Target="../media/image31.png"/></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 Id="rId3" Type="http://schemas.openxmlformats.org/officeDocument/2006/relationships/image" Target="../media/image27.png"/></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 Id="rId3" Type="http://schemas.openxmlformats.org/officeDocument/2006/relationships/image" Target="../media/image29.png"/></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hyperlink" Target="http://msdn.microsoft.com/en-us/library/vstudio/ee5kxzk0(v=vs.100).aspx"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 Id="rId3" Type="http://schemas.openxmlformats.org/officeDocument/2006/relationships/image" Target="../media/image35.png"/></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 Id="rId3" Type="http://schemas.openxmlformats.org/officeDocument/2006/relationships/image" Target="../media/image32.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 Id="rId3" Type="http://schemas.openxmlformats.org/officeDocument/2006/relationships/image" Target="../media/image33.png"/></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 Id="rId3" Type="http://schemas.openxmlformats.org/officeDocument/2006/relationships/image" Target="../media/image34.png"/></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 Id="rId3" Type="http://schemas.openxmlformats.org/officeDocument/2006/relationships/hyperlink" Target="https://msdn.microsoft.com/en-us/library/bzw8611x(v=vs.110).aspx" TargetMode="Externa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 Id="rId3" Type="http://schemas.openxmlformats.org/officeDocument/2006/relationships/image" Target="../media/image36.png"/></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ppt/slides/slide12.xml" TargetMode="External"/><Relationship Id="rId3" Type="http://schemas.openxmlformats.org/officeDocument/2006/relationships/hyperlink" Target="ppt/slides/slide3.xml" TargetMode="External"/><Relationship Id="rId6" Type="http://schemas.openxmlformats.org/officeDocument/2006/relationships/hyperlink" Target="ppt/slides/slide96.xml" TargetMode="External"/><Relationship Id="rId5" Type="http://schemas.openxmlformats.org/officeDocument/2006/relationships/hyperlink" Target="ppt/slides/slide50.x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 Id="rId3" Type="http://schemas.openxmlformats.org/officeDocument/2006/relationships/image" Target="../media/image37.png"/></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 Id="rId3" Type="http://schemas.openxmlformats.org/officeDocument/2006/relationships/image" Target="../media/image39.png"/></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hyperlink" Target="http://en.wikipedia.org/wiki/Log-log_plot"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hyperlink" Target="http://courses.csail.mit.edu/6.006/spring11/lectures/lec02.pdf" TargetMode="External"/><Relationship Id="rId3" Type="http://schemas.openxmlformats.org/officeDocument/2006/relationships/hyperlink" Target="http://stackoverflow.com/questions/12238241/find-local-minima-in-an-array"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 Id="rId3" Type="http://schemas.openxmlformats.org/officeDocument/2006/relationships/image" Target="../media/image0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 Id="rId3" Type="http://schemas.openxmlformats.org/officeDocument/2006/relationships/image" Target="../media/image05.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ctrTitle"/>
          </p:nvPr>
        </p:nvSpPr>
        <p:spPr>
          <a:xfrm>
            <a:off x="713064" y="889233"/>
            <a:ext cx="8560938" cy="2339482"/>
          </a:xfrm>
          <a:prstGeom prst="rect">
            <a:avLst/>
          </a:prstGeom>
          <a:noFill/>
          <a:ln>
            <a:noFill/>
          </a:ln>
        </p:spPr>
        <p:txBody>
          <a:bodyPr anchorCtr="0" anchor="b" bIns="45700" lIns="91425" rIns="91425" tIns="45700">
            <a:noAutofit/>
          </a:bodyPr>
          <a:lstStyle/>
          <a:p>
            <a:pPr indent="0" lvl="0" marL="0" marR="0" rtl="0" algn="r">
              <a:spcBef>
                <a:spcPts val="0"/>
              </a:spcBef>
              <a:buClr>
                <a:schemeClr val="accent1"/>
              </a:buClr>
              <a:buSzPct val="25000"/>
              <a:buFont typeface="Trebuchet MS"/>
              <a:buNone/>
            </a:pPr>
            <a:r>
              <a:rPr b="0" baseline="0" i="0" lang="en-GB" sz="4800" u="none" cap="none" strike="noStrike">
                <a:solidFill>
                  <a:schemeClr val="accent1"/>
                </a:solidFill>
                <a:latin typeface="Trebuchet MS"/>
                <a:ea typeface="Trebuchet MS"/>
                <a:cs typeface="Trebuchet MS"/>
                <a:sym typeface="Trebuchet MS"/>
              </a:rPr>
              <a:t>Algoritmi și Structuri de Date</a:t>
            </a:r>
          </a:p>
        </p:txBody>
      </p:sp>
      <p:sp>
        <p:nvSpPr>
          <p:cNvPr id="144" name="Shape 144"/>
          <p:cNvSpPr txBox="1"/>
          <p:nvPr>
            <p:ph idx="1" type="subTitle"/>
          </p:nvPr>
        </p:nvSpPr>
        <p:spPr>
          <a:xfrm>
            <a:off x="1507066" y="4050832"/>
            <a:ext cx="7766936" cy="1804683"/>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chemeClr val="accent1"/>
              </a:buClr>
              <a:buSzPct val="25000"/>
              <a:buFont typeface="Noto Symbol"/>
              <a:buNone/>
            </a:pPr>
            <a:r>
              <a:rPr b="0" baseline="0" i="0" lang="en-GB" sz="1800" u="none" cap="none" strike="noStrike">
                <a:solidFill>
                  <a:srgbClr val="7F7F7F"/>
                </a:solidFill>
                <a:latin typeface="Trebuchet MS"/>
                <a:ea typeface="Trebuchet MS"/>
                <a:cs typeface="Trebuchet MS"/>
                <a:sym typeface="Trebuchet MS"/>
              </a:rPr>
              <a:t>Lect. univ. dr. Horea Oros</a:t>
            </a:r>
          </a:p>
          <a:p>
            <a:pPr indent="0" lvl="0" marL="0" marR="0" rtl="0" algn="r">
              <a:spcBef>
                <a:spcPts val="1000"/>
              </a:spcBef>
              <a:spcAft>
                <a:spcPts val="0"/>
              </a:spcAft>
              <a:buClr>
                <a:schemeClr val="accent1"/>
              </a:buClr>
              <a:buSzPct val="25000"/>
              <a:buFont typeface="Noto Symbol"/>
              <a:buNone/>
            </a:pPr>
            <a:r>
              <a:rPr b="0" baseline="0" i="0" lang="en-GB" sz="1800" u="sng" cap="none" strike="noStrike">
                <a:solidFill>
                  <a:schemeClr val="hlink"/>
                </a:solidFill>
                <a:latin typeface="Trebuchet MS"/>
                <a:ea typeface="Trebuchet MS"/>
                <a:cs typeface="Trebuchet MS"/>
                <a:sym typeface="Trebuchet MS"/>
                <a:hlinkClick r:id="rId3"/>
              </a:rPr>
              <a:t>horea.oros@gmail.com</a:t>
            </a:r>
          </a:p>
          <a:p>
            <a:pPr indent="0" lvl="0" marL="0" marR="0" rtl="0" algn="r">
              <a:spcBef>
                <a:spcPts val="1000"/>
              </a:spcBef>
              <a:spcAft>
                <a:spcPts val="0"/>
              </a:spcAft>
              <a:buClr>
                <a:schemeClr val="accent1"/>
              </a:buClr>
              <a:buSzPct val="25000"/>
              <a:buFont typeface="Noto Symbol"/>
              <a:buNone/>
            </a:pPr>
            <a:r>
              <a:rPr b="0" baseline="0" i="0" lang="en-GB" sz="1800" u="none" cap="none" strike="noStrike">
                <a:solidFill>
                  <a:srgbClr val="7F7F7F"/>
                </a:solidFill>
                <a:latin typeface="Trebuchet MS"/>
                <a:ea typeface="Trebuchet MS"/>
                <a:cs typeface="Trebuchet MS"/>
                <a:sym typeface="Trebuchet MS"/>
              </a:rPr>
              <a:t>Universitatea din Oradea</a:t>
            </a:r>
          </a:p>
          <a:p>
            <a:pPr indent="0" lvl="0" marL="0" marR="0" rtl="0" algn="r">
              <a:spcBef>
                <a:spcPts val="1000"/>
              </a:spcBef>
              <a:spcAft>
                <a:spcPts val="0"/>
              </a:spcAft>
              <a:buClr>
                <a:schemeClr val="accent1"/>
              </a:buClr>
              <a:buSzPct val="25000"/>
              <a:buFont typeface="Noto Symbol"/>
              <a:buNone/>
            </a:pPr>
            <a:r>
              <a:rPr b="0" baseline="0" i="0" lang="en-GB" sz="1800" u="none" cap="none" strike="noStrike">
                <a:solidFill>
                  <a:srgbClr val="7F7F7F"/>
                </a:solidFill>
                <a:latin typeface="Trebuchet MS"/>
                <a:ea typeface="Trebuchet MS"/>
                <a:cs typeface="Trebuchet MS"/>
                <a:sym typeface="Trebuchet MS"/>
              </a:rPr>
              <a:t>Facultatea de Științte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200" name="Shape 20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Bibliografie</a:t>
            </a:r>
            <a:r>
              <a:rPr b="0" baseline="0" i="0" lang="en-GB" sz="18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Algorithms, 4th Edition</a:t>
            </a:r>
            <a:r>
              <a:rPr b="0" baseline="0" i="0" lang="en-GB" sz="1800" u="none" cap="none" strike="noStrike">
                <a:solidFill>
                  <a:srgbClr val="3F3F3F"/>
                </a:solidFill>
                <a:latin typeface="Trebuchet MS"/>
                <a:ea typeface="Trebuchet MS"/>
                <a:cs typeface="Trebuchet MS"/>
                <a:sym typeface="Trebuchet MS"/>
              </a:rPr>
              <a:t> by Robert Sedgewick and Kevin Wayne</a:t>
            </a:r>
          </a:p>
          <a:p>
            <a:pPr indent="-298431" lvl="1" marL="742932" marR="0" rtl="0" algn="l">
              <a:spcBef>
                <a:spcPts val="1000"/>
              </a:spcBef>
              <a:spcAft>
                <a:spcPts val="0"/>
              </a:spcAft>
              <a:buClr>
                <a:schemeClr val="accent1"/>
              </a:buClr>
              <a:buSzPct val="80000"/>
              <a:buFont typeface="Noto Symbol"/>
              <a:buChar char=""/>
            </a:pPr>
            <a:r>
              <a:rPr b="0" baseline="0" i="0" lang="en-GB" sz="1600" u="sng" cap="none" strike="noStrike">
                <a:solidFill>
                  <a:schemeClr val="hlink"/>
                </a:solidFill>
                <a:latin typeface="Trebuchet MS"/>
                <a:ea typeface="Trebuchet MS"/>
                <a:cs typeface="Trebuchet MS"/>
                <a:sym typeface="Trebuchet MS"/>
                <a:hlinkClick r:id="rId3"/>
              </a:rPr>
              <a:t>http://algs4.cs.princeton.edu/home/</a:t>
            </a:r>
          </a:p>
          <a:p>
            <a:pPr indent="-298431" lvl="1" marL="742932" marR="0" rtl="0" algn="l">
              <a:spcBef>
                <a:spcPts val="1000"/>
              </a:spcBef>
              <a:spcAft>
                <a:spcPts val="0"/>
              </a:spcAft>
              <a:buClr>
                <a:schemeClr val="accent1"/>
              </a:buClr>
              <a:buSzPct val="80000"/>
              <a:buFont typeface="Noto Symbol"/>
              <a:buChar char=""/>
            </a:pPr>
            <a:r>
              <a:rPr b="0" baseline="0" i="0" lang="en-GB" sz="1600" u="sng" cap="none" strike="noStrike">
                <a:solidFill>
                  <a:schemeClr val="hlink"/>
                </a:solidFill>
                <a:latin typeface="Trebuchet MS"/>
                <a:ea typeface="Trebuchet MS"/>
                <a:cs typeface="Trebuchet MS"/>
                <a:sym typeface="Trebuchet MS"/>
                <a:hlinkClick r:id="rId4"/>
              </a:rPr>
              <a:t>https://www.coursera.org/course/algs4partI</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Introduction to Algorithms, 3rd Edition, 2009 </a:t>
            </a:r>
            <a:r>
              <a:rPr b="0" baseline="0" i="0" lang="en-GB" sz="1800" u="none" cap="none" strike="noStrike">
                <a:solidFill>
                  <a:srgbClr val="3F3F3F"/>
                </a:solidFill>
                <a:latin typeface="Trebuchet MS"/>
                <a:ea typeface="Trebuchet MS"/>
                <a:cs typeface="Trebuchet MS"/>
                <a:sym typeface="Trebuchet MS"/>
              </a:rPr>
              <a:t>by Thomas H. Cormen, Charles E. Leiserson, Ronald L. Rivest, Clifford Stein</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5"/>
              </a:rPr>
              <a:t>www.infoarena.ro</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6"/>
              </a:rPr>
              <a:t>http://uva.onlinejudge.org/</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7"/>
              </a:rPr>
              <a:t>https://github.com/HoreaOros/ASD2015</a:t>
            </a:r>
            <a:r>
              <a:rPr b="0" baseline="0" i="0" lang="en-GB" sz="1800" u="none" cap="none" strike="noStrike">
                <a:solidFill>
                  <a:srgbClr val="3F3F3F"/>
                </a:solidFill>
                <a:latin typeface="Trebuchet MS"/>
                <a:ea typeface="Trebuchet MS"/>
                <a:cs typeface="Trebuchet MS"/>
                <a:sym typeface="Trebuchet MS"/>
              </a:rPr>
              <a:t> (implementări C# ale algoritmilor/structurilor de date din curs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3" name="Shape 823"/>
        <p:cNvGrpSpPr/>
        <p:nvPr/>
      </p:nvGrpSpPr>
      <p:grpSpPr>
        <a:xfrm>
          <a:off x="0" y="0"/>
          <a:ext cx="0" cy="0"/>
          <a:chOff x="0" y="0"/>
          <a:chExt cx="0" cy="0"/>
        </a:xfrm>
      </p:grpSpPr>
      <p:sp>
        <p:nvSpPr>
          <p:cNvPr id="824" name="Shape 82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25" name="Shape 82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Fiecare algoritm de sortare accesază datele doar cu metodele less() și exch()</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metode sunt foarte ușor de implementat datorită interfeței IComparable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Restricționarea accesului la date doar pentru aceste două metode ne oferă o serie de avantaje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Codul devine mai ușor de citit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Codul este portabil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 mai ușor de verificat corectitudinea algoritmului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Mai ușor de studiat performanța algoritmului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Mai ușor de comparat algoritmii</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sp>
        <p:nvSpPr>
          <p:cNvPr id="830" name="Shape 83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31" name="Shape 83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Certificare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Verificarea faptului că algoritmul ordonează vectorul indiferent de elementele pe care le conține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Am inclus o aserțiune în cod care verifică acest lucru </a:t>
            </a:r>
            <a:r>
              <a:rPr b="0" baseline="0" i="0" lang="en-GB" sz="1600" u="none" cap="none" strike="noStrike">
                <a:solidFill>
                  <a:srgbClr val="2B91AF"/>
                </a:solidFill>
                <a:latin typeface="Consolas"/>
                <a:ea typeface="Consolas"/>
                <a:cs typeface="Consolas"/>
                <a:sym typeface="Consolas"/>
              </a:rPr>
              <a:t>Debug</a:t>
            </a:r>
            <a:r>
              <a:rPr b="0" baseline="0" i="0" lang="en-GB" sz="1600" u="none" cap="none" strike="noStrike">
                <a:solidFill>
                  <a:srgbClr val="000000"/>
                </a:solidFill>
                <a:latin typeface="Consolas"/>
                <a:ea typeface="Consolas"/>
                <a:cs typeface="Consolas"/>
                <a:sym typeface="Consolas"/>
              </a:rPr>
              <a:t>.Assert(isSorted(a), </a:t>
            </a:r>
            <a:r>
              <a:rPr b="0" baseline="0" i="0" lang="en-GB" sz="1600" u="none" cap="none" strike="noStrike">
                <a:solidFill>
                  <a:srgbClr val="A31515"/>
                </a:solidFill>
                <a:latin typeface="Consolas"/>
                <a:ea typeface="Consolas"/>
                <a:cs typeface="Consolas"/>
                <a:sym typeface="Consolas"/>
              </a:rPr>
              <a:t>"Vectorul nu este sortat"</a:t>
            </a:r>
            <a:r>
              <a:rPr b="0" baseline="0" i="0" lang="en-GB" sz="1600" u="none" cap="none" strike="noStrike">
                <a:solidFill>
                  <a:srgbClr val="000000"/>
                </a:solidFill>
                <a:latin typeface="Consolas"/>
                <a:ea typeface="Consolas"/>
                <a:cs typeface="Consolas"/>
                <a:sym typeface="Consolas"/>
              </a:rPr>
              <a: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Aserțiunea este suficientă doar dacă folosim doar metoda exch()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Dacă folosim și alte metode care modifică elementele vectorului inițial aserțiunea poate fi corectă fără ca algoritmul de sortare să fie corect</a:t>
            </a: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5" name="Shape 835"/>
        <p:cNvGrpSpPr/>
        <p:nvPr/>
      </p:nvGrpSpPr>
      <p:grpSpPr>
        <a:xfrm>
          <a:off x="0" y="0"/>
          <a:ext cx="0" cy="0"/>
          <a:chOff x="0" y="0"/>
          <a:chExt cx="0" cy="0"/>
        </a:xfrm>
      </p:grpSpPr>
      <p:sp>
        <p:nvSpPr>
          <p:cNvPr id="836" name="Shape 83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37" name="Shape 83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Timpul de execuție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Vom testa performanța algoritmilor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Ne interesează numărul de operații elementare (comparații, interschimbări sau numărul de accesări la elementele vectorului pentru citire/scriere)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Modelul de cost pentru sortare e reprezentat de numărul de comparații și interschimbări. Dacă algoritmul nu face interschimbări vom contoriza numărul de accesări ale elementelor vectorului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Pe baza acestor elemente vom emite ipoteze în legătură cu performanța algoritmilor și vom verifica experimental aceste ipoteze</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sp>
        <p:nvSpPr>
          <p:cNvPr id="842" name="Shape 84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43" name="Shape 84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Memorie suplimentară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Memoria folosită de un algoritm de sortare este un factor la fel de important ca și timpul de execuție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Există două tipuri de algoritmi: </a:t>
            </a:r>
            <a:r>
              <a:rPr b="0" baseline="0" i="1" lang="en-GB" sz="1600" u="none" cap="none" strike="noStrike">
                <a:solidFill>
                  <a:srgbClr val="3F3F3F"/>
                </a:solidFill>
                <a:latin typeface="Trebuchet MS"/>
                <a:ea typeface="Trebuchet MS"/>
                <a:cs typeface="Trebuchet MS"/>
                <a:sym typeface="Trebuchet MS"/>
              </a:rPr>
              <a:t>in-place</a:t>
            </a:r>
            <a:r>
              <a:rPr b="0" baseline="0" i="0" lang="en-GB" sz="1600" u="none" cap="none" strike="noStrike">
                <a:solidFill>
                  <a:srgbClr val="3F3F3F"/>
                </a:solidFill>
                <a:latin typeface="Trebuchet MS"/>
                <a:ea typeface="Trebuchet MS"/>
                <a:cs typeface="Trebuchet MS"/>
                <a:sym typeface="Trebuchet MS"/>
              </a:rPr>
              <a:t> (nu au nevoie de memorie suplimentară, cu excepția unui număr constant de valori) și algoritmi care au nevoie de memorie suplimentară a cărei dimensiune este egală cu dimensiunea datelor ce sunt sortate.</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Tipuri de date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Codul pe care l-am scris va putea sorta orice valori care sunt instanțe ale unui tip de date ce implementează interfața </a:t>
            </a:r>
            <a:r>
              <a:rPr b="0" baseline="0" i="1" lang="en-GB" sz="1600" u="none" cap="none" strike="noStrike">
                <a:solidFill>
                  <a:srgbClr val="3F3F3F"/>
                </a:solidFill>
                <a:latin typeface="Trebuchet MS"/>
                <a:ea typeface="Trebuchet MS"/>
                <a:cs typeface="Trebuchet MS"/>
                <a:sym typeface="Trebuchet MS"/>
              </a:rPr>
              <a:t>IComparable</a:t>
            </a:r>
            <a:r>
              <a:rPr b="0" baseline="0" i="0" lang="en-GB" sz="1600" u="none" cap="none" strike="noStrike">
                <a:solidFill>
                  <a:srgbClr val="3F3F3F"/>
                </a:solidFill>
                <a:latin typeface="Trebuchet MS"/>
                <a:ea typeface="Trebuchet MS"/>
                <a:cs typeface="Trebuchet MS"/>
                <a:sym typeface="Trebuchet MS"/>
              </a:rPr>
              <a:t>.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Metoda </a:t>
            </a:r>
            <a:r>
              <a:rPr b="0" baseline="0" i="1" lang="en-GB" sz="1600" u="none" cap="none" strike="noStrike">
                <a:solidFill>
                  <a:srgbClr val="3F3F3F"/>
                </a:solidFill>
                <a:latin typeface="Trebuchet MS"/>
                <a:ea typeface="Trebuchet MS"/>
                <a:cs typeface="Trebuchet MS"/>
                <a:sym typeface="Trebuchet MS"/>
              </a:rPr>
              <a:t>CompareTo()</a:t>
            </a:r>
            <a:r>
              <a:rPr b="0" baseline="0" i="0" lang="en-GB" sz="1600" u="none" cap="none" strike="noStrike">
                <a:solidFill>
                  <a:srgbClr val="3F3F3F"/>
                </a:solidFill>
                <a:latin typeface="Trebuchet MS"/>
                <a:ea typeface="Trebuchet MS"/>
                <a:cs typeface="Trebuchet MS"/>
                <a:sym typeface="Trebuchet MS"/>
              </a:rPr>
              <a:t> trebuie să implementeze o relație de ordine totală (reflexivă, antisimetrică (dacă v &lt; w at. w &gt; v și dacă v = w atunci w = v) și tranzitivă)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Exemplu: </a:t>
            </a:r>
            <a:r>
              <a:rPr b="0" baseline="0" i="0" lang="en-GB" sz="1600" u="none" cap="none" strike="noStrike">
                <a:solidFill>
                  <a:srgbClr val="FF0000"/>
                </a:solidFill>
                <a:latin typeface="Trebuchet MS"/>
                <a:ea typeface="Trebuchet MS"/>
                <a:cs typeface="Trebuchet MS"/>
                <a:sym typeface="Trebuchet MS"/>
              </a:rPr>
              <a:t>Date.cs</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7" name="Shape 847"/>
        <p:cNvGrpSpPr/>
        <p:nvPr/>
      </p:nvGrpSpPr>
      <p:grpSpPr>
        <a:xfrm>
          <a:off x="0" y="0"/>
          <a:ext cx="0" cy="0"/>
          <a:chOff x="0" y="0"/>
          <a:chExt cx="0" cy="0"/>
        </a:xfrm>
      </p:grpSpPr>
      <p:sp>
        <p:nvSpPr>
          <p:cNvPr id="848" name="Shape 84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Selection Sort</a:t>
            </a:r>
          </a:p>
        </p:txBody>
      </p:sp>
      <p:sp>
        <p:nvSpPr>
          <p:cNvPr id="849" name="Shape 84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algoritm foarte simplu</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Găsim cel mai mic element din vector [0, n - 1] și îl interschimbăm cu elementul de pe prima poziție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Găsim cel mai mic element din vector [1, n - 1] și  îl interschimbăm cu elementul de pe a doua poziție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Continuăm până la ultimul element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Selectăm în mod repetat cel mai mic element din cele rămase</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http://www.sorting-algorithms.com/selection-sort</a:t>
            </a:r>
            <a:r>
              <a:rPr b="0" baseline="0" i="0" lang="en-GB" sz="1800" u="none" cap="none" strike="noStrike">
                <a:solidFill>
                  <a:srgbClr val="3F3F3F"/>
                </a:solidFill>
                <a:latin typeface="Trebuchet MS"/>
                <a:ea typeface="Trebuchet MS"/>
                <a:cs typeface="Trebuchet MS"/>
                <a:sym typeface="Trebuchet MS"/>
              </a:rPr>
              <a:t> </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3" name="Shape 853"/>
        <p:cNvGrpSpPr/>
        <p:nvPr/>
      </p:nvGrpSpPr>
      <p:grpSpPr>
        <a:xfrm>
          <a:off x="0" y="0"/>
          <a:ext cx="0" cy="0"/>
          <a:chOff x="0" y="0"/>
          <a:chExt cx="0" cy="0"/>
        </a:xfrm>
      </p:grpSpPr>
      <p:sp>
        <p:nvSpPr>
          <p:cNvPr id="854" name="Shape 85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Selection Sort</a:t>
            </a:r>
          </a:p>
        </p:txBody>
      </p:sp>
      <p:sp>
        <p:nvSpPr>
          <p:cNvPr id="855" name="Shape 85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sort&lt;T&gt;(T[] a)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i, j, n = a.Length, min;</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(i = 0; i &lt; n; 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min = 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(j = i + 1; j &lt; n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(less(a[j], a[min]))</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min =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exch(a, i, min); // se executa de n ori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sp>
        <p:nvSpPr>
          <p:cNvPr id="860" name="Shape 86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Selection Sort</a:t>
            </a:r>
          </a:p>
        </p:txBody>
      </p:sp>
      <p:sp>
        <p:nvSpPr>
          <p:cNvPr id="861" name="Shape 86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Selection sort folosește ~N^2 / 2 comparații și N interschimbări pentru a sorta un vector de lungime N</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862" name="Shape 862"/>
          <p:cNvPicPr preferRelativeResize="0"/>
          <p:nvPr/>
        </p:nvPicPr>
        <p:blipFill rotWithShape="1">
          <a:blip r:embed="rId3">
            <a:alphaModFix/>
          </a:blip>
          <a:srcRect b="0" l="0" r="0" t="0"/>
          <a:stretch/>
        </p:blipFill>
        <p:spPr>
          <a:xfrm>
            <a:off x="2227448" y="2772122"/>
            <a:ext cx="5674984" cy="3972488"/>
          </a:xfrm>
          <a:prstGeom prst="rect">
            <a:avLst/>
          </a:prstGeom>
          <a:noFill/>
          <a:ln>
            <a:noFill/>
          </a:ln>
        </p:spPr>
      </p:pic>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Selection Sort</a:t>
            </a:r>
          </a:p>
        </p:txBody>
      </p:sp>
      <p:sp>
        <p:nvSpPr>
          <p:cNvPr id="868" name="Shape 86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Timpul de execuție nu depinde de datele de intrare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Indiferent de ordinea datelor din intrare timpul de execuție este același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vectorul este sortat de la început sau dacă toate elementele din vector sunt egale timpul de execuție rămâne ~N^2</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fac N interschimbări – un număr mic în comparație cu alți algoritmi de sortare</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2" name="Shape 872"/>
        <p:cNvGrpSpPr/>
        <p:nvPr/>
      </p:nvGrpSpPr>
      <p:grpSpPr>
        <a:xfrm>
          <a:off x="0" y="0"/>
          <a:ext cx="0" cy="0"/>
          <a:chOff x="0" y="0"/>
          <a:chExt cx="0" cy="0"/>
        </a:xfrm>
      </p:grpSpPr>
      <p:sp>
        <p:nvSpPr>
          <p:cNvPr id="873" name="Shape 87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Insertion Sort</a:t>
            </a:r>
          </a:p>
        </p:txBody>
      </p:sp>
      <p:sp>
        <p:nvSpPr>
          <p:cNvPr id="874" name="Shape 87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Similar cu sortarea cărților de joc</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Fiecare element este inserat la locul potrivit între cele care au fost deja tratate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Algoritmul trebuie să facă loc pentru inserare prin mutarea elementelor înspre dreapta</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Elementele din stânga indexului curent sunt sortate dar nu sunt în mod obligatoriu în poziția finală.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dreapta indexului curent pot fi elemente mai mici decât cele tratate deja</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Când indexul ajunge la ultimul element vectorul este sortat.</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http://www.sorting-algorithms.com/insertion-sort</a:t>
            </a:r>
            <a:r>
              <a:rPr b="0" baseline="0" i="0" lang="en-GB" sz="1800" u="none" cap="none" strike="noStrike">
                <a:solidFill>
                  <a:srgbClr val="3F3F3F"/>
                </a:solidFill>
                <a:latin typeface="Trebuchet MS"/>
                <a:ea typeface="Trebuchet MS"/>
                <a:cs typeface="Trebuchet MS"/>
                <a:sym typeface="Trebuchet MS"/>
              </a:rPr>
              <a:t> </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8" name="Shape 878"/>
        <p:cNvGrpSpPr/>
        <p:nvPr/>
      </p:nvGrpSpPr>
      <p:grpSpPr>
        <a:xfrm>
          <a:off x="0" y="0"/>
          <a:ext cx="0" cy="0"/>
          <a:chOff x="0" y="0"/>
          <a:chExt cx="0" cy="0"/>
        </a:xfrm>
      </p:grpSpPr>
      <p:sp>
        <p:nvSpPr>
          <p:cNvPr id="879" name="Shape 87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Insertion Sort</a:t>
            </a:r>
          </a:p>
        </p:txBody>
      </p:sp>
      <p:sp>
        <p:nvSpPr>
          <p:cNvPr id="880" name="Shape 88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sort&lt;T&gt;(T[] a)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j, n = a.Length;</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(i = 1; i &lt; n; i++)</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(j = i; j &gt; 0 &amp;&amp; less(a[j], a[j - 1]); j--)</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exch(a, j, j - 1);</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Modelul de programare</a:t>
            </a:r>
          </a:p>
        </p:txBody>
      </p:sp>
      <p:sp>
        <p:nvSpPr>
          <p:cNvPr id="206" name="Shape 20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Componentele de bază ale oricărui limbaj de programare modern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Tipurile de date primitive (bool, int, char, float, double etc.)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Instrucțiunile (ne permit să definim calcule): declarare, atribuire, condiționale, repetitive, apel, return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Tablouri – agregarea mai multor valori de același tip</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Metode statice – încapsularea și reutilizarea codului pentru a dezvolta programele ca seturi de module independente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String - șiruri de caractere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Intrare/ieșire – comunicarea dintre program și restul lumii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Abstractizarea datelor – POO – crearea de noi tipuri de date non-primitive (clase)  </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4" name="Shape 884"/>
        <p:cNvGrpSpPr/>
        <p:nvPr/>
      </p:nvGrpSpPr>
      <p:grpSpPr>
        <a:xfrm>
          <a:off x="0" y="0"/>
          <a:ext cx="0" cy="0"/>
          <a:chOff x="0" y="0"/>
          <a:chExt cx="0" cy="0"/>
        </a:xfrm>
      </p:grpSpPr>
      <p:sp>
        <p:nvSpPr>
          <p:cNvPr id="885" name="Shape 88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Insertion Sort</a:t>
            </a:r>
          </a:p>
        </p:txBody>
      </p:sp>
      <p:sp>
        <p:nvSpPr>
          <p:cNvPr id="886" name="Shape 88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Insertion sort folosește în medie ~N^2 / 4 comparații și ~N^2 / 4 interschimbări pentru a sorta un vector de lungime N cu chei distincte, aleatoare. În cel mai rău caz avem ~N^2 / 2 comparații și ~N^2 / 2 interschimbări, iar în cel mai bun caz N – 1 comparații și 0 interschimbări</a:t>
            </a:r>
          </a:p>
        </p:txBody>
      </p:sp>
      <p:pic>
        <p:nvPicPr>
          <p:cNvPr id="887" name="Shape 887"/>
          <p:cNvPicPr preferRelativeResize="0"/>
          <p:nvPr/>
        </p:nvPicPr>
        <p:blipFill rotWithShape="1">
          <a:blip r:embed="rId3">
            <a:alphaModFix/>
          </a:blip>
          <a:srcRect b="0" l="0" r="0" t="0"/>
          <a:stretch/>
        </p:blipFill>
        <p:spPr>
          <a:xfrm>
            <a:off x="1950510" y="3413355"/>
            <a:ext cx="5213687" cy="3429360"/>
          </a:xfrm>
          <a:prstGeom prst="rect">
            <a:avLst/>
          </a:prstGeom>
          <a:noFill/>
          <a:ln>
            <a:noFill/>
          </a:ln>
        </p:spPr>
      </p:pic>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1" name="Shape 891"/>
        <p:cNvGrpSpPr/>
        <p:nvPr/>
      </p:nvGrpSpPr>
      <p:grpSpPr>
        <a:xfrm>
          <a:off x="0" y="0"/>
          <a:ext cx="0" cy="0"/>
          <a:chOff x="0" y="0"/>
          <a:chExt cx="0" cy="0"/>
        </a:xfrm>
      </p:grpSpPr>
      <p:sp>
        <p:nvSpPr>
          <p:cNvPr id="892" name="Shape 89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Insertion Sort</a:t>
            </a:r>
          </a:p>
        </p:txBody>
      </p:sp>
      <p:sp>
        <p:nvSpPr>
          <p:cNvPr id="893" name="Shape 89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Timpul de execuție depinde de ordinea inițială a elementelor în vector</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vectorul este mare și este deja sortat (sau aproape sortat)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va fi mult mai rapid decât </a:t>
            </a:r>
            <a:r>
              <a:rPr b="0" baseline="0" i="1" lang="en-GB" sz="1800" u="none" cap="none" strike="noStrike">
                <a:solidFill>
                  <a:srgbClr val="3F3F3F"/>
                </a:solidFill>
                <a:latin typeface="Trebuchet MS"/>
                <a:ea typeface="Trebuchet MS"/>
                <a:cs typeface="Trebuchet MS"/>
                <a:sym typeface="Trebuchet MS"/>
              </a:rPr>
              <a:t>SelectionSort</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un vector care este deja sortat timpul de execuție al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este liniar (în acest caz timpul de execuție al </a:t>
            </a:r>
            <a:r>
              <a:rPr b="0" baseline="0" i="1" lang="en-GB" sz="1800" u="none" cap="none" strike="noStrike">
                <a:solidFill>
                  <a:srgbClr val="3F3F3F"/>
                </a:solidFill>
                <a:latin typeface="Trebuchet MS"/>
                <a:ea typeface="Trebuchet MS"/>
                <a:cs typeface="Trebuchet MS"/>
                <a:sym typeface="Trebuchet MS"/>
              </a:rPr>
              <a:t>SelectionSort</a:t>
            </a:r>
            <a:r>
              <a:rPr b="0" baseline="0" i="0" lang="en-GB" sz="1800" u="none" cap="none" strike="noStrike">
                <a:solidFill>
                  <a:srgbClr val="3F3F3F"/>
                </a:solidFill>
                <a:latin typeface="Trebuchet MS"/>
                <a:ea typeface="Trebuchet MS"/>
                <a:cs typeface="Trebuchet MS"/>
                <a:sym typeface="Trebuchet MS"/>
              </a:rPr>
              <a:t> este pătratic)</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Când numărul de inversiuni din vector este mic (vectorul este aproape sortat)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poate fi mai rapid decât orice alt algoritm de sortare (inclusiv QuickSort)</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de accese la elementele vectorului poate fi înjumătățit prin mutarea elementelor mai mari decât a[i] cu o poziție la dreapta și efectuarea unei interschimbări la final când este găsită poziția în care trebuie inserat a[i] (</a:t>
            </a:r>
            <a:r>
              <a:rPr b="0" baseline="0" i="0" lang="en-GB" sz="1800" u="none" cap="none" strike="noStrike">
                <a:solidFill>
                  <a:srgbClr val="FF0000"/>
                </a:solidFill>
                <a:latin typeface="Trebuchet MS"/>
                <a:ea typeface="Trebuchet MS"/>
                <a:cs typeface="Trebuchet MS"/>
                <a:sym typeface="Trebuchet MS"/>
              </a:rPr>
              <a:t>InsertionXSort.cs</a:t>
            </a:r>
            <a:r>
              <a:rPr b="0" baseline="0" i="0" lang="en-GB" sz="1800" u="none" cap="none" strike="noStrike">
                <a:solidFill>
                  <a:srgbClr val="3F3F3F"/>
                </a:solidFill>
                <a:latin typeface="Trebuchet MS"/>
                <a:ea typeface="Trebuchet MS"/>
                <a:cs typeface="Trebuchet MS"/>
                <a:sym typeface="Trebuchet MS"/>
              </a:rPr>
              <a:t>)</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7" name="Shape 897"/>
        <p:cNvGrpSpPr/>
        <p:nvPr/>
      </p:nvGrpSpPr>
      <p:grpSpPr>
        <a:xfrm>
          <a:off x="0" y="0"/>
          <a:ext cx="0" cy="0"/>
          <a:chOff x="0" y="0"/>
          <a:chExt cx="0" cy="0"/>
        </a:xfrm>
      </p:grpSpPr>
      <p:sp>
        <p:nvSpPr>
          <p:cNvPr id="898" name="Shape 89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Compararea algoritmilor de sortare</a:t>
            </a:r>
          </a:p>
        </p:txBody>
      </p:sp>
      <p:sp>
        <p:nvSpPr>
          <p:cNvPr id="899" name="Shape 89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Compararea algoritmilor se face prin metoda științifică: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Implementarea și depanarea algoritmilor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Analizarea proprietăților lor de bază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Formularea unor ipoteze în legătură cu performanța comparativă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Rularea unor experimente pentru a valida ipotezele (</a:t>
            </a:r>
            <a:r>
              <a:rPr b="0" baseline="0" i="0" lang="en-GB" sz="1600" u="none" cap="none" strike="noStrike">
                <a:solidFill>
                  <a:srgbClr val="FF0000"/>
                </a:solidFill>
                <a:latin typeface="Trebuchet MS"/>
                <a:ea typeface="Trebuchet MS"/>
                <a:cs typeface="Trebuchet MS"/>
                <a:sym typeface="Trebuchet MS"/>
              </a:rPr>
              <a:t>SortCompare.cs</a:t>
            </a:r>
            <a:r>
              <a:rPr b="0" baseline="0" i="0" lang="en-GB" sz="16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timpul de rulare pentru InsertionSort și SelectionSort este pătratic. InsertionXSort este de aproximativ două ori mai rapid decât SelectionSort.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InsertionXSort este o optimizare a algoritmului InsertionSort. Numărul de interschimbări este înjumătățit. (</a:t>
            </a:r>
            <a:r>
              <a:rPr b="0" baseline="0" i="0" lang="en-GB" sz="1800" u="none" cap="none" strike="noStrike">
                <a:solidFill>
                  <a:srgbClr val="FF0000"/>
                </a:solidFill>
                <a:latin typeface="Trebuchet MS"/>
                <a:ea typeface="Trebuchet MS"/>
                <a:cs typeface="Trebuchet MS"/>
                <a:sym typeface="Trebuchet MS"/>
              </a:rPr>
              <a:t>InsertionXSort.cs</a:t>
            </a:r>
            <a:r>
              <a:rPr b="0" baseline="0" i="0" lang="en-GB" sz="1800" u="none" cap="none" strike="noStrike">
                <a:solidFill>
                  <a:srgbClr val="3F3F3F"/>
                </a:solidFill>
                <a:latin typeface="Trebuchet MS"/>
                <a:ea typeface="Trebuchet MS"/>
                <a:cs typeface="Trebuchet MS"/>
                <a:sym typeface="Trebuchet MS"/>
              </a:rPr>
              <a:t>)</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05" name="Shape 90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este un algoritm de sortare rapid bazat pe </a:t>
            </a:r>
            <a:r>
              <a:rPr b="0" baseline="0" i="1" lang="en-GB" sz="1800" u="none" cap="none" strike="noStrike">
                <a:solidFill>
                  <a:srgbClr val="3F3F3F"/>
                </a:solidFill>
                <a:latin typeface="Trebuchet MS"/>
                <a:ea typeface="Trebuchet MS"/>
                <a:cs typeface="Trebuchet MS"/>
                <a:sym typeface="Trebuchet MS"/>
              </a:rPr>
              <a:t>InsertionSort</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interschimbă întotdeauna două elemente care sunt unul lângă altul în vector. Dacă cel mai mic element al vectorului este pe ultima poziție vor fi nevoie de N-1 operații de interschimbare pentru a fi adus pe prima poziție (ceea ce este ineficient)</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este o simplă extensie mai rapidă a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întrucât permite interschimbarea a două elemente care sunt mai îndepărtate unul de altul rezultând vectori parțial sortați care pot fi sortați în mod eficient (prin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11" name="Shape 911"/>
          <p:cNvSpPr txBox="1"/>
          <p:nvPr>
            <p:ph idx="1" type="body"/>
          </p:nvPr>
        </p:nvSpPr>
        <p:spPr>
          <a:xfrm>
            <a:off x="677337" y="2160590"/>
            <a:ext cx="8986782"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Ideea este de a rearanja vectorul a.î. luând tot al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-lea element din vector obținem o secvență sortată.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astfel de vector se numește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-sortat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vector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-sortat reprezintă o intercalare a h secvențe sortate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Prin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-sortare pentru o valoarea mare a lui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 putem muta elemente pe distanțe mari astfel încât va fi mai ușor să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-sortăm pentru valori mici ale lui </a:t>
            </a:r>
            <a:r>
              <a:rPr b="0" baseline="0" i="1" lang="en-GB" sz="1800" u="none" cap="none" strike="noStrike">
                <a:solidFill>
                  <a:srgbClr val="3F3F3F"/>
                </a:solidFill>
                <a:latin typeface="Trebuchet MS"/>
                <a:ea typeface="Trebuchet MS"/>
                <a:cs typeface="Trebuchet MS"/>
                <a:sym typeface="Trebuchet MS"/>
              </a:rPr>
              <a:t>h</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astfel de procedură pentru orice secvență de valori pentru h care se termină cu 1 va produce un vector sortat: </a:t>
            </a:r>
            <a:r>
              <a:rPr b="0" baseline="0" i="1" lang="en-GB" sz="1800" u="none" cap="none" strike="noStrike">
                <a:solidFill>
                  <a:srgbClr val="3F3F3F"/>
                </a:solidFill>
                <a:latin typeface="Trebuchet MS"/>
                <a:ea typeface="Trebuchet MS"/>
                <a:cs typeface="Trebuchet MS"/>
                <a:sym typeface="Trebuchet MS"/>
              </a:rPr>
              <a:t>shellsort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5" name="Shape 915"/>
        <p:cNvGrpSpPr/>
        <p:nvPr/>
      </p:nvGrpSpPr>
      <p:grpSpPr>
        <a:xfrm>
          <a:off x="0" y="0"/>
          <a:ext cx="0" cy="0"/>
          <a:chOff x="0" y="0"/>
          <a:chExt cx="0" cy="0"/>
        </a:xfrm>
      </p:grpSpPr>
      <p:sp>
        <p:nvSpPr>
          <p:cNvPr id="916" name="Shape 91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17" name="Shape 91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secvență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-sortată reprezintă h subsecvențe sortate, intercalate.</a:t>
            </a:r>
          </a:p>
        </p:txBody>
      </p:sp>
      <p:pic>
        <p:nvPicPr>
          <p:cNvPr id="918" name="Shape 918"/>
          <p:cNvPicPr preferRelativeResize="0"/>
          <p:nvPr/>
        </p:nvPicPr>
        <p:blipFill rotWithShape="1">
          <a:blip r:embed="rId3">
            <a:alphaModFix/>
          </a:blip>
          <a:srcRect b="0" l="0" r="0" t="0"/>
          <a:stretch/>
        </p:blipFill>
        <p:spPr>
          <a:xfrm>
            <a:off x="1068945" y="2756809"/>
            <a:ext cx="7755397" cy="2402422"/>
          </a:xfrm>
          <a:prstGeom prst="rect">
            <a:avLst/>
          </a:prstGeom>
          <a:noFill/>
          <a:ln>
            <a:noFill/>
          </a:ln>
        </p:spPr>
      </p:pic>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2" name="Shape 922"/>
        <p:cNvGrpSpPr/>
        <p:nvPr/>
      </p:nvGrpSpPr>
      <p:grpSpPr>
        <a:xfrm>
          <a:off x="0" y="0"/>
          <a:ext cx="0" cy="0"/>
          <a:chOff x="0" y="0"/>
          <a:chExt cx="0" cy="0"/>
        </a:xfrm>
      </p:grpSpPr>
      <p:sp>
        <p:nvSpPr>
          <p:cNvPr id="923" name="Shape 92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24" name="Shape 924"/>
          <p:cNvSpPr txBox="1"/>
          <p:nvPr>
            <p:ph idx="1" type="body"/>
          </p:nvPr>
        </p:nvSpPr>
        <p:spPr>
          <a:xfrm>
            <a:off x="677333" y="1770077"/>
            <a:ext cx="9758570" cy="427128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sort&lt;T&gt;(T[] a)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n = a.Length;</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h = 1; </a:t>
            </a:r>
            <a:r>
              <a:rPr b="0" baseline="0" i="0" lang="en-GB" sz="1650" u="none" cap="none" strike="noStrike">
                <a:solidFill>
                  <a:srgbClr val="008000"/>
                </a:solidFill>
                <a:latin typeface="Consolas"/>
                <a:ea typeface="Consolas"/>
                <a:cs typeface="Consolas"/>
                <a:sym typeface="Consolas"/>
              </a:rPr>
              <a:t>// 3x+1 secv. de incrementuri:  1, 4, 13, 40, 121, 364, 1093, ...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while</a:t>
            </a:r>
            <a:r>
              <a:rPr b="0" baseline="0" i="0" lang="en-GB" sz="1650" u="none" cap="none" strike="noStrike">
                <a:solidFill>
                  <a:srgbClr val="000000"/>
                </a:solidFill>
                <a:latin typeface="Consolas"/>
                <a:ea typeface="Consolas"/>
                <a:cs typeface="Consolas"/>
                <a:sym typeface="Consolas"/>
              </a:rPr>
              <a:t> (h &lt; n / 3) h = 3 * h + 1;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while</a:t>
            </a:r>
            <a:r>
              <a:rPr b="0" baseline="0" i="0" lang="en-GB" sz="1650" u="none" cap="none" strike="noStrike">
                <a:solidFill>
                  <a:srgbClr val="000000"/>
                </a:solidFill>
                <a:latin typeface="Consolas"/>
                <a:ea typeface="Consolas"/>
                <a:cs typeface="Consolas"/>
                <a:sym typeface="Consolas"/>
              </a:rPr>
              <a:t> (h &gt;= 1)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i = h; i &lt; n; i++)  </a:t>
            </a:r>
            <a:r>
              <a:rPr b="0" baseline="0" i="0" lang="en-GB" sz="1650" u="none" cap="none" strike="noStrike">
                <a:solidFill>
                  <a:srgbClr val="008000"/>
                </a:solidFill>
                <a:latin typeface="Consolas"/>
                <a:ea typeface="Consolas"/>
                <a:cs typeface="Consolas"/>
                <a:sym typeface="Consolas"/>
              </a:rPr>
              <a:t>// h-sortare a vectorului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j = i; j &gt;= h &amp;&amp; less(a[j], a[j-h]); j -= h)</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exch(a, j, j-h);</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h /= 3;</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8" name="Shape 928"/>
        <p:cNvGrpSpPr/>
        <p:nvPr/>
      </p:nvGrpSpPr>
      <p:grpSpPr>
        <a:xfrm>
          <a:off x="0" y="0"/>
          <a:ext cx="0" cy="0"/>
          <a:chOff x="0" y="0"/>
          <a:chExt cx="0" cy="0"/>
        </a:xfrm>
      </p:grpSpPr>
      <p:sp>
        <p:nvSpPr>
          <p:cNvPr id="929" name="Shape 92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30" name="Shape 93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Implementarea folosește secvența de valori descrescătoare ½(3^k - 1) care începe la cea mai mare valoarea din această secvență mai mică decât N/3 și se termină cu 1 // </a:t>
            </a:r>
            <a:r>
              <a:rPr b="0" baseline="0" i="0" lang="en-GB" sz="1800" u="none" cap="none" strike="noStrike">
                <a:solidFill>
                  <a:srgbClr val="008000"/>
                </a:solidFill>
                <a:latin typeface="Consolas"/>
                <a:ea typeface="Consolas"/>
                <a:cs typeface="Consolas"/>
                <a:sym typeface="Consolas"/>
              </a:rPr>
              <a:t>1, 4, 13, 40, 121, 364, 1093, ...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pot folosi și alte secvențe de incremenți cu performanțe mai bune. Ne rezumăm la aceasta întrucât e simplu de calculat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ShellSort are eficiență superioară făcând compromis între dimensiunea vectorului și ordinea parțială din subsecvențe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Înțelegerea performanței ShellSort este dificilă – fiind un algoritm de sortare pentru care performanța în cazul unor vectori de elemente aleatoare nu a fost caracterizată în mod precis în literatura de specialitate</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http://www.sorting-algorithms.com/shell-sort</a:t>
            </a:r>
            <a:r>
              <a:rPr b="0" baseline="0" i="0" lang="en-GB" sz="1800" u="none" cap="none" strike="noStrike">
                <a:solidFill>
                  <a:srgbClr val="3F3F3F"/>
                </a:solidFill>
                <a:latin typeface="Trebuchet MS"/>
                <a:ea typeface="Trebuchet MS"/>
                <a:cs typeface="Trebuchet MS"/>
                <a:sym typeface="Trebuchet MS"/>
              </a:rPr>
              <a:t> </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x="0" y="0"/>
          <a:ext cx="0" cy="0"/>
          <a:chOff x="0" y="0"/>
          <a:chExt cx="0" cy="0"/>
        </a:xfrm>
      </p:grpSpPr>
      <p:sp>
        <p:nvSpPr>
          <p:cNvPr id="935" name="Shape 93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36" name="Shape 93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este mult mai rapid decât </a:t>
            </a:r>
            <a:r>
              <a:rPr b="0" baseline="0" i="1" lang="en-GB" sz="1800" u="none" cap="none" strike="noStrike">
                <a:solidFill>
                  <a:srgbClr val="3F3F3F"/>
                </a:solidFill>
                <a:latin typeface="Trebuchet MS"/>
                <a:ea typeface="Trebuchet MS"/>
                <a:cs typeface="Trebuchet MS"/>
                <a:sym typeface="Trebuchet MS"/>
              </a:rPr>
              <a:t>InsertionSort</a:t>
            </a:r>
            <a:r>
              <a:rPr b="0" baseline="0" i="0" lang="en-GB" sz="1800" u="none" cap="none" strike="noStrike">
                <a:solidFill>
                  <a:srgbClr val="3F3F3F"/>
                </a:solidFill>
                <a:latin typeface="Trebuchet MS"/>
                <a:ea typeface="Trebuchet MS"/>
                <a:cs typeface="Trebuchet MS"/>
                <a:sym typeface="Trebuchet MS"/>
              </a:rPr>
              <a:t> și </a:t>
            </a:r>
            <a:r>
              <a:rPr b="0" baseline="0" i="1" lang="en-GB" sz="1800" u="none" cap="none" strike="noStrike">
                <a:solidFill>
                  <a:srgbClr val="3F3F3F"/>
                </a:solidFill>
                <a:latin typeface="Trebuchet MS"/>
                <a:ea typeface="Trebuchet MS"/>
                <a:cs typeface="Trebuchet MS"/>
                <a:sym typeface="Trebuchet MS"/>
              </a:rPr>
              <a:t>SelectionSort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Avantajele </a:t>
            </a: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cresc pe măsură ce crește dimensiunea vectorului</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permite sortarea unor secvențe de dimensiune mare care nu ar putea fi sortate în timp util cu celelalte două metode</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Principiu în algoritmică: </a:t>
            </a:r>
            <a:r>
              <a:rPr b="0" baseline="0" i="1" lang="en-GB" sz="1800" u="none" cap="none" strike="noStrike">
                <a:solidFill>
                  <a:srgbClr val="3F3F3F"/>
                </a:solidFill>
                <a:latin typeface="Trebuchet MS"/>
                <a:ea typeface="Trebuchet MS"/>
                <a:cs typeface="Trebuchet MS"/>
                <a:sym typeface="Trebuchet MS"/>
              </a:rPr>
              <a:t>motivul principal pentru care studiem performanța și proiectarea algoritmilor este de a obține algoritmi mai buni care permit găsirea soluțiilor pentru diverse probleme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de comparații efectuat de </a:t>
            </a:r>
            <a:r>
              <a:rPr b="0" baseline="0" i="1" lang="en-GB" sz="1800" u="none" cap="none" strike="noStrike">
                <a:solidFill>
                  <a:srgbClr val="3F3F3F"/>
                </a:solidFill>
                <a:latin typeface="Trebuchet MS"/>
                <a:ea typeface="Trebuchet MS"/>
                <a:cs typeface="Trebuchet MS"/>
                <a:sym typeface="Trebuchet MS"/>
              </a:rPr>
              <a:t>ShellSort</a:t>
            </a:r>
            <a:r>
              <a:rPr b="0" baseline="0" i="0" lang="en-GB" sz="1800" u="none" cap="none" strike="noStrike">
                <a:solidFill>
                  <a:srgbClr val="3F3F3F"/>
                </a:solidFill>
                <a:latin typeface="Trebuchet MS"/>
                <a:ea typeface="Trebuchet MS"/>
                <a:cs typeface="Trebuchet MS"/>
                <a:sym typeface="Trebuchet MS"/>
              </a:rPr>
              <a:t> 	în cel mai rău caz este N^(3/2)</a:t>
            </a:r>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0" name="Shape 940"/>
        <p:cNvGrpSpPr/>
        <p:nvPr/>
      </p:nvGrpSpPr>
      <p:grpSpPr>
        <a:xfrm>
          <a:off x="0" y="0"/>
          <a:ext cx="0" cy="0"/>
          <a:chOff x="0" y="0"/>
          <a:chExt cx="0" cy="0"/>
        </a:xfrm>
      </p:grpSpPr>
      <p:sp>
        <p:nvSpPr>
          <p:cNvPr id="941" name="Shape 94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ShellSort</a:t>
            </a:r>
          </a:p>
        </p:txBody>
      </p:sp>
      <p:sp>
        <p:nvSpPr>
          <p:cNvPr id="942" name="Shape 942"/>
          <p:cNvSpPr txBox="1"/>
          <p:nvPr>
            <p:ph idx="1" type="body"/>
          </p:nvPr>
        </p:nvSpPr>
        <p:spPr>
          <a:xfrm>
            <a:off x="677337" y="2160590"/>
            <a:ext cx="2653095"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Vizualizare </a:t>
            </a:r>
            <a:br>
              <a:rPr b="0" baseline="0" i="0" lang="en-GB" sz="1800" u="none" cap="none" strike="noStrike">
                <a:solidFill>
                  <a:srgbClr val="3F3F3F"/>
                </a:solidFill>
                <a:latin typeface="Trebuchet MS"/>
                <a:ea typeface="Trebuchet MS"/>
                <a:cs typeface="Trebuchet MS"/>
                <a:sym typeface="Trebuchet MS"/>
              </a:rPr>
            </a:br>
            <a:r>
              <a:rPr b="0" baseline="0" i="0" lang="en-GB" sz="1800" u="none" cap="none" strike="noStrike">
                <a:solidFill>
                  <a:srgbClr val="3F3F3F"/>
                </a:solidFill>
                <a:latin typeface="Trebuchet MS"/>
                <a:ea typeface="Trebuchet MS"/>
                <a:cs typeface="Trebuchet MS"/>
                <a:sym typeface="Trebuchet MS"/>
              </a:rPr>
              <a:t>ShellSort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943" name="Shape 943"/>
          <p:cNvPicPr preferRelativeResize="0"/>
          <p:nvPr/>
        </p:nvPicPr>
        <p:blipFill rotWithShape="1">
          <a:blip r:embed="rId3">
            <a:alphaModFix/>
          </a:blip>
          <a:srcRect b="0" l="0" r="0" t="0"/>
          <a:stretch/>
        </p:blipFill>
        <p:spPr>
          <a:xfrm>
            <a:off x="3079658" y="609600"/>
            <a:ext cx="7799059" cy="5981348"/>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bag, queue, stack</a:t>
            </a:r>
          </a:p>
        </p:txBody>
      </p:sp>
      <p:sp>
        <p:nvSpPr>
          <p:cNvPr id="213" name="Shape 21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Bag, Queue, Stack: structuri de date fundamentale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Modul în care sunt reprezentate datele într-o colecție influențează direct eficiența diferitelor operații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Generics și iterații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Structuri de date înlănțuite – permit implementări ce realizează obiectivele de eficiență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Înțelegerea listelor înlănțuite este un prim pas în studiul algoritmilor și structurilor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investiga mai multe modalități de reprezentare a valorilor și de implementare a operațiilor specifice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7" name="Shape 947"/>
        <p:cNvGrpSpPr/>
        <p:nvPr/>
      </p:nvGrpSpPr>
      <p:grpSpPr>
        <a:xfrm>
          <a:off x="0" y="0"/>
          <a:ext cx="0" cy="0"/>
          <a:chOff x="0" y="0"/>
          <a:chExt cx="0" cy="0"/>
        </a:xfrm>
      </p:grpSpPr>
      <p:sp>
        <p:nvSpPr>
          <p:cNvPr id="948" name="Shape 94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49" name="Shape 94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Algoritmul MergeSort se bazează pe o operație numită </a:t>
            </a:r>
            <a:r>
              <a:rPr b="0" baseline="0" i="1" lang="en-GB" sz="1800" u="none" cap="none" strike="noStrike">
                <a:solidFill>
                  <a:srgbClr val="3F3F3F"/>
                </a:solidFill>
                <a:latin typeface="Trebuchet MS"/>
                <a:ea typeface="Trebuchet MS"/>
                <a:cs typeface="Trebuchet MS"/>
                <a:sym typeface="Trebuchet MS"/>
              </a:rPr>
              <a:t>interclasare</a:t>
            </a:r>
            <a:r>
              <a:rPr b="0" baseline="0" i="0" lang="en-GB" sz="1800" u="none" cap="none" strike="noStrike">
                <a:solidFill>
                  <a:srgbClr val="3F3F3F"/>
                </a:solidFill>
                <a:latin typeface="Trebuchet MS"/>
                <a:ea typeface="Trebuchet MS"/>
                <a:cs typeface="Trebuchet MS"/>
                <a:sym typeface="Trebuchet MS"/>
              </a:rPr>
              <a:t> (merge)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Interclasare = combinarea a doi vectori sortați pentru a forma un nou vector sortat (care conține toate elementele din cei doi vectori)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MergeSort = algoritm recursiv – se împarte vectorul în două jumătăți, se sortează cele două jumătăți, se combină (interclasează) cele două jumătăți sortate pentru a obține vectorul original sortat. (Un vector cu un singur element este sortat)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Avantaj: timpul de execuție este N log N (N = numărul de elemente din vector)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Dezavantaj: se folosește spațiu suplimentar proporțional cu N</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3" name="Shape 953"/>
        <p:cNvGrpSpPr/>
        <p:nvPr/>
      </p:nvGrpSpPr>
      <p:grpSpPr>
        <a:xfrm>
          <a:off x="0" y="0"/>
          <a:ext cx="0" cy="0"/>
          <a:chOff x="0" y="0"/>
          <a:chExt cx="0" cy="0"/>
        </a:xfrm>
      </p:grpSpPr>
      <p:sp>
        <p:nvSpPr>
          <p:cNvPr id="954" name="Shape 95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55" name="Shape 955"/>
          <p:cNvSpPr txBox="1"/>
          <p:nvPr>
            <p:ph idx="1" type="body"/>
          </p:nvPr>
        </p:nvSpPr>
        <p:spPr>
          <a:xfrm>
            <a:off x="677333" y="2160589"/>
            <a:ext cx="10312244" cy="4307322"/>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Operația Merge (interclasare)</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private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merge&lt;T&gt;(T[] a,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lo,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mid,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hi, T[] aux)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i = lo, j = mid + 1;</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k = lo; k &lt;= hi; k++) </a:t>
            </a:r>
            <a:r>
              <a:rPr b="0" baseline="0" i="0" lang="en-GB" sz="1650" u="none" cap="none" strike="noStrike">
                <a:solidFill>
                  <a:srgbClr val="008000"/>
                </a:solidFill>
                <a:latin typeface="Consolas"/>
                <a:ea typeface="Consolas"/>
                <a:cs typeface="Consolas"/>
                <a:sym typeface="Consolas"/>
              </a:rPr>
              <a:t>// copiem portiunea din a in aux</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aux[k] = a[k];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k = lo; k &lt;= hi; 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(i &gt; mid)   a[k] = aux[j++];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(j &gt; hi)   a[k] = aux[i++];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(less(aux[j], aux[i]))  a[k] = aux[j++];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r>
              <a:rPr b="0" baseline="0" i="0" lang="en-GB" sz="1650" u="none" cap="none" strike="noStrike">
                <a:solidFill>
                  <a:srgbClr val="000000"/>
                </a:solidFill>
                <a:latin typeface="Consolas"/>
                <a:ea typeface="Consolas"/>
                <a:cs typeface="Consolas"/>
                <a:sym typeface="Consolas"/>
              </a:rPr>
              <a:t>   a[k] = aux[i++];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61" name="Shape 961"/>
          <p:cNvSpPr txBox="1"/>
          <p:nvPr>
            <p:ph idx="1" type="body"/>
          </p:nvPr>
        </p:nvSpPr>
        <p:spPr>
          <a:xfrm>
            <a:off x="677337" y="1820415"/>
            <a:ext cx="8596668" cy="4220950"/>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Metode in-place de realizare a operației merge sunt foarte complicate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Folosim o metodă care folosește un singur vector auxiliar de dimensiune N pe care îl alocăm </a:t>
            </a:r>
            <a:r>
              <a:rPr b="1" baseline="0" i="0" lang="en-GB" sz="1800" u="none" cap="none" strike="noStrike">
                <a:solidFill>
                  <a:srgbClr val="3F3F3F"/>
                </a:solidFill>
                <a:latin typeface="Trebuchet MS"/>
                <a:ea typeface="Trebuchet MS"/>
                <a:cs typeface="Trebuchet MS"/>
                <a:sym typeface="Trebuchet MS"/>
              </a:rPr>
              <a:t>o singură </a:t>
            </a:r>
            <a:r>
              <a:rPr b="0" baseline="0" i="0" lang="en-GB" sz="1800" u="none" cap="none" strike="noStrike">
                <a:solidFill>
                  <a:srgbClr val="3F3F3F"/>
                </a:solidFill>
                <a:latin typeface="Trebuchet MS"/>
                <a:ea typeface="Trebuchet MS"/>
                <a:cs typeface="Trebuchet MS"/>
                <a:sym typeface="Trebuchet MS"/>
              </a:rPr>
              <a:t>dată și îl transmitem ca argument la fiecare apel</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962" name="Shape 962"/>
          <p:cNvPicPr preferRelativeResize="0"/>
          <p:nvPr/>
        </p:nvPicPr>
        <p:blipFill rotWithShape="1">
          <a:blip r:embed="rId3">
            <a:alphaModFix/>
          </a:blip>
          <a:srcRect b="0" l="0" r="0" t="0"/>
          <a:stretch/>
        </p:blipFill>
        <p:spPr>
          <a:xfrm>
            <a:off x="1680526" y="2799386"/>
            <a:ext cx="7268031" cy="3853086"/>
          </a:xfrm>
          <a:prstGeom prst="rect">
            <a:avLst/>
          </a:prstGeom>
          <a:noFill/>
          <a:ln>
            <a:noFill/>
          </a:ln>
        </p:spPr>
      </p:pic>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68" name="Shape 968"/>
          <p:cNvSpPr txBox="1"/>
          <p:nvPr>
            <p:ph idx="1" type="body"/>
          </p:nvPr>
        </p:nvSpPr>
        <p:spPr>
          <a:xfrm>
            <a:off x="677335" y="2160590"/>
            <a:ext cx="9104229"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Top-Down mergesort – implementare recursivă a algoritmului MergeSort bazată pe operația de interclasare</a:t>
            </a:r>
          </a:p>
          <a:p>
            <a:pPr indent="-342891" lvl="0" marL="342891" marR="0" rtl="0" algn="l">
              <a:lnSpc>
                <a:spcPct val="90000"/>
              </a:lnSpc>
              <a:spcBef>
                <a:spcPts val="100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Este unul din cele mai cunoscute exemple ale paradigmei </a:t>
            </a:r>
            <a:r>
              <a:rPr b="0" baseline="0" i="1" lang="en-GB" sz="1550" u="none" cap="none" strike="noStrike">
                <a:solidFill>
                  <a:srgbClr val="3F3F3F"/>
                </a:solidFill>
                <a:latin typeface="Trebuchet MS"/>
                <a:ea typeface="Trebuchet MS"/>
                <a:cs typeface="Trebuchet MS"/>
                <a:sym typeface="Trebuchet MS"/>
              </a:rPr>
              <a:t>divide-et-impera</a:t>
            </a:r>
            <a:r>
              <a:rPr b="0" baseline="0" i="0" lang="en-GB" sz="1550" u="none" cap="none" strike="noStrike">
                <a:solidFill>
                  <a:srgbClr val="3F3F3F"/>
                </a:solidFill>
                <a:latin typeface="Trebuchet MS"/>
                <a:ea typeface="Trebuchet MS"/>
                <a:cs typeface="Trebuchet MS"/>
                <a:sym typeface="Trebuchet MS"/>
              </a:rPr>
              <a:t> pentru realizarea de algoritmi eficienți (de realizat un </a:t>
            </a:r>
            <a:r>
              <a:rPr b="0" baseline="0" i="1" lang="en-GB" sz="1550" u="none" cap="none" strike="noStrike">
                <a:solidFill>
                  <a:srgbClr val="3F3F3F"/>
                </a:solidFill>
                <a:latin typeface="Trebuchet MS"/>
                <a:ea typeface="Trebuchet MS"/>
                <a:cs typeface="Trebuchet MS"/>
                <a:sym typeface="Trebuchet MS"/>
              </a:rPr>
              <a:t>call trace</a:t>
            </a:r>
            <a:r>
              <a:rPr b="0" baseline="0" i="0" lang="en-GB" sz="1550" u="none" cap="none" strike="noStrike">
                <a:solidFill>
                  <a:srgbClr val="3F3F3F"/>
                </a:solidFill>
                <a:latin typeface="Trebuchet MS"/>
                <a:ea typeface="Trebuchet MS"/>
                <a:cs typeface="Trebuchet MS"/>
                <a:sym typeface="Trebuchet M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void</a:t>
            </a:r>
            <a:r>
              <a:rPr b="0" baseline="0" i="0" lang="en-GB" sz="1550" u="none" cap="none" strike="noStrike">
                <a:solidFill>
                  <a:srgbClr val="000000"/>
                </a:solidFill>
                <a:latin typeface="Consolas"/>
                <a:ea typeface="Consolas"/>
                <a:cs typeface="Consolas"/>
                <a:sym typeface="Consolas"/>
              </a:rPr>
              <a:t> sort&lt;T&gt;(T[] a,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lo,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hi, T[] aux) </a:t>
            </a:r>
            <a:r>
              <a:rPr b="0" baseline="0" i="0" lang="en-GB" sz="1550" u="none" cap="none" strike="noStrike">
                <a:solidFill>
                  <a:srgbClr val="0000FF"/>
                </a:solidFill>
                <a:latin typeface="Consolas"/>
                <a:ea typeface="Consolas"/>
                <a:cs typeface="Consolas"/>
                <a:sym typeface="Consolas"/>
              </a:rPr>
              <a:t>where</a:t>
            </a:r>
            <a:r>
              <a:rPr b="0" baseline="0" i="0" lang="en-GB" sz="1550" u="none" cap="none" strike="noStrike">
                <a:solidFill>
                  <a:srgbClr val="000000"/>
                </a:solidFill>
                <a:latin typeface="Consolas"/>
                <a:ea typeface="Consolas"/>
                <a:cs typeface="Consolas"/>
                <a:sym typeface="Consolas"/>
              </a:rPr>
              <a:t> T: </a:t>
            </a:r>
            <a:r>
              <a:rPr b="0" baseline="0" i="0" lang="en-GB" sz="1550" u="none" cap="none" strike="noStrike">
                <a:solidFill>
                  <a:srgbClr val="2B91AF"/>
                </a:solidFill>
                <a:latin typeface="Consolas"/>
                <a:ea typeface="Consolas"/>
                <a:cs typeface="Consolas"/>
                <a:sym typeface="Consolas"/>
              </a:rPr>
              <a:t>IComparable</a:t>
            </a:r>
            <a:r>
              <a:rPr b="0" baseline="0" i="0" lang="en-GB" sz="1550" u="none" cap="none" strike="noStrike">
                <a:solidFill>
                  <a:srgbClr val="000000"/>
                </a:solidFill>
                <a:latin typeface="Consolas"/>
                <a:ea typeface="Consolas"/>
                <a:cs typeface="Consolas"/>
                <a:sym typeface="Consolas"/>
              </a:rPr>
              <a:t>&lt;T&gt;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(hi &lt;= lo)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mid = lo + (hi - lo) / 2;</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sort(a, lo, mid, aux);</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sort(a, mid + 1, hi, aux);</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merge(a, lo, mid, hi, aux);</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2" name="Shape 972"/>
        <p:cNvGrpSpPr/>
        <p:nvPr/>
      </p:nvGrpSpPr>
      <p:grpSpPr>
        <a:xfrm>
          <a:off x="0" y="0"/>
          <a:ext cx="0" cy="0"/>
          <a:chOff x="0" y="0"/>
          <a:chExt cx="0" cy="0"/>
        </a:xfrm>
      </p:grpSpPr>
      <p:sp>
        <p:nvSpPr>
          <p:cNvPr id="973" name="Shape 97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pic>
        <p:nvPicPr>
          <p:cNvPr id="974" name="Shape 974"/>
          <p:cNvPicPr preferRelativeResize="0"/>
          <p:nvPr>
            <p:ph idx="1" type="body"/>
          </p:nvPr>
        </p:nvPicPr>
        <p:blipFill rotWithShape="1">
          <a:blip r:embed="rId3">
            <a:alphaModFix/>
          </a:blip>
          <a:srcRect b="0" l="0" r="0" t="0"/>
          <a:stretch/>
        </p:blipFill>
        <p:spPr>
          <a:xfrm>
            <a:off x="1308025" y="2399469"/>
            <a:ext cx="3162356" cy="3135892"/>
          </a:xfrm>
          <a:prstGeom prst="rect">
            <a:avLst/>
          </a:prstGeom>
          <a:noFill/>
          <a:ln>
            <a:noFill/>
          </a:ln>
        </p:spPr>
      </p:pic>
      <p:pic>
        <p:nvPicPr>
          <p:cNvPr id="975" name="Shape 975"/>
          <p:cNvPicPr preferRelativeResize="0"/>
          <p:nvPr/>
        </p:nvPicPr>
        <p:blipFill rotWithShape="1">
          <a:blip r:embed="rId4">
            <a:alphaModFix/>
          </a:blip>
          <a:srcRect b="0" l="0" r="0" t="0"/>
          <a:stretch/>
        </p:blipFill>
        <p:spPr>
          <a:xfrm>
            <a:off x="5011567" y="2399472"/>
            <a:ext cx="3616346" cy="3639232"/>
          </a:xfrm>
          <a:prstGeom prst="rect">
            <a:avLst/>
          </a:prstGeom>
          <a:noFill/>
          <a:ln>
            <a:noFill/>
          </a:ln>
        </p:spPr>
      </p:pic>
      <p:sp>
        <p:nvSpPr>
          <p:cNvPr id="976" name="Shape 976"/>
          <p:cNvSpPr txBox="1"/>
          <p:nvPr/>
        </p:nvSpPr>
        <p:spPr>
          <a:xfrm>
            <a:off x="956345" y="2030136"/>
            <a:ext cx="711417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GB" sz="1800" u="none" cap="none" strike="noStrike">
                <a:solidFill>
                  <a:schemeClr val="dk1"/>
                </a:solidFill>
                <a:latin typeface="Trebuchet MS"/>
                <a:ea typeface="Trebuchet MS"/>
                <a:cs typeface="Trebuchet MS"/>
                <a:sym typeface="Trebuchet MS"/>
              </a:rPr>
              <a:t>Call trace (apelurile pentru vector de dimensiune 1 sunt omise)</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82" name="Shape 982"/>
          <p:cNvSpPr txBox="1"/>
          <p:nvPr>
            <p:ph idx="1" type="body"/>
          </p:nvPr>
        </p:nvSpPr>
        <p:spPr>
          <a:xfrm>
            <a:off x="677337" y="2160590"/>
            <a:ext cx="9666292"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Top-down MergeSort folosește între ½ N log N și N log N operații de comparație pentru a sorta un vector de lungime N</a:t>
            </a:r>
          </a:p>
          <a:p>
            <a:pPr indent="-342891" lvl="0" marL="342891" marR="0" rtl="0" algn="l">
              <a:lnSpc>
                <a:spcPct val="90000"/>
              </a:lnSpc>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Demonstrație: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fie C(N) numărul de operații de comparație necesar pentru sortarea unui vector de lungime N</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C(0) = C(1) = 0</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C(N / 2) + C(N / 2) + N (stânga + dreapta + merge)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C(N / 2) + C(N / 2) + N / 2 (pentru că numărul de comparații pentru merge este cel puțin N / 2</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Dacă N = 2^n atunci C(2^n) = 2C(2^(n-1)) + 2^n</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C(2^n)/2^n = C(2^(n-1)) / 2^(n-1) + 1 = C(2^(n-2))/ 2^(n-2) + 1 + 1 =…=C(2^0)/2^0 + n = n</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C(2^n) = n * 2^n = N * log N</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88" name="Shape 98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alt mod de a înțelege propoziția anterioară</a:t>
            </a:r>
          </a:p>
        </p:txBody>
      </p:sp>
      <p:pic>
        <p:nvPicPr>
          <p:cNvPr id="989" name="Shape 989"/>
          <p:cNvPicPr preferRelativeResize="0"/>
          <p:nvPr/>
        </p:nvPicPr>
        <p:blipFill rotWithShape="1">
          <a:blip r:embed="rId3">
            <a:alphaModFix/>
          </a:blip>
          <a:srcRect b="0" l="0" r="0" t="0"/>
          <a:stretch/>
        </p:blipFill>
        <p:spPr>
          <a:xfrm>
            <a:off x="482462" y="2699857"/>
            <a:ext cx="9771439" cy="2778155"/>
          </a:xfrm>
          <a:prstGeom prst="rect">
            <a:avLst/>
          </a:prstGeom>
          <a:noFill/>
          <a:ln>
            <a:noFill/>
          </a:ln>
        </p:spPr>
      </p:pic>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3" name="Shape 993"/>
        <p:cNvGrpSpPr/>
        <p:nvPr/>
      </p:nvGrpSpPr>
      <p:grpSpPr>
        <a:xfrm>
          <a:off x="0" y="0"/>
          <a:ext cx="0" cy="0"/>
          <a:chOff x="0" y="0"/>
          <a:chExt cx="0" cy="0"/>
        </a:xfrm>
      </p:grpSpPr>
      <p:sp>
        <p:nvSpPr>
          <p:cNvPr id="994" name="Shape 99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995" name="Shape 99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Fiecare nod din arbore reprezintă un subvector pentru care sort() face o interclasare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Arborele are n niveluri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k = 0, n – 1 fiecare nivel k are 2^k subvectori de lungime 2^(n - k)</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Orice astfel de subvector necesită 2^(n - k) operații de comparare pentru realizarea interclasării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avea 2^k * 2^(n - k) = 2^n comparații pentru fiecare nivel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total numărul de comparații va fi n*2^n = N log N</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9" name="Shape 999"/>
        <p:cNvGrpSpPr/>
        <p:nvPr/>
      </p:nvGrpSpPr>
      <p:grpSpPr>
        <a:xfrm>
          <a:off x="0" y="0"/>
          <a:ext cx="0" cy="0"/>
          <a:chOff x="0" y="0"/>
          <a:chExt cx="0" cy="0"/>
        </a:xfrm>
      </p:grpSpPr>
      <p:sp>
        <p:nvSpPr>
          <p:cNvPr id="1000" name="Shape 100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1001" name="Shape 100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Top-down MergeSort folosește cel mult 6N log N accese la elementele vectorului pentru a-l sorta.</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Demonstrație: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fiecare operație merge() folosește cel mult 6N accese (2N pentru copiere în aux, 2N pentru a fi mutate înapoi și cel mult 2N pentru comparații)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Din cele două propoziții rezultă că timpul necesar pentru ca MergeSort să sorteze vectorul este N log N</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Prin urmare MergeSort ne permite abordarea cu succes a unor probleme de sortare a unor vectori mult mai mari, care nu ar putea fi sortați în timp util de algoritmii de sortare elementari</a:t>
            </a:r>
          </a:p>
        </p:txBody>
      </p:sp>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5" name="Shape 1005"/>
        <p:cNvGrpSpPr/>
        <p:nvPr/>
      </p:nvGrpSpPr>
      <p:grpSpPr>
        <a:xfrm>
          <a:off x="0" y="0"/>
          <a:ext cx="0" cy="0"/>
          <a:chOff x="0" y="0"/>
          <a:chExt cx="0" cy="0"/>
        </a:xfrm>
      </p:grpSpPr>
      <p:sp>
        <p:nvSpPr>
          <p:cNvPr id="1006" name="Shape 100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a:t>
            </a:r>
          </a:p>
        </p:txBody>
      </p:sp>
      <p:sp>
        <p:nvSpPr>
          <p:cNvPr id="1007" name="Shape 100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Cu mici modificări putem îmbunătăți performanța:</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Vectorii de dimensiune mică (de ex. ≤ 15) pot fi sortați cu InsertionSort pentru că performanța va fi mai bună (de verificat!!!). Timpul de execuție trebuie să se îmbunătățească cu 10-15%</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Asta e o tehnică generală ce poate fi aplicată la orice algoritm recursiv (o instanță de dimensiune mică a problemei se rezolvă nerecursiv)</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Testăm dacă vectorul este deja sortat – dacă a[mid] ≤ a[mid + 1] nu mai apelăm merge()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Eliminarea copierii în vectorul auxiliar; putem elimina timpul de copiere în vectorul auxiliar dar nu și spațiul: pentru cele două invocări ale metodei sort() una va lua intrare din a și pune vectorul sortat în aux, iar cealaltă va lua intrarea din aux și o pune vectorul sortat în a. La fiecare apel recursiv schimbăm rolul lui a cu aux și invers.</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http://www.sorting-algorithms.com/merge-sort</a:t>
            </a:r>
            <a:r>
              <a:rPr b="0" baseline="0" i="0" lang="en-GB" sz="1800" u="none" cap="none" strike="noStrike">
                <a:solidFill>
                  <a:srgbClr val="3F3F3F"/>
                </a:solidFill>
                <a:latin typeface="Trebuchet MS"/>
                <a:ea typeface="Trebuchet MS"/>
                <a:cs typeface="Trebuchet MS"/>
                <a:sym typeface="Trebuchet MS"/>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Bag</a:t>
            </a:r>
          </a:p>
        </p:txBody>
      </p:sp>
      <p:sp>
        <p:nvSpPr>
          <p:cNvPr id="219" name="Shape 21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API pentru Bag:</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class</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Bag</a:t>
            </a:r>
            <a:r>
              <a:rPr b="0" baseline="0" i="0" lang="en-GB" sz="1800" u="none" cap="none" strike="noStrike">
                <a:solidFill>
                  <a:srgbClr val="000000"/>
                </a:solidFill>
                <a:latin typeface="Consolas"/>
                <a:ea typeface="Consolas"/>
                <a:cs typeface="Consolas"/>
                <a:sym typeface="Consolas"/>
              </a:rPr>
              <a:t>&lt;Item&gt;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public</a:t>
            </a:r>
            <a:r>
              <a:rPr b="0" baseline="0" i="0" lang="en-GB" sz="1800" u="none" cap="none" strike="noStrike">
                <a:solidFill>
                  <a:srgbClr val="000000"/>
                </a:solidFill>
                <a:latin typeface="Consolas"/>
                <a:ea typeface="Consolas"/>
                <a:cs typeface="Consolas"/>
                <a:sym typeface="Consolas"/>
              </a:rPr>
              <a:t> Bag()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Crearea unui bag gol</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add(Item item)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Adaugarea unui element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isEmpty()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Este gol?</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size()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Numarul de elemente din Bag</a:t>
            </a:r>
          </a:p>
          <a:p>
            <a:pPr indent="0" lvl="0" marL="0" marR="0" rtl="0" algn="l">
              <a:spcBef>
                <a:spcPts val="1000"/>
              </a:spcBef>
              <a:spcAft>
                <a:spcPts val="0"/>
              </a:spcAft>
              <a:buClr>
                <a:schemeClr val="accent1"/>
              </a:buClr>
              <a:buFont typeface="Noto Symbol"/>
              <a:buNone/>
            </a:pPr>
            <a:r>
              <a:t/>
            </a:r>
            <a:endParaRPr b="0" baseline="0" i="0" sz="1800" u="none" cap="none" strike="noStrike">
              <a:solidFill>
                <a:srgbClr val="000000"/>
              </a:solidFill>
              <a:latin typeface="Consolas"/>
              <a:ea typeface="Consolas"/>
              <a:cs typeface="Consolas"/>
              <a:sym typeface="Consolas"/>
            </a:endParaRPr>
          </a:p>
        </p:txBody>
      </p:sp>
    </p:spTree>
  </p:cSld>
  <p:clrMapOvr>
    <a:masterClrMapping/>
  </p:clrMapOvr>
  <p:transition spd="slow">
    <p:cut/>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1" name="Shape 1011"/>
        <p:cNvGrpSpPr/>
        <p:nvPr/>
      </p:nvGrpSpPr>
      <p:grpSpPr>
        <a:xfrm>
          <a:off x="0" y="0"/>
          <a:ext cx="0" cy="0"/>
          <a:chOff x="0" y="0"/>
          <a:chExt cx="0" cy="0"/>
        </a:xfrm>
      </p:grpSpPr>
      <p:sp>
        <p:nvSpPr>
          <p:cNvPr id="1012" name="Shape 101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 - BottomUp</a:t>
            </a:r>
          </a:p>
        </p:txBody>
      </p:sp>
      <p:sp>
        <p:nvSpPr>
          <p:cNvPr id="1013" name="Shape 1013"/>
          <p:cNvSpPr txBox="1"/>
          <p:nvPr>
            <p:ph idx="1" type="body"/>
          </p:nvPr>
        </p:nvSpPr>
        <p:spPr>
          <a:xfrm>
            <a:off x="677337" y="2160590"/>
            <a:ext cx="3928223"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MergeSort se poate implementa și nerecursiv</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La prima parcurgere a vectorului executăm merge() pe fiecare pereche de elemente rezultând perechi ordonate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La următoarea parcurgere executăm merge() pe vectori de lungime 2 rezultând vectori ordonați de lungime 4 etc.</a:t>
            </a:r>
          </a:p>
        </p:txBody>
      </p:sp>
      <p:pic>
        <p:nvPicPr>
          <p:cNvPr id="1014" name="Shape 1014"/>
          <p:cNvPicPr preferRelativeResize="0"/>
          <p:nvPr/>
        </p:nvPicPr>
        <p:blipFill rotWithShape="1">
          <a:blip r:embed="rId3">
            <a:alphaModFix/>
          </a:blip>
          <a:srcRect b="0" l="0" r="0" t="0"/>
          <a:stretch/>
        </p:blipFill>
        <p:spPr>
          <a:xfrm>
            <a:off x="5650769" y="2160592"/>
            <a:ext cx="3417731" cy="4290695"/>
          </a:xfrm>
          <a:prstGeom prst="rect">
            <a:avLst/>
          </a:prstGeom>
          <a:noFill/>
          <a:ln>
            <a:noFill/>
          </a:ln>
        </p:spPr>
      </p:pic>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8" name="Shape 1018"/>
        <p:cNvGrpSpPr/>
        <p:nvPr/>
      </p:nvGrpSpPr>
      <p:grpSpPr>
        <a:xfrm>
          <a:off x="0" y="0"/>
          <a:ext cx="0" cy="0"/>
          <a:chOff x="0" y="0"/>
          <a:chExt cx="0" cy="0"/>
        </a:xfrm>
      </p:grpSpPr>
      <p:sp>
        <p:nvSpPr>
          <p:cNvPr id="1019" name="Shape 101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 - BottomUp</a:t>
            </a:r>
          </a:p>
        </p:txBody>
      </p:sp>
      <p:sp>
        <p:nvSpPr>
          <p:cNvPr id="1020" name="Shape 1020"/>
          <p:cNvSpPr txBox="1"/>
          <p:nvPr>
            <p:ph idx="1" type="body"/>
          </p:nvPr>
        </p:nvSpPr>
        <p:spPr>
          <a:xfrm>
            <a:off x="677333" y="2160590"/>
            <a:ext cx="9708236" cy="388077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sort&lt;T&gt;(T[] a)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T[] aux =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T[a.Length];</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int</a:t>
            </a:r>
            <a:r>
              <a:rPr b="0" baseline="0" i="0" lang="en-GB" sz="1800" u="none" cap="none" strike="noStrike">
                <a:solidFill>
                  <a:srgbClr val="000000"/>
                </a:solidFill>
                <a:latin typeface="Consolas"/>
                <a:ea typeface="Consolas"/>
                <a:cs typeface="Consolas"/>
                <a:sym typeface="Consolas"/>
              </a:rPr>
              <a:t> n = a.Length;</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sz = 1; sz &lt; n; sz = sz + sz)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lo = 0; lo &lt; n - sz; lo += sz + sz)</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merge(a, lo, lo + sz - 1, </a:t>
            </a:r>
            <a:r>
              <a:rPr b="0" baseline="0" i="0" lang="en-GB" sz="1800" u="none" cap="none" strike="noStrike">
                <a:solidFill>
                  <a:srgbClr val="2B91AF"/>
                </a:solidFill>
                <a:latin typeface="Consolas"/>
                <a:ea typeface="Consolas"/>
                <a:cs typeface="Consolas"/>
                <a:sym typeface="Consolas"/>
              </a:rPr>
              <a:t>Math</a:t>
            </a:r>
            <a:r>
              <a:rPr b="0" baseline="0" i="0" lang="en-GB" sz="1800" u="none" cap="none" strike="noStrike">
                <a:solidFill>
                  <a:srgbClr val="000000"/>
                </a:solidFill>
                <a:latin typeface="Consolas"/>
                <a:ea typeface="Consolas"/>
                <a:cs typeface="Consolas"/>
                <a:sym typeface="Consolas"/>
              </a:rPr>
              <a:t>.Min(lo + sz + sz - 1, n - 1), aux);</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4" name="Shape 1024"/>
        <p:cNvGrpSpPr/>
        <p:nvPr/>
      </p:nvGrpSpPr>
      <p:grpSpPr>
        <a:xfrm>
          <a:off x="0" y="0"/>
          <a:ext cx="0" cy="0"/>
          <a:chOff x="0" y="0"/>
          <a:chExt cx="0" cy="0"/>
        </a:xfrm>
      </p:grpSpPr>
      <p:sp>
        <p:nvSpPr>
          <p:cNvPr id="1025" name="Shape 102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 - BottomUp</a:t>
            </a:r>
          </a:p>
        </p:txBody>
      </p:sp>
      <p:pic>
        <p:nvPicPr>
          <p:cNvPr id="1026" name="Shape 1026"/>
          <p:cNvPicPr preferRelativeResize="0"/>
          <p:nvPr>
            <p:ph idx="1" type="body"/>
          </p:nvPr>
        </p:nvPicPr>
        <p:blipFill rotWithShape="1">
          <a:blip r:embed="rId3">
            <a:alphaModFix/>
          </a:blip>
          <a:srcRect b="0" l="0" r="0" t="0"/>
          <a:stretch/>
        </p:blipFill>
        <p:spPr>
          <a:xfrm>
            <a:off x="780175" y="1930400"/>
            <a:ext cx="7256476" cy="4239738"/>
          </a:xfrm>
          <a:prstGeom prst="rect">
            <a:avLst/>
          </a:prstGeom>
          <a:noFill/>
          <a:ln>
            <a:noFill/>
          </a:ln>
        </p:spPr>
      </p:pic>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0" name="Shape 1030"/>
        <p:cNvGrpSpPr/>
        <p:nvPr/>
      </p:nvGrpSpPr>
      <p:grpSpPr>
        <a:xfrm>
          <a:off x="0" y="0"/>
          <a:ext cx="0" cy="0"/>
          <a:chOff x="0" y="0"/>
          <a:chExt cx="0" cy="0"/>
        </a:xfrm>
      </p:grpSpPr>
      <p:sp>
        <p:nvSpPr>
          <p:cNvPr id="1031" name="Shape 103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Merge Sort - BottomUp</a:t>
            </a:r>
          </a:p>
        </p:txBody>
      </p:sp>
      <p:sp>
        <p:nvSpPr>
          <p:cNvPr id="1032" name="Shape 103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a:t>
            </a:r>
            <a:r>
              <a:rPr b="0" baseline="0" i="0" lang="en-GB" sz="1800" u="none" cap="none" strike="noStrike">
                <a:solidFill>
                  <a:srgbClr val="3F3F3F"/>
                </a:solidFill>
                <a:latin typeface="Trebuchet MS"/>
                <a:ea typeface="Trebuchet MS"/>
                <a:cs typeface="Trebuchet MS"/>
                <a:sym typeface="Trebuchet MS"/>
              </a:rPr>
              <a:t> BottomUpMergeSort efectuează între ½ N log N și N log N comparații și cel mult 6N log N accesări ale elementelor vectorului</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Demonstrație: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Numărul de parcurgeri ale vectorului este [log N] (valoarea lui n pentru care 2^n ≤N &lt; 2^(n+1))</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La fiecare parcurgere numărul de accesări ale elementelor vectorului este exact 6N iar numărul de comparații este cel mult N dar nu mai puțin de N/2</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sortarea unei liste înlănțuite se folosește o versiune a BottomUpMergeSort – se rearanjează legăturile pentru a sorta lista </a:t>
            </a:r>
            <a:r>
              <a:rPr b="0" baseline="0" i="1" lang="en-GB" sz="1800" u="none" cap="none" strike="noStrike">
                <a:solidFill>
                  <a:srgbClr val="3F3F3F"/>
                </a:solidFill>
                <a:latin typeface="Trebuchet MS"/>
                <a:ea typeface="Trebuchet MS"/>
                <a:cs typeface="Trebuchet MS"/>
                <a:sym typeface="Trebuchet MS"/>
              </a:rPr>
              <a:t>in-place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6" name="Shape 1036"/>
        <p:cNvGrpSpPr/>
        <p:nvPr/>
      </p:nvGrpSpPr>
      <p:grpSpPr>
        <a:xfrm>
          <a:off x="0" y="0"/>
          <a:ext cx="0" cy="0"/>
          <a:chOff x="0" y="0"/>
          <a:chExt cx="0" cy="0"/>
        </a:xfrm>
      </p:grpSpPr>
      <p:sp>
        <p:nvSpPr>
          <p:cNvPr id="1037" name="Shape 103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38" name="Shape 103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MergeSort este important întrucât ne permite să demonstrăm un rezultat fundamental de teoria complexității calculului care ne ajută să înțelegem cât de dificilă este operația de sortare</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Modelul de calcul va fi bazat pe operațiile de comparare (accesurile la elementele vectorului vor fi ignorate)</a:t>
            </a:r>
          </a:p>
          <a:p>
            <a:pPr indent="-342891" lvl="0" marL="342891" marR="0" rtl="0" algn="l">
              <a:lnSpc>
                <a:spcPct val="90000"/>
              </a:lnSpc>
              <a:spcBef>
                <a:spcPts val="1000"/>
              </a:spcBef>
              <a:spcAft>
                <a:spcPts val="0"/>
              </a:spcAft>
              <a:buClr>
                <a:schemeClr val="accent1"/>
              </a:buClr>
              <a:buSzPct val="77647"/>
              <a:buFont typeface="Noto Symbol"/>
              <a:buChar char=""/>
            </a:pPr>
            <a:r>
              <a:rPr b="1" baseline="0" i="0" lang="en-GB" sz="1650" u="none" cap="none" strike="noStrike">
                <a:solidFill>
                  <a:srgbClr val="3F3F3F"/>
                </a:solidFill>
                <a:latin typeface="Trebuchet MS"/>
                <a:ea typeface="Trebuchet MS"/>
                <a:cs typeface="Trebuchet MS"/>
                <a:sym typeface="Trebuchet MS"/>
              </a:rPr>
              <a:t>Propoziție: </a:t>
            </a:r>
            <a:r>
              <a:rPr b="0" baseline="0" i="0" lang="en-GB" sz="1650" u="none" cap="none" strike="noStrike">
                <a:solidFill>
                  <a:srgbClr val="3F3F3F"/>
                </a:solidFill>
                <a:latin typeface="Trebuchet MS"/>
                <a:ea typeface="Trebuchet MS"/>
                <a:cs typeface="Trebuchet MS"/>
                <a:sym typeface="Trebuchet MS"/>
              </a:rPr>
              <a:t>nici un algoritm de sortare bazat pe comparații nu poate sorta N elemente cu mai puțin de log(N!) ~ N log N comparații.</a:t>
            </a:r>
          </a:p>
          <a:p>
            <a:pPr indent="-342891" lvl="0" marL="342891" marR="0" rtl="0" algn="l">
              <a:lnSpc>
                <a:spcPct val="90000"/>
              </a:lnSpc>
              <a:spcBef>
                <a:spcPts val="1000"/>
              </a:spcBef>
              <a:spcAft>
                <a:spcPts val="0"/>
              </a:spcAft>
              <a:buClr>
                <a:schemeClr val="accent1"/>
              </a:buClr>
              <a:buSzPct val="77647"/>
              <a:buFont typeface="Noto Symbol"/>
              <a:buChar char=""/>
            </a:pPr>
            <a:r>
              <a:rPr b="1" baseline="0" i="0" lang="en-GB" sz="1650" u="none" cap="none" strike="noStrike">
                <a:solidFill>
                  <a:srgbClr val="3F3F3F"/>
                </a:solidFill>
                <a:latin typeface="Trebuchet MS"/>
                <a:ea typeface="Trebuchet MS"/>
                <a:cs typeface="Trebuchet MS"/>
                <a:sym typeface="Trebuchet MS"/>
              </a:rPr>
              <a:t>Demonstrație:</a:t>
            </a:r>
            <a:r>
              <a:rPr b="0" baseline="0" i="0" lang="en-GB" sz="1650" u="none" cap="none" strike="noStrike">
                <a:solidFill>
                  <a:srgbClr val="3F3F3F"/>
                </a:solidFill>
                <a:latin typeface="Trebuchet MS"/>
                <a:ea typeface="Trebuchet MS"/>
                <a:cs typeface="Trebuchet MS"/>
                <a:sym typeface="Trebuchet MS"/>
              </a:rPr>
              <a:t> pp. că avem chei distincte.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Cu ajutorul unui arbore binar vom descrie secvența de comparații.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Fiecare nod va fi fie frunză ce indică faptul că sortarea s-a încheiat și s-a stabilit ordinea elementelor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Fie un nod intern (i:j) care corespunde operației de comparare între a[i] și a[j].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Subarborele stâng corespunde situației a[i] &lt; a[j] iar subarborele drept a[i] &gt; a[j]</a:t>
            </a:r>
          </a:p>
        </p:txBody>
      </p:sp>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2" name="Shape 1042"/>
        <p:cNvGrpSpPr/>
        <p:nvPr/>
      </p:nvGrpSpPr>
      <p:grpSpPr>
        <a:xfrm>
          <a:off x="0" y="0"/>
          <a:ext cx="0" cy="0"/>
          <a:chOff x="0" y="0"/>
          <a:chExt cx="0" cy="0"/>
        </a:xfrm>
      </p:grpSpPr>
      <p:sp>
        <p:nvSpPr>
          <p:cNvPr id="1043" name="Shape 104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44" name="Shape 1044"/>
          <p:cNvSpPr txBox="1"/>
          <p:nvPr>
            <p:ph idx="1" type="body"/>
          </p:nvPr>
        </p:nvSpPr>
        <p:spPr>
          <a:xfrm>
            <a:off x="677333" y="2160590"/>
            <a:ext cx="304737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Fiecare drum de la rădăcină la o frunză corespunde unei secvențe de operații de comparare pe care algoritmul o folosește pentru a stabili ordinea din acea frunză</a:t>
            </a:r>
          </a:p>
        </p:txBody>
      </p:sp>
      <p:pic>
        <p:nvPicPr>
          <p:cNvPr id="1045" name="Shape 1045"/>
          <p:cNvPicPr preferRelativeResize="0"/>
          <p:nvPr/>
        </p:nvPicPr>
        <p:blipFill rotWithShape="1">
          <a:blip r:embed="rId3">
            <a:alphaModFix/>
          </a:blip>
          <a:srcRect b="0" l="0" r="0" t="0"/>
          <a:stretch/>
        </p:blipFill>
        <p:spPr>
          <a:xfrm>
            <a:off x="4041317" y="2160592"/>
            <a:ext cx="5777688" cy="2847639"/>
          </a:xfrm>
          <a:prstGeom prst="rect">
            <a:avLst/>
          </a:prstGeom>
          <a:noFill/>
          <a:ln>
            <a:noFill/>
          </a:ln>
        </p:spPr>
      </p:pic>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9" name="Shape 1049"/>
        <p:cNvGrpSpPr/>
        <p:nvPr/>
      </p:nvGrpSpPr>
      <p:grpSpPr>
        <a:xfrm>
          <a:off x="0" y="0"/>
          <a:ext cx="0" cy="0"/>
          <a:chOff x="0" y="0"/>
          <a:chExt cx="0" cy="0"/>
        </a:xfrm>
      </p:grpSpPr>
      <p:sp>
        <p:nvSpPr>
          <p:cNvPr id="1050" name="Shape 105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51" name="Shape 105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Arborele trebuie să aibă N! frunze pentru că sunt N! permutări de N chei distincte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arborele nu are N! frunze atunci înseamnă că lipsesc anumite permutări (ordonări ale cheilor) pentru care algoritmul de sortare nu va funcționa corect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Ne interesează </a:t>
            </a:r>
            <a:r>
              <a:rPr b="0" baseline="0" i="1" lang="en-GB" sz="1800" u="none" cap="none" strike="noStrike">
                <a:solidFill>
                  <a:srgbClr val="3F3F3F"/>
                </a:solidFill>
                <a:latin typeface="Trebuchet MS"/>
                <a:ea typeface="Trebuchet MS"/>
                <a:cs typeface="Trebuchet MS"/>
                <a:sym typeface="Trebuchet MS"/>
              </a:rPr>
              <a:t>înălțimea </a:t>
            </a:r>
            <a:r>
              <a:rPr b="0" baseline="0" i="0" lang="en-GB" sz="1800" u="none" cap="none" strike="noStrike">
                <a:solidFill>
                  <a:srgbClr val="3F3F3F"/>
                </a:solidFill>
                <a:latin typeface="Trebuchet MS"/>
                <a:ea typeface="Trebuchet MS"/>
                <a:cs typeface="Trebuchet MS"/>
                <a:sym typeface="Trebuchet MS"/>
              </a:rPr>
              <a:t>arborelui = lungimea celui mai lung drum de la rădăcină la o frunză.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Înălțimea arborelui reprezintă numărul de operații de comparație pe care le face algoritmul în cel mai rău caz</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Obs. Un arbore de înălțime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 nu poate avea mai mult de </a:t>
            </a:r>
            <a:r>
              <a:rPr b="0" baseline="0" i="1" lang="en-GB" sz="1800" u="none" cap="none" strike="noStrike">
                <a:solidFill>
                  <a:srgbClr val="3F3F3F"/>
                </a:solidFill>
                <a:latin typeface="Trebuchet MS"/>
                <a:ea typeface="Trebuchet MS"/>
                <a:cs typeface="Trebuchet MS"/>
                <a:sym typeface="Trebuchet MS"/>
              </a:rPr>
              <a:t>2^h</a:t>
            </a:r>
            <a:r>
              <a:rPr b="0" baseline="0" i="0" lang="en-GB" sz="1800" u="none" cap="none" strike="noStrike">
                <a:solidFill>
                  <a:srgbClr val="3F3F3F"/>
                </a:solidFill>
                <a:latin typeface="Trebuchet MS"/>
                <a:ea typeface="Trebuchet MS"/>
                <a:cs typeface="Trebuchet MS"/>
                <a:sym typeface="Trebuchet MS"/>
              </a:rPr>
              <a:t> frunze. Arborele de înălțime h cu numărul maxim de frunze este arborele complet (perfect echilibart) – exemplu pentru h = 4 pe slide-ul următor</a:t>
            </a:r>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5" name="Shape 1055"/>
        <p:cNvGrpSpPr/>
        <p:nvPr/>
      </p:nvGrpSpPr>
      <p:grpSpPr>
        <a:xfrm>
          <a:off x="0" y="0"/>
          <a:ext cx="0" cy="0"/>
          <a:chOff x="0" y="0"/>
          <a:chExt cx="0" cy="0"/>
        </a:xfrm>
      </p:grpSpPr>
      <p:sp>
        <p:nvSpPr>
          <p:cNvPr id="1056" name="Shape 105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57" name="Shape 1057"/>
          <p:cNvSpPr txBox="1"/>
          <p:nvPr>
            <p:ph idx="1" type="body"/>
          </p:nvPr>
        </p:nvSpPr>
        <p:spPr>
          <a:xfrm>
            <a:off x="677335" y="2160592"/>
            <a:ext cx="8962047" cy="708446"/>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Arbore de înălțime 4 complet (perfect echilibrat) = 16 frunze</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Orice alt arbore de înălțime 4 are mai puțin de 16 frunze</a:t>
            </a:r>
          </a:p>
        </p:txBody>
      </p:sp>
      <p:pic>
        <p:nvPicPr>
          <p:cNvPr id="1058" name="Shape 1058"/>
          <p:cNvPicPr preferRelativeResize="0"/>
          <p:nvPr/>
        </p:nvPicPr>
        <p:blipFill rotWithShape="1">
          <a:blip r:embed="rId3">
            <a:alphaModFix/>
          </a:blip>
          <a:srcRect b="0" l="0" r="0" t="0"/>
          <a:stretch/>
        </p:blipFill>
        <p:spPr>
          <a:xfrm>
            <a:off x="677335" y="2969707"/>
            <a:ext cx="8962047" cy="2768366"/>
          </a:xfrm>
          <a:prstGeom prst="rect">
            <a:avLst/>
          </a:prstGeom>
          <a:noFill/>
          <a:ln>
            <a:noFill/>
          </a:ln>
        </p:spPr>
      </p:pic>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2" name="Shape 1062"/>
        <p:cNvGrpSpPr/>
        <p:nvPr/>
      </p:nvGrpSpPr>
      <p:grpSpPr>
        <a:xfrm>
          <a:off x="0" y="0"/>
          <a:ext cx="0" cy="0"/>
          <a:chOff x="0" y="0"/>
          <a:chExt cx="0" cy="0"/>
        </a:xfrm>
      </p:grpSpPr>
      <p:sp>
        <p:nvSpPr>
          <p:cNvPr id="1063" name="Shape 106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64" name="Shape 1064"/>
          <p:cNvSpPr txBox="1"/>
          <p:nvPr>
            <p:ph idx="1" type="body"/>
          </p:nvPr>
        </p:nvSpPr>
        <p:spPr>
          <a:xfrm>
            <a:off x="677337" y="2160589"/>
            <a:ext cx="8596668" cy="1832571"/>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Orice algoritm de sortare bazat pe comparații corespunde unui arbore de comparații de înălțime h pentru care </a:t>
            </a:r>
            <a:r>
              <a:rPr b="0" baseline="0" i="1" lang="en-GB" sz="1800" u="none" cap="none" strike="noStrike">
                <a:solidFill>
                  <a:srgbClr val="3F3F3F"/>
                </a:solidFill>
                <a:latin typeface="Trebuchet MS"/>
                <a:ea typeface="Trebuchet MS"/>
                <a:cs typeface="Trebuchet MS"/>
                <a:sym typeface="Trebuchet MS"/>
              </a:rPr>
              <a:t>N! ≤ numărul de frunze ≤ 2^h</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 reprezintă numărul de comparații în cel mai rău caz</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Logaritmând în baza 2 obținem că numărul de comparații - </a:t>
            </a:r>
            <a:r>
              <a:rPr b="0" baseline="0" i="1" lang="en-GB" sz="1800" u="none" cap="none" strike="noStrike">
                <a:solidFill>
                  <a:srgbClr val="3F3F3F"/>
                </a:solidFill>
                <a:latin typeface="Trebuchet MS"/>
                <a:ea typeface="Trebuchet MS"/>
                <a:cs typeface="Trebuchet MS"/>
                <a:sym typeface="Trebuchet MS"/>
              </a:rPr>
              <a:t>h</a:t>
            </a:r>
            <a:r>
              <a:rPr b="0" baseline="0" i="0" lang="en-GB" sz="1800" u="none" cap="none" strike="noStrike">
                <a:solidFill>
                  <a:srgbClr val="3F3F3F"/>
                </a:solidFill>
                <a:latin typeface="Trebuchet MS"/>
                <a:ea typeface="Trebuchet MS"/>
                <a:cs typeface="Trebuchet MS"/>
                <a:sym typeface="Trebuchet MS"/>
              </a:rPr>
              <a:t> - trebuie să fie minim log2(N!) ~ N log N (pe baza aproximării lui Stirling)</a:t>
            </a:r>
          </a:p>
        </p:txBody>
      </p:sp>
      <p:pic>
        <p:nvPicPr>
          <p:cNvPr id="1065" name="Shape 1065"/>
          <p:cNvPicPr preferRelativeResize="0"/>
          <p:nvPr/>
        </p:nvPicPr>
        <p:blipFill rotWithShape="1">
          <a:blip r:embed="rId3">
            <a:alphaModFix/>
          </a:blip>
          <a:srcRect b="0" l="0" r="0" t="0"/>
          <a:stretch/>
        </p:blipFill>
        <p:spPr>
          <a:xfrm>
            <a:off x="677333" y="3875714"/>
            <a:ext cx="8965835" cy="2852379"/>
          </a:xfrm>
          <a:prstGeom prst="rect">
            <a:avLst/>
          </a:prstGeom>
          <a:noFill/>
          <a:ln>
            <a:noFill/>
          </a:ln>
        </p:spPr>
      </p:pic>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9" name="Shape 1069"/>
        <p:cNvGrpSpPr/>
        <p:nvPr/>
      </p:nvGrpSpPr>
      <p:grpSpPr>
        <a:xfrm>
          <a:off x="0" y="0"/>
          <a:ext cx="0" cy="0"/>
          <a:chOff x="0" y="0"/>
          <a:chExt cx="0" cy="0"/>
        </a:xfrm>
      </p:grpSpPr>
      <p:sp>
        <p:nvSpPr>
          <p:cNvPr id="1070" name="Shape 107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Complexitatea sortării</a:t>
            </a:r>
          </a:p>
        </p:txBody>
      </p:sp>
      <p:sp>
        <p:nvSpPr>
          <p:cNvPr id="1071" name="Shape 107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de comparații	folosit de MergeSort (în cel mai rău caz) este ~N log N</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Această valoarea este o limită superioară pentru dificultatea problemei sortării</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Nici un algoritm de sortare bazat pe comparații nu poate sorta cu mai puțin de ~N log N comparații – această fiind o limită inferioară</a:t>
            </a:r>
          </a:p>
          <a:p>
            <a:pPr indent="-342891" lvl="0" marL="342891" marR="0" rtl="0" algn="l">
              <a:lnSpc>
                <a:spcPct val="90000"/>
              </a:lnSpc>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MergeSort este un algoritm de sortare bazat pe comprații optim din punct de vedere asimptotic </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considera și alte metode de sortare pentru că: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MergeSort nu este optim dpdv al spațiului folosit</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Și alte operații pe lângă comparații pot fi importante (accesele la elementele vectorului)</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Anumite date pot fi sortate fără comparații</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Queue</a:t>
            </a:r>
          </a:p>
        </p:txBody>
      </p:sp>
      <p:sp>
        <p:nvSpPr>
          <p:cNvPr id="225" name="Shape 225"/>
          <p:cNvSpPr txBox="1"/>
          <p:nvPr>
            <p:ph idx="1" type="body"/>
          </p:nvPr>
        </p:nvSpPr>
        <p:spPr>
          <a:xfrm>
            <a:off x="677337" y="1579419"/>
            <a:ext cx="8596668" cy="4461944"/>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API pentru Queue:</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class</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Queue</a:t>
            </a:r>
            <a:r>
              <a:rPr b="0" baseline="0" i="0" lang="en-GB" sz="1650" u="none" cap="none" strike="noStrike">
                <a:solidFill>
                  <a:srgbClr val="000000"/>
                </a:solidFill>
                <a:latin typeface="Consolas"/>
                <a:ea typeface="Consolas"/>
                <a:cs typeface="Consolas"/>
                <a:sym typeface="Consolas"/>
              </a:rPr>
              <a:t>&lt;Item&gt;</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a:t>
            </a:r>
            <a:r>
              <a:rPr b="0" baseline="0" i="0" lang="en-GB" sz="1650" u="none" cap="none" strike="noStrike">
                <a:solidFill>
                  <a:srgbClr val="808080"/>
                </a:solidFill>
                <a:latin typeface="Consolas"/>
                <a:ea typeface="Consolas"/>
                <a:cs typeface="Consolas"/>
                <a:sym typeface="Consolas"/>
              </a:rPr>
              <a:t>//</a:t>
            </a:r>
            <a:r>
              <a:rPr b="0" baseline="0" i="0" lang="en-GB" sz="1650" u="none" cap="none" strike="noStrike">
                <a:solidFill>
                  <a:srgbClr val="008000"/>
                </a:solidFill>
                <a:latin typeface="Consolas"/>
                <a:ea typeface="Consolas"/>
                <a:cs typeface="Consolas"/>
                <a:sym typeface="Consolas"/>
              </a:rPr>
              <a:t> Crearea unei cozi fara nici un element</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public</a:t>
            </a:r>
            <a:r>
              <a:rPr b="0" baseline="0" i="0" lang="en-GB" sz="1650" u="none" cap="none" strike="noStrike">
                <a:solidFill>
                  <a:srgbClr val="000000"/>
                </a:solidFill>
                <a:latin typeface="Consolas"/>
                <a:ea typeface="Consolas"/>
                <a:cs typeface="Consolas"/>
                <a:sym typeface="Consolas"/>
              </a:rPr>
              <a:t> Queue()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808080"/>
                </a:solidFill>
                <a:latin typeface="Consolas"/>
                <a:ea typeface="Consolas"/>
                <a:cs typeface="Consolas"/>
                <a:sym typeface="Consolas"/>
              </a:rPr>
              <a:t> //</a:t>
            </a:r>
            <a:r>
              <a:rPr b="0" baseline="0" i="0" lang="en-GB" sz="1650" u="none" cap="none" strike="noStrike">
                <a:solidFill>
                  <a:srgbClr val="008000"/>
                </a:solidFill>
                <a:latin typeface="Consolas"/>
                <a:ea typeface="Consolas"/>
                <a:cs typeface="Consolas"/>
                <a:sym typeface="Consolas"/>
              </a:rPr>
              <a:t> Adaugarea unui element in coada</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enqueue(Item item)</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808080"/>
                </a:solidFill>
                <a:latin typeface="Consolas"/>
                <a:ea typeface="Consolas"/>
                <a:cs typeface="Consolas"/>
                <a:sym typeface="Consolas"/>
              </a:rPr>
              <a:t>//</a:t>
            </a:r>
            <a:r>
              <a:rPr b="0" baseline="0" i="0" lang="en-GB" sz="1650" u="none" cap="none" strike="noStrike">
                <a:solidFill>
                  <a:srgbClr val="008000"/>
                </a:solidFill>
                <a:latin typeface="Consolas"/>
                <a:ea typeface="Consolas"/>
                <a:cs typeface="Consolas"/>
                <a:sym typeface="Consolas"/>
              </a:rPr>
              <a:t> Eliminarea elementului care a fost adaugat cel mai demult</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Item dequeue()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808080"/>
                </a:solidFill>
                <a:latin typeface="Consolas"/>
                <a:ea typeface="Consolas"/>
                <a:cs typeface="Consolas"/>
                <a:sym typeface="Consolas"/>
              </a:rPr>
              <a:t>//</a:t>
            </a:r>
            <a:r>
              <a:rPr b="0" baseline="0" i="0" lang="en-GB" sz="1650" u="none" cap="none" strike="noStrike">
                <a:solidFill>
                  <a:srgbClr val="008000"/>
                </a:solidFill>
                <a:latin typeface="Consolas"/>
                <a:ea typeface="Consolas"/>
                <a:cs typeface="Consolas"/>
                <a:sym typeface="Consolas"/>
              </a:rPr>
              <a:t> Este goala coada?</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bool</a:t>
            </a:r>
            <a:r>
              <a:rPr b="0" baseline="0" i="0" lang="en-GB" sz="1650" u="none" cap="none" strike="noStrike">
                <a:solidFill>
                  <a:srgbClr val="000000"/>
                </a:solidFill>
                <a:latin typeface="Consolas"/>
                <a:ea typeface="Consolas"/>
                <a:cs typeface="Consolas"/>
                <a:sym typeface="Consolas"/>
              </a:rPr>
              <a:t> isEmpty() </a:t>
            </a:r>
            <a:r>
              <a:rPr b="0" baseline="0" i="0" lang="en-GB" sz="1650" u="none" cap="none" strike="noStrike">
                <a:solidFill>
                  <a:srgbClr val="0000FF"/>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a:t>
            </a:r>
            <a:r>
              <a:rPr b="0" baseline="0" i="0" lang="en-GB" sz="1650" u="none" cap="none" strike="noStrike">
                <a:solidFill>
                  <a:srgbClr val="808080"/>
                </a:solidFill>
                <a:latin typeface="Consolas"/>
                <a:ea typeface="Consolas"/>
                <a:cs typeface="Consolas"/>
                <a:sym typeface="Consolas"/>
              </a:rPr>
              <a:t> //</a:t>
            </a:r>
            <a:r>
              <a:rPr b="0" baseline="0" i="0" lang="en-GB" sz="1650" u="none" cap="none" strike="noStrike">
                <a:solidFill>
                  <a:srgbClr val="008000"/>
                </a:solidFill>
                <a:latin typeface="Consolas"/>
                <a:ea typeface="Consolas"/>
                <a:cs typeface="Consolas"/>
                <a:sym typeface="Consolas"/>
              </a:rPr>
              <a:t> Numarul de elemente din coada</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	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size()</a:t>
            </a:r>
          </a:p>
          <a:p>
            <a:pPr indent="0" lvl="0" marL="0" marR="0" rtl="0" algn="l">
              <a:lnSpc>
                <a:spcPct val="90000"/>
              </a:lnSpc>
              <a:spcBef>
                <a:spcPts val="1000"/>
              </a:spcBef>
              <a:spcAft>
                <a:spcPts val="0"/>
              </a:spcAft>
              <a:buClr>
                <a:schemeClr val="accent1"/>
              </a:buClr>
              <a:buFont typeface="Noto Symbol"/>
              <a:buNone/>
            </a:pPr>
            <a:r>
              <a:t/>
            </a:r>
            <a:endParaRPr b="0" baseline="0" i="0" sz="1650" u="none" cap="none" strike="noStrike">
              <a:solidFill>
                <a:srgbClr val="000000"/>
              </a:solidFill>
              <a:latin typeface="Consolas"/>
              <a:ea typeface="Consolas"/>
              <a:cs typeface="Consolas"/>
              <a:sym typeface="Consolas"/>
            </a:endParaRPr>
          </a:p>
        </p:txBody>
      </p:sp>
    </p:spTree>
  </p:cSld>
  <p:clrMapOvr>
    <a:masterClrMapping/>
  </p:clrMapOvr>
  <p:transition spd="slow">
    <p:cut/>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5" name="Shape 1075"/>
        <p:cNvGrpSpPr/>
        <p:nvPr/>
      </p:nvGrpSpPr>
      <p:grpSpPr>
        <a:xfrm>
          <a:off x="0" y="0"/>
          <a:ext cx="0" cy="0"/>
          <a:chOff x="0" y="0"/>
          <a:chExt cx="0" cy="0"/>
        </a:xfrm>
      </p:grpSpPr>
      <p:sp>
        <p:nvSpPr>
          <p:cNvPr id="1076" name="Shape 107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077" name="Shape 107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unul din cei mai utilizați algoritmi de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Inventat în 1960 de C.A.R. Hoare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Are o serie de avantaje: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Ușor de implementat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Funcționează bine pentru multe tipuri de date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Substanțial mai rapid față de orice altă metodă de sortare în aplicații obișnuite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In-place (folosește un număr constant de variabile suplimentare)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Timpul de execuție este proporțional cu N log N pentru un vector de lungime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Este rapid atât în teorie cât și în practică</a:t>
            </a:r>
          </a:p>
        </p:txBody>
      </p:sp>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1" name="Shape 1081"/>
        <p:cNvGrpSpPr/>
        <p:nvPr/>
      </p:nvGrpSpPr>
      <p:grpSpPr>
        <a:xfrm>
          <a:off x="0" y="0"/>
          <a:ext cx="0" cy="0"/>
          <a:chOff x="0" y="0"/>
          <a:chExt cx="0" cy="0"/>
        </a:xfrm>
      </p:grpSpPr>
      <p:sp>
        <p:nvSpPr>
          <p:cNvPr id="1082" name="Shape 108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083" name="Shape 108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un algoritm de sortare de tip divide-et-impera</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Ideea principală este de a partiționa vectorul în doi sub-vectori (stâng și drept) care vor fi sortați independent (în urma partiționării toate elementele din primul subvector vor fi mai mici decât elementele din cel de-al doilea subvector)</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complementar lui MergeSort</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MergeSort - împărțim vectorul în doi subvectori care se sortează și cei doi subvectori sortați se interclasează pentru a obține vectorul sortat (interclasarea se realizează după cele două apeluri recursive). Împărțirea se face în doi subvectori de dimensiune egală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QuickSort – partiționăm vectorul în doi subvectori astfel încât atunci când cei doi subvectori sunt sortați tot vectorul este sortat (partiționarea se face înainte de cele două apeluri recursive). Partiționarea depinde de conținutul vectorului</a:t>
            </a:r>
          </a:p>
        </p:txBody>
      </p: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7" name="Shape 1087"/>
        <p:cNvGrpSpPr/>
        <p:nvPr/>
      </p:nvGrpSpPr>
      <p:grpSpPr>
        <a:xfrm>
          <a:off x="0" y="0"/>
          <a:ext cx="0" cy="0"/>
          <a:chOff x="0" y="0"/>
          <a:chExt cx="0" cy="0"/>
        </a:xfrm>
      </p:grpSpPr>
      <p:sp>
        <p:nvSpPr>
          <p:cNvPr id="1088" name="Shape 108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089" name="Shape 1089"/>
          <p:cNvSpPr txBox="1"/>
          <p:nvPr>
            <p:ph idx="1" type="body"/>
          </p:nvPr>
        </p:nvSpPr>
        <p:spPr>
          <a:xfrm>
            <a:off x="677337" y="2160592"/>
            <a:ext cx="8596668" cy="1018838"/>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partiționare</a:t>
            </a:r>
          </a:p>
        </p:txBody>
      </p:sp>
      <p:pic>
        <p:nvPicPr>
          <p:cNvPr id="1090" name="Shape 1090"/>
          <p:cNvPicPr preferRelativeResize="0"/>
          <p:nvPr/>
        </p:nvPicPr>
        <p:blipFill rotWithShape="1">
          <a:blip r:embed="rId3">
            <a:alphaModFix/>
          </a:blip>
          <a:srcRect b="0" l="0" r="0" t="0"/>
          <a:stretch/>
        </p:blipFill>
        <p:spPr>
          <a:xfrm>
            <a:off x="763402" y="2757002"/>
            <a:ext cx="8510604" cy="3275022"/>
          </a:xfrm>
          <a:prstGeom prst="rect">
            <a:avLst/>
          </a:prstGeom>
          <a:noFill/>
          <a:ln>
            <a:noFill/>
          </a:ln>
        </p:spPr>
      </p:pic>
    </p:spTree>
  </p:cSld>
  <p:clrMapOvr>
    <a:masterClrMapping/>
  </p:clrMapOvr>
  <p:transition spd="slow">
    <p:cut/>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4" name="Shape 1094"/>
        <p:cNvGrpSpPr/>
        <p:nvPr/>
      </p:nvGrpSpPr>
      <p:grpSpPr>
        <a:xfrm>
          <a:off x="0" y="0"/>
          <a:ext cx="0" cy="0"/>
          <a:chOff x="0" y="0"/>
          <a:chExt cx="0" cy="0"/>
        </a:xfrm>
      </p:grpSpPr>
      <p:sp>
        <p:nvSpPr>
          <p:cNvPr id="1095" name="Shape 109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096" name="Shape 1096"/>
          <p:cNvSpPr txBox="1"/>
          <p:nvPr>
            <p:ph idx="1" type="body"/>
          </p:nvPr>
        </p:nvSpPr>
        <p:spPr>
          <a:xfrm>
            <a:off x="677337" y="2160593"/>
            <a:ext cx="8596668" cy="113628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o funcție recursivă care sortează vectorul </a:t>
            </a:r>
            <a:r>
              <a:rPr b="0" baseline="0" i="0" lang="en-GB" sz="1800" u="none" cap="none" strike="noStrike">
                <a:solidFill>
                  <a:srgbClr val="3F3F3F"/>
                </a:solidFill>
                <a:latin typeface="Consolas"/>
                <a:ea typeface="Consolas"/>
                <a:cs typeface="Consolas"/>
                <a:sym typeface="Consolas"/>
              </a:rPr>
              <a:t>a[lo..hi] </a:t>
            </a:r>
            <a:r>
              <a:rPr b="0" baseline="0" i="0" lang="en-GB" sz="1800" u="none" cap="none" strike="noStrike">
                <a:solidFill>
                  <a:srgbClr val="3F3F3F"/>
                </a:solidFill>
                <a:latin typeface="Trebuchet MS"/>
                <a:ea typeface="Trebuchet MS"/>
                <a:cs typeface="Trebuchet MS"/>
                <a:sym typeface="Trebuchet MS"/>
              </a:rPr>
              <a:t>folosind funcția de partiționare care pune pe </a:t>
            </a:r>
            <a:r>
              <a:rPr b="0" baseline="0" i="0" lang="en-GB" sz="1800" u="none" cap="none" strike="noStrike">
                <a:solidFill>
                  <a:srgbClr val="3F3F3F"/>
                </a:solidFill>
                <a:latin typeface="Consolas"/>
                <a:ea typeface="Consolas"/>
                <a:cs typeface="Consolas"/>
                <a:sym typeface="Consolas"/>
              </a:rPr>
              <a:t>a[j] </a:t>
            </a:r>
            <a:r>
              <a:rPr b="0" baseline="0" i="0" lang="en-GB" sz="1800" u="none" cap="none" strike="noStrike">
                <a:solidFill>
                  <a:srgbClr val="3F3F3F"/>
                </a:solidFill>
                <a:latin typeface="Trebuchet MS"/>
                <a:ea typeface="Trebuchet MS"/>
                <a:cs typeface="Trebuchet MS"/>
                <a:sym typeface="Trebuchet MS"/>
              </a:rPr>
              <a:t>pe poziția finală și rearanjează restul valorilor astfel încât restul apelurilor recursive vor termina sortarea</a:t>
            </a:r>
          </a:p>
        </p:txBody>
      </p:sp>
      <p:pic>
        <p:nvPicPr>
          <p:cNvPr id="1097" name="Shape 1097"/>
          <p:cNvPicPr preferRelativeResize="0"/>
          <p:nvPr/>
        </p:nvPicPr>
        <p:blipFill rotWithShape="1">
          <a:blip r:embed="rId3">
            <a:alphaModFix/>
          </a:blip>
          <a:srcRect b="0" l="0" r="0" t="0"/>
          <a:stretch/>
        </p:blipFill>
        <p:spPr>
          <a:xfrm>
            <a:off x="1726799" y="3116772"/>
            <a:ext cx="6200797" cy="3741229"/>
          </a:xfrm>
          <a:prstGeom prst="rect">
            <a:avLst/>
          </a:prstGeom>
          <a:noFill/>
          <a:ln>
            <a:noFill/>
          </a:ln>
        </p:spPr>
      </p:pic>
    </p:spTree>
  </p:cSld>
  <p:clrMapOvr>
    <a:masterClrMapping/>
  </p:clrMapOvr>
  <p:transition spd="slow">
    <p:cut/>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1" name="Shape 1101"/>
        <p:cNvGrpSpPr/>
        <p:nvPr/>
      </p:nvGrpSpPr>
      <p:grpSpPr>
        <a:xfrm>
          <a:off x="0" y="0"/>
          <a:ext cx="0" cy="0"/>
          <a:chOff x="0" y="0"/>
          <a:chExt cx="0" cy="0"/>
        </a:xfrm>
      </p:grpSpPr>
      <p:sp>
        <p:nvSpPr>
          <p:cNvPr id="1102" name="Shape 110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103" name="Shape 1103"/>
          <p:cNvSpPr txBox="1"/>
          <p:nvPr>
            <p:ph idx="1" type="body"/>
          </p:nvPr>
        </p:nvSpPr>
        <p:spPr>
          <a:xfrm>
            <a:off x="677333" y="1828800"/>
            <a:ext cx="10421301" cy="421256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sort&lt;T&gt;(T[] a)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Util</a:t>
            </a:r>
            <a:r>
              <a:rPr b="0" baseline="0" i="0" lang="en-GB" sz="1650" u="none" cap="none" strike="noStrike">
                <a:solidFill>
                  <a:srgbClr val="000000"/>
                </a:solidFill>
                <a:latin typeface="Consolas"/>
                <a:ea typeface="Consolas"/>
                <a:cs typeface="Consolas"/>
                <a:sym typeface="Consolas"/>
              </a:rPr>
              <a:t>.shuffle(a); </a:t>
            </a:r>
            <a:r>
              <a:rPr b="0" baseline="0" i="0" lang="en-GB" sz="1650" u="none" cap="none" strike="noStrike">
                <a:solidFill>
                  <a:srgbClr val="008000"/>
                </a:solidFill>
                <a:latin typeface="Consolas"/>
                <a:ea typeface="Consolas"/>
                <a:cs typeface="Consolas"/>
                <a:sym typeface="Consolas"/>
              </a:rPr>
              <a:t>// se elimina dependenta de datele de intrare</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sort(a, 0, a.Length);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private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sort&lt;T&gt;(T[] a,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lo,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hi)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(hi &lt;= lo)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j = partition(a, lo, hi);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sort(a, lo, j - 1);</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sort(a, j + 1, hi);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7" name="Shape 1107"/>
        <p:cNvGrpSpPr/>
        <p:nvPr/>
      </p:nvGrpSpPr>
      <p:grpSpPr>
        <a:xfrm>
          <a:off x="0" y="0"/>
          <a:ext cx="0" cy="0"/>
          <a:chOff x="0" y="0"/>
          <a:chExt cx="0" cy="0"/>
        </a:xfrm>
      </p:grpSpPr>
      <p:sp>
        <p:nvSpPr>
          <p:cNvPr id="1108" name="Shape 110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109" name="Shape 1109"/>
          <p:cNvSpPr txBox="1"/>
          <p:nvPr>
            <p:ph idx="1" type="body"/>
          </p:nvPr>
        </p:nvSpPr>
        <p:spPr>
          <a:xfrm>
            <a:off x="677335" y="1837190"/>
            <a:ext cx="9221674" cy="420417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partition&lt;T&gt;(T[] a,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lo,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hi) </a:t>
            </a:r>
            <a:r>
              <a:rPr b="0" baseline="0" i="0" lang="en-GB" sz="1550" u="none" cap="none" strike="noStrike">
                <a:solidFill>
                  <a:srgbClr val="0000FF"/>
                </a:solidFill>
                <a:latin typeface="Consolas"/>
                <a:ea typeface="Consolas"/>
                <a:cs typeface="Consolas"/>
                <a:sym typeface="Consolas"/>
              </a:rPr>
              <a:t>where</a:t>
            </a:r>
            <a:r>
              <a:rPr b="0" baseline="0" i="0" lang="en-GB" sz="1550" u="none" cap="none" strike="noStrike">
                <a:solidFill>
                  <a:srgbClr val="000000"/>
                </a:solidFill>
                <a:latin typeface="Consolas"/>
                <a:ea typeface="Consolas"/>
                <a:cs typeface="Consolas"/>
                <a:sym typeface="Consolas"/>
              </a:rPr>
              <a:t> T: </a:t>
            </a:r>
            <a:r>
              <a:rPr b="0" baseline="0" i="0" lang="en-GB" sz="1550" u="none" cap="none" strike="noStrike">
                <a:solidFill>
                  <a:srgbClr val="2B91AF"/>
                </a:solidFill>
                <a:latin typeface="Consolas"/>
                <a:ea typeface="Consolas"/>
                <a:cs typeface="Consolas"/>
                <a:sym typeface="Consolas"/>
              </a:rPr>
              <a:t>IComparable</a:t>
            </a:r>
            <a:r>
              <a:rPr b="0" baseline="0" i="0" lang="en-GB" sz="1550" u="none" cap="none" strike="noStrike">
                <a:solidFill>
                  <a:srgbClr val="000000"/>
                </a:solidFill>
                <a:latin typeface="Consolas"/>
                <a:ea typeface="Consolas"/>
                <a:cs typeface="Consolas"/>
                <a:sym typeface="Consolas"/>
              </a:rPr>
              <a:t>&lt;T&gt;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 lo, j = hi + 1;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T v = a[lo]; </a:t>
            </a:r>
            <a:r>
              <a:rPr b="0" baseline="0" i="0" lang="en-GB" sz="1550" u="none" cap="none" strike="noStrike">
                <a:solidFill>
                  <a:srgbClr val="008000"/>
                </a:solidFill>
                <a:latin typeface="Consolas"/>
                <a:ea typeface="Consolas"/>
                <a:cs typeface="Consolas"/>
                <a:sym typeface="Consolas"/>
              </a:rPr>
              <a:t>// elementul dupa care se face partitionarea. la sfarsitul procesului acest element va fi pe locul final in vectorul sortat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true</a:t>
            </a: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(less(a[++i], v))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(i == hi)  </a:t>
            </a:r>
            <a:r>
              <a:rPr b="0" baseline="0" i="0" lang="en-GB" sz="1550" u="none" cap="none" strike="noStrike">
                <a:solidFill>
                  <a:srgbClr val="0000FF"/>
                </a:solidFill>
                <a:latin typeface="Consolas"/>
                <a:ea typeface="Consolas"/>
                <a:cs typeface="Consolas"/>
                <a:sym typeface="Consolas"/>
              </a:rPr>
              <a:t>break</a:t>
            </a:r>
            <a:r>
              <a:rPr b="0" baseline="0" i="0" lang="en-GB" sz="155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(less(v, a[--j]))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(j == lo)  </a:t>
            </a:r>
            <a:r>
              <a:rPr b="0" baseline="0" i="0" lang="en-GB" sz="1550" u="none" cap="none" strike="noStrike">
                <a:solidFill>
                  <a:srgbClr val="0000FF"/>
                </a:solidFill>
                <a:latin typeface="Consolas"/>
                <a:ea typeface="Consolas"/>
                <a:cs typeface="Consolas"/>
                <a:sym typeface="Consolas"/>
              </a:rPr>
              <a:t>break</a:t>
            </a:r>
            <a:r>
              <a:rPr b="0" baseline="0" i="0" lang="en-GB" sz="155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(i &gt;= j)   </a:t>
            </a:r>
            <a:r>
              <a:rPr b="0" baseline="0" i="0" lang="en-GB" sz="1550" u="none" cap="none" strike="noStrike">
                <a:solidFill>
                  <a:srgbClr val="0000FF"/>
                </a:solidFill>
                <a:latin typeface="Consolas"/>
                <a:ea typeface="Consolas"/>
                <a:cs typeface="Consolas"/>
                <a:sym typeface="Consolas"/>
              </a:rPr>
              <a:t>break</a:t>
            </a:r>
            <a:r>
              <a:rPr b="0" baseline="0" i="0" lang="en-GB" sz="155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exch(a, i, j);</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exch(a, lo, j); </a:t>
            </a:r>
            <a:r>
              <a:rPr b="0" baseline="0" i="0" lang="en-GB" sz="1550" u="none" cap="none" strike="noStrike">
                <a:solidFill>
                  <a:srgbClr val="008000"/>
                </a:solidFill>
                <a:latin typeface="Consolas"/>
                <a:ea typeface="Consolas"/>
                <a:cs typeface="Consolas"/>
                <a:sym typeface="Consolas"/>
              </a:rPr>
              <a:t>// punem pe v in pozitia finala j</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j;       </a:t>
            </a:r>
            <a:r>
              <a:rPr b="0" baseline="0" i="0" lang="en-GB" sz="1550" u="none" cap="none" strike="noStrike">
                <a:solidFill>
                  <a:srgbClr val="008000"/>
                </a:solidFill>
                <a:latin typeface="Consolas"/>
                <a:ea typeface="Consolas"/>
                <a:cs typeface="Consolas"/>
                <a:sym typeface="Consolas"/>
              </a:rPr>
              <a:t>// a[lo..j-1] &lt;= a[j] &lt;= a[j+1..hi]</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3" name="Shape 1113"/>
        <p:cNvGrpSpPr/>
        <p:nvPr/>
      </p:nvGrpSpPr>
      <p:grpSpPr>
        <a:xfrm>
          <a:off x="0" y="0"/>
          <a:ext cx="0" cy="0"/>
          <a:chOff x="0" y="0"/>
          <a:chExt cx="0" cy="0"/>
        </a:xfrm>
      </p:grpSpPr>
      <p:sp>
        <p:nvSpPr>
          <p:cNvPr id="1114" name="Shape 111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115" name="Shape 111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Dificultatea algoritmului QuickSort este procesul de partiționare care rearanjează elementele vectorului a.î. următoarele 3 condiții sunt îndeplinite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Consolas"/>
                <a:ea typeface="Consolas"/>
                <a:cs typeface="Consolas"/>
                <a:sym typeface="Consolas"/>
              </a:rPr>
              <a:t>a[j]</a:t>
            </a:r>
            <a:r>
              <a:rPr b="0" baseline="0" i="0" lang="en-GB" sz="1600" u="none" cap="none" strike="noStrike">
                <a:solidFill>
                  <a:srgbClr val="3F3F3F"/>
                </a:solidFill>
                <a:latin typeface="Trebuchet MS"/>
                <a:ea typeface="Trebuchet MS"/>
                <a:cs typeface="Trebuchet MS"/>
                <a:sym typeface="Trebuchet MS"/>
              </a:rPr>
              <a:t> este în poziția finală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Nici o valoarea din intervalul </a:t>
            </a:r>
            <a:r>
              <a:rPr b="0" baseline="0" i="0" lang="en-GB" sz="1600" u="none" cap="none" strike="noStrike">
                <a:solidFill>
                  <a:srgbClr val="3F3F3F"/>
                </a:solidFill>
                <a:latin typeface="Consolas"/>
                <a:ea typeface="Consolas"/>
                <a:cs typeface="Consolas"/>
                <a:sym typeface="Consolas"/>
              </a:rPr>
              <a:t>a[lo..j-1] </a:t>
            </a:r>
            <a:r>
              <a:rPr b="0" baseline="0" i="0" lang="en-GB" sz="1600" u="none" cap="none" strike="noStrike">
                <a:solidFill>
                  <a:srgbClr val="3F3F3F"/>
                </a:solidFill>
                <a:latin typeface="Trebuchet MS"/>
                <a:ea typeface="Trebuchet MS"/>
                <a:cs typeface="Trebuchet MS"/>
                <a:sym typeface="Trebuchet MS"/>
              </a:rPr>
              <a:t>nu este mai mare decât </a:t>
            </a:r>
            <a:r>
              <a:rPr b="0" baseline="0" i="0" lang="en-GB" sz="1600" u="none" cap="none" strike="noStrike">
                <a:solidFill>
                  <a:srgbClr val="3F3F3F"/>
                </a:solidFill>
                <a:latin typeface="Consolas"/>
                <a:ea typeface="Consolas"/>
                <a:cs typeface="Consolas"/>
                <a:sym typeface="Consolas"/>
              </a:rPr>
              <a:t>a[j]</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Nici o valoarea din intervalul </a:t>
            </a:r>
            <a:r>
              <a:rPr b="0" baseline="0" i="0" lang="en-GB" sz="1600" u="none" cap="none" strike="noStrike">
                <a:solidFill>
                  <a:srgbClr val="3F3F3F"/>
                </a:solidFill>
                <a:latin typeface="Consolas"/>
                <a:ea typeface="Consolas"/>
                <a:cs typeface="Consolas"/>
                <a:sym typeface="Consolas"/>
              </a:rPr>
              <a:t>a[j+1..hi] </a:t>
            </a:r>
            <a:r>
              <a:rPr b="0" baseline="0" i="0" lang="en-GB" sz="1600" u="none" cap="none" strike="noStrike">
                <a:solidFill>
                  <a:srgbClr val="3F3F3F"/>
                </a:solidFill>
                <a:latin typeface="Trebuchet MS"/>
                <a:ea typeface="Trebuchet MS"/>
                <a:cs typeface="Trebuchet MS"/>
                <a:sym typeface="Trebuchet MS"/>
              </a:rPr>
              <a:t>nu este mai mică decât </a:t>
            </a:r>
            <a:r>
              <a:rPr b="0" baseline="0" i="0" lang="en-GB" sz="1600" u="none" cap="none" strike="noStrike">
                <a:solidFill>
                  <a:srgbClr val="3F3F3F"/>
                </a:solidFill>
                <a:latin typeface="Consolas"/>
                <a:ea typeface="Consolas"/>
                <a:cs typeface="Consolas"/>
                <a:sym typeface="Consolas"/>
              </a:rPr>
              <a:t>a[j]</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un algoritm randomizat pentru că înainte de sortare se face operația </a:t>
            </a:r>
            <a:r>
              <a:rPr b="0" baseline="0" i="0" lang="en-GB" sz="1800" u="none" cap="none" strike="noStrike">
                <a:solidFill>
                  <a:srgbClr val="3F3F3F"/>
                </a:solidFill>
                <a:latin typeface="Consolas"/>
                <a:ea typeface="Consolas"/>
                <a:cs typeface="Consolas"/>
                <a:sym typeface="Consolas"/>
              </a:rPr>
              <a:t>shuffle()</a:t>
            </a:r>
            <a:r>
              <a:rPr b="0" baseline="0" i="0" lang="en-GB" sz="1800" u="none" cap="none" strike="noStrike">
                <a:solidFill>
                  <a:srgbClr val="3F3F3F"/>
                </a:solidFill>
                <a:latin typeface="Trebuchet MS"/>
                <a:ea typeface="Trebuchet MS"/>
                <a:cs typeface="Trebuchet MS"/>
                <a:sym typeface="Trebuchet MS"/>
              </a:rPr>
              <a:t> (amestecare aleatorie a elementelor vectorului)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9" name="Shape 1119"/>
        <p:cNvGrpSpPr/>
        <p:nvPr/>
      </p:nvGrpSpPr>
      <p:grpSpPr>
        <a:xfrm>
          <a:off x="0" y="0"/>
          <a:ext cx="0" cy="0"/>
          <a:chOff x="0" y="0"/>
          <a:chExt cx="0" cy="0"/>
        </a:xfrm>
      </p:grpSpPr>
      <p:sp>
        <p:nvSpPr>
          <p:cNvPr id="1120" name="Shape 112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121" name="Shape 1121"/>
          <p:cNvSpPr txBox="1"/>
          <p:nvPr>
            <p:ph idx="1" type="body"/>
          </p:nvPr>
        </p:nvSpPr>
        <p:spPr>
          <a:xfrm>
            <a:off x="677337" y="2160590"/>
            <a:ext cx="8596668" cy="599389"/>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Rulare a operației de partiționare</a:t>
            </a:r>
          </a:p>
        </p:txBody>
      </p:sp>
      <p:pic>
        <p:nvPicPr>
          <p:cNvPr id="1122" name="Shape 1122"/>
          <p:cNvPicPr preferRelativeResize="0"/>
          <p:nvPr/>
        </p:nvPicPr>
        <p:blipFill rotWithShape="1">
          <a:blip r:embed="rId3">
            <a:alphaModFix/>
          </a:blip>
          <a:srcRect b="0" l="0" r="0" t="0"/>
          <a:stretch/>
        </p:blipFill>
        <p:spPr>
          <a:xfrm>
            <a:off x="677335" y="2759981"/>
            <a:ext cx="6763700" cy="3870672"/>
          </a:xfrm>
          <a:prstGeom prst="rect">
            <a:avLst/>
          </a:prstGeom>
          <a:noFill/>
          <a:ln>
            <a:noFill/>
          </a:ln>
        </p:spPr>
      </p:pic>
    </p:spTree>
  </p:cSld>
  <p:clrMapOvr>
    <a:masterClrMapping/>
  </p:clrMapOvr>
  <p:transition spd="slow">
    <p:cut/>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6" name="Shape 1126"/>
        <p:cNvGrpSpPr/>
        <p:nvPr/>
      </p:nvGrpSpPr>
      <p:grpSpPr>
        <a:xfrm>
          <a:off x="0" y="0"/>
          <a:ext cx="0" cy="0"/>
          <a:chOff x="0" y="0"/>
          <a:chExt cx="0" cy="0"/>
        </a:xfrm>
      </p:grpSpPr>
      <p:sp>
        <p:nvSpPr>
          <p:cNvPr id="1127" name="Shape 112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comentarii</a:t>
            </a:r>
          </a:p>
        </p:txBody>
      </p:sp>
      <p:sp>
        <p:nvSpPr>
          <p:cNvPr id="1128" name="Shape 112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Partiționare in-place – dacă am folosi un vector suplimentar operația de partiționare ar fi foarte simplă. Aici nu se folosește un vector suplimentar pentru că procedura in-place nu este foarte complicată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Păstrarea intervalului – dacă cel mai mic sau cel mai mare element din vector este elementul de partiționare trebuie să asigurăm faptul că nu ieșim cu indicii din limitele vectorului. Am verificat în mod explicit această situație dar testul </a:t>
            </a:r>
            <a:r>
              <a:rPr b="0" baseline="0" i="0" lang="en-GB" sz="1800" u="none" cap="none" strike="noStrike">
                <a:solidFill>
                  <a:srgbClr val="3F3F3F"/>
                </a:solidFill>
                <a:latin typeface="Consolas"/>
                <a:ea typeface="Consolas"/>
                <a:cs typeface="Consolas"/>
                <a:sym typeface="Consolas"/>
              </a:rPr>
              <a:t>(j == lo) </a:t>
            </a:r>
            <a:r>
              <a:rPr b="0" baseline="0" i="0" lang="en-GB" sz="1800" u="none" cap="none" strike="noStrike">
                <a:solidFill>
                  <a:srgbClr val="3F3F3F"/>
                </a:solidFill>
                <a:latin typeface="Trebuchet MS"/>
                <a:ea typeface="Trebuchet MS"/>
                <a:cs typeface="Trebuchet MS"/>
                <a:sym typeface="Trebuchet MS"/>
              </a:rPr>
              <a:t>este redundant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Operația </a:t>
            </a:r>
            <a:r>
              <a:rPr b="0" baseline="0" i="0" lang="en-GB" sz="1800" u="none" cap="none" strike="noStrike">
                <a:solidFill>
                  <a:srgbClr val="3F3F3F"/>
                </a:solidFill>
                <a:latin typeface="Consolas"/>
                <a:ea typeface="Consolas"/>
                <a:cs typeface="Consolas"/>
                <a:sym typeface="Consolas"/>
              </a:rPr>
              <a:t>shuffle()</a:t>
            </a:r>
            <a:r>
              <a:rPr b="0" baseline="0" i="0" lang="en-GB" sz="1800" u="none" cap="none" strike="noStrike">
                <a:solidFill>
                  <a:srgbClr val="3F3F3F"/>
                </a:solidFill>
                <a:latin typeface="Trebuchet MS"/>
                <a:ea typeface="Trebuchet MS"/>
                <a:cs typeface="Trebuchet MS"/>
                <a:sym typeface="Trebuchet MS"/>
              </a:rPr>
              <a:t> pune  elementele vectorului într-o ordine aleatorie. Datorită faptului că toate elementele vectorului sunt tratate uniform cei doi subvectori sunt de asemenea în ordine aleatorie. O alternativă ar fi alegerea aleatorie a valorii după care se face partiționarea</a:t>
            </a:r>
          </a:p>
        </p:txBody>
      </p:sp>
    </p:spTree>
  </p:cSld>
  <p:clrMapOvr>
    <a:masterClrMapping/>
  </p:clrMapOvr>
  <p:transition spd="slow">
    <p:cut/>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2" name="Shape 1132"/>
        <p:cNvGrpSpPr/>
        <p:nvPr/>
      </p:nvGrpSpPr>
      <p:grpSpPr>
        <a:xfrm>
          <a:off x="0" y="0"/>
          <a:ext cx="0" cy="0"/>
          <a:chOff x="0" y="0"/>
          <a:chExt cx="0" cy="0"/>
        </a:xfrm>
      </p:grpSpPr>
      <p:sp>
        <p:nvSpPr>
          <p:cNvPr id="1133" name="Shape 113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comentarii</a:t>
            </a:r>
          </a:p>
        </p:txBody>
      </p:sp>
      <p:sp>
        <p:nvSpPr>
          <p:cNvPr id="1134" name="Shape 113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implementarea QuickSort trebuie asigurat faptul că bucla </a:t>
            </a:r>
            <a:r>
              <a:rPr b="0" baseline="0" i="0" lang="en-GB" sz="1800" u="none" cap="none" strike="noStrike">
                <a:solidFill>
                  <a:srgbClr val="3F3F3F"/>
                </a:solidFill>
                <a:latin typeface="Consolas"/>
                <a:ea typeface="Consolas"/>
                <a:cs typeface="Consolas"/>
                <a:sym typeface="Consolas"/>
              </a:rPr>
              <a:t>while(true)</a:t>
            </a:r>
            <a:r>
              <a:rPr b="0" baseline="0" i="0" lang="en-GB" sz="1800" u="none" cap="none" strike="noStrike">
                <a:solidFill>
                  <a:srgbClr val="3F3F3F"/>
                </a:solidFill>
                <a:latin typeface="Trebuchet MS"/>
                <a:ea typeface="Trebuchet MS"/>
                <a:cs typeface="Trebuchet MS"/>
                <a:sym typeface="Trebuchet MS"/>
              </a:rPr>
              <a:t> se va încheia. Indicii i și j trebuie să se intersecteze. Trebuie ținut cont și de faptul că vectorul poate conține și alte elemente egale cu valoare de partiționare (pivotul)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Procesul de scanare (stânga-dreapta, dreapta-stânga) îl oprim când găsim o cheie egală cu pivotul. Altfel ar rezulta un timp de rularea pătratic pentru anumite aplicații. Tratarea unui vector cu multe chei egale se poate face cu o strategie mai bună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Trebuie asigurată terminarea procesului recursiv</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Stack</a:t>
            </a:r>
          </a:p>
        </p:txBody>
      </p:sp>
      <p:sp>
        <p:nvSpPr>
          <p:cNvPr id="231" name="Shape 231"/>
          <p:cNvSpPr txBox="1"/>
          <p:nvPr>
            <p:ph idx="1" type="body"/>
          </p:nvPr>
        </p:nvSpPr>
        <p:spPr>
          <a:xfrm>
            <a:off x="677337" y="1413169"/>
            <a:ext cx="8596668" cy="4628198"/>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API pentru Stack:</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808080"/>
                </a:solidFill>
                <a:latin typeface="Consolas"/>
                <a:ea typeface="Consolas"/>
                <a:cs typeface="Consolas"/>
                <a:sym typeface="Consolas"/>
              </a:rPr>
              <a:t>///</a:t>
            </a:r>
            <a:r>
              <a:rPr b="0" baseline="0" i="0" lang="en-GB" sz="1650" u="none" cap="none" strike="noStrike">
                <a:solidFill>
                  <a:srgbClr val="008000"/>
                </a:solidFill>
                <a:latin typeface="Consolas"/>
                <a:ea typeface="Consolas"/>
                <a:cs typeface="Consolas"/>
                <a:sym typeface="Consolas"/>
              </a:rPr>
              <a:t> Stiva LIFO</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class</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Stack</a:t>
            </a:r>
            <a:r>
              <a:rPr b="0" baseline="0" i="0" lang="en-GB" sz="1650" u="none" cap="none" strike="noStrike">
                <a:solidFill>
                  <a:srgbClr val="000000"/>
                </a:solidFill>
                <a:latin typeface="Consolas"/>
                <a:ea typeface="Consolas"/>
                <a:cs typeface="Consolas"/>
                <a:sym typeface="Consolas"/>
              </a:rPr>
              <a:t>&lt;Item&gt;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Crearea unei stive fara nici un element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Stack()</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Adaugarea unui element in stiva</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void</a:t>
            </a:r>
            <a:r>
              <a:rPr b="0" baseline="0" i="0" lang="en-GB" sz="1500" u="none" cap="none" strike="noStrike">
                <a:solidFill>
                  <a:srgbClr val="000000"/>
                </a:solidFill>
                <a:latin typeface="Consolas"/>
                <a:ea typeface="Consolas"/>
                <a:cs typeface="Consolas"/>
                <a:sym typeface="Consolas"/>
              </a:rPr>
              <a:t> push(Item item) </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Eliminarea ultimului elementului adaugat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Item pop() </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Este goala stiva?</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bool isEmpty()</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Numarul de elemente din stiva</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size()</a:t>
            </a:r>
          </a:p>
        </p:txBody>
      </p:sp>
    </p:spTree>
  </p:cSld>
  <p:clrMapOvr>
    <a:masterClrMapping/>
  </p:clrMapOvr>
  <p:transition spd="slow">
    <p:cut/>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8" name="Shape 1138"/>
        <p:cNvGrpSpPr/>
        <p:nvPr/>
      </p:nvGrpSpPr>
      <p:grpSpPr>
        <a:xfrm>
          <a:off x="0" y="0"/>
          <a:ext cx="0" cy="0"/>
          <a:chOff x="0" y="0"/>
          <a:chExt cx="0" cy="0"/>
        </a:xfrm>
      </p:grpSpPr>
      <p:sp>
        <p:nvSpPr>
          <p:cNvPr id="1139" name="Shape 113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Sortare</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QuickSort – caracteristici de performanță</a:t>
            </a:r>
          </a:p>
        </p:txBody>
      </p:sp>
      <p:sp>
        <p:nvSpPr>
          <p:cNvPr id="1140" name="Shape 114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Agoritmul QuickSort a fost analizat intens dpdv matematic de-a lungul timpului și analizele au fost validate prin experimente empirice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Bucla interioară a QuickSort este foarte rapidă întrucât se face doar o comparație cu o valoare fixă (spre deosebire MergeSort și ShellSort efectuează și deplasări de elemente în bucla interioară). Această simplitate este cea care face ca algoritmul QuickSort să fie rapid</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face puține comparații. Eficiența depinde de cât de bine este împărțit vectorul de operația de partiționare – ceea ce depinde de valoarea pivotului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Poziția în care ajunge pivotul poate fi în mod echiprobabil oriunde în cadrul vectorului (pentru un vector de elemente aleatoare)</a:t>
            </a:r>
          </a:p>
        </p:txBody>
      </p:sp>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4" name="Shape 1144"/>
        <p:cNvGrpSpPr/>
        <p:nvPr/>
      </p:nvGrpSpPr>
      <p:grpSpPr>
        <a:xfrm>
          <a:off x="0" y="0"/>
          <a:ext cx="0" cy="0"/>
          <a:chOff x="0" y="0"/>
          <a:chExt cx="0" cy="0"/>
        </a:xfrm>
      </p:grpSpPr>
      <p:sp>
        <p:nvSpPr>
          <p:cNvPr id="1145" name="Shape 114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Sortare</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QuickSort – caracteristici de performanță</a:t>
            </a:r>
          </a:p>
        </p:txBody>
      </p:sp>
      <p:sp>
        <p:nvSpPr>
          <p:cNvPr id="1146" name="Shape 114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cel mai bun caz pivotul ajunge la mijlocul vectorului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acest caz avem relația C(N) = 2C(N/2) + N cu soluția C(N) ~ N log N pentru numărul de comparații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medie poziția pivotului va fi la mijlocul vectorului.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ținem probabilitate exactă a poziției pivotului relația de recurență va fi mai complicat de exprimat și de rezolvat dar rezultatul final va fi similar</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QuickSort folosește în medie ~2N log N comparații (și 1/6 din această valoarea interschimbări) pentru a sorta un vector nu N chei aleatorii distincte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0" name="Shape 1150"/>
        <p:cNvGrpSpPr/>
        <p:nvPr/>
      </p:nvGrpSpPr>
      <p:grpSpPr>
        <a:xfrm>
          <a:off x="0" y="0"/>
          <a:ext cx="0" cy="0"/>
          <a:chOff x="0" y="0"/>
          <a:chExt cx="0" cy="0"/>
        </a:xfrm>
      </p:grpSpPr>
      <p:sp>
        <p:nvSpPr>
          <p:cNvPr id="1151" name="Shape 115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Sortare</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QuickSort – caracteristici de performanță</a:t>
            </a:r>
          </a:p>
        </p:txBody>
      </p:sp>
      <p:sp>
        <p:nvSpPr>
          <p:cNvPr id="1152" name="Shape 1152"/>
          <p:cNvSpPr txBox="1"/>
          <p:nvPr>
            <p:ph idx="1" type="body"/>
          </p:nvPr>
        </p:nvSpPr>
        <p:spPr>
          <a:xfrm>
            <a:off x="677337" y="2160590"/>
            <a:ext cx="9053895"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Demonstrație: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Fie C(N) numărul mediu de comparații necesar pentru a sorta un vector de lungime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C(0) = C(1) = 0</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N + 1 + [C(0) + C(1) + … + C(N-1)] / N + [C(N-1)+C(N-2)+…+C(0)] / N, pentru N &gt; 1</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costul partiționării (N+1) + costul mediu pentru sortarea subvectorului stâng + costul mediul pentru sortarea subvectorului drept (dimensiunea celor doi subvectori în mod echiprobabil poate fi orice valoare de la 0 la N-1)</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 C(N) = N(N+1) + 2 [C(0) + C(1) + … + C(N-1)] , pt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(N-1) C(N-1) = (N-1)N + 2 [C(0) + C(1) + … + C(N-2)] , pt N-1 și făcând diferența obținem</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 C(N) - (N-1) C(N-1) = 2N + 2C(N-1), împărțim cu N(N+1)</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6" name="Shape 1156"/>
        <p:cNvGrpSpPr/>
        <p:nvPr/>
      </p:nvGrpSpPr>
      <p:grpSpPr>
        <a:xfrm>
          <a:off x="0" y="0"/>
          <a:ext cx="0" cy="0"/>
          <a:chOff x="0" y="0"/>
          <a:chExt cx="0" cy="0"/>
        </a:xfrm>
      </p:grpSpPr>
      <p:sp>
        <p:nvSpPr>
          <p:cNvPr id="1157" name="Shape 115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Sortare</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QuickSort – caracteristici de performanță</a:t>
            </a:r>
          </a:p>
        </p:txBody>
      </p:sp>
      <p:sp>
        <p:nvSpPr>
          <p:cNvPr id="1158" name="Shape 115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298431" lvl="1" marL="742932" marR="0" rtl="0" algn="l">
              <a:spcBef>
                <a:spcPts val="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C(N)/(N+1) = C(N-1)/N + 2/(N+1)</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C(N) ~ 2(N+1)(1/3 + 1/4 + …1/(N+1)) ~ 2N ln N ≈ 1.39 N lg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Numărul mediu de comparații este cu 39% mai mare decât în cel mai bun caz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Atunci când cheile nu sunt distincte, o analiză precisă este mai greu de făcut, dar numărul mediu de comparații nu va fi mai mare decât C(N)</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poate fi foarte ineficient dacă partițiile nu sunt echilibrate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Din acest motiv vectorul este permutat aleatoriu înainte de a sorta. În acest fel probabilitatea de a obține partiții neechilibrate este neglijabilă în practică</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În cel mai rău caz QuickSort folosește ~N^2/2 comparații, dar permutarea aleatorie ne va proteja de această situație</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2" name="Shape 1162"/>
        <p:cNvGrpSpPr/>
        <p:nvPr/>
      </p:nvGrpSpPr>
      <p:grpSpPr>
        <a:xfrm>
          <a:off x="0" y="0"/>
          <a:ext cx="0" cy="0"/>
          <a:chOff x="0" y="0"/>
          <a:chExt cx="0" cy="0"/>
        </a:xfrm>
      </p:grpSpPr>
      <p:sp>
        <p:nvSpPr>
          <p:cNvPr id="1163" name="Shape 116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164" name="Shape 116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este mai lent decât InsertionSort pentru vectori de dimensiune mică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Prin urmare </a:t>
            </a:r>
            <a:r>
              <a:rPr b="0" baseline="0" i="0" lang="en-GB" sz="1800" u="none" cap="none" strike="noStrike">
                <a:solidFill>
                  <a:srgbClr val="3F3F3F"/>
                </a:solidFill>
                <a:latin typeface="Consolas"/>
                <a:ea typeface="Consolas"/>
                <a:cs typeface="Consolas"/>
                <a:sym typeface="Consolas"/>
              </a:rPr>
              <a:t>if (hi &lt;= lo) </a:t>
            </a:r>
            <a:r>
              <a:rPr b="0" baseline="0" i="0" lang="en-GB" sz="1800" u="none" cap="none" strike="noStrike">
                <a:solidFill>
                  <a:srgbClr val="3F3F3F"/>
                </a:solidFill>
                <a:latin typeface="Trebuchet MS"/>
                <a:ea typeface="Trebuchet MS"/>
                <a:cs typeface="Trebuchet MS"/>
                <a:sym typeface="Trebuchet MS"/>
              </a:rPr>
              <a:t>poate fi înlocuit </a:t>
            </a:r>
            <a:br>
              <a:rPr b="0" baseline="0" i="0" lang="en-GB" sz="1800" u="none" cap="none" strike="noStrike">
                <a:solidFill>
                  <a:srgbClr val="3F3F3F"/>
                </a:solidFill>
                <a:latin typeface="Trebuchet MS"/>
                <a:ea typeface="Trebuchet MS"/>
                <a:cs typeface="Trebuchet MS"/>
                <a:sym typeface="Trebuchet MS"/>
              </a:rPr>
            </a:br>
            <a:r>
              <a:rPr b="0" baseline="0" i="0" lang="en-GB" sz="1800" u="none" cap="none" strike="noStrike">
                <a:solidFill>
                  <a:srgbClr val="3F3F3F"/>
                </a:solidFill>
                <a:latin typeface="Consolas"/>
                <a:ea typeface="Consolas"/>
                <a:cs typeface="Consolas"/>
                <a:sym typeface="Consolas"/>
              </a:rPr>
              <a:t>if(hi &lt;= lo + M) { InsertionSort.sort(a, lo, hi); return;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Valoarea lui </a:t>
            </a:r>
            <a:r>
              <a:rPr b="0" baseline="0" i="0" lang="en-GB" sz="1800" u="none" cap="none" strike="noStrike">
                <a:solidFill>
                  <a:srgbClr val="3F3F3F"/>
                </a:solidFill>
                <a:latin typeface="Consolas"/>
                <a:ea typeface="Consolas"/>
                <a:cs typeface="Consolas"/>
                <a:sym typeface="Consolas"/>
              </a:rPr>
              <a:t>M</a:t>
            </a:r>
            <a:r>
              <a:rPr b="0" baseline="0" i="0" lang="en-GB" sz="1800" u="none" cap="none" strike="noStrike">
                <a:solidFill>
                  <a:srgbClr val="3F3F3F"/>
                </a:solidFill>
                <a:latin typeface="Trebuchet MS"/>
                <a:ea typeface="Trebuchet MS"/>
                <a:cs typeface="Trebuchet MS"/>
                <a:sym typeface="Trebuchet MS"/>
              </a:rPr>
              <a:t> depinde de sistem dar orice valoarea între 5 și 15 poate da rezultate bune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Partiționarea după valoarea medie din trei valori alese aleatoriu. Dacă a, b, c sunt trei valori alese aleatoriu din vector se va alege ca pivot valoarea din cele 3 care are proprietatea că este mai mare decât una din celelalte două și mai mică decât cealaltă din cele două: x &lt;= pivot &lt;= y unde x = Min(a, b, c), y = Max(a,b,c)</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8" name="Shape 1168"/>
        <p:cNvGrpSpPr/>
        <p:nvPr/>
      </p:nvGrpSpPr>
      <p:grpSpPr>
        <a:xfrm>
          <a:off x="0" y="0"/>
          <a:ext cx="0" cy="0"/>
          <a:chOff x="0" y="0"/>
          <a:chExt cx="0" cy="0"/>
        </a:xfrm>
      </p:grpSpPr>
      <p:sp>
        <p:nvSpPr>
          <p:cNvPr id="1169" name="Shape 116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170" name="Shape 117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unui vector cu multe chei egale poate fi îmbunătățită (vector mare cu puține chei distincte).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un astfel de vector versiunea inițială a QuickSort va rula recursiv pentru mulți vectori în care toate elementele sunt egale (ineficient)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partiționa vectorul în trei părți: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Elementele mai mici decât pivotul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Elementele egale cu pivotul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Elementele mai mari decât pivotul</a:t>
            </a:r>
          </a:p>
        </p:txBody>
      </p:sp>
    </p:spTree>
  </p:cSld>
  <p:clrMapOvr>
    <a:masterClrMapping/>
  </p:clrMapOvr>
  <p:transition spd="slow">
    <p:cut/>
  </p:transition>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4" name="Shape 1174"/>
        <p:cNvGrpSpPr/>
        <p:nvPr/>
      </p:nvGrpSpPr>
      <p:grpSpPr>
        <a:xfrm>
          <a:off x="0" y="0"/>
          <a:ext cx="0" cy="0"/>
          <a:chOff x="0" y="0"/>
          <a:chExt cx="0" cy="0"/>
        </a:xfrm>
      </p:grpSpPr>
      <p:sp>
        <p:nvSpPr>
          <p:cNvPr id="1175" name="Shape 117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176" name="Shape 117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E.W.Dijkstra a popularizat exercițiul de partiționare în 3 sub forma problemei </a:t>
            </a:r>
            <a:r>
              <a:rPr b="0" baseline="0" i="1" lang="en-GB" sz="1800" u="none" cap="none" strike="noStrike">
                <a:solidFill>
                  <a:srgbClr val="3F3F3F"/>
                </a:solidFill>
                <a:latin typeface="Trebuchet MS"/>
                <a:ea typeface="Trebuchet MS"/>
                <a:cs typeface="Trebuchet MS"/>
                <a:sym typeface="Trebuchet MS"/>
              </a:rPr>
              <a:t>Drapelului Olandez </a:t>
            </a:r>
            <a:r>
              <a:rPr b="0" baseline="0" i="0" lang="en-GB" sz="1800" u="none" cap="none" strike="noStrike">
                <a:solidFill>
                  <a:srgbClr val="3F3F3F"/>
                </a:solidFill>
                <a:latin typeface="Trebuchet MS"/>
                <a:ea typeface="Trebuchet MS"/>
                <a:cs typeface="Trebuchet MS"/>
                <a:sym typeface="Trebuchet MS"/>
              </a:rPr>
              <a:t>(sortarea unui vector cu 3 elemente distincte ce corespund celor 3 culori ale drapelului) </a:t>
            </a:r>
            <a:r>
              <a:rPr b="0" baseline="0" i="0" lang="en-GB" sz="1800" u="sng" cap="none" strike="noStrike">
                <a:solidFill>
                  <a:schemeClr val="hlink"/>
                </a:solidFill>
                <a:latin typeface="Trebuchet MS"/>
                <a:ea typeface="Trebuchet MS"/>
                <a:cs typeface="Trebuchet MS"/>
                <a:sym typeface="Trebuchet MS"/>
                <a:hlinkClick r:id="rId3"/>
              </a:rPr>
              <a:t>http://en.wikipedia.org/wiki/Dutch_national_flag_problem</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Problema are o soluție liniară vectorul fiind parcurs o singură dată de la stânga la dreapta</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avea trei indecși </a:t>
            </a:r>
            <a:r>
              <a:rPr b="0" baseline="0" i="0" lang="en-GB" sz="1800" u="none" cap="none" strike="noStrike">
                <a:solidFill>
                  <a:srgbClr val="3F3F3F"/>
                </a:solidFill>
                <a:latin typeface="Consolas"/>
                <a:ea typeface="Consolas"/>
                <a:cs typeface="Consolas"/>
                <a:sym typeface="Consolas"/>
              </a:rPr>
              <a:t>i, lt și gt</a:t>
            </a:r>
            <a:r>
              <a:rPr b="0" baseline="0" i="0" lang="en-GB" sz="1800" u="none" cap="none" strike="noStrike">
                <a:solidFill>
                  <a:srgbClr val="3F3F3F"/>
                </a:solidFill>
                <a:latin typeface="Trebuchet MS"/>
                <a:ea typeface="Trebuchet MS"/>
                <a:cs typeface="Trebuchet MS"/>
                <a:sym typeface="Trebuchet MS"/>
              </a:rPr>
              <a:t> pentru care vom întreține următoarele relații:</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Consolas"/>
                <a:ea typeface="Consolas"/>
                <a:cs typeface="Consolas"/>
                <a:sym typeface="Consolas"/>
              </a:rPr>
              <a:t>a[lo..lt-1] </a:t>
            </a:r>
            <a:r>
              <a:rPr b="0" baseline="0" i="0" lang="en-GB" sz="1600" u="none" cap="none" strike="noStrike">
                <a:solidFill>
                  <a:srgbClr val="3F3F3F"/>
                </a:solidFill>
                <a:latin typeface="Trebuchet MS"/>
                <a:ea typeface="Trebuchet MS"/>
                <a:cs typeface="Trebuchet MS"/>
                <a:sym typeface="Trebuchet MS"/>
              </a:rPr>
              <a:t>mai mici decât v (pivotul)</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Consolas"/>
                <a:ea typeface="Consolas"/>
                <a:cs typeface="Consolas"/>
                <a:sym typeface="Consolas"/>
              </a:rPr>
              <a:t>a[gt+1..hi] </a:t>
            </a:r>
            <a:r>
              <a:rPr b="0" baseline="0" i="0" lang="en-GB" sz="1600" u="none" cap="none" strike="noStrike">
                <a:solidFill>
                  <a:srgbClr val="3F3F3F"/>
                </a:solidFill>
                <a:latin typeface="Trebuchet MS"/>
                <a:ea typeface="Trebuchet MS"/>
                <a:cs typeface="Trebuchet MS"/>
                <a:sym typeface="Trebuchet MS"/>
              </a:rPr>
              <a:t>mai mari decât v</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Consolas"/>
                <a:ea typeface="Consolas"/>
                <a:cs typeface="Consolas"/>
                <a:sym typeface="Consolas"/>
              </a:rPr>
              <a:t>a[lt..i-1] </a:t>
            </a:r>
            <a:r>
              <a:rPr b="0" baseline="0" i="0" lang="en-GB" sz="1600" u="none" cap="none" strike="noStrike">
                <a:solidFill>
                  <a:srgbClr val="3F3F3F"/>
                </a:solidFill>
                <a:latin typeface="Trebuchet MS"/>
                <a:ea typeface="Trebuchet MS"/>
                <a:cs typeface="Trebuchet MS"/>
                <a:sym typeface="Trebuchet MS"/>
              </a:rPr>
              <a:t>egale cu v</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Consolas"/>
                <a:ea typeface="Consolas"/>
                <a:cs typeface="Consolas"/>
                <a:sym typeface="Consolas"/>
              </a:rPr>
              <a:t>a[i..gt] </a:t>
            </a:r>
            <a:r>
              <a:rPr b="0" baseline="0" i="0" lang="en-GB" sz="1600" u="none" cap="none" strike="noStrike">
                <a:solidFill>
                  <a:srgbClr val="3F3F3F"/>
                </a:solidFill>
                <a:latin typeface="Trebuchet MS"/>
                <a:ea typeface="Trebuchet MS"/>
                <a:cs typeface="Trebuchet MS"/>
                <a:sym typeface="Trebuchet MS"/>
              </a:rPr>
              <a:t>nu sunt încă investigate</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0" name="Shape 1180"/>
        <p:cNvGrpSpPr/>
        <p:nvPr/>
      </p:nvGrpSpPr>
      <p:grpSpPr>
        <a:xfrm>
          <a:off x="0" y="0"/>
          <a:ext cx="0" cy="0"/>
          <a:chOff x="0" y="0"/>
          <a:chExt cx="0" cy="0"/>
        </a:xfrm>
      </p:grpSpPr>
      <p:sp>
        <p:nvSpPr>
          <p:cNvPr id="1181" name="Shape 118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182" name="Shape 1182"/>
          <p:cNvSpPr txBox="1"/>
          <p:nvPr>
            <p:ph idx="1" type="body"/>
          </p:nvPr>
        </p:nvSpPr>
        <p:spPr>
          <a:xfrm>
            <a:off x="677337" y="2160589"/>
            <a:ext cx="8596668" cy="424021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ymbol"/>
              <a:buNone/>
            </a:pPr>
            <a:r>
              <a:rPr b="0" baseline="0" i="0" lang="en-GB" sz="1400" u="none" cap="none" strike="noStrike">
                <a:solidFill>
                  <a:srgbClr val="0000FF"/>
                </a:solidFill>
                <a:latin typeface="Consolas"/>
                <a:ea typeface="Consolas"/>
                <a:cs typeface="Consolas"/>
                <a:sym typeface="Consolas"/>
              </a:rPr>
              <a:t>private</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static</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void</a:t>
            </a:r>
            <a:r>
              <a:rPr b="0" baseline="0" i="0" lang="en-GB" sz="1400" u="none" cap="none" strike="noStrike">
                <a:solidFill>
                  <a:srgbClr val="000000"/>
                </a:solidFill>
                <a:latin typeface="Consolas"/>
                <a:ea typeface="Consolas"/>
                <a:cs typeface="Consolas"/>
                <a:sym typeface="Consolas"/>
              </a:rPr>
              <a:t> sort3Way&lt;T&gt;(T[] a, </a:t>
            </a:r>
            <a:r>
              <a:rPr b="0" baseline="0" i="0" lang="en-GB" sz="1400" u="none" cap="none" strike="noStrike">
                <a:solidFill>
                  <a:srgbClr val="0000FF"/>
                </a:solidFill>
                <a:latin typeface="Consolas"/>
                <a:ea typeface="Consolas"/>
                <a:cs typeface="Consolas"/>
                <a:sym typeface="Consolas"/>
              </a:rPr>
              <a:t>int</a:t>
            </a:r>
            <a:r>
              <a:rPr b="0" baseline="0" i="0" lang="en-GB" sz="1400" u="none" cap="none" strike="noStrike">
                <a:solidFill>
                  <a:srgbClr val="000000"/>
                </a:solidFill>
                <a:latin typeface="Consolas"/>
                <a:ea typeface="Consolas"/>
                <a:cs typeface="Consolas"/>
                <a:sym typeface="Consolas"/>
              </a:rPr>
              <a:t> lo, </a:t>
            </a:r>
            <a:r>
              <a:rPr b="0" baseline="0" i="0" lang="en-GB" sz="1400" u="none" cap="none" strike="noStrike">
                <a:solidFill>
                  <a:srgbClr val="0000FF"/>
                </a:solidFill>
                <a:latin typeface="Consolas"/>
                <a:ea typeface="Consolas"/>
                <a:cs typeface="Consolas"/>
                <a:sym typeface="Consolas"/>
              </a:rPr>
              <a:t>int</a:t>
            </a:r>
            <a:r>
              <a:rPr b="0" baseline="0" i="0" lang="en-GB" sz="1400" u="none" cap="none" strike="noStrike">
                <a:solidFill>
                  <a:srgbClr val="000000"/>
                </a:solidFill>
                <a:latin typeface="Consolas"/>
                <a:ea typeface="Consolas"/>
                <a:cs typeface="Consolas"/>
                <a:sym typeface="Consolas"/>
              </a:rPr>
              <a:t> hi) </a:t>
            </a:r>
            <a:r>
              <a:rPr b="0" baseline="0" i="0" lang="en-GB" sz="1400" u="none" cap="none" strike="noStrike">
                <a:solidFill>
                  <a:srgbClr val="0000FF"/>
                </a:solidFill>
                <a:latin typeface="Consolas"/>
                <a:ea typeface="Consolas"/>
                <a:cs typeface="Consolas"/>
                <a:sym typeface="Consolas"/>
              </a:rPr>
              <a:t>where</a:t>
            </a:r>
            <a:r>
              <a:rPr b="0" baseline="0" i="0" lang="en-GB" sz="1400" u="none" cap="none" strike="noStrike">
                <a:solidFill>
                  <a:srgbClr val="000000"/>
                </a:solidFill>
                <a:latin typeface="Consolas"/>
                <a:ea typeface="Consolas"/>
                <a:cs typeface="Consolas"/>
                <a:sym typeface="Consolas"/>
              </a:rPr>
              <a:t> T : </a:t>
            </a:r>
            <a:r>
              <a:rPr b="0" baseline="0" i="0" lang="en-GB" sz="1400" u="none" cap="none" strike="noStrike">
                <a:solidFill>
                  <a:srgbClr val="2B91AF"/>
                </a:solidFill>
                <a:latin typeface="Consolas"/>
                <a:ea typeface="Consolas"/>
                <a:cs typeface="Consolas"/>
                <a:sym typeface="Consolas"/>
              </a:rPr>
              <a:t>IComparable</a:t>
            </a:r>
            <a:r>
              <a:rPr b="0" baseline="0" i="0" lang="en-GB" sz="1400" u="none" cap="none" strike="noStrike">
                <a:solidFill>
                  <a:srgbClr val="000000"/>
                </a:solidFill>
                <a:latin typeface="Consolas"/>
                <a:ea typeface="Consolas"/>
                <a:cs typeface="Consolas"/>
                <a:sym typeface="Consolas"/>
              </a:rPr>
              <a:t>&lt;T&gt;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if</a:t>
            </a:r>
            <a:r>
              <a:rPr b="0" baseline="0" i="0" lang="en-GB" sz="1400" u="none" cap="none" strike="noStrike">
                <a:solidFill>
                  <a:srgbClr val="000000"/>
                </a:solidFill>
                <a:latin typeface="Consolas"/>
                <a:ea typeface="Consolas"/>
                <a:cs typeface="Consolas"/>
                <a:sym typeface="Consolas"/>
              </a:rPr>
              <a:t> (hi &lt;= lo)  </a:t>
            </a:r>
            <a:r>
              <a:rPr b="0" baseline="0" i="0" lang="en-GB" sz="1400" u="none" cap="none" strike="noStrike">
                <a:solidFill>
                  <a:srgbClr val="0000FF"/>
                </a:solidFill>
                <a:latin typeface="Consolas"/>
                <a:ea typeface="Consolas"/>
                <a:cs typeface="Consolas"/>
                <a:sym typeface="Consolas"/>
              </a:rPr>
              <a:t>return</a:t>
            </a:r>
            <a:r>
              <a:rPr b="0" baseline="0" i="0" lang="en-GB" sz="140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int</a:t>
            </a:r>
            <a:r>
              <a:rPr b="0" baseline="0" i="0" lang="en-GB" sz="1400" u="none" cap="none" strike="noStrike">
                <a:solidFill>
                  <a:srgbClr val="000000"/>
                </a:solidFill>
                <a:latin typeface="Consolas"/>
                <a:ea typeface="Consolas"/>
                <a:cs typeface="Consolas"/>
                <a:sym typeface="Consolas"/>
              </a:rPr>
              <a:t> lt = lo, i = lo + 1, gt = hi;</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T v = a[lo];</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while</a:t>
            </a:r>
            <a:r>
              <a:rPr b="0" baseline="0" i="0" lang="en-GB" sz="1400" u="none" cap="none" strike="noStrike">
                <a:solidFill>
                  <a:srgbClr val="000000"/>
                </a:solidFill>
                <a:latin typeface="Consolas"/>
                <a:ea typeface="Consolas"/>
                <a:cs typeface="Consolas"/>
                <a:sym typeface="Consolas"/>
              </a:rPr>
              <a:t> (i &lt;= gt)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int</a:t>
            </a:r>
            <a:r>
              <a:rPr b="0" baseline="0" i="0" lang="en-GB" sz="1400" u="none" cap="none" strike="noStrike">
                <a:solidFill>
                  <a:srgbClr val="000000"/>
                </a:solidFill>
                <a:latin typeface="Consolas"/>
                <a:ea typeface="Consolas"/>
                <a:cs typeface="Consolas"/>
                <a:sym typeface="Consolas"/>
              </a:rPr>
              <a:t> cmp = a[i].CompareTo(v);</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if</a:t>
            </a:r>
            <a:r>
              <a:rPr b="0" baseline="0" i="0" lang="en-GB" sz="1400" u="none" cap="none" strike="noStrike">
                <a:solidFill>
                  <a:srgbClr val="000000"/>
                </a:solidFill>
                <a:latin typeface="Consolas"/>
                <a:ea typeface="Consolas"/>
                <a:cs typeface="Consolas"/>
                <a:sym typeface="Consolas"/>
              </a:rPr>
              <a:t> (cmp &lt; 0) exch(a, lt++, i++);</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else</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if</a:t>
            </a:r>
            <a:r>
              <a:rPr b="0" baseline="0" i="0" lang="en-GB" sz="1400" u="none" cap="none" strike="noStrike">
                <a:solidFill>
                  <a:srgbClr val="000000"/>
                </a:solidFill>
                <a:latin typeface="Consolas"/>
                <a:ea typeface="Consolas"/>
                <a:cs typeface="Consolas"/>
                <a:sym typeface="Consolas"/>
              </a:rPr>
              <a:t> (cmp &gt; 0) exch(a, i, gt--);</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else</a:t>
            </a:r>
            <a:r>
              <a:rPr b="0" baseline="0" i="0" lang="en-GB" sz="1400" u="none" cap="none" strike="noStrike">
                <a:solidFill>
                  <a:srgbClr val="000000"/>
                </a:solidFill>
                <a:latin typeface="Consolas"/>
                <a:ea typeface="Consolas"/>
                <a:cs typeface="Consolas"/>
                <a:sym typeface="Consolas"/>
              </a:rPr>
              <a:t> i++;</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8000"/>
                </a:solidFill>
                <a:latin typeface="Consolas"/>
                <a:ea typeface="Consolas"/>
                <a:cs typeface="Consolas"/>
                <a:sym typeface="Consolas"/>
              </a:rPr>
              <a:t>// a[lo..lt-1] &lt; v = a[lt..gt] &lt; a[gt+1..hi].</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sort(a, lo, lt - 1);</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sort(a, gt + 1, hi);</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6" name="Shape 1186"/>
        <p:cNvGrpSpPr/>
        <p:nvPr/>
      </p:nvGrpSpPr>
      <p:grpSpPr>
        <a:xfrm>
          <a:off x="0" y="0"/>
          <a:ext cx="0" cy="0"/>
          <a:chOff x="0" y="0"/>
          <a:chExt cx="0" cy="0"/>
        </a:xfrm>
      </p:grpSpPr>
      <p:sp>
        <p:nvSpPr>
          <p:cNvPr id="1187" name="Shape 118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pic>
        <p:nvPicPr>
          <p:cNvPr id="1188" name="Shape 1188"/>
          <p:cNvPicPr preferRelativeResize="0"/>
          <p:nvPr>
            <p:ph idx="1" type="body"/>
          </p:nvPr>
        </p:nvPicPr>
        <p:blipFill rotWithShape="1">
          <a:blip r:embed="rId3">
            <a:alphaModFix/>
          </a:blip>
          <a:srcRect b="0" l="0" r="0" t="0"/>
          <a:stretch/>
        </p:blipFill>
        <p:spPr>
          <a:xfrm>
            <a:off x="677335" y="1930400"/>
            <a:ext cx="6117748" cy="4573544"/>
          </a:xfrm>
          <a:prstGeom prst="rect">
            <a:avLst/>
          </a:prstGeom>
          <a:noFill/>
          <a:ln>
            <a:noFill/>
          </a:ln>
        </p:spPr>
      </p:pic>
      <p:sp>
        <p:nvSpPr>
          <p:cNvPr id="1189" name="Shape 1189"/>
          <p:cNvSpPr txBox="1"/>
          <p:nvPr/>
        </p:nvSpPr>
        <p:spPr>
          <a:xfrm>
            <a:off x="6795086" y="2281809"/>
            <a:ext cx="1728132"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GB" sz="1800" u="none" cap="none" strike="noStrike">
                <a:solidFill>
                  <a:schemeClr val="dk1"/>
                </a:solidFill>
                <a:latin typeface="Trebuchet MS"/>
                <a:ea typeface="Trebuchet MS"/>
                <a:cs typeface="Trebuchet MS"/>
                <a:sym typeface="Trebuchet MS"/>
              </a:rPr>
              <a:t>Trace pentru partiționarea în 3</a:t>
            </a:r>
          </a:p>
        </p:txBody>
      </p:sp>
    </p:spTree>
  </p:cSld>
  <p:clrMapOvr>
    <a:masterClrMapping/>
  </p:clrMapOvr>
  <p:transition spd="slow">
    <p:cut/>
  </p:transition>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3" name="Shape 1193"/>
        <p:cNvGrpSpPr/>
        <p:nvPr/>
      </p:nvGrpSpPr>
      <p:grpSpPr>
        <a:xfrm>
          <a:off x="0" y="0"/>
          <a:ext cx="0" cy="0"/>
          <a:chOff x="0" y="0"/>
          <a:chExt cx="0" cy="0"/>
        </a:xfrm>
      </p:grpSpPr>
      <p:sp>
        <p:nvSpPr>
          <p:cNvPr id="1194" name="Shape 119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195" name="Shape 1195"/>
          <p:cNvSpPr txBox="1"/>
          <p:nvPr>
            <p:ph idx="1" type="body"/>
          </p:nvPr>
        </p:nvSpPr>
        <p:spPr>
          <a:xfrm>
            <a:off x="677337" y="2160590"/>
            <a:ext cx="2745375"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Partiționare în 3</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Valoarea </a:t>
            </a:r>
            <a:r>
              <a:rPr b="0" baseline="0" i="0" lang="en-GB" sz="1800" u="none" cap="none" strike="noStrike">
                <a:solidFill>
                  <a:srgbClr val="3F3F3F"/>
                </a:solidFill>
                <a:latin typeface="Consolas"/>
                <a:ea typeface="Consolas"/>
                <a:cs typeface="Consolas"/>
                <a:sym typeface="Consolas"/>
              </a:rPr>
              <a:t>gt-i</a:t>
            </a:r>
            <a:r>
              <a:rPr b="0" baseline="0" i="0" lang="en-GB" sz="1800" u="none" cap="none" strike="noStrike">
                <a:solidFill>
                  <a:srgbClr val="3F3F3F"/>
                </a:solidFill>
                <a:latin typeface="Trebuchet MS"/>
                <a:ea typeface="Trebuchet MS"/>
                <a:cs typeface="Trebuchet MS"/>
                <a:sym typeface="Trebuchet MS"/>
              </a:rPr>
              <a:t> va scădea la fiecare iterație prin urmare bucla se încheie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de interschimbări este mult mai mare față de partiționarea în 2 atunci când avem puține chei duplicate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1196" name="Shape 1196"/>
          <p:cNvPicPr preferRelativeResize="0"/>
          <p:nvPr/>
        </p:nvPicPr>
        <p:blipFill rotWithShape="1">
          <a:blip r:embed="rId3">
            <a:alphaModFix/>
          </a:blip>
          <a:srcRect b="0" l="0" r="0" t="0"/>
          <a:stretch/>
        </p:blipFill>
        <p:spPr>
          <a:xfrm>
            <a:off x="3765832" y="1930400"/>
            <a:ext cx="5508170" cy="327454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generics</a:t>
            </a:r>
          </a:p>
        </p:txBody>
      </p:sp>
      <p:sp>
        <p:nvSpPr>
          <p:cNvPr id="237" name="Shape 23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colecție trebuie să o putem folosi pentru orice tip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Mecanismul care ne permite asta se numește: generics sau tipuri parametrizate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Notația </a:t>
            </a:r>
            <a:r>
              <a:rPr b="0" baseline="0" i="0" lang="en-GB" sz="1800" u="none" cap="none" strike="noStrike">
                <a:solidFill>
                  <a:srgbClr val="000000"/>
                </a:solidFill>
                <a:latin typeface="Consolas"/>
                <a:ea typeface="Consolas"/>
                <a:cs typeface="Consolas"/>
                <a:sym typeface="Consolas"/>
              </a:rPr>
              <a:t>&lt;Item&gt; după </a:t>
            </a:r>
            <a:r>
              <a:rPr b="0" baseline="0" i="0" lang="en-GB" sz="1800" u="none" cap="none" strike="noStrike">
                <a:solidFill>
                  <a:srgbClr val="3F3F3F"/>
                </a:solidFill>
                <a:latin typeface="Trebuchet MS"/>
                <a:ea typeface="Trebuchet MS"/>
                <a:cs typeface="Trebuchet MS"/>
                <a:sym typeface="Trebuchet MS"/>
              </a:rPr>
              <a:t>numele clasei definește Item ca fiind parametru de tip, un înlocuitor pentru un tip concret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La implementarea tipului colecție nu știm care este tipul concret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Clientul va putea folosi clasa colecție pentru orice tip de date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Codul client este cel care furnizează tipul de date concret la crearea obiectului colecție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0" name="Shape 1200"/>
        <p:cNvGrpSpPr/>
        <p:nvPr/>
      </p:nvGrpSpPr>
      <p:grpSpPr>
        <a:xfrm>
          <a:off x="0" y="0"/>
          <a:ext cx="0" cy="0"/>
          <a:chOff x="0" y="0"/>
          <a:chExt cx="0" cy="0"/>
        </a:xfrm>
      </p:grpSpPr>
      <p:sp>
        <p:nvSpPr>
          <p:cNvPr id="1201" name="Shape 120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 – îmbunătățiri algoritmice</a:t>
            </a:r>
          </a:p>
        </p:txBody>
      </p:sp>
      <p:sp>
        <p:nvSpPr>
          <p:cNvPr id="1202" name="Shape 1202"/>
          <p:cNvSpPr txBox="1"/>
          <p:nvPr>
            <p:ph idx="1" type="body"/>
          </p:nvPr>
        </p:nvSpPr>
        <p:spPr>
          <a:xfrm>
            <a:off x="677337" y="2160590"/>
            <a:ext cx="8596668" cy="599389"/>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cu partiționare în 3 pentru un vector cu puține chei distincte</a:t>
            </a:r>
          </a:p>
        </p:txBody>
      </p:sp>
      <p:pic>
        <p:nvPicPr>
          <p:cNvPr id="1203" name="Shape 1203"/>
          <p:cNvPicPr preferRelativeResize="0"/>
          <p:nvPr/>
        </p:nvPicPr>
        <p:blipFill rotWithShape="1">
          <a:blip r:embed="rId3">
            <a:alphaModFix/>
          </a:blip>
          <a:srcRect b="0" l="0" r="0" t="0"/>
          <a:stretch/>
        </p:blipFill>
        <p:spPr>
          <a:xfrm>
            <a:off x="677333" y="2759976"/>
            <a:ext cx="7887826" cy="4085299"/>
          </a:xfrm>
          <a:prstGeom prst="rect">
            <a:avLst/>
          </a:prstGeom>
          <a:noFill/>
          <a:ln>
            <a:noFill/>
          </a:ln>
        </p:spPr>
      </p:pic>
    </p:spTree>
  </p:cSld>
  <p:clrMapOvr>
    <a:masterClrMapping/>
  </p:clrMapOvr>
  <p:transition spd="slow">
    <p:cut/>
  </p:transition>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7" name="Shape 1207"/>
        <p:cNvGrpSpPr/>
        <p:nvPr/>
      </p:nvGrpSpPr>
      <p:grpSpPr>
        <a:xfrm>
          <a:off x="0" y="0"/>
          <a:ext cx="0" cy="0"/>
          <a:chOff x="0" y="0"/>
          <a:chExt cx="0" cy="0"/>
        </a:xfrm>
      </p:grpSpPr>
      <p:sp>
        <p:nvSpPr>
          <p:cNvPr id="1208" name="Shape 120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QuickSort</a:t>
            </a:r>
          </a:p>
        </p:txBody>
      </p:sp>
      <p:sp>
        <p:nvSpPr>
          <p:cNvPr id="1209" name="Shape 120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un vector cu un număr constant de valori distincte distribuite aleatoriu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MergeSort este linearitmic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QuickSort3Way este liniar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versiune îmbunătățită de QuickSort va rula mai eficient pe orice sistem în comparație cu orice alt algoritm de sortare bazat pe comparații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Este algoritmul folosit pe scară largă în ziua de astăzi pe toate infrastructurile de calcul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Atât modelele matematice cât și experimentele realizate au demonstrat superioritatea QuickSort	</a:t>
            </a:r>
          </a:p>
        </p:txBody>
      </p:sp>
    </p:spTree>
  </p:cSld>
  <p:clrMapOvr>
    <a:masterClrMapping/>
  </p:clrMapOvr>
  <p:transition spd="slow">
    <p:cut/>
  </p:transition>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3" name="Shape 1213"/>
        <p:cNvGrpSpPr/>
        <p:nvPr/>
      </p:nvGrpSpPr>
      <p:grpSpPr>
        <a:xfrm>
          <a:off x="0" y="0"/>
          <a:ext cx="0" cy="0"/>
          <a:chOff x="0" y="0"/>
          <a:chExt cx="0" cy="0"/>
        </a:xfrm>
      </p:grpSpPr>
      <p:sp>
        <p:nvSpPr>
          <p:cNvPr id="1214" name="Shape 121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15" name="Shape 121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Coada cu prioritate = structură de date care are două operații fundamentale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Eliminarea maximului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Inserarea unui nou element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Similar cu coada (eliminarea celui mai vechi element) și cu stiva (eliminarea celui mai nou element)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Cele două operații trebuie implementate </a:t>
            </a:r>
            <a:r>
              <a:rPr b="1" baseline="0" i="0" lang="en-GB" sz="1800" u="none" cap="none" strike="noStrike">
                <a:solidFill>
                  <a:srgbClr val="3F3F3F"/>
                </a:solidFill>
                <a:latin typeface="Trebuchet MS"/>
                <a:ea typeface="Trebuchet MS"/>
                <a:cs typeface="Trebuchet MS"/>
                <a:sym typeface="Trebuchet MS"/>
              </a:rPr>
              <a:t>eficient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Implementarea naivă necesită timp liniar pentru una sau ambele operații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Implementare eficientă bazată pe </a:t>
            </a:r>
            <a:r>
              <a:rPr b="0" baseline="0" i="1" lang="en-GB" sz="1800" u="none" cap="none" strike="noStrike">
                <a:solidFill>
                  <a:srgbClr val="3F3F3F"/>
                </a:solidFill>
                <a:latin typeface="Trebuchet MS"/>
                <a:ea typeface="Trebuchet MS"/>
                <a:cs typeface="Trebuchet MS"/>
                <a:sym typeface="Trebuchet MS"/>
              </a:rPr>
              <a:t>binary heap</a:t>
            </a:r>
            <a:r>
              <a:rPr b="0" baseline="0" i="0" lang="en-GB" sz="1800" u="none" cap="none" strike="noStrike">
                <a:solidFill>
                  <a:srgbClr val="3F3F3F"/>
                </a:solidFill>
                <a:latin typeface="Trebuchet MS"/>
                <a:ea typeface="Trebuchet MS"/>
                <a:cs typeface="Trebuchet MS"/>
                <a:sym typeface="Trebuchet MS"/>
              </a:rPr>
              <a:t>; elementele se păstrează într-un vector special care permite realizarea celor două operații în timp logaritmic</a:t>
            </a:r>
          </a:p>
        </p:txBody>
      </p:sp>
    </p:spTree>
  </p:cSld>
  <p:clrMapOvr>
    <a:masterClrMapping/>
  </p:clrMapOvr>
  <p:transition spd="slow">
    <p:cut/>
  </p:transition>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9" name="Shape 1219"/>
        <p:cNvGrpSpPr/>
        <p:nvPr/>
      </p:nvGrpSpPr>
      <p:grpSpPr>
        <a:xfrm>
          <a:off x="0" y="0"/>
          <a:ext cx="0" cy="0"/>
          <a:chOff x="0" y="0"/>
          <a:chExt cx="0" cy="0"/>
        </a:xfrm>
      </p:grpSpPr>
      <p:sp>
        <p:nvSpPr>
          <p:cNvPr id="1220" name="Shape 122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21" name="Shape 122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Aplicații ale cozilor cu prioritate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Gestionarea mai multor aplicații ce rulează simultan pe un sistem de operare și care au nevoie de timp de procesor – multitasking – unele procese au prioritate mai mare decât altele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Sisteme de simulare – unde cheile sunt mărci de timp pentru momentul în care trebuie să aibă loc un eveniment, iar evenimentele trebuie procesate în ordine cronologică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Sortare – inserăm elemente în coada cu prioritate (MinHeap) și eliminăm succesiv cel mai mic element obținând lista elementelor în ordine crescătoare – </a:t>
            </a:r>
            <a:r>
              <a:rPr b="0" baseline="0" i="1" lang="en-GB" sz="1600" u="none" cap="none" strike="noStrike">
                <a:solidFill>
                  <a:srgbClr val="3F3F3F"/>
                </a:solidFill>
                <a:latin typeface="Trebuchet MS"/>
                <a:ea typeface="Trebuchet MS"/>
                <a:cs typeface="Trebuchet MS"/>
                <a:sym typeface="Trebuchet MS"/>
              </a:rPr>
              <a:t>HeapSort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În teoria grafurilor facilitează implementarea unor algoritmi de căutare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Algoritmi pentru compresia datelor</a:t>
            </a:r>
          </a:p>
        </p:txBody>
      </p:sp>
    </p:spTree>
  </p:cSld>
  <p:clrMapOvr>
    <a:masterClrMapping/>
  </p:clrMapOvr>
  <p:transition spd="slow">
    <p:cut/>
  </p:transition>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5" name="Shape 1225"/>
        <p:cNvGrpSpPr/>
        <p:nvPr/>
      </p:nvGrpSpPr>
      <p:grpSpPr>
        <a:xfrm>
          <a:off x="0" y="0"/>
          <a:ext cx="0" cy="0"/>
          <a:chOff x="0" y="0"/>
          <a:chExt cx="0" cy="0"/>
        </a:xfrm>
      </p:grpSpPr>
      <p:sp>
        <p:nvSpPr>
          <p:cNvPr id="1226" name="Shape 122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27" name="Shape 122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Coada cu prioritate = tip abstract de date; reprezintă o mulțime de valori și operațiile pe acele valori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defini operațiile asupra cozii cu prioritate prin specificarea unui API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Operațiile principale asupra cozii sunt eliminarea maximului și inserarea unui nou element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Compararea cheilor se face cu metoda </a:t>
            </a:r>
            <a:r>
              <a:rPr b="0" baseline="0" i="0" lang="en-GB" sz="1800" u="none" cap="none" strike="noStrike">
                <a:solidFill>
                  <a:srgbClr val="3F3F3F"/>
                </a:solidFill>
                <a:latin typeface="Consolas"/>
                <a:ea typeface="Consolas"/>
                <a:cs typeface="Consolas"/>
                <a:sym typeface="Consolas"/>
              </a:rPr>
              <a:t>less() </a:t>
            </a:r>
            <a:r>
              <a:rPr b="0" baseline="0" i="0" lang="en-GB" sz="1800" u="none" cap="none" strike="noStrike">
                <a:solidFill>
                  <a:srgbClr val="3F3F3F"/>
                </a:solidFill>
                <a:latin typeface="Trebuchet MS"/>
                <a:ea typeface="Trebuchet MS"/>
                <a:cs typeface="Trebuchet MS"/>
                <a:sym typeface="Trebuchet MS"/>
              </a:rPr>
              <a:t>– la fel ca și la algoritmii de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defini constructori și alte metode ajutătoare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avea o implementare generică cu un parametru de tip </a:t>
            </a:r>
            <a:r>
              <a:rPr b="0" baseline="0" i="0" lang="en-GB" sz="1800" u="none" cap="none" strike="noStrike">
                <a:solidFill>
                  <a:srgbClr val="3F3F3F"/>
                </a:solidFill>
                <a:latin typeface="Consolas"/>
                <a:ea typeface="Consolas"/>
                <a:cs typeface="Consolas"/>
                <a:sym typeface="Consolas"/>
              </a:rPr>
              <a:t>Key</a:t>
            </a:r>
            <a:r>
              <a:rPr b="0" baseline="0" i="0" lang="en-GB" sz="1800" u="none" cap="none" strike="noStrike">
                <a:solidFill>
                  <a:srgbClr val="3F3F3F"/>
                </a:solidFill>
                <a:latin typeface="Trebuchet MS"/>
                <a:ea typeface="Trebuchet MS"/>
                <a:cs typeface="Trebuchet MS"/>
                <a:sym typeface="Trebuchet MS"/>
              </a:rPr>
              <a:t> ce implementează interfața </a:t>
            </a:r>
            <a:r>
              <a:rPr b="0" baseline="0" i="0" lang="en-GB" sz="1800" u="none" cap="none" strike="noStrike">
                <a:solidFill>
                  <a:srgbClr val="3F3F3F"/>
                </a:solidFill>
                <a:latin typeface="Consolas"/>
                <a:ea typeface="Consolas"/>
                <a:cs typeface="Consolas"/>
                <a:sym typeface="Consolas"/>
              </a:rPr>
              <a:t>IComparable&lt;Key&gt;</a:t>
            </a:r>
          </a:p>
        </p:txBody>
      </p:sp>
    </p:spTree>
  </p:cSld>
  <p:clrMapOvr>
    <a:masterClrMapping/>
  </p:clrMapOvr>
  <p:transition spd="slow">
    <p:cut/>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1" name="Shape 1231"/>
        <p:cNvGrpSpPr/>
        <p:nvPr/>
      </p:nvGrpSpPr>
      <p:grpSpPr>
        <a:xfrm>
          <a:off x="0" y="0"/>
          <a:ext cx="0" cy="0"/>
          <a:chOff x="0" y="0"/>
          <a:chExt cx="0" cy="0"/>
        </a:xfrm>
      </p:grpSpPr>
      <p:sp>
        <p:nvSpPr>
          <p:cNvPr id="1232" name="Shape 123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33" name="Shape 1233"/>
          <p:cNvSpPr txBox="1"/>
          <p:nvPr>
            <p:ph idx="1" type="body"/>
          </p:nvPr>
        </p:nvSpPr>
        <p:spPr>
          <a:xfrm>
            <a:off x="677337" y="2160590"/>
            <a:ext cx="11427979"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API pentru coada cu prioritate</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class</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MaxPQ</a:t>
            </a:r>
            <a:r>
              <a:rPr b="0" baseline="0" i="0" lang="en-GB" sz="1650" u="none" cap="none" strike="noStrike">
                <a:solidFill>
                  <a:srgbClr val="000000"/>
                </a:solidFill>
                <a:latin typeface="Consolas"/>
                <a:ea typeface="Consolas"/>
                <a:cs typeface="Consolas"/>
                <a:sym typeface="Consolas"/>
              </a:rPr>
              <a:t>&lt;Key&gt;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Key: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&lt;Key&gt;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MaxPQ(</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initCapacity)</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MaxPQ(): </a:t>
            </a:r>
            <a:r>
              <a:rPr b="0" baseline="0" i="0" lang="en-GB" sz="1500" u="none" cap="none" strike="noStrike">
                <a:solidFill>
                  <a:srgbClr val="0000FF"/>
                </a:solidFill>
                <a:latin typeface="Consolas"/>
                <a:ea typeface="Consolas"/>
                <a:cs typeface="Consolas"/>
                <a:sym typeface="Consolas"/>
              </a:rPr>
              <a:t>this</a:t>
            </a:r>
            <a:r>
              <a:rPr b="0" baseline="0" i="0" lang="en-GB" sz="1500" u="none" cap="none" strike="noStrike">
                <a:solidFill>
                  <a:srgbClr val="000000"/>
                </a:solidFill>
                <a:latin typeface="Consolas"/>
                <a:ea typeface="Consolas"/>
                <a:cs typeface="Consolas"/>
                <a:sym typeface="Consolas"/>
              </a:rPr>
              <a:t>(1)</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MaxPQ(Key[] keys)</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MaxPQ(</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initCapacity, </a:t>
            </a:r>
            <a:r>
              <a:rPr b="0" baseline="0" i="0" lang="en-GB" sz="1500" u="none" cap="none" strike="noStrike">
                <a:solidFill>
                  <a:srgbClr val="2B91AF"/>
                </a:solidFill>
                <a:latin typeface="Consolas"/>
                <a:ea typeface="Consolas"/>
                <a:cs typeface="Consolas"/>
                <a:sym typeface="Consolas"/>
              </a:rPr>
              <a:t>IComparer</a:t>
            </a:r>
            <a:r>
              <a:rPr b="0" baseline="0" i="0" lang="en-GB" sz="1500" u="none" cap="none" strike="noStrike">
                <a:solidFill>
                  <a:srgbClr val="000000"/>
                </a:solidFill>
                <a:latin typeface="Consolas"/>
                <a:ea typeface="Consolas"/>
                <a:cs typeface="Consolas"/>
                <a:sym typeface="Consolas"/>
              </a:rPr>
              <a:t>&lt;Key&gt; comparator)</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Key max()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Intoarce cea mai mare cheie din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Key delMax()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Elimina din coada cu prioritate cel mai mare element si il intoarce ca rezultat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void</a:t>
            </a:r>
            <a:r>
              <a:rPr b="0" baseline="0" i="0" lang="en-GB" sz="1500" u="none" cap="none" strike="noStrike">
                <a:solidFill>
                  <a:srgbClr val="000000"/>
                </a:solidFill>
                <a:latin typeface="Consolas"/>
                <a:ea typeface="Consolas"/>
                <a:cs typeface="Consolas"/>
                <a:sym typeface="Consolas"/>
              </a:rPr>
              <a:t> insert(Key x)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Adaugam o noua cheie in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bool</a:t>
            </a:r>
            <a:r>
              <a:rPr b="0" baseline="0" i="0" lang="en-GB" sz="1500" u="none" cap="none" strike="noStrike">
                <a:solidFill>
                  <a:srgbClr val="000000"/>
                </a:solidFill>
                <a:latin typeface="Consolas"/>
                <a:ea typeface="Consolas"/>
                <a:cs typeface="Consolas"/>
                <a:sym typeface="Consolas"/>
              </a:rPr>
              <a:t> isEmpty()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Testeaza daca e goala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size()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Intoarce numarul de chei din coada cu prioritate</a:t>
            </a:r>
          </a:p>
          <a:p>
            <a:pPr indent="-258308" lvl="0" marL="342891" marR="0" rtl="0" algn="l">
              <a:lnSpc>
                <a:spcPct val="90000"/>
              </a:lnSpc>
              <a:spcBef>
                <a:spcPts val="1000"/>
              </a:spcBef>
              <a:spcAft>
                <a:spcPts val="0"/>
              </a:spcAft>
              <a:buClr>
                <a:schemeClr val="accent1"/>
              </a:buClr>
              <a:buFont typeface="Noto Symbol"/>
              <a:buNone/>
            </a:pPr>
            <a:r>
              <a:t/>
            </a:r>
            <a:endParaRPr b="0" baseline="0" i="0" sz="16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7" name="Shape 1237"/>
        <p:cNvGrpSpPr/>
        <p:nvPr/>
      </p:nvGrpSpPr>
      <p:grpSpPr>
        <a:xfrm>
          <a:off x="0" y="0"/>
          <a:ext cx="0" cy="0"/>
          <a:chOff x="0" y="0"/>
          <a:chExt cx="0" cy="0"/>
        </a:xfrm>
      </p:grpSpPr>
      <p:sp>
        <p:nvSpPr>
          <p:cNvPr id="1238" name="Shape 123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39" name="Shape 1239"/>
          <p:cNvSpPr txBox="1"/>
          <p:nvPr>
            <p:ph idx="1" type="body"/>
          </p:nvPr>
        </p:nvSpPr>
        <p:spPr>
          <a:xfrm>
            <a:off x="677337" y="2160590"/>
            <a:ext cx="11427979"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API pentru coada cu prioritate</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class</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MinPQ</a:t>
            </a:r>
            <a:r>
              <a:rPr b="0" baseline="0" i="0" lang="en-GB" sz="1650" u="none" cap="none" strike="noStrike">
                <a:solidFill>
                  <a:srgbClr val="000000"/>
                </a:solidFill>
                <a:latin typeface="Consolas"/>
                <a:ea typeface="Consolas"/>
                <a:cs typeface="Consolas"/>
                <a:sym typeface="Consolas"/>
              </a:rPr>
              <a:t>&lt;Key&gt;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Key: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&lt;Key&gt;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MinPQ(</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initCapacity)</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MinPQ(): </a:t>
            </a:r>
            <a:r>
              <a:rPr b="0" baseline="0" i="0" lang="en-GB" sz="1500" u="none" cap="none" strike="noStrike">
                <a:solidFill>
                  <a:srgbClr val="0000FF"/>
                </a:solidFill>
                <a:latin typeface="Consolas"/>
                <a:ea typeface="Consolas"/>
                <a:cs typeface="Consolas"/>
                <a:sym typeface="Consolas"/>
              </a:rPr>
              <a:t>this</a:t>
            </a:r>
            <a:r>
              <a:rPr b="0" baseline="0" i="0" lang="en-GB" sz="1500" u="none" cap="none" strike="noStrike">
                <a:solidFill>
                  <a:srgbClr val="000000"/>
                </a:solidFill>
                <a:latin typeface="Consolas"/>
                <a:ea typeface="Consolas"/>
                <a:cs typeface="Consolas"/>
                <a:sym typeface="Consolas"/>
              </a:rPr>
              <a:t>(1)</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MinPQ(Key[] keys)</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MinPQ(</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initCapacity, </a:t>
            </a:r>
            <a:r>
              <a:rPr b="0" baseline="0" i="0" lang="en-GB" sz="1500" u="none" cap="none" strike="noStrike">
                <a:solidFill>
                  <a:srgbClr val="2B91AF"/>
                </a:solidFill>
                <a:latin typeface="Consolas"/>
                <a:ea typeface="Consolas"/>
                <a:cs typeface="Consolas"/>
                <a:sym typeface="Consolas"/>
              </a:rPr>
              <a:t>IComparer</a:t>
            </a:r>
            <a:r>
              <a:rPr b="0" baseline="0" i="0" lang="en-GB" sz="1500" u="none" cap="none" strike="noStrike">
                <a:solidFill>
                  <a:srgbClr val="000000"/>
                </a:solidFill>
                <a:latin typeface="Consolas"/>
                <a:ea typeface="Consolas"/>
                <a:cs typeface="Consolas"/>
                <a:sym typeface="Consolas"/>
              </a:rPr>
              <a:t>&lt;Key&gt; comparator)</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Key min()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Intoarce cea mai mica cheie din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Key delMin()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Elimina din coada cu prioritate cel mai mic element si il intoarce ca rezultat</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void</a:t>
            </a:r>
            <a:r>
              <a:rPr b="0" baseline="0" i="0" lang="en-GB" sz="1500" u="none" cap="none" strike="noStrike">
                <a:solidFill>
                  <a:srgbClr val="000000"/>
                </a:solidFill>
                <a:latin typeface="Consolas"/>
                <a:ea typeface="Consolas"/>
                <a:cs typeface="Consolas"/>
                <a:sym typeface="Consolas"/>
              </a:rPr>
              <a:t> insert(Key x)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Adaugam o noua cheie in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bool</a:t>
            </a:r>
            <a:r>
              <a:rPr b="0" baseline="0" i="0" lang="en-GB" sz="1500" u="none" cap="none" strike="noStrike">
                <a:solidFill>
                  <a:srgbClr val="000000"/>
                </a:solidFill>
                <a:latin typeface="Consolas"/>
                <a:ea typeface="Consolas"/>
                <a:cs typeface="Consolas"/>
                <a:sym typeface="Consolas"/>
              </a:rPr>
              <a:t> isEmpty()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Testeaza daca e goala coada cu prioritate</a:t>
            </a:r>
          </a:p>
          <a:p>
            <a:pPr indent="-6340" lvl="1" marL="400041" marR="0" rtl="0" algn="l">
              <a:lnSpc>
                <a:spcPct val="90000"/>
              </a:lnSpc>
              <a:spcBef>
                <a:spcPts val="1000"/>
              </a:spcBef>
              <a:spcAft>
                <a:spcPts val="0"/>
              </a:spcAft>
              <a:buClr>
                <a:schemeClr val="accent1"/>
              </a:buClr>
              <a:buSzPct val="25000"/>
              <a:buFont typeface="Noto Symbol"/>
              <a:buNone/>
            </a:pPr>
            <a:r>
              <a:rPr b="0" baseline="0" i="0" lang="en-GB" sz="1500" u="none" cap="none" strike="noStrike">
                <a:solidFill>
                  <a:srgbClr val="0000FF"/>
                </a:solidFill>
                <a:latin typeface="Consolas"/>
                <a:ea typeface="Consolas"/>
                <a:cs typeface="Consolas"/>
                <a:sym typeface="Consolas"/>
              </a:rPr>
              <a:t>public</a:t>
            </a:r>
            <a:r>
              <a:rPr b="0" baseline="0" i="0" lang="en-GB" sz="1500" u="none" cap="none" strike="noStrike">
                <a:solidFill>
                  <a:srgbClr val="000000"/>
                </a:solidFill>
                <a:latin typeface="Consolas"/>
                <a:ea typeface="Consolas"/>
                <a:cs typeface="Consolas"/>
                <a:sym typeface="Consolas"/>
              </a:rPr>
              <a:t> </a:t>
            </a:r>
            <a:r>
              <a:rPr b="0" baseline="0" i="0" lang="en-GB" sz="1500" u="none" cap="none" strike="noStrike">
                <a:solidFill>
                  <a:srgbClr val="0000FF"/>
                </a:solidFill>
                <a:latin typeface="Consolas"/>
                <a:ea typeface="Consolas"/>
                <a:cs typeface="Consolas"/>
                <a:sym typeface="Consolas"/>
              </a:rPr>
              <a:t>int</a:t>
            </a:r>
            <a:r>
              <a:rPr b="0" baseline="0" i="0" lang="en-GB" sz="1500" u="none" cap="none" strike="noStrike">
                <a:solidFill>
                  <a:srgbClr val="000000"/>
                </a:solidFill>
                <a:latin typeface="Consolas"/>
                <a:ea typeface="Consolas"/>
                <a:cs typeface="Consolas"/>
                <a:sym typeface="Consolas"/>
              </a:rPr>
              <a:t> size() </a:t>
            </a:r>
            <a:r>
              <a:rPr b="0" baseline="0" i="0" lang="en-GB" sz="1500" u="none" cap="none" strike="noStrike">
                <a:solidFill>
                  <a:srgbClr val="808080"/>
                </a:solidFill>
                <a:latin typeface="Consolas"/>
                <a:ea typeface="Consolas"/>
                <a:cs typeface="Consolas"/>
                <a:sym typeface="Consolas"/>
              </a:rPr>
              <a:t>//</a:t>
            </a:r>
            <a:r>
              <a:rPr b="0" baseline="0" i="0" lang="en-GB" sz="1500" u="none" cap="none" strike="noStrike">
                <a:solidFill>
                  <a:srgbClr val="008000"/>
                </a:solidFill>
                <a:latin typeface="Consolas"/>
                <a:ea typeface="Consolas"/>
                <a:cs typeface="Consolas"/>
                <a:sym typeface="Consolas"/>
              </a:rPr>
              <a:t> Intoarce numarul de chei din coada cu prioritate</a:t>
            </a:r>
          </a:p>
          <a:p>
            <a:pPr indent="-258308" lvl="0" marL="342891" marR="0" rtl="0" algn="l">
              <a:lnSpc>
                <a:spcPct val="90000"/>
              </a:lnSpc>
              <a:spcBef>
                <a:spcPts val="1000"/>
              </a:spcBef>
              <a:spcAft>
                <a:spcPts val="0"/>
              </a:spcAft>
              <a:buClr>
                <a:schemeClr val="accent1"/>
              </a:buClr>
              <a:buFont typeface="Noto Symbol"/>
              <a:buNone/>
            </a:pPr>
            <a:r>
              <a:t/>
            </a:r>
            <a:endParaRPr b="0" baseline="0" i="0" sz="16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3" name="Shape 1243"/>
        <p:cNvGrpSpPr/>
        <p:nvPr/>
      </p:nvGrpSpPr>
      <p:grpSpPr>
        <a:xfrm>
          <a:off x="0" y="0"/>
          <a:ext cx="0" cy="0"/>
          <a:chOff x="0" y="0"/>
          <a:chExt cx="0" cy="0"/>
        </a:xfrm>
      </p:grpSpPr>
      <p:sp>
        <p:nvSpPr>
          <p:cNvPr id="1244" name="Shape 124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45" name="Shape 124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Aplicație: </a:t>
            </a:r>
            <a:r>
              <a:rPr b="0" baseline="0" i="0" lang="en-GB" sz="1800" u="none" cap="none" strike="noStrike">
                <a:solidFill>
                  <a:srgbClr val="3F3F3F"/>
                </a:solidFill>
                <a:latin typeface="Trebuchet MS"/>
                <a:ea typeface="Trebuchet MS"/>
                <a:cs typeface="Trebuchet MS"/>
                <a:sym typeface="Trebuchet MS"/>
              </a:rPr>
              <a:t>se dă o listă de N valori (N este foarte mare – ar putea fi considerat nelimitat) și se cere să se determine cele mai mici M valori din cele N</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Rezolvare: </a:t>
            </a:r>
            <a:r>
              <a:rPr b="0" baseline="0" i="0" lang="en-GB" sz="1800" u="none" cap="none" strike="noStrike">
                <a:solidFill>
                  <a:srgbClr val="3F3F3F"/>
                </a:solidFill>
                <a:latin typeface="Trebuchet MS"/>
                <a:ea typeface="Trebuchet MS"/>
                <a:cs typeface="Trebuchet MS"/>
                <a:sym typeface="Trebuchet MS"/>
              </a:rPr>
              <a:t>pentru a putea rezolva eficient această problemă folosim un MaxPQ în care păstrăm cele mai mici M elemente din cele investigate până la un moment. Dacă o valoarea este mai mică decât elementul maxim din MaxPQ (și dacă MaxPQ conține deja M elemente) atunci elementul maxim este eliminat și se introduce noua valoare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Obs. 1. Sortarea celor N elemente nu e posibilă întrucât N este foarte mare (elementele nu pot fi stocate)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Obs. 2. Compararea fiecărui element cu cele mai mici M elemente este fezabilă (dpdv computațional) doar dacă M este mic</a:t>
            </a:r>
          </a:p>
        </p:txBody>
      </p:sp>
    </p:spTree>
  </p:cSld>
  <p:clrMapOvr>
    <a:masterClrMapping/>
  </p:clrMapOvr>
  <p:transition spd="slow">
    <p:cut/>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9" name="Shape 1249"/>
        <p:cNvGrpSpPr/>
        <p:nvPr/>
      </p:nvGrpSpPr>
      <p:grpSpPr>
        <a:xfrm>
          <a:off x="0" y="0"/>
          <a:ext cx="0" cy="0"/>
          <a:chOff x="0" y="0"/>
          <a:chExt cx="0" cy="0"/>
        </a:xfrm>
      </p:grpSpPr>
      <p:sp>
        <p:nvSpPr>
          <p:cNvPr id="1250" name="Shape 125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51" name="Shape 1251"/>
          <p:cNvSpPr txBox="1"/>
          <p:nvPr>
            <p:ph idx="1" type="body"/>
          </p:nvPr>
        </p:nvSpPr>
        <p:spPr>
          <a:xfrm>
            <a:off x="677337" y="1308687"/>
            <a:ext cx="11310534" cy="473267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void</a:t>
            </a:r>
            <a:r>
              <a:rPr b="0" baseline="0" i="0" lang="en-GB" sz="1550" u="none" cap="none" strike="noStrike">
                <a:solidFill>
                  <a:srgbClr val="000000"/>
                </a:solidFill>
                <a:latin typeface="Consolas"/>
                <a:ea typeface="Consolas"/>
                <a:cs typeface="Consolas"/>
                <a:sym typeface="Consolas"/>
              </a:rPr>
              <a:t> Main(</a:t>
            </a:r>
            <a:r>
              <a:rPr b="0" baseline="0" i="0" lang="en-GB" sz="1550" u="none" cap="none" strike="noStrike">
                <a:solidFill>
                  <a:srgbClr val="0000F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args)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M = 5; // cele mai mari 5 elemente din fisier </a:t>
            </a:r>
            <a:br>
              <a:rPr b="0" baseline="0" i="0" lang="en-GB" sz="1550" u="none" cap="none" strike="noStrike">
                <a:solidFill>
                  <a:srgbClr val="000000"/>
                </a:solidFill>
                <a:latin typeface="Consolas"/>
                <a:ea typeface="Consolas"/>
                <a:cs typeface="Consolas"/>
                <a:sym typeface="Consolas"/>
              </a:rPr>
            </a:b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MinPQ</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 pq = </a:t>
            </a:r>
            <a:r>
              <a:rPr b="0" baseline="0" i="0" lang="en-GB" sz="1550" u="none" cap="none" strike="noStrike">
                <a:solidFill>
                  <a:srgbClr val="0000FF"/>
                </a:solidFill>
                <a:latin typeface="Consolas"/>
                <a:ea typeface="Consolas"/>
                <a:cs typeface="Consolas"/>
                <a:sym typeface="Consolas"/>
              </a:rPr>
              <a:t>new</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MinPQ</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&gt;(M + 1);</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2B91AF"/>
                </a:solidFill>
                <a:latin typeface="Consolas"/>
                <a:ea typeface="Consolas"/>
                <a:cs typeface="Consolas"/>
                <a:sym typeface="Consolas"/>
              </a:rPr>
              <a:t>            StreamReader</a:t>
            </a:r>
            <a:r>
              <a:rPr b="0" baseline="0" i="0" lang="en-GB" sz="1550" u="none" cap="none" strike="noStrike">
                <a:solidFill>
                  <a:srgbClr val="000000"/>
                </a:solidFill>
                <a:latin typeface="Consolas"/>
                <a:ea typeface="Consolas"/>
                <a:cs typeface="Consolas"/>
                <a:sym typeface="Consolas"/>
              </a:rPr>
              <a:t> fs = </a:t>
            </a:r>
            <a:r>
              <a:rPr b="0" baseline="0" i="0" lang="en-GB" sz="1550" u="none" cap="none" strike="noStrike">
                <a:solidFill>
                  <a:srgbClr val="0000FF"/>
                </a:solidFill>
                <a:latin typeface="Consolas"/>
                <a:ea typeface="Consolas"/>
                <a:cs typeface="Consolas"/>
                <a:sym typeface="Consolas"/>
              </a:rPr>
              <a:t>new</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StreamReader</a:t>
            </a:r>
            <a:r>
              <a:rPr b="0" baseline="0" i="0" lang="en-GB" sz="1550" u="none" cap="none" strike="noStrike">
                <a:solidFill>
                  <a:srgbClr val="000000"/>
                </a:solidFill>
                <a:latin typeface="Consolas"/>
                <a:ea typeface="Consolas"/>
                <a:cs typeface="Consolas"/>
                <a:sym typeface="Consolas"/>
              </a:rPr>
              <a:t>(</a:t>
            </a:r>
            <a:r>
              <a:rPr b="0" baseline="0" i="0" lang="en-GB" sz="1550" u="none" cap="none" strike="noStrike">
                <a:solidFill>
                  <a:srgbClr val="A31515"/>
                </a:solidFill>
                <a:latin typeface="Consolas"/>
                <a:ea typeface="Consolas"/>
                <a:cs typeface="Consolas"/>
                <a:sym typeface="Consolas"/>
              </a:rPr>
              <a:t>"largeT.txt"</a:t>
            </a:r>
            <a:r>
              <a:rPr b="0" baseline="0" i="0" lang="en-GB" sz="1550" u="none" cap="none" strike="noStrike">
                <a:solidFill>
                  <a:srgbClr val="000000"/>
                </a:solidFill>
                <a:latin typeface="Consolas"/>
                <a:ea typeface="Consolas"/>
                <a:cs typeface="Consolas"/>
                <a:sym typeface="Consolas"/>
              </a:rPr>
              <a:t>);     </a:t>
            </a:r>
            <a:br>
              <a:rPr b="0" baseline="0" i="0" lang="en-GB" sz="1550" u="none" cap="none" strike="noStrike">
                <a:solidFill>
                  <a:srgbClr val="000000"/>
                </a:solidFill>
                <a:latin typeface="Consolas"/>
                <a:ea typeface="Consolas"/>
                <a:cs typeface="Consolas"/>
                <a:sym typeface="Consolas"/>
              </a:rPr>
            </a:b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line;</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(!fs.EndOfStream)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line = fs.ReadLine();</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pq.insert(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.Parse(line));</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8000"/>
                </a:solidFill>
                <a:latin typeface="Consolas"/>
                <a:ea typeface="Consolas"/>
                <a:cs typeface="Consolas"/>
                <a:sym typeface="Consolas"/>
              </a:rPr>
              <a:t>// eliminam valoarea minima din coada cu prioritate daca sunt M+1 elemente in coada</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(pq.size() &gt; M)   pq.delMin();</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 </a:t>
            </a:r>
            <a:r>
              <a:rPr b="0" baseline="0" i="0" lang="en-GB" sz="1550" u="none" cap="none" strike="noStrike">
                <a:solidFill>
                  <a:srgbClr val="008000"/>
                </a:solidFill>
                <a:latin typeface="Consolas"/>
                <a:ea typeface="Consolas"/>
                <a:cs typeface="Consolas"/>
                <a:sym typeface="Consolas"/>
              </a:rPr>
              <a:t>// cele mai mari M elemente sunt in coada</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2B91AF"/>
                </a:solidFill>
                <a:latin typeface="Consolas"/>
                <a:ea typeface="Consolas"/>
                <a:cs typeface="Consolas"/>
                <a:sym typeface="Consolas"/>
              </a:rPr>
              <a:t>            Stack</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 stack = </a:t>
            </a:r>
            <a:r>
              <a:rPr b="0" baseline="0" i="0" lang="en-GB" sz="1550" u="none" cap="none" strike="noStrike">
                <a:solidFill>
                  <a:srgbClr val="0000FF"/>
                </a:solidFill>
                <a:latin typeface="Consolas"/>
                <a:ea typeface="Consolas"/>
                <a:cs typeface="Consolas"/>
                <a:sym typeface="Consolas"/>
              </a:rPr>
              <a:t>new</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Stack</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 </a:t>
            </a:r>
            <a:r>
              <a:rPr b="0" baseline="0" i="0" lang="en-GB" sz="1550" u="none" cap="none" strike="noStrike">
                <a:solidFill>
                  <a:srgbClr val="008000"/>
                </a:solidFill>
                <a:latin typeface="Consolas"/>
                <a:ea typeface="Consolas"/>
                <a:cs typeface="Consolas"/>
                <a:sym typeface="Consolas"/>
              </a:rPr>
              <a:t>// afisam elementele din CP in ordine inversa</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foreach</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var</a:t>
            </a:r>
            <a:r>
              <a:rPr b="0" baseline="0" i="0" lang="en-GB" sz="1550" u="none" cap="none" strike="noStrike">
                <a:solidFill>
                  <a:srgbClr val="000000"/>
                </a:solidFill>
                <a:latin typeface="Consolas"/>
                <a:ea typeface="Consolas"/>
                <a:cs typeface="Consolas"/>
                <a:sym typeface="Consolas"/>
              </a:rPr>
              <a:t> item </a:t>
            </a:r>
            <a:r>
              <a:rPr b="0" baseline="0" i="0" lang="en-GB" sz="1550" u="none" cap="none" strike="noStrike">
                <a:solidFill>
                  <a:srgbClr val="0000FF"/>
                </a:solidFill>
                <a:latin typeface="Consolas"/>
                <a:ea typeface="Consolas"/>
                <a:cs typeface="Consolas"/>
                <a:sym typeface="Consolas"/>
              </a:rPr>
              <a:t>in</a:t>
            </a:r>
            <a:r>
              <a:rPr b="0" baseline="0" i="0" lang="en-GB" sz="1550" u="none" cap="none" strike="noStrike">
                <a:solidFill>
                  <a:srgbClr val="000000"/>
                </a:solidFill>
                <a:latin typeface="Consolas"/>
                <a:ea typeface="Consolas"/>
                <a:cs typeface="Consolas"/>
                <a:sym typeface="Consolas"/>
              </a:rPr>
              <a:t> pq)        stack.push(item);</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foreach</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var</a:t>
            </a:r>
            <a:r>
              <a:rPr b="0" baseline="0" i="0" lang="en-GB" sz="1550" u="none" cap="none" strike="noStrike">
                <a:solidFill>
                  <a:srgbClr val="000000"/>
                </a:solidFill>
                <a:latin typeface="Consolas"/>
                <a:ea typeface="Consolas"/>
                <a:cs typeface="Consolas"/>
                <a:sym typeface="Consolas"/>
              </a:rPr>
              <a:t> item </a:t>
            </a:r>
            <a:r>
              <a:rPr b="0" baseline="0" i="0" lang="en-GB" sz="1550" u="none" cap="none" strike="noStrike">
                <a:solidFill>
                  <a:srgbClr val="0000FF"/>
                </a:solidFill>
                <a:latin typeface="Consolas"/>
                <a:ea typeface="Consolas"/>
                <a:cs typeface="Consolas"/>
                <a:sym typeface="Consolas"/>
              </a:rPr>
              <a:t>in</a:t>
            </a:r>
            <a:r>
              <a:rPr b="0" baseline="0" i="0" lang="en-GB" sz="1550" u="none" cap="none" strike="noStrike">
                <a:solidFill>
                  <a:srgbClr val="000000"/>
                </a:solidFill>
                <a:latin typeface="Consolas"/>
                <a:ea typeface="Consolas"/>
                <a:cs typeface="Consolas"/>
                <a:sym typeface="Consolas"/>
              </a:rPr>
              <a:t> stack)     </a:t>
            </a:r>
            <a:r>
              <a:rPr b="0" baseline="0" i="0" lang="en-GB" sz="1550" u="none" cap="none" strike="noStrike">
                <a:solidFill>
                  <a:srgbClr val="2B91AF"/>
                </a:solidFill>
                <a:latin typeface="Consolas"/>
                <a:ea typeface="Consolas"/>
                <a:cs typeface="Consolas"/>
                <a:sym typeface="Consolas"/>
              </a:rPr>
              <a:t>Console</a:t>
            </a:r>
            <a:r>
              <a:rPr b="0" baseline="0" i="0" lang="en-GB" sz="1550" u="none" cap="none" strike="noStrike">
                <a:solidFill>
                  <a:srgbClr val="000000"/>
                </a:solidFill>
                <a:latin typeface="Consolas"/>
                <a:ea typeface="Consolas"/>
                <a:cs typeface="Consolas"/>
                <a:sym typeface="Consolas"/>
              </a:rPr>
              <a:t>.WriteLine(item);</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5" name="Shape 1255"/>
        <p:cNvGrpSpPr/>
        <p:nvPr/>
      </p:nvGrpSpPr>
      <p:grpSpPr>
        <a:xfrm>
          <a:off x="0" y="0"/>
          <a:ext cx="0" cy="0"/>
          <a:chOff x="0" y="0"/>
          <a:chExt cx="0" cy="0"/>
        </a:xfrm>
      </p:grpSpPr>
      <p:sp>
        <p:nvSpPr>
          <p:cNvPr id="1256" name="Shape 125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57" name="Shape 1257"/>
          <p:cNvSpPr txBox="1"/>
          <p:nvPr>
            <p:ph idx="1" type="body"/>
          </p:nvPr>
        </p:nvSpPr>
        <p:spPr>
          <a:xfrm>
            <a:off x="677337" y="2160592"/>
            <a:ext cx="8596668" cy="574222"/>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Costul găsirii celor mai mari/mici M elemente dintr-o listă de N elemente</a:t>
            </a:r>
          </a:p>
        </p:txBody>
      </p:sp>
      <p:graphicFrame>
        <p:nvGraphicFramePr>
          <p:cNvPr id="1258" name="Shape 1258"/>
          <p:cNvGraphicFramePr/>
          <p:nvPr/>
        </p:nvGraphicFramePr>
        <p:xfrm>
          <a:off x="677335" y="3054058"/>
          <a:ext cx="3000000" cy="3000000"/>
        </p:xfrm>
        <a:graphic>
          <a:graphicData uri="http://schemas.openxmlformats.org/drawingml/2006/table">
            <a:tbl>
              <a:tblPr bandRow="1" firstRow="1">
                <a:noFill/>
                <a:tableStyleId>{572680E8-1EE8-4467-9680-6A7D39F854C7}</a:tableStyleId>
              </a:tblPr>
              <a:tblGrid>
                <a:gridCol w="3433275"/>
                <a:gridCol w="1800000"/>
                <a:gridCol w="1800000"/>
              </a:tblGrid>
              <a:tr h="375925">
                <a:tc rowSpan="2">
                  <a:txBody>
                    <a:bodyPr>
                      <a:noAutofit/>
                    </a:bodyPr>
                    <a:lstStyle/>
                    <a:p>
                      <a:pPr indent="0" lvl="0" marL="0" marR="0" rtl="0" algn="ctr">
                        <a:spcBef>
                          <a:spcPts val="0"/>
                        </a:spcBef>
                        <a:buSzPct val="25000"/>
                        <a:buNone/>
                      </a:pPr>
                      <a:r>
                        <a:rPr baseline="0" lang="en-GB" sz="1900" u="none" cap="none" strike="noStrike"/>
                        <a:t>Client</a:t>
                      </a:r>
                    </a:p>
                  </a:txBody>
                  <a:tcPr marT="45725" marB="45725" marR="91450" marL="91450" anchor="ctr"/>
                </a:tc>
                <a:tc gridSpan="2">
                  <a:txBody>
                    <a:bodyPr>
                      <a:noAutofit/>
                    </a:bodyPr>
                    <a:lstStyle/>
                    <a:p>
                      <a:pPr indent="0" lvl="0" marL="0" marR="0" rtl="0" algn="ctr">
                        <a:spcBef>
                          <a:spcPts val="0"/>
                        </a:spcBef>
                        <a:buSzPct val="25000"/>
                        <a:buNone/>
                      </a:pPr>
                      <a:r>
                        <a:rPr baseline="0" lang="en-GB" sz="1900" u="none" cap="none" strike="noStrike"/>
                        <a:t>Ordinul de creștere</a:t>
                      </a:r>
                    </a:p>
                  </a:txBody>
                  <a:tcPr marT="45725" marB="45725" marR="91450" marL="91450"/>
                </a:tc>
                <a:tc hMerge="1"/>
              </a:tr>
              <a:tr h="375925">
                <a:tc vMerge="1"/>
                <a:tc>
                  <a:txBody>
                    <a:bodyPr>
                      <a:noAutofit/>
                    </a:bodyPr>
                    <a:lstStyle/>
                    <a:p>
                      <a:pPr indent="0" lvl="0" marL="0" marR="0" rtl="0" algn="ctr">
                        <a:spcBef>
                          <a:spcPts val="0"/>
                        </a:spcBef>
                        <a:buSzPct val="25000"/>
                        <a:buNone/>
                      </a:pPr>
                      <a:r>
                        <a:rPr baseline="0" lang="en-GB" sz="1900" u="none" cap="none" strike="noStrike"/>
                        <a:t>Timp</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Spațiu</a:t>
                      </a:r>
                    </a:p>
                  </a:txBody>
                  <a:tcPr marT="45725" marB="45725" marR="91450" marL="91450" anchor="ctr"/>
                </a:tc>
              </a:tr>
              <a:tr h="375925">
                <a:tc>
                  <a:txBody>
                    <a:bodyPr>
                      <a:noAutofit/>
                    </a:bodyPr>
                    <a:lstStyle/>
                    <a:p>
                      <a:pPr indent="0" lvl="0" marL="0" marR="0" rtl="0" algn="ctr">
                        <a:spcBef>
                          <a:spcPts val="0"/>
                        </a:spcBef>
                        <a:buSzPct val="25000"/>
                        <a:buNone/>
                      </a:pPr>
                      <a:r>
                        <a:rPr baseline="0" i="1" lang="en-GB" sz="1900" u="none" cap="none" strike="noStrike"/>
                        <a:t>Client care sortează</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 log N</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N</a:t>
                      </a:r>
                    </a:p>
                  </a:txBody>
                  <a:tcPr marT="45725" marB="45725" marR="91450" marL="91450" anchor="ctr"/>
                </a:tc>
              </a:tr>
              <a:tr h="660400">
                <a:tc>
                  <a:txBody>
                    <a:bodyPr>
                      <a:noAutofit/>
                    </a:bodyPr>
                    <a:lstStyle/>
                    <a:p>
                      <a:pPr indent="0" lvl="0" marL="0" marR="0" rtl="0" algn="ctr">
                        <a:spcBef>
                          <a:spcPts val="0"/>
                        </a:spcBef>
                        <a:buSzPct val="25000"/>
                        <a:buNone/>
                      </a:pPr>
                      <a:r>
                        <a:rPr baseline="0" i="1" lang="en-GB" sz="1900" u="none" cap="none" strike="noStrike"/>
                        <a:t>Client MinPQ care folosește implementare elementară</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 M</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M</a:t>
                      </a:r>
                    </a:p>
                  </a:txBody>
                  <a:tcPr marT="45725" marB="45725" marR="91450" marL="91450" anchor="ctr"/>
                </a:tc>
              </a:tr>
              <a:tr h="660400">
                <a:tc>
                  <a:txBody>
                    <a:bodyPr>
                      <a:noAutofit/>
                    </a:bodyPr>
                    <a:lstStyle/>
                    <a:p>
                      <a:pPr indent="0" lvl="0" marL="0" marR="0" rtl="0" algn="ctr">
                        <a:spcBef>
                          <a:spcPts val="0"/>
                        </a:spcBef>
                        <a:buSzPct val="25000"/>
                        <a:buNone/>
                      </a:pPr>
                      <a:r>
                        <a:rPr baseline="0" i="1" lang="en-GB" sz="1900" u="none" cap="none" strike="noStrike"/>
                        <a:t>Client MinPQ care folosește o implementare bazată pe heap</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 log M</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M</a:t>
                      </a:r>
                    </a:p>
                  </a:txBody>
                  <a:tcPr marT="45725" marB="45725" marR="91450" marL="91450" anchor="ctr"/>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generics</a:t>
            </a:r>
          </a:p>
        </p:txBody>
      </p:sp>
      <p:sp>
        <p:nvSpPr>
          <p:cNvPr id="243" name="Shape 24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Putem scrie cod client de forma:</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2B91AF"/>
                </a:solidFill>
                <a:latin typeface="Consolas"/>
                <a:ea typeface="Consolas"/>
                <a:cs typeface="Consolas"/>
                <a:sym typeface="Consolas"/>
              </a:rPr>
              <a:t>	Stack</a:t>
            </a:r>
            <a:r>
              <a:rPr b="0" baseline="0" i="0" lang="en-GB" sz="1800" u="none" cap="none" strike="noStrike">
                <a:solidFill>
                  <a:srgbClr val="000000"/>
                </a:solidFill>
                <a:latin typeface="Consolas"/>
                <a:ea typeface="Consolas"/>
                <a:cs typeface="Consolas"/>
                <a:sym typeface="Consolas"/>
              </a:rPr>
              <a:t>&lt;</a:t>
            </a:r>
            <a:r>
              <a:rPr b="0" baseline="0" i="0" lang="en-GB" sz="1800" u="none" cap="none" strike="noStrike">
                <a:solidFill>
                  <a:srgbClr val="2B91AF"/>
                </a:solidFill>
                <a:latin typeface="Consolas"/>
                <a:ea typeface="Consolas"/>
                <a:cs typeface="Consolas"/>
                <a:sym typeface="Consolas"/>
              </a:rPr>
              <a:t>String</a:t>
            </a:r>
            <a:r>
              <a:rPr b="0" baseline="0" i="0" lang="en-GB" sz="1800" u="none" cap="none" strike="noStrike">
                <a:solidFill>
                  <a:srgbClr val="000000"/>
                </a:solidFill>
                <a:latin typeface="Consolas"/>
                <a:ea typeface="Consolas"/>
                <a:cs typeface="Consolas"/>
                <a:sym typeface="Consolas"/>
              </a:rPr>
              <a:t>&gt; stack =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Stack</a:t>
            </a:r>
            <a:r>
              <a:rPr b="0" baseline="0" i="0" lang="en-GB" sz="1800" u="none" cap="none" strike="noStrike">
                <a:solidFill>
                  <a:srgbClr val="000000"/>
                </a:solidFill>
                <a:latin typeface="Consolas"/>
                <a:ea typeface="Consolas"/>
                <a:cs typeface="Consolas"/>
                <a:sym typeface="Consolas"/>
              </a:rPr>
              <a:t>&lt;</a:t>
            </a:r>
            <a:r>
              <a:rPr b="0" baseline="0" i="0" lang="en-GB" sz="1800" u="none" cap="none" strike="noStrike">
                <a:solidFill>
                  <a:srgbClr val="2B91AF"/>
                </a:solidFill>
                <a:latin typeface="Consolas"/>
                <a:ea typeface="Consolas"/>
                <a:cs typeface="Consolas"/>
                <a:sym typeface="Consolas"/>
              </a:rPr>
              <a:t>String</a:t>
            </a:r>
            <a:r>
              <a:rPr b="0" baseline="0" i="0" lang="en-GB" sz="1800" u="none" cap="none" strike="noStrike">
                <a:solidFill>
                  <a:srgbClr val="000000"/>
                </a:solidFill>
                <a:latin typeface="Consolas"/>
                <a:ea typeface="Consolas"/>
                <a:cs typeface="Consolas"/>
                <a:sym typeface="Consolas"/>
              </a:rPr>
              <a: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stack.push(</a:t>
            </a:r>
            <a:r>
              <a:rPr b="0" baseline="0" i="0" lang="en-GB" sz="1800" u="none" cap="none" strike="noStrike">
                <a:solidFill>
                  <a:srgbClr val="A31515"/>
                </a:solidFill>
                <a:latin typeface="Consolas"/>
                <a:ea typeface="Consolas"/>
                <a:cs typeface="Consolas"/>
                <a:sym typeface="Consolas"/>
              </a:rPr>
              <a:t>"Test"</a:t>
            </a: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2B91AF"/>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2B91AF"/>
                </a:solidFill>
                <a:latin typeface="Consolas"/>
                <a:ea typeface="Consolas"/>
                <a:cs typeface="Consolas"/>
                <a:sym typeface="Consolas"/>
              </a:rPr>
              <a:t>	String</a:t>
            </a:r>
            <a:r>
              <a:rPr b="0" baseline="0" i="0" lang="en-GB" sz="1800" u="none" cap="none" strike="noStrike">
                <a:solidFill>
                  <a:srgbClr val="000000"/>
                </a:solidFill>
                <a:latin typeface="Consolas"/>
                <a:ea typeface="Consolas"/>
                <a:cs typeface="Consolas"/>
                <a:sym typeface="Consolas"/>
              </a:rPr>
              <a:t> next = stack.pop();</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000000"/>
                </a:solidFill>
                <a:latin typeface="Consolas"/>
                <a:ea typeface="Consolas"/>
                <a:cs typeface="Consolas"/>
                <a:sym typeface="Consolas"/>
              </a:rPr>
              <a:t>sau</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Queue</a:t>
            </a:r>
            <a:r>
              <a:rPr b="0" baseline="0" i="0" lang="en-GB" sz="1600" u="none" cap="none" strike="noStrike">
                <a:solidFill>
                  <a:srgbClr val="000000"/>
                </a:solidFill>
                <a:latin typeface="Consolas"/>
                <a:ea typeface="Consolas"/>
                <a:cs typeface="Consolas"/>
                <a:sym typeface="Consolas"/>
              </a:rPr>
              <a:t>&lt;</a:t>
            </a:r>
            <a:r>
              <a:rPr b="0" baseline="0" i="0" lang="en-GB" sz="1600" u="none" cap="none" strike="noStrike">
                <a:solidFill>
                  <a:srgbClr val="2B91AF"/>
                </a:solidFill>
                <a:latin typeface="Consolas"/>
                <a:ea typeface="Consolas"/>
                <a:cs typeface="Consolas"/>
                <a:sym typeface="Consolas"/>
              </a:rPr>
              <a:t>Date</a:t>
            </a:r>
            <a:r>
              <a:rPr b="0" baseline="0" i="0" lang="en-GB" sz="1600" u="none" cap="none" strike="noStrike">
                <a:solidFill>
                  <a:srgbClr val="000000"/>
                </a:solidFill>
                <a:latin typeface="Consolas"/>
                <a:ea typeface="Consolas"/>
                <a:cs typeface="Consolas"/>
                <a:sym typeface="Consolas"/>
              </a:rPr>
              <a:t>&gt; queue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Queue</a:t>
            </a:r>
            <a:r>
              <a:rPr b="0" baseline="0" i="0" lang="en-GB" sz="1600" u="none" cap="none" strike="noStrike">
                <a:solidFill>
                  <a:srgbClr val="000000"/>
                </a:solidFill>
                <a:latin typeface="Consolas"/>
                <a:ea typeface="Consolas"/>
                <a:cs typeface="Consolas"/>
                <a:sym typeface="Consolas"/>
              </a:rPr>
              <a:t>&lt;</a:t>
            </a:r>
            <a:r>
              <a:rPr b="0" baseline="0" i="0" lang="en-GB" sz="1600" u="none" cap="none" strike="noStrike">
                <a:solidFill>
                  <a:srgbClr val="2B91AF"/>
                </a:solidFill>
                <a:latin typeface="Consolas"/>
                <a:ea typeface="Consolas"/>
                <a:cs typeface="Consolas"/>
                <a:sym typeface="Consolas"/>
              </a:rPr>
              <a:t>Date</a:t>
            </a:r>
            <a:r>
              <a:rPr b="0" baseline="0" i="0" lang="en-GB" sz="1600" u="none" cap="none" strike="noStrike">
                <a:solidFill>
                  <a:srgbClr val="000000"/>
                </a:solidFill>
                <a:latin typeface="Consolas"/>
                <a:ea typeface="Consolas"/>
                <a:cs typeface="Consolas"/>
                <a:sym typeface="Consolas"/>
              </a:rPr>
              <a:t>&gt;();</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queue.enqueue(</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Date</a:t>
            </a:r>
            <a:r>
              <a:rPr b="0" baseline="0" i="0" lang="en-GB" sz="1600" u="none" cap="none" strike="noStrike">
                <a:solidFill>
                  <a:srgbClr val="000000"/>
                </a:solidFill>
                <a:latin typeface="Consolas"/>
                <a:ea typeface="Consolas"/>
                <a:cs typeface="Consolas"/>
                <a:sym typeface="Consolas"/>
              </a:rPr>
              <a:t>(31, 12, 1999));</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Date</a:t>
            </a:r>
            <a:r>
              <a:rPr b="0" baseline="0" i="0" lang="en-GB" sz="1600" u="none" cap="none" strike="noStrike">
                <a:solidFill>
                  <a:srgbClr val="000000"/>
                </a:solidFill>
                <a:latin typeface="Consolas"/>
                <a:ea typeface="Consolas"/>
                <a:cs typeface="Consolas"/>
                <a:sym typeface="Consolas"/>
              </a:rPr>
              <a:t> next = queue.dequeue();</a:t>
            </a:r>
          </a:p>
        </p:txBody>
      </p:sp>
    </p:spTree>
  </p:cSld>
  <p:clrMapOvr>
    <a:masterClrMapping/>
  </p:clrMapOvr>
  <p:transition spd="slow">
    <p:cut/>
  </p:transition>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2" name="Shape 1262"/>
        <p:cNvGrpSpPr/>
        <p:nvPr/>
      </p:nvGrpSpPr>
      <p:grpSpPr>
        <a:xfrm>
          <a:off x="0" y="0"/>
          <a:ext cx="0" cy="0"/>
          <a:chOff x="0" y="0"/>
          <a:chExt cx="0" cy="0"/>
        </a:xfrm>
      </p:grpSpPr>
      <p:sp>
        <p:nvSpPr>
          <p:cNvPr id="1263" name="Shape 126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64" name="Shape 1264"/>
          <p:cNvSpPr txBox="1"/>
          <p:nvPr>
            <p:ph idx="1" type="body"/>
          </p:nvPr>
        </p:nvSpPr>
        <p:spPr>
          <a:xfrm>
            <a:off x="677337" y="1627465"/>
            <a:ext cx="8596668" cy="4413898"/>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Implementări elementare pentru CP</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Vector nesortat (abordare </a:t>
            </a:r>
            <a:r>
              <a:rPr b="0" baseline="0" i="1" lang="en-GB" sz="1600" u="none" cap="none" strike="noStrike">
                <a:solidFill>
                  <a:srgbClr val="3F3F3F"/>
                </a:solidFill>
                <a:latin typeface="Trebuchet MS"/>
                <a:ea typeface="Trebuchet MS"/>
                <a:cs typeface="Trebuchet MS"/>
                <a:sym typeface="Trebuchet MS"/>
              </a:rPr>
              <a:t>lazy</a:t>
            </a:r>
            <a:r>
              <a:rPr b="0" baseline="0" i="0" lang="en-GB" sz="1600" u="none" cap="none" strike="noStrike">
                <a:solidFill>
                  <a:srgbClr val="3F3F3F"/>
                </a:solidFill>
                <a:latin typeface="Trebuchet MS"/>
                <a:ea typeface="Trebuchet MS"/>
                <a:cs typeface="Trebuchet MS"/>
                <a:sym typeface="Trebuchet MS"/>
              </a:rPr>
              <a:t>): operația insert() inserează elementul nou pe prima poziție liberă din vector (constant - eficient); operația delMax() interschimbă cel mai mare element din vector cu elementul de pe ultima poziție și îl elimină (liniar - ineficient) [lazy – efectuăm operația de căutare a maximului atunci când e nevoie]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Vector sortat (abordare </a:t>
            </a:r>
            <a:r>
              <a:rPr b="0" baseline="0" i="1" lang="en-GB" sz="1600" u="none" cap="none" strike="noStrike">
                <a:solidFill>
                  <a:srgbClr val="3F3F3F"/>
                </a:solidFill>
                <a:latin typeface="Trebuchet MS"/>
                <a:ea typeface="Trebuchet MS"/>
                <a:cs typeface="Trebuchet MS"/>
                <a:sym typeface="Trebuchet MS"/>
              </a:rPr>
              <a:t>eager</a:t>
            </a:r>
            <a:r>
              <a:rPr b="0" baseline="0" i="0" lang="en-GB" sz="1600" u="none" cap="none" strike="noStrike">
                <a:solidFill>
                  <a:srgbClr val="3F3F3F"/>
                </a:solidFill>
                <a:latin typeface="Trebuchet MS"/>
                <a:ea typeface="Trebuchet MS"/>
                <a:cs typeface="Trebuchet MS"/>
                <a:sym typeface="Trebuchet MS"/>
              </a:rPr>
              <a:t>): operația insert() mută elementele mai mari decât elementul ce este inserat o poziție la dreapta pentru a-i face loc acestui element pentru a fi inserat la poziția corectă a.î. vectorul este în ordine crescătoare (liniar - ineficient); operația delMax() se poate face eficient pentru că elementul maxim este pe ultima poziție (constant - eficient); [eager – operația de determinare a maximului se face înainte de a avea nevoie de maxim]</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aceste două implementări putem folosi cod de redimensionare a vectorului astfel încât să asigurăm faptul că cel puțin un sfert din vector este întotdeauna ocupat și nu apare niciodată situația de depășire a limitelor</a:t>
            </a:r>
          </a:p>
        </p:txBody>
      </p:sp>
    </p:spTree>
  </p:cSld>
  <p:clrMapOvr>
    <a:masterClrMapping/>
  </p:clrMapOvr>
  <p:transition spd="slow">
    <p:cut/>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8" name="Shape 1268"/>
        <p:cNvGrpSpPr/>
        <p:nvPr/>
      </p:nvGrpSpPr>
      <p:grpSpPr>
        <a:xfrm>
          <a:off x="0" y="0"/>
          <a:ext cx="0" cy="0"/>
          <a:chOff x="0" y="0"/>
          <a:chExt cx="0" cy="0"/>
        </a:xfrm>
      </p:grpSpPr>
      <p:sp>
        <p:nvSpPr>
          <p:cNvPr id="1269" name="Shape 126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graphicFrame>
        <p:nvGraphicFramePr>
          <p:cNvPr id="1270" name="Shape 1270"/>
          <p:cNvGraphicFramePr/>
          <p:nvPr/>
        </p:nvGraphicFramePr>
        <p:xfrm>
          <a:off x="677695" y="2705872"/>
          <a:ext cx="3000000" cy="3000000"/>
        </p:xfrm>
        <a:graphic>
          <a:graphicData uri="http://schemas.openxmlformats.org/drawingml/2006/table">
            <a:tbl>
              <a:tblPr bandRow="1" firstRow="1">
                <a:noFill/>
                <a:tableStyleId>{71ADBDAD-4FF2-4B28-A372-695B15CA633D}</a:tableStyleId>
              </a:tblPr>
              <a:tblGrid>
                <a:gridCol w="2865425"/>
                <a:gridCol w="2865425"/>
                <a:gridCol w="2865425"/>
              </a:tblGrid>
              <a:tr h="375925">
                <a:tc>
                  <a:txBody>
                    <a:bodyPr>
                      <a:noAutofit/>
                    </a:bodyPr>
                    <a:lstStyle/>
                    <a:p>
                      <a:pPr indent="0" lvl="0" marL="0" marR="0" rtl="0" algn="ctr">
                        <a:spcBef>
                          <a:spcPts val="0"/>
                        </a:spcBef>
                        <a:buSzPct val="25000"/>
                        <a:buNone/>
                      </a:pPr>
                      <a:r>
                        <a:rPr baseline="0" lang="en-GB" sz="1900" u="none" cap="none" strike="noStrike"/>
                        <a:t>Structura de date</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Insert</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Eliminare maxim</a:t>
                      </a:r>
                    </a:p>
                  </a:txBody>
                  <a:tcPr marT="45725" marB="45725" marR="91450" marL="91450" anchor="ctr"/>
                </a:tc>
              </a:tr>
              <a:tr h="375925">
                <a:tc>
                  <a:txBody>
                    <a:bodyPr>
                      <a:noAutofit/>
                    </a:bodyPr>
                    <a:lstStyle/>
                    <a:p>
                      <a:pPr indent="0" lvl="0" marL="0" marR="0" rtl="0" algn="ctr">
                        <a:spcBef>
                          <a:spcPts val="0"/>
                        </a:spcBef>
                        <a:buSzPct val="25000"/>
                        <a:buNone/>
                      </a:pPr>
                      <a:r>
                        <a:rPr baseline="0" lang="en-GB" sz="1900" u="none" cap="none" strike="noStrike"/>
                        <a:t>Vector sortat</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N</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nchor="ctr"/>
                </a:tc>
              </a:tr>
              <a:tr h="375925">
                <a:tc>
                  <a:txBody>
                    <a:bodyPr>
                      <a:noAutofit/>
                    </a:bodyPr>
                    <a:lstStyle/>
                    <a:p>
                      <a:pPr indent="0" lvl="0" marL="0" marR="0" rtl="0" algn="ctr">
                        <a:spcBef>
                          <a:spcPts val="0"/>
                        </a:spcBef>
                        <a:buSzPct val="25000"/>
                        <a:buNone/>
                      </a:pPr>
                      <a:r>
                        <a:rPr baseline="0" lang="en-GB" sz="1900" u="none" cap="none" strike="noStrike"/>
                        <a:t>Vector nesortat</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t>N</a:t>
                      </a:r>
                    </a:p>
                  </a:txBody>
                  <a:tcPr marT="45725" marB="45725" marR="91450" marL="91450" anchor="ctr"/>
                </a:tc>
              </a:tr>
              <a:tr h="375925">
                <a:tc>
                  <a:txBody>
                    <a:bodyPr>
                      <a:noAutofit/>
                    </a:bodyPr>
                    <a:lstStyle/>
                    <a:p>
                      <a:pPr indent="0" lvl="0" marL="0" marR="0" rtl="0" algn="ctr">
                        <a:spcBef>
                          <a:spcPts val="0"/>
                        </a:spcBef>
                        <a:buSzPct val="25000"/>
                        <a:buNone/>
                      </a:pPr>
                      <a:r>
                        <a:rPr baseline="0" lang="en-GB" sz="1900" u="none" cap="none" strike="noStrike">
                          <a:solidFill>
                            <a:schemeClr val="accent2"/>
                          </a:solidFill>
                        </a:rPr>
                        <a:t>Heap</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solidFill>
                            <a:schemeClr val="accent2"/>
                          </a:solidFill>
                        </a:rPr>
                        <a:t>log N</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solidFill>
                            <a:schemeClr val="accent2"/>
                          </a:solidFill>
                        </a:rPr>
                        <a:t>log N</a:t>
                      </a:r>
                    </a:p>
                  </a:txBody>
                  <a:tcPr marT="45725" marB="45725" marR="91450" marL="91450" anchor="ctr"/>
                </a:tc>
              </a:tr>
              <a:tr h="375925">
                <a:tc>
                  <a:txBody>
                    <a:bodyPr>
                      <a:noAutofit/>
                    </a:bodyPr>
                    <a:lstStyle/>
                    <a:p>
                      <a:pPr indent="0" lvl="0" marL="0" marR="0" rtl="0" algn="ctr">
                        <a:spcBef>
                          <a:spcPts val="0"/>
                        </a:spcBef>
                        <a:buSzPct val="25000"/>
                        <a:buNone/>
                      </a:pPr>
                      <a:r>
                        <a:rPr baseline="0" lang="en-GB" sz="1900" u="none" cap="none" strike="noStrike">
                          <a:solidFill>
                            <a:srgbClr val="BFBFBF"/>
                          </a:solidFill>
                        </a:rPr>
                        <a:t>Imposibil</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solidFill>
                            <a:srgbClr val="BFBFBF"/>
                          </a:solidFill>
                        </a:rPr>
                        <a:t>1</a:t>
                      </a:r>
                    </a:p>
                  </a:txBody>
                  <a:tcPr marT="45725" marB="45725" marR="91450" marL="91450" anchor="ctr"/>
                </a:tc>
                <a:tc>
                  <a:txBody>
                    <a:bodyPr>
                      <a:noAutofit/>
                    </a:bodyPr>
                    <a:lstStyle/>
                    <a:p>
                      <a:pPr indent="0" lvl="0" marL="0" marR="0" rtl="0" algn="ctr">
                        <a:spcBef>
                          <a:spcPts val="0"/>
                        </a:spcBef>
                        <a:buSzPct val="25000"/>
                        <a:buNone/>
                      </a:pPr>
                      <a:r>
                        <a:rPr baseline="0" lang="en-GB" sz="1900" u="none" cap="none" strike="noStrike">
                          <a:solidFill>
                            <a:srgbClr val="BFBFBF"/>
                          </a:solidFill>
                        </a:rPr>
                        <a:t>1</a:t>
                      </a:r>
                    </a:p>
                  </a:txBody>
                  <a:tcPr marT="45725" marB="45725" marR="91450" marL="91450" anchor="ctr"/>
                </a:tc>
              </a:tr>
            </a:tbl>
          </a:graphicData>
        </a:graphic>
      </p:graphicFrame>
      <p:sp>
        <p:nvSpPr>
          <p:cNvPr id="1271" name="Shape 1271"/>
          <p:cNvSpPr txBox="1"/>
          <p:nvPr/>
        </p:nvSpPr>
        <p:spPr>
          <a:xfrm>
            <a:off x="677335" y="1795247"/>
            <a:ext cx="859666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GB" sz="1800" u="none" cap="none" strike="noStrike">
                <a:solidFill>
                  <a:schemeClr val="dk1"/>
                </a:solidFill>
                <a:latin typeface="Trebuchet MS"/>
                <a:ea typeface="Trebuchet MS"/>
                <a:cs typeface="Trebuchet MS"/>
                <a:sym typeface="Trebuchet MS"/>
              </a:rPr>
              <a:t>Ordinul de creștere în cel mai rău caz pentru diverse implementări pentru coada cu prioritate</a:t>
            </a:r>
          </a:p>
        </p:txBody>
      </p:sp>
    </p:spTree>
  </p:cSld>
  <p:clrMapOvr>
    <a:masterClrMapping/>
  </p:clrMapOvr>
  <p:transition spd="slow">
    <p:cut/>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5" name="Shape 1275"/>
        <p:cNvGrpSpPr/>
        <p:nvPr/>
      </p:nvGrpSpPr>
      <p:grpSpPr>
        <a:xfrm>
          <a:off x="0" y="0"/>
          <a:ext cx="0" cy="0"/>
          <a:chOff x="0" y="0"/>
          <a:chExt cx="0" cy="0"/>
        </a:xfrm>
      </p:grpSpPr>
      <p:sp>
        <p:nvSpPr>
          <p:cNvPr id="1276" name="Shape 127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77" name="Shape 127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Heap binar </a:t>
            </a:r>
            <a:r>
              <a:rPr b="0" baseline="0" i="0" lang="en-GB" sz="1800" u="none" cap="none" strike="noStrike">
                <a:solidFill>
                  <a:srgbClr val="3F3F3F"/>
                </a:solidFill>
                <a:latin typeface="Trebuchet MS"/>
                <a:ea typeface="Trebuchet MS"/>
                <a:cs typeface="Trebuchet MS"/>
                <a:sym typeface="Trebuchet MS"/>
              </a:rPr>
              <a:t>– structură de date care permite realizarea eficientă a operațiilor elementare pentru coada cu prioritate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Într-un heap se garantează că fiecare cheie este mai mare decât alte două chei de la o anumită poziție bine precizată. Fiecare din cele două chei sunt mai mari (sau egale) decât alte două chei de la anumite poziții etc.</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Această ordine se poate vizualiză ușor dacă privim heap-ul ca un arbore binar</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Definiție: </a:t>
            </a:r>
            <a:r>
              <a:rPr b="0" baseline="0" i="0" lang="en-GB" sz="1800" u="none" cap="none" strike="noStrike">
                <a:solidFill>
                  <a:srgbClr val="3F3F3F"/>
                </a:solidFill>
                <a:latin typeface="Trebuchet MS"/>
                <a:ea typeface="Trebuchet MS"/>
                <a:cs typeface="Trebuchet MS"/>
                <a:sym typeface="Trebuchet MS"/>
              </a:rPr>
              <a:t>un heap binar este un arbore binar în care cheia din fiecare nod este mai mare sau egală decât cheia din nodurile copil. (echivalent: cheia din orice nod este mai mică sau egală decât cheia din nodul părinte)</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cea mai mare cheie dintr-un heap se găsește în rădăcina arborelui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1" name="Shape 1281"/>
        <p:cNvGrpSpPr/>
        <p:nvPr/>
      </p:nvGrpSpPr>
      <p:grpSpPr>
        <a:xfrm>
          <a:off x="0" y="0"/>
          <a:ext cx="0" cy="0"/>
          <a:chOff x="0" y="0"/>
          <a:chExt cx="0" cy="0"/>
        </a:xfrm>
      </p:grpSpPr>
      <p:sp>
        <p:nvSpPr>
          <p:cNvPr id="1282" name="Shape 128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83" name="Shape 128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Reprezentări pentru heap:</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Într-o structură de date dinamică cu noduri și legături ar trebui să avem în fiecare nod 3 legături – una la nodul părinte și două la nodurile copil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Un arbore binar complet = arbore în care se completează pe niveluri de la stânga la dreapta. Pot fi reprezentați cu ajutorul unui vector fără a mai fi nevoie de a întreține legături complicate.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În vector rădăcina arborelui binar complet va fi pe poziția 1, cei doi copii ai rădăcinii pe pozițiile 2, 3, nodurile copil ale acestora pe pozițiile 4, 5 respective 6, 7 etc.</a:t>
            </a:r>
          </a:p>
        </p:txBody>
      </p:sp>
    </p:spTree>
  </p:cSld>
  <p:clrMapOvr>
    <a:masterClrMapping/>
  </p:clrMapOvr>
  <p:transition spd="slow">
    <p:cut/>
  </p:transition>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7" name="Shape 1287"/>
        <p:cNvGrpSpPr/>
        <p:nvPr/>
      </p:nvGrpSpPr>
      <p:grpSpPr>
        <a:xfrm>
          <a:off x="0" y="0"/>
          <a:ext cx="0" cy="0"/>
          <a:chOff x="0" y="0"/>
          <a:chExt cx="0" cy="0"/>
        </a:xfrm>
      </p:grpSpPr>
      <p:sp>
        <p:nvSpPr>
          <p:cNvPr id="1288" name="Shape 128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89" name="Shape 1289"/>
          <p:cNvSpPr txBox="1"/>
          <p:nvPr>
            <p:ph idx="1" type="body"/>
          </p:nvPr>
        </p:nvSpPr>
        <p:spPr>
          <a:xfrm>
            <a:off x="677333" y="2160590"/>
            <a:ext cx="1730306"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arbore binar complet ordonat heap</a:t>
            </a:r>
          </a:p>
        </p:txBody>
      </p:sp>
      <p:pic>
        <p:nvPicPr>
          <p:cNvPr id="1290" name="Shape 1290"/>
          <p:cNvPicPr preferRelativeResize="0"/>
          <p:nvPr/>
        </p:nvPicPr>
        <p:blipFill rotWithShape="1">
          <a:blip r:embed="rId3">
            <a:alphaModFix/>
          </a:blip>
          <a:srcRect b="0" l="0" r="0" t="0"/>
          <a:stretch/>
        </p:blipFill>
        <p:spPr>
          <a:xfrm>
            <a:off x="2407640" y="1930402"/>
            <a:ext cx="6753139" cy="3557326"/>
          </a:xfrm>
          <a:prstGeom prst="rect">
            <a:avLst/>
          </a:prstGeom>
          <a:noFill/>
          <a:ln>
            <a:noFill/>
          </a:ln>
        </p:spPr>
      </p:pic>
    </p:spTree>
  </p:cSld>
  <p:clrMapOvr>
    <a:masterClrMapping/>
  </p:clrMapOvr>
  <p:transition spd="slow">
    <p:cut/>
  </p:transition>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4" name="Shape 1294"/>
        <p:cNvGrpSpPr/>
        <p:nvPr/>
      </p:nvGrpSpPr>
      <p:grpSpPr>
        <a:xfrm>
          <a:off x="0" y="0"/>
          <a:ext cx="0" cy="0"/>
          <a:chOff x="0" y="0"/>
          <a:chExt cx="0" cy="0"/>
        </a:xfrm>
      </p:grpSpPr>
      <p:sp>
        <p:nvSpPr>
          <p:cNvPr id="1295" name="Shape 129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296" name="Shape 1296"/>
          <p:cNvSpPr txBox="1"/>
          <p:nvPr>
            <p:ph idx="1" type="body"/>
          </p:nvPr>
        </p:nvSpPr>
        <p:spPr>
          <a:xfrm>
            <a:off x="677337" y="2160590"/>
            <a:ext cx="928039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Definiție:</a:t>
            </a:r>
            <a:r>
              <a:rPr b="0" baseline="0" i="0" lang="en-GB" sz="1800" u="none" cap="none" strike="noStrike">
                <a:solidFill>
                  <a:srgbClr val="3F3F3F"/>
                </a:solidFill>
                <a:latin typeface="Trebuchet MS"/>
                <a:ea typeface="Trebuchet MS"/>
                <a:cs typeface="Trebuchet MS"/>
                <a:sym typeface="Trebuchet MS"/>
              </a:rPr>
              <a:t> Un heap binar este o colecție de chei aranjate într-un arbore binar complet ordonat heap, reprezentate într-un vector ordonat după nivelurile arborelui (fără să folosim indexul 0 din vector)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Într-un heap părintele nodului de pe poziția k se află pe poziția k / 2</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Într-un heap copii unui nod de pe poziția k se află pe pozițiile 2*k respectiv 2*k + 1</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Arborii binari compleți reprezentați ca și vectori ne permit să implementăm eficient operațiile principale ale cozii cu prioritate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Operațiile de inserare și eliminare a elementului maxim se vor realiza în timp logaritmic</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0" name="Shape 1300"/>
        <p:cNvGrpSpPr/>
        <p:nvPr/>
      </p:nvGrpSpPr>
      <p:grpSpPr>
        <a:xfrm>
          <a:off x="0" y="0"/>
          <a:ext cx="0" cy="0"/>
          <a:chOff x="0" y="0"/>
          <a:chExt cx="0" cy="0"/>
        </a:xfrm>
      </p:grpSpPr>
      <p:sp>
        <p:nvSpPr>
          <p:cNvPr id="1301" name="Shape 130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02" name="Shape 1302"/>
          <p:cNvSpPr txBox="1"/>
          <p:nvPr>
            <p:ph idx="1" type="body"/>
          </p:nvPr>
        </p:nvSpPr>
        <p:spPr>
          <a:xfrm>
            <a:off x="677335" y="2160590"/>
            <a:ext cx="2434981"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Reprezentarea unui heap într-un vector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Înălțimea unui arbore binar complet de dimensiune N este log2 N</a:t>
            </a:r>
          </a:p>
        </p:txBody>
      </p:sp>
      <p:pic>
        <p:nvPicPr>
          <p:cNvPr id="1303" name="Shape 1303"/>
          <p:cNvPicPr preferRelativeResize="0"/>
          <p:nvPr/>
        </p:nvPicPr>
        <p:blipFill rotWithShape="1">
          <a:blip r:embed="rId3">
            <a:alphaModFix/>
          </a:blip>
          <a:srcRect b="0" l="0" r="0" t="0"/>
          <a:stretch/>
        </p:blipFill>
        <p:spPr>
          <a:xfrm>
            <a:off x="3389155" y="1588054"/>
            <a:ext cx="5276676" cy="4866572"/>
          </a:xfrm>
          <a:prstGeom prst="rect">
            <a:avLst/>
          </a:prstGeom>
          <a:noFill/>
          <a:ln>
            <a:noFill/>
          </a:ln>
        </p:spPr>
      </p:pic>
    </p:spTree>
  </p:cSld>
  <p:clrMapOvr>
    <a:masterClrMapping/>
  </p:clrMapOvr>
  <p:transition spd="slow">
    <p:cut/>
  </p:transition>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7" name="Shape 1307"/>
        <p:cNvGrpSpPr/>
        <p:nvPr/>
      </p:nvGrpSpPr>
      <p:grpSpPr>
        <a:xfrm>
          <a:off x="0" y="0"/>
          <a:ext cx="0" cy="0"/>
          <a:chOff x="0" y="0"/>
          <a:chExt cx="0" cy="0"/>
        </a:xfrm>
      </p:grpSpPr>
      <p:sp>
        <p:nvSpPr>
          <p:cNvPr id="1308" name="Shape 130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09" name="Shape 130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asupra heap</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Sunt anumite situații când se modifică o cheie (sau se adaugă o nouă cheie la sfârșitul vectorului) ceea ce duce la violarea condiției de heap (cheia din fiecare nod este mai mică decât cheia din nodul părinte)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Într-o astfel de situație trebuie să aplicăm o operație numit </a:t>
            </a:r>
            <a:r>
              <a:rPr b="0" baseline="0" i="1" lang="en-GB" sz="1800" u="none" cap="none" strike="noStrike">
                <a:solidFill>
                  <a:srgbClr val="3F3F3F"/>
                </a:solidFill>
                <a:latin typeface="Trebuchet MS"/>
                <a:ea typeface="Trebuchet MS"/>
                <a:cs typeface="Trebuchet MS"/>
                <a:sym typeface="Trebuchet MS"/>
              </a:rPr>
              <a:t>reheapify</a:t>
            </a:r>
            <a:r>
              <a:rPr b="0" baseline="0" i="0" lang="en-GB" sz="1800" u="none" cap="none" strike="noStrike">
                <a:solidFill>
                  <a:srgbClr val="3F3F3F"/>
                </a:solidFill>
                <a:latin typeface="Trebuchet MS"/>
                <a:ea typeface="Trebuchet MS"/>
                <a:cs typeface="Trebuchet MS"/>
                <a:sym typeface="Trebuchet MS"/>
              </a:rPr>
              <a:t> care restabilește ordinea în heap.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Sunt două situații: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Valoarea unei chei se mărește (sau se adaugă o nouă cheie la sfârșit) – va trebui să migrăm cheia în sus în arbore cu o operație numită </a:t>
            </a:r>
            <a:r>
              <a:rPr b="0" baseline="0" i="1" lang="en-GB" sz="1600" u="none" cap="none" strike="noStrike">
                <a:solidFill>
                  <a:srgbClr val="3F3F3F"/>
                </a:solidFill>
                <a:latin typeface="Trebuchet MS"/>
                <a:ea typeface="Trebuchet MS"/>
                <a:cs typeface="Trebuchet MS"/>
                <a:sym typeface="Trebuchet MS"/>
              </a:rPr>
              <a:t>swim</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Valoarea unei chei scade – va trebui să migrăm cheia în jos pentru a restabili ordinea în heap cu o operație numită </a:t>
            </a:r>
            <a:r>
              <a:rPr b="0" baseline="0" i="1" lang="en-GB" sz="1600" u="none" cap="none" strike="noStrike">
                <a:solidFill>
                  <a:srgbClr val="3F3F3F"/>
                </a:solidFill>
                <a:latin typeface="Trebuchet MS"/>
                <a:ea typeface="Trebuchet MS"/>
                <a:cs typeface="Trebuchet MS"/>
                <a:sym typeface="Trebuchet MS"/>
              </a:rPr>
              <a:t>sink</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3" name="Shape 1313"/>
        <p:cNvGrpSpPr/>
        <p:nvPr/>
      </p:nvGrpSpPr>
      <p:grpSpPr>
        <a:xfrm>
          <a:off x="0" y="0"/>
          <a:ext cx="0" cy="0"/>
          <a:chOff x="0" y="0"/>
          <a:chExt cx="0" cy="0"/>
        </a:xfrm>
      </p:grpSpPr>
      <p:sp>
        <p:nvSpPr>
          <p:cNvPr id="1314" name="Shape 131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15" name="Shape 131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Bottom-up reheapify (swim)</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swim(</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k)</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while</a:t>
            </a:r>
            <a:r>
              <a:rPr b="0" baseline="0" i="0" lang="en-GB" sz="1800" u="none" cap="none" strike="noStrike">
                <a:solidFill>
                  <a:srgbClr val="000000"/>
                </a:solidFill>
                <a:latin typeface="Consolas"/>
                <a:ea typeface="Consolas"/>
                <a:cs typeface="Consolas"/>
                <a:sym typeface="Consolas"/>
              </a:rPr>
              <a:t> (k &gt; 1 &amp;&amp; less(k / 2, k))</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exch(k, k / 2);</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k = k / 2;</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p:txBody>
      </p:sp>
      <p:pic>
        <p:nvPicPr>
          <p:cNvPr id="1316" name="Shape 1316"/>
          <p:cNvPicPr preferRelativeResize="0"/>
          <p:nvPr/>
        </p:nvPicPr>
        <p:blipFill rotWithShape="1">
          <a:blip r:embed="rId3">
            <a:alphaModFix/>
          </a:blip>
          <a:srcRect b="0" l="0" r="0" t="0"/>
          <a:stretch/>
        </p:blipFill>
        <p:spPr>
          <a:xfrm>
            <a:off x="5313541" y="2160589"/>
            <a:ext cx="4736472" cy="4426610"/>
          </a:xfrm>
          <a:prstGeom prst="rect">
            <a:avLst/>
          </a:prstGeom>
          <a:noFill/>
          <a:ln>
            <a:noFill/>
          </a:ln>
        </p:spPr>
      </p:pic>
    </p:spTree>
  </p:cSld>
  <p:clrMapOvr>
    <a:masterClrMapping/>
  </p:clrMapOvr>
  <p:transition spd="slow">
    <p:cut/>
  </p:transition>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0" name="Shape 1320"/>
        <p:cNvGrpSpPr/>
        <p:nvPr/>
      </p:nvGrpSpPr>
      <p:grpSpPr>
        <a:xfrm>
          <a:off x="0" y="0"/>
          <a:ext cx="0" cy="0"/>
          <a:chOff x="0" y="0"/>
          <a:chExt cx="0" cy="0"/>
        </a:xfrm>
      </p:grpSpPr>
      <p:sp>
        <p:nvSpPr>
          <p:cNvPr id="1321" name="Shape 132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22" name="Shape 132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Top-down reheapify (sink)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private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sink(</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while</a:t>
            </a:r>
            <a:r>
              <a:rPr b="0" baseline="0" i="0" lang="en-GB" sz="1650" u="none" cap="none" strike="noStrike">
                <a:solidFill>
                  <a:srgbClr val="000000"/>
                </a:solidFill>
                <a:latin typeface="Consolas"/>
                <a:ea typeface="Consolas"/>
                <a:cs typeface="Consolas"/>
                <a:sym typeface="Consolas"/>
              </a:rPr>
              <a:t> (2 * k &lt;= N){</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j = 2 * 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(j &lt; N &amp;&amp; less(j, j + 1))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(!less(k, j)) </a:t>
            </a:r>
            <a:r>
              <a:rPr b="0" baseline="0" i="0" lang="en-GB" sz="1650" u="none" cap="none" strike="noStrike">
                <a:solidFill>
                  <a:srgbClr val="0000FF"/>
                </a:solidFill>
                <a:latin typeface="Consolas"/>
                <a:ea typeface="Consolas"/>
                <a:cs typeface="Consolas"/>
                <a:sym typeface="Consolas"/>
              </a:rPr>
              <a:t>break</a:t>
            </a:r>
            <a:r>
              <a:rPr b="0" baseline="0" i="0" lang="en-GB" sz="165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exch(k,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k =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a:t>
            </a:r>
          </a:p>
        </p:txBody>
      </p:sp>
      <p:pic>
        <p:nvPicPr>
          <p:cNvPr id="1323" name="Shape 1323"/>
          <p:cNvPicPr preferRelativeResize="0"/>
          <p:nvPr/>
        </p:nvPicPr>
        <p:blipFill rotWithShape="1">
          <a:blip r:embed="rId3">
            <a:alphaModFix/>
          </a:blip>
          <a:srcRect b="0" l="0" r="0" t="0"/>
          <a:stretch/>
        </p:blipFill>
        <p:spPr>
          <a:xfrm>
            <a:off x="5206526" y="1930402"/>
            <a:ext cx="4067479" cy="4758183"/>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generics</a:t>
            </a:r>
          </a:p>
        </p:txBody>
      </p:sp>
      <p:sp>
        <p:nvSpPr>
          <p:cNvPr id="249" name="Shape 24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Încercarea de a adăuga un obiect de alt tip (necompatibil) la colecție duce la eroarea la compilare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Generics – ne permite cod type-safe; erorile pot fi detectate la compilare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Fără generics trebuie să definim o clasă colecție diferită pentru fiecare tip de date ale cărui valori am dori să le păstrăm într-o colecție</a:t>
            </a:r>
          </a:p>
        </p:txBody>
      </p:sp>
    </p:spTree>
  </p:cSld>
  <p:clrMapOvr>
    <a:masterClrMapping/>
  </p:clrMapOvr>
  <p:transition spd="slow">
    <p:cut/>
  </p:transition>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7" name="Shape 1327"/>
        <p:cNvGrpSpPr/>
        <p:nvPr/>
      </p:nvGrpSpPr>
      <p:grpSpPr>
        <a:xfrm>
          <a:off x="0" y="0"/>
          <a:ext cx="0" cy="0"/>
          <a:chOff x="0" y="0"/>
          <a:chExt cx="0" cy="0"/>
        </a:xfrm>
      </p:grpSpPr>
      <p:sp>
        <p:nvSpPr>
          <p:cNvPr id="1328" name="Shape 132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29" name="Shape 132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Operațiile </a:t>
            </a:r>
            <a:r>
              <a:rPr b="0" baseline="0" i="0" lang="en-GB" sz="1800" u="none" cap="none" strike="noStrike">
                <a:solidFill>
                  <a:srgbClr val="3F3F3F"/>
                </a:solidFill>
                <a:latin typeface="Consolas"/>
                <a:ea typeface="Consolas"/>
                <a:cs typeface="Consolas"/>
                <a:sym typeface="Consolas"/>
              </a:rPr>
              <a:t>sink() </a:t>
            </a:r>
            <a:r>
              <a:rPr b="0" baseline="0" i="0" lang="en-GB" sz="1800" u="none" cap="none" strike="noStrike">
                <a:solidFill>
                  <a:srgbClr val="3F3F3F"/>
                </a:solidFill>
                <a:latin typeface="Trebuchet MS"/>
                <a:ea typeface="Trebuchet MS"/>
                <a:cs typeface="Trebuchet MS"/>
                <a:sym typeface="Trebuchet MS"/>
              </a:rPr>
              <a:t>și </a:t>
            </a:r>
            <a:r>
              <a:rPr b="0" baseline="0" i="0" lang="en-GB" sz="1800" u="none" cap="none" strike="noStrike">
                <a:solidFill>
                  <a:srgbClr val="3F3F3F"/>
                </a:solidFill>
                <a:latin typeface="Consolas"/>
                <a:ea typeface="Consolas"/>
                <a:cs typeface="Consolas"/>
                <a:sym typeface="Consolas"/>
              </a:rPr>
              <a:t>swim() </a:t>
            </a:r>
            <a:r>
              <a:rPr b="0" baseline="0" i="0" lang="en-GB" sz="1800" u="none" cap="none" strike="noStrike">
                <a:solidFill>
                  <a:srgbClr val="3F3F3F"/>
                </a:solidFill>
                <a:latin typeface="Trebuchet MS"/>
                <a:ea typeface="Trebuchet MS"/>
                <a:cs typeface="Trebuchet MS"/>
                <a:sym typeface="Trebuchet MS"/>
              </a:rPr>
              <a:t>permit implementarea eficientă a API-ului pentru coada cu prioritate</a:t>
            </a:r>
          </a:p>
          <a:p>
            <a:pPr indent="-298431" lvl="1" marL="742932" marR="0" rtl="0" algn="l">
              <a:spcBef>
                <a:spcPts val="1000"/>
              </a:spcBef>
              <a:spcAft>
                <a:spcPts val="0"/>
              </a:spcAft>
              <a:buClr>
                <a:schemeClr val="accent1"/>
              </a:buClr>
              <a:buSzPct val="90000"/>
              <a:buFont typeface="Noto Symbol"/>
              <a:buChar char=""/>
            </a:pPr>
            <a:r>
              <a:rPr b="0" baseline="0" i="0" lang="en-GB" sz="1600" u="none" cap="none" strike="noStrike">
                <a:solidFill>
                  <a:srgbClr val="3F3F3F"/>
                </a:solidFill>
                <a:latin typeface="Trebuchet MS"/>
                <a:ea typeface="Trebuchet MS"/>
                <a:cs typeface="Trebuchet MS"/>
                <a:sym typeface="Trebuchet MS"/>
              </a:rPr>
              <a:t>Inserarea unei noi valori – se face la sfârșit, se mărește dimensiunea heap-ului cu 1 și noii valori se aplică operația </a:t>
            </a:r>
            <a:r>
              <a:rPr b="0" baseline="0" i="0" lang="en-GB" sz="1800" u="none" cap="none" strike="noStrike">
                <a:solidFill>
                  <a:srgbClr val="3F3F3F"/>
                </a:solidFill>
                <a:latin typeface="Consolas"/>
                <a:ea typeface="Consolas"/>
                <a:cs typeface="Consolas"/>
                <a:sym typeface="Consolas"/>
              </a:rPr>
              <a:t>swim()</a:t>
            </a:r>
            <a:r>
              <a:rPr b="0" baseline="0" i="0" lang="en-GB" sz="1600" u="none" cap="none" strike="noStrike">
                <a:solidFill>
                  <a:srgbClr val="3F3F3F"/>
                </a:solidFill>
                <a:latin typeface="Trebuchet MS"/>
                <a:ea typeface="Trebuchet MS"/>
                <a:cs typeface="Trebuchet MS"/>
                <a:sym typeface="Trebuchet MS"/>
              </a:rPr>
              <a:t> pentru a restabili proprietatea de heap</a:t>
            </a:r>
          </a:p>
          <a:p>
            <a:pPr indent="-298431" lvl="1" marL="742932" marR="0" rtl="0" algn="l">
              <a:spcBef>
                <a:spcPts val="1000"/>
              </a:spcBef>
              <a:spcAft>
                <a:spcPts val="0"/>
              </a:spcAft>
              <a:buClr>
                <a:schemeClr val="accent1"/>
              </a:buClr>
              <a:buSzPct val="90000"/>
              <a:buFont typeface="Noto Symbol"/>
              <a:buChar char=""/>
            </a:pPr>
            <a:r>
              <a:rPr b="0" baseline="0" i="0" lang="en-GB" sz="1600" u="none" cap="none" strike="noStrike">
                <a:solidFill>
                  <a:srgbClr val="3F3F3F"/>
                </a:solidFill>
                <a:latin typeface="Trebuchet MS"/>
                <a:ea typeface="Trebuchet MS"/>
                <a:cs typeface="Trebuchet MS"/>
                <a:sym typeface="Trebuchet MS"/>
              </a:rPr>
              <a:t>Eliminarea maximului – maximul este pe poziția 1; în locul lui se pune elementul de pe ultima poziție și se aplică asupra acestuia operația </a:t>
            </a:r>
            <a:r>
              <a:rPr b="0" baseline="0" i="0" lang="en-GB" sz="1800" u="none" cap="none" strike="noStrike">
                <a:solidFill>
                  <a:srgbClr val="3F3F3F"/>
                </a:solidFill>
                <a:latin typeface="Consolas"/>
                <a:ea typeface="Consolas"/>
                <a:cs typeface="Consolas"/>
                <a:sym typeface="Consolas"/>
              </a:rPr>
              <a:t>sink()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Ambele operații se vor face în timp logaritmic (eficient)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MaxPQ.cs, MinPQ.cs, MaxMinPQClient.cs, TopM.cs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3" name="Shape 1333"/>
        <p:cNvGrpSpPr/>
        <p:nvPr/>
      </p:nvGrpSpPr>
      <p:grpSpPr>
        <a:xfrm>
          <a:off x="0" y="0"/>
          <a:ext cx="0" cy="0"/>
          <a:chOff x="0" y="0"/>
          <a:chExt cx="0" cy="0"/>
        </a:xfrm>
      </p:grpSpPr>
      <p:sp>
        <p:nvSpPr>
          <p:cNvPr id="1334" name="Shape 133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35" name="Shape 1335"/>
          <p:cNvSpPr txBox="1"/>
          <p:nvPr>
            <p:ph idx="1" type="body"/>
          </p:nvPr>
        </p:nvSpPr>
        <p:spPr>
          <a:xfrm>
            <a:off x="677337" y="2160590"/>
            <a:ext cx="1520582"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 asupra heap</a:t>
            </a:r>
          </a:p>
        </p:txBody>
      </p:sp>
      <p:pic>
        <p:nvPicPr>
          <p:cNvPr id="1336" name="Shape 1336"/>
          <p:cNvPicPr preferRelativeResize="0"/>
          <p:nvPr/>
        </p:nvPicPr>
        <p:blipFill rotWithShape="1">
          <a:blip r:embed="rId3">
            <a:alphaModFix/>
          </a:blip>
          <a:srcRect b="0" l="0" r="0" t="0"/>
          <a:stretch/>
        </p:blipFill>
        <p:spPr>
          <a:xfrm>
            <a:off x="2384353" y="1505719"/>
            <a:ext cx="7757939" cy="5240887"/>
          </a:xfrm>
          <a:prstGeom prst="rect">
            <a:avLst/>
          </a:prstGeom>
          <a:noFill/>
          <a:ln>
            <a:noFill/>
          </a:ln>
        </p:spPr>
      </p:pic>
    </p:spTree>
  </p:cSld>
  <p:clrMapOvr>
    <a:masterClrMapping/>
  </p:clrMapOvr>
  <p:transition spd="slow">
    <p:cut/>
  </p:transition>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0" name="Shape 1340"/>
        <p:cNvGrpSpPr/>
        <p:nvPr/>
      </p:nvGrpSpPr>
      <p:grpSpPr>
        <a:xfrm>
          <a:off x="0" y="0"/>
          <a:ext cx="0" cy="0"/>
          <a:chOff x="0" y="0"/>
          <a:chExt cx="0" cy="0"/>
        </a:xfrm>
      </p:grpSpPr>
      <p:sp>
        <p:nvSpPr>
          <p:cNvPr id="1341" name="Shape 134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42" name="Shape 134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Într-o coadă cu prioritate cu N chei, algoritmul de inserare în heap necesită cel mult 1 + log2 N operații de comparare iar algoritmul de eliminarea a maximului necesită cel mult 2 log2 N operații de compare.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aplicații în care avem un număr foarte mare de operații </a:t>
            </a:r>
            <a:r>
              <a:rPr b="0" baseline="0" i="1" lang="en-GB" sz="1800" u="none" cap="none" strike="noStrike">
                <a:solidFill>
                  <a:srgbClr val="3F3F3F"/>
                </a:solidFill>
                <a:latin typeface="Trebuchet MS"/>
                <a:ea typeface="Trebuchet MS"/>
                <a:cs typeface="Trebuchet MS"/>
                <a:sym typeface="Trebuchet MS"/>
              </a:rPr>
              <a:t>inserare</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eliminare maxim</a:t>
            </a:r>
            <a:r>
              <a:rPr b="0" baseline="0" i="0" lang="en-GB" sz="1800" u="none" cap="none" strike="noStrike">
                <a:solidFill>
                  <a:srgbClr val="3F3F3F"/>
                </a:solidFill>
                <a:latin typeface="Trebuchet MS"/>
                <a:ea typeface="Trebuchet MS"/>
                <a:cs typeface="Trebuchet MS"/>
                <a:sym typeface="Trebuchet MS"/>
              </a:rPr>
              <a:t>, intercalate, implementarea pe bază de heap a cozii cu prioritate permite realizarea ambelor operații în timp logaritmic ceea ce duce la rezolvarea problemei spre deosebire de soluțiile liniare care nu permit  rezolvarea problemei atunci când numărul de elemente procesate este foarte mare</a:t>
            </a:r>
          </a:p>
        </p:txBody>
      </p:sp>
    </p:spTree>
  </p:cSld>
  <p:clrMapOvr>
    <a:masterClrMapping/>
  </p:clrMapOvr>
  <p:transition spd="slow">
    <p:cut/>
  </p:transition>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6" name="Shape 1346"/>
        <p:cNvGrpSpPr/>
        <p:nvPr/>
      </p:nvGrpSpPr>
      <p:grpSpPr>
        <a:xfrm>
          <a:off x="0" y="0"/>
          <a:ext cx="0" cy="0"/>
          <a:chOff x="0" y="0"/>
          <a:chExt cx="0" cy="0"/>
        </a:xfrm>
      </p:grpSpPr>
      <p:sp>
        <p:nvSpPr>
          <p:cNvPr id="1347" name="Shape 134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a:t>
            </a:r>
          </a:p>
        </p:txBody>
      </p:sp>
      <p:sp>
        <p:nvSpPr>
          <p:cNvPr id="1348" name="Shape 134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Codul poate fi modificata cu ușurință pentru a crea heap ternar (sau n-ar)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Într-un arbore ternar complet fiecare nod are trei descendenți direcți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Un element de la poziția k va fi mai mare sau egal decât elementele de la pozițiile 3k-1, 3k și 3k+1 (vectorul este indexat de la 1).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Părintele elementului de la poziția k va fi la poziția (k+1)/3</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acest caz înălțimea arborelui va fi log3 N (N numărul de elemente din heap); înălțimea va fi mai mică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Costul pentru găsirea celui mai mic descendent va fi mai mare;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face un compromis în funcție de frecvența operațiilor care ne așteptăm să fie utilizate. </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2" name="Shape 1352"/>
        <p:cNvGrpSpPr/>
        <p:nvPr/>
      </p:nvGrpSpPr>
      <p:grpSpPr>
        <a:xfrm>
          <a:off x="0" y="0"/>
          <a:ext cx="0" cy="0"/>
          <a:chOff x="0" y="0"/>
          <a:chExt cx="0" cy="0"/>
        </a:xfrm>
      </p:grpSpPr>
      <p:sp>
        <p:nvSpPr>
          <p:cNvPr id="1353" name="Shape 135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Coada cu prioritate indexată</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rgbClr val="FF0000"/>
                </a:solidFill>
                <a:latin typeface="Trebuchet MS"/>
                <a:ea typeface="Trebuchet MS"/>
                <a:cs typeface="Trebuchet MS"/>
                <a:sym typeface="Trebuchet MS"/>
              </a:rPr>
              <a:t>TODO</a:t>
            </a:r>
          </a:p>
        </p:txBody>
      </p:sp>
      <p:sp>
        <p:nvSpPr>
          <p:cNvPr id="1354" name="Shape 135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Aplicație: Multiway merge (interclasare a N stream-uri)</a:t>
            </a:r>
          </a:p>
        </p:txBody>
      </p:sp>
    </p:spTree>
  </p:cSld>
  <p:clrMapOvr>
    <a:masterClrMapping/>
  </p:clrMapOvr>
  <p:transition spd="slow">
    <p:cut/>
  </p:transition>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8" name="Shape 1358"/>
        <p:cNvGrpSpPr/>
        <p:nvPr/>
      </p:nvGrpSpPr>
      <p:grpSpPr>
        <a:xfrm>
          <a:off x="0" y="0"/>
          <a:ext cx="0" cy="0"/>
          <a:chOff x="0" y="0"/>
          <a:chExt cx="0" cy="0"/>
        </a:xfrm>
      </p:grpSpPr>
      <p:sp>
        <p:nvSpPr>
          <p:cNvPr id="1359" name="Shape 135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60" name="Shape 136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Inventat de J.W.J Williams și rafinat de R.W. Floyd în 1964</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Putem folosi un heap pentru a implementa un algoritm de sortare</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HeapSort are două faze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Construcția heap-ului – se reorganizează vectorul original ca un heap</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SortDown – eliminăm elementele din heap în ordine descrescătoare pentru a crea vectorul sortat</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ordonarea crescătoare vom vom folosi un MaxPQ</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se va face in-place; heap-ul va fi creat chiar în vectorul care se sortează</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Crearea unui heap dintr-un vector de elemente aleatorii se poate face parcurgând-ul de la stânga la dreapta și aplicând operația swim()</a:t>
            </a:r>
          </a:p>
          <a:p>
            <a:pPr indent="-217151" lvl="1" marL="742932" marR="0" rtl="0" algn="l">
              <a:lnSpc>
                <a:spcPct val="90000"/>
              </a:lnSpc>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4" name="Shape 1364"/>
        <p:cNvGrpSpPr/>
        <p:nvPr/>
      </p:nvGrpSpPr>
      <p:grpSpPr>
        <a:xfrm>
          <a:off x="0" y="0"/>
          <a:ext cx="0" cy="0"/>
          <a:chOff x="0" y="0"/>
          <a:chExt cx="0" cy="0"/>
        </a:xfrm>
      </p:grpSpPr>
      <p:sp>
        <p:nvSpPr>
          <p:cNvPr id="1365" name="Shape 136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66" name="Shape 136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Crearea unui heap dintr-un vector de elemente aleatorii se poate face parcurgând-ul de la stânga la dreapta și aplicând operația swim().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Această operație se poate realiza în timp N log N.</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altă metodă este de a parcurge vectorul de la dreapta la stânga și aplicarea metodei sink() pentru a crea subheap-uri (dacă cei doi subarbori ai unui nod părinte sunt heap atunci apelul metodei sink() pe acel nod va face din arborele cu rădăcina în nodul părinte un heap)</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Cu această metodă putem începe de la mijlocul vectorului înspre început pentru că toate elementele din dreapta mijlocului sunt frunze în arbore (heap de dimensiune 1)</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0" name="Shape 1370"/>
        <p:cNvGrpSpPr/>
        <p:nvPr/>
      </p:nvGrpSpPr>
      <p:grpSpPr>
        <a:xfrm>
          <a:off x="0" y="0"/>
          <a:ext cx="0" cy="0"/>
          <a:chOff x="0" y="0"/>
          <a:chExt cx="0" cy="0"/>
        </a:xfrm>
      </p:grpSpPr>
      <p:sp>
        <p:nvSpPr>
          <p:cNvPr id="1371" name="Shape 137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72" name="Shape 137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500"/>
              <a:buFont typeface="Noto Symbol"/>
              <a:buChar char=""/>
            </a:pPr>
            <a:r>
              <a:rPr b="1" baseline="0" i="0" lang="en-GB" sz="1550" u="none" cap="none" strike="noStrike">
                <a:solidFill>
                  <a:srgbClr val="3F3F3F"/>
                </a:solidFill>
                <a:latin typeface="Trebuchet MS"/>
                <a:ea typeface="Trebuchet MS"/>
                <a:cs typeface="Trebuchet MS"/>
                <a:sym typeface="Trebuchet MS"/>
              </a:rPr>
              <a:t>Propoziție:</a:t>
            </a:r>
            <a:r>
              <a:rPr b="0" baseline="0" i="0" lang="en-GB" sz="1550" u="none" cap="none" strike="noStrike">
                <a:solidFill>
                  <a:srgbClr val="3F3F3F"/>
                </a:solidFill>
                <a:latin typeface="Trebuchet MS"/>
                <a:ea typeface="Trebuchet MS"/>
                <a:cs typeface="Trebuchet MS"/>
                <a:sym typeface="Trebuchet MS"/>
              </a:rPr>
              <a:t> construcția unui heap prin apeluri la sink() folosește mai puțin de 2N operații de comparație și mai puțin de N interschimbări pentru a crea un heap nu N elemente</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void</a:t>
            </a:r>
            <a:r>
              <a:rPr b="0" baseline="0" i="0" lang="en-GB" sz="1550" u="none" cap="none" strike="noStrike">
                <a:solidFill>
                  <a:srgbClr val="000000"/>
                </a:solidFill>
                <a:latin typeface="Consolas"/>
                <a:ea typeface="Consolas"/>
                <a:cs typeface="Consolas"/>
                <a:sym typeface="Consolas"/>
              </a:rPr>
              <a:t> sort&lt;T&gt;(T[] pq) </a:t>
            </a:r>
            <a:r>
              <a:rPr b="0" baseline="0" i="0" lang="en-GB" sz="1550" u="none" cap="none" strike="noStrike">
                <a:solidFill>
                  <a:srgbClr val="0000FF"/>
                </a:solidFill>
                <a:latin typeface="Consolas"/>
                <a:ea typeface="Consolas"/>
                <a:cs typeface="Consolas"/>
                <a:sym typeface="Consolas"/>
              </a:rPr>
              <a:t>where</a:t>
            </a:r>
            <a:r>
              <a:rPr b="0" baseline="0" i="0" lang="en-GB" sz="1550" u="none" cap="none" strike="noStrike">
                <a:solidFill>
                  <a:srgbClr val="000000"/>
                </a:solidFill>
                <a:latin typeface="Consolas"/>
                <a:ea typeface="Consolas"/>
                <a:cs typeface="Consolas"/>
                <a:sym typeface="Consolas"/>
              </a:rPr>
              <a:t> T: </a:t>
            </a:r>
            <a:r>
              <a:rPr b="0" baseline="0" i="0" lang="en-GB" sz="1550" u="none" cap="none" strike="noStrike">
                <a:solidFill>
                  <a:srgbClr val="2B91AF"/>
                </a:solidFill>
                <a:latin typeface="Consolas"/>
                <a:ea typeface="Consolas"/>
                <a:cs typeface="Consolas"/>
                <a:sym typeface="Consolas"/>
              </a:rPr>
              <a:t>IComparable</a:t>
            </a:r>
            <a:r>
              <a:rPr b="0" baseline="0" i="0" lang="en-GB" sz="1550" u="none" cap="none" strike="noStrike">
                <a:solidFill>
                  <a:srgbClr val="000000"/>
                </a:solidFill>
                <a:latin typeface="Consolas"/>
                <a:ea typeface="Consolas"/>
                <a:cs typeface="Consolas"/>
                <a:sym typeface="Consolas"/>
              </a:rPr>
              <a:t>&lt;T&gt;</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N = pq.Length;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k = N / 2; k &gt;= 1; k--)</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sink(pq, k,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(N &gt; 1)</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exch(pq, 1,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sink(pq, 1,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265167" lvl="0" marL="342891" marR="0" rtl="0" algn="l">
              <a:lnSpc>
                <a:spcPct val="80000"/>
              </a:lnSpc>
              <a:spcBef>
                <a:spcPts val="1000"/>
              </a:spcBef>
              <a:spcAft>
                <a:spcPts val="0"/>
              </a:spcAft>
              <a:buClr>
                <a:schemeClr val="accent1"/>
              </a:buClr>
              <a:buFont typeface="Noto Symbol"/>
              <a:buNone/>
            </a:pPr>
            <a:r>
              <a:t/>
            </a:r>
            <a:endParaRPr b="0" baseline="0" i="0" sz="15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6" name="Shape 1376"/>
        <p:cNvGrpSpPr/>
        <p:nvPr/>
      </p:nvGrpSpPr>
      <p:grpSpPr>
        <a:xfrm>
          <a:off x="0" y="0"/>
          <a:ext cx="0" cy="0"/>
          <a:chOff x="0" y="0"/>
          <a:chExt cx="0" cy="0"/>
        </a:xfrm>
      </p:grpSpPr>
      <p:sp>
        <p:nvSpPr>
          <p:cNvPr id="1377" name="Shape 137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78" name="Shape 1378"/>
          <p:cNvSpPr txBox="1"/>
          <p:nvPr>
            <p:ph idx="1" type="body"/>
          </p:nvPr>
        </p:nvSpPr>
        <p:spPr>
          <a:xfrm>
            <a:off x="677333" y="1711355"/>
            <a:ext cx="9490123" cy="4330008"/>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În metodele exch() și less() indicii sunt decrementați pentru a sorta un vector cu indici de la 0 la N-1</a:t>
            </a:r>
          </a:p>
          <a:p>
            <a:pPr indent="-265167" lvl="0" marL="342891" marR="0" rtl="0" algn="l">
              <a:lnSpc>
                <a:spcPct val="90000"/>
              </a:lnSpc>
              <a:spcBef>
                <a:spcPts val="1000"/>
              </a:spcBef>
              <a:spcAft>
                <a:spcPts val="0"/>
              </a:spcAft>
              <a:buClr>
                <a:schemeClr val="accent1"/>
              </a:buClr>
              <a:buFont typeface="Noto Symbol"/>
              <a:buNone/>
            </a:pPr>
            <a:r>
              <a:t/>
            </a:r>
            <a:endParaRPr b="0" baseline="0" i="0" sz="155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bool</a:t>
            </a:r>
            <a:r>
              <a:rPr b="0" baseline="0" i="0" lang="en-GB" sz="1550" u="none" cap="none" strike="noStrike">
                <a:solidFill>
                  <a:srgbClr val="000000"/>
                </a:solidFill>
                <a:latin typeface="Consolas"/>
                <a:ea typeface="Consolas"/>
                <a:cs typeface="Consolas"/>
                <a:sym typeface="Consolas"/>
              </a:rPr>
              <a:t> less&lt;T&gt;(T[] pq,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j) </a:t>
            </a:r>
            <a:r>
              <a:rPr b="0" baseline="0" i="0" lang="en-GB" sz="1550" u="none" cap="none" strike="noStrike">
                <a:solidFill>
                  <a:srgbClr val="0000FF"/>
                </a:solidFill>
                <a:latin typeface="Consolas"/>
                <a:ea typeface="Consolas"/>
                <a:cs typeface="Consolas"/>
                <a:sym typeface="Consolas"/>
              </a:rPr>
              <a:t>where</a:t>
            </a:r>
            <a:r>
              <a:rPr b="0" baseline="0" i="0" lang="en-GB" sz="1550" u="none" cap="none" strike="noStrike">
                <a:solidFill>
                  <a:srgbClr val="000000"/>
                </a:solidFill>
                <a:latin typeface="Consolas"/>
                <a:ea typeface="Consolas"/>
                <a:cs typeface="Consolas"/>
                <a:sym typeface="Consolas"/>
              </a:rPr>
              <a:t> T:</a:t>
            </a:r>
            <a:r>
              <a:rPr b="0" baseline="0" i="0" lang="en-GB" sz="1550" u="none" cap="none" strike="noStrike">
                <a:solidFill>
                  <a:srgbClr val="2B91AF"/>
                </a:solidFill>
                <a:latin typeface="Consolas"/>
                <a:ea typeface="Consolas"/>
                <a:cs typeface="Consolas"/>
                <a:sym typeface="Consolas"/>
              </a:rPr>
              <a:t>IComparable</a:t>
            </a:r>
            <a:r>
              <a:rPr b="0" baseline="0" i="0" lang="en-GB" sz="1550" u="none" cap="none" strike="noStrike">
                <a:solidFill>
                  <a:srgbClr val="000000"/>
                </a:solidFill>
                <a:latin typeface="Consolas"/>
                <a:ea typeface="Consolas"/>
                <a:cs typeface="Consolas"/>
                <a:sym typeface="Consolas"/>
              </a:rPr>
              <a:t>&lt;T&gt;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pq[i - 1].CompareTo(pq[j - 1]) &lt; 0;</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Font typeface="Noto Symbol"/>
              <a:buNone/>
            </a:pPr>
            <a:r>
              <a:t/>
            </a:r>
            <a:endParaRPr b="0" baseline="0" i="0" sz="1550" u="none" cap="none" strike="noStrike">
              <a:solidFill>
                <a:srgbClr val="000000"/>
              </a:solidFill>
              <a:latin typeface="Consolas"/>
              <a:ea typeface="Consolas"/>
              <a:cs typeface="Consolas"/>
              <a:sym typeface="Consolas"/>
            </a:endParaRP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void</a:t>
            </a:r>
            <a:r>
              <a:rPr b="0" baseline="0" i="0" lang="en-GB" sz="1550" u="none" cap="none" strike="noStrike">
                <a:solidFill>
                  <a:srgbClr val="000000"/>
                </a:solidFill>
                <a:latin typeface="Consolas"/>
                <a:ea typeface="Consolas"/>
                <a:cs typeface="Consolas"/>
                <a:sym typeface="Consolas"/>
              </a:rPr>
              <a:t> exch&lt;T&gt;(T[] pq,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j) </a:t>
            </a:r>
            <a:r>
              <a:rPr b="0" baseline="0" i="0" lang="en-GB" sz="1550" u="none" cap="none" strike="noStrike">
                <a:solidFill>
                  <a:srgbClr val="0000FF"/>
                </a:solidFill>
                <a:latin typeface="Consolas"/>
                <a:ea typeface="Consolas"/>
                <a:cs typeface="Consolas"/>
                <a:sym typeface="Consolas"/>
              </a:rPr>
              <a:t>where</a:t>
            </a:r>
            <a:r>
              <a:rPr b="0" baseline="0" i="0" lang="en-GB" sz="1550" u="none" cap="none" strike="noStrike">
                <a:solidFill>
                  <a:srgbClr val="000000"/>
                </a:solidFill>
                <a:latin typeface="Consolas"/>
                <a:ea typeface="Consolas"/>
                <a:cs typeface="Consolas"/>
                <a:sym typeface="Consolas"/>
              </a:rPr>
              <a:t> T: </a:t>
            </a:r>
            <a:r>
              <a:rPr b="0" baseline="0" i="0" lang="en-GB" sz="1550" u="none" cap="none" strike="noStrike">
                <a:solidFill>
                  <a:srgbClr val="2B91AF"/>
                </a:solidFill>
                <a:latin typeface="Consolas"/>
                <a:ea typeface="Consolas"/>
                <a:cs typeface="Consolas"/>
                <a:sym typeface="Consolas"/>
              </a:rPr>
              <a:t>IComparable</a:t>
            </a:r>
            <a:r>
              <a:rPr b="0" baseline="0" i="0" lang="en-GB" sz="1550" u="none" cap="none" strike="noStrike">
                <a:solidFill>
                  <a:srgbClr val="000000"/>
                </a:solidFill>
                <a:latin typeface="Consolas"/>
                <a:ea typeface="Consolas"/>
                <a:cs typeface="Consolas"/>
                <a:sym typeface="Consolas"/>
              </a:rPr>
              <a:t>&lt;T&gt;</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T swap = pq[i - 1];</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pq[i - 1] = pq[j - 1];</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pq[j - 1] = swap;</a:t>
            </a:r>
          </a:p>
          <a:p>
            <a:pPr indent="0" lvl="0" marL="0" marR="0" rtl="0" algn="l">
              <a:lnSpc>
                <a:spcPct val="9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265167" lvl="0" marL="342891" marR="0" rtl="0" algn="l">
              <a:lnSpc>
                <a:spcPct val="90000"/>
              </a:lnSpc>
              <a:spcBef>
                <a:spcPts val="1000"/>
              </a:spcBef>
              <a:spcAft>
                <a:spcPts val="0"/>
              </a:spcAft>
              <a:buClr>
                <a:schemeClr val="accent1"/>
              </a:buClr>
              <a:buFont typeface="Noto Symbol"/>
              <a:buNone/>
            </a:pPr>
            <a:r>
              <a:t/>
            </a:r>
            <a:endParaRPr b="0" baseline="0" i="0" sz="15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2" name="Shape 1382"/>
        <p:cNvGrpSpPr/>
        <p:nvPr/>
      </p:nvGrpSpPr>
      <p:grpSpPr>
        <a:xfrm>
          <a:off x="0" y="0"/>
          <a:ext cx="0" cy="0"/>
          <a:chOff x="0" y="0"/>
          <a:chExt cx="0" cy="0"/>
        </a:xfrm>
      </p:grpSpPr>
      <p:sp>
        <p:nvSpPr>
          <p:cNvPr id="1383" name="Shape 138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84" name="Shape 1384"/>
          <p:cNvSpPr txBox="1"/>
          <p:nvPr>
            <p:ph idx="1" type="body"/>
          </p:nvPr>
        </p:nvSpPr>
        <p:spPr>
          <a:xfrm>
            <a:off x="677337" y="2160590"/>
            <a:ext cx="2804096"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trace al HeapSort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Conținutul vectorului după fiecare operație </a:t>
            </a:r>
            <a:r>
              <a:rPr b="0" baseline="0" i="0" lang="en-GB" sz="1800" u="none" cap="none" strike="noStrike">
                <a:solidFill>
                  <a:srgbClr val="3F3F3F"/>
                </a:solidFill>
                <a:latin typeface="Consolas"/>
                <a:ea typeface="Consolas"/>
                <a:cs typeface="Consolas"/>
                <a:sym typeface="Consolas"/>
              </a:rPr>
              <a:t>sink()</a:t>
            </a:r>
          </a:p>
        </p:txBody>
      </p:sp>
      <p:pic>
        <p:nvPicPr>
          <p:cNvPr id="1385" name="Shape 1385"/>
          <p:cNvPicPr preferRelativeResize="0"/>
          <p:nvPr/>
        </p:nvPicPr>
        <p:blipFill rotWithShape="1">
          <a:blip r:embed="rId3">
            <a:alphaModFix/>
          </a:blip>
          <a:srcRect b="0" l="0" r="0" t="0"/>
          <a:stretch/>
        </p:blipFill>
        <p:spPr>
          <a:xfrm>
            <a:off x="3481433" y="340408"/>
            <a:ext cx="5335399" cy="570095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IEnumerable&lt;Items&gt;</a:t>
            </a:r>
          </a:p>
        </p:txBody>
      </p:sp>
      <p:sp>
        <p:nvSpPr>
          <p:cNvPr id="255" name="Shape 25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TODOs</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http://msdn.microsoft.com/en-us/library/vstudio/ee5kxzk0(v=vs.100).aspx</a:t>
            </a:r>
          </a:p>
        </p:txBody>
      </p:sp>
    </p:spTree>
  </p:cSld>
  <p:clrMapOvr>
    <a:masterClrMapping/>
  </p:clrMapOvr>
  <p:transition spd="slow">
    <p:cut/>
  </p:transition>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9" name="Shape 1389"/>
        <p:cNvGrpSpPr/>
        <p:nvPr/>
      </p:nvGrpSpPr>
      <p:grpSpPr>
        <a:xfrm>
          <a:off x="0" y="0"/>
          <a:ext cx="0" cy="0"/>
          <a:chOff x="0" y="0"/>
          <a:chExt cx="0" cy="0"/>
        </a:xfrm>
      </p:grpSpPr>
      <p:sp>
        <p:nvSpPr>
          <p:cNvPr id="1390" name="Shape 139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91" name="Shape 1391"/>
          <p:cNvSpPr txBox="1"/>
          <p:nvPr>
            <p:ph idx="1" type="body"/>
          </p:nvPr>
        </p:nvSpPr>
        <p:spPr>
          <a:xfrm>
            <a:off x="677335" y="2160590"/>
            <a:ext cx="3097712"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Construcția heap</a:t>
            </a:r>
          </a:p>
        </p:txBody>
      </p:sp>
      <p:pic>
        <p:nvPicPr>
          <p:cNvPr id="1392" name="Shape 1392"/>
          <p:cNvPicPr preferRelativeResize="0"/>
          <p:nvPr/>
        </p:nvPicPr>
        <p:blipFill rotWithShape="1">
          <a:blip r:embed="rId3">
            <a:alphaModFix/>
          </a:blip>
          <a:srcRect b="0" l="0" r="0" t="0"/>
          <a:stretch/>
        </p:blipFill>
        <p:spPr>
          <a:xfrm>
            <a:off x="4060273" y="91665"/>
            <a:ext cx="3959602" cy="6868698"/>
          </a:xfrm>
          <a:prstGeom prst="rect">
            <a:avLst/>
          </a:prstGeom>
          <a:noFill/>
          <a:ln>
            <a:noFill/>
          </a:ln>
        </p:spPr>
      </p:pic>
    </p:spTree>
  </p:cSld>
  <p:clrMapOvr>
    <a:masterClrMapping/>
  </p:clrMapOvr>
  <p:transition spd="slow">
    <p:cut/>
  </p:transition>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6" name="Shape 1396"/>
        <p:cNvGrpSpPr/>
        <p:nvPr/>
      </p:nvGrpSpPr>
      <p:grpSpPr>
        <a:xfrm>
          <a:off x="0" y="0"/>
          <a:ext cx="0" cy="0"/>
          <a:chOff x="0" y="0"/>
          <a:chExt cx="0" cy="0"/>
        </a:xfrm>
      </p:grpSpPr>
      <p:sp>
        <p:nvSpPr>
          <p:cNvPr id="1397" name="Shape 139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398" name="Shape 1398"/>
          <p:cNvSpPr txBox="1"/>
          <p:nvPr>
            <p:ph idx="1" type="body"/>
          </p:nvPr>
        </p:nvSpPr>
        <p:spPr>
          <a:xfrm>
            <a:off x="677335" y="2160590"/>
            <a:ext cx="3097712"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Construcția heap</a:t>
            </a:r>
          </a:p>
        </p:txBody>
      </p:sp>
      <p:pic>
        <p:nvPicPr>
          <p:cNvPr id="1399" name="Shape 1399"/>
          <p:cNvPicPr preferRelativeResize="0"/>
          <p:nvPr/>
        </p:nvPicPr>
        <p:blipFill rotWithShape="1">
          <a:blip r:embed="rId3">
            <a:alphaModFix/>
          </a:blip>
          <a:srcRect b="0" l="0" r="0" t="0"/>
          <a:stretch/>
        </p:blipFill>
        <p:spPr>
          <a:xfrm>
            <a:off x="4320330" y="124443"/>
            <a:ext cx="3582099" cy="6552851"/>
          </a:xfrm>
          <a:prstGeom prst="rect">
            <a:avLst/>
          </a:prstGeom>
          <a:noFill/>
          <a:ln>
            <a:noFill/>
          </a:ln>
        </p:spPr>
      </p:pic>
    </p:spTree>
  </p:cSld>
  <p:clrMapOvr>
    <a:masterClrMapping/>
  </p:clrMapOvr>
  <p:transition spd="slow">
    <p:cut/>
  </p:transition>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3" name="Shape 1403"/>
        <p:cNvGrpSpPr/>
        <p:nvPr/>
      </p:nvGrpSpPr>
      <p:grpSpPr>
        <a:xfrm>
          <a:off x="0" y="0"/>
          <a:ext cx="0" cy="0"/>
          <a:chOff x="0" y="0"/>
          <a:chExt cx="0" cy="0"/>
        </a:xfrm>
      </p:grpSpPr>
      <p:sp>
        <p:nvSpPr>
          <p:cNvPr id="1404" name="Shape 140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405" name="Shape 1405"/>
          <p:cNvSpPr txBox="1"/>
          <p:nvPr>
            <p:ph idx="1" type="body"/>
          </p:nvPr>
        </p:nvSpPr>
        <p:spPr>
          <a:xfrm>
            <a:off x="677333" y="2160590"/>
            <a:ext cx="4406394"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heap</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Cel mai mare element din heap este eliminat prin mutarea înspre sfârșitul vectorului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Dimensiunea heap-ului scade cu 1</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Proprietatea heap este restabilita</a:t>
            </a:r>
          </a:p>
          <a:p>
            <a:pPr indent="0" lvl="0" marL="0"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1406" name="Shape 1406"/>
          <p:cNvPicPr preferRelativeResize="0"/>
          <p:nvPr/>
        </p:nvPicPr>
        <p:blipFill rotWithShape="1">
          <a:blip r:embed="rId3">
            <a:alphaModFix/>
          </a:blip>
          <a:srcRect b="0" l="0" r="0" t="0"/>
          <a:stretch/>
        </p:blipFill>
        <p:spPr>
          <a:xfrm>
            <a:off x="5285064" y="609600"/>
            <a:ext cx="5912818" cy="5431762"/>
          </a:xfrm>
          <a:prstGeom prst="rect">
            <a:avLst/>
          </a:prstGeom>
          <a:noFill/>
          <a:ln>
            <a:noFill/>
          </a:ln>
        </p:spPr>
      </p:pic>
    </p:spTree>
  </p:cSld>
  <p:clrMapOvr>
    <a:masterClrMapping/>
  </p:clrMapOvr>
  <p:transition spd="slow">
    <p:cut/>
  </p:transition>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0" name="Shape 1410"/>
        <p:cNvGrpSpPr/>
        <p:nvPr/>
      </p:nvGrpSpPr>
      <p:grpSpPr>
        <a:xfrm>
          <a:off x="0" y="0"/>
          <a:ext cx="0" cy="0"/>
          <a:chOff x="0" y="0"/>
          <a:chExt cx="0" cy="0"/>
        </a:xfrm>
      </p:grpSpPr>
      <p:sp>
        <p:nvSpPr>
          <p:cNvPr id="1411" name="Shape 1411"/>
          <p:cNvSpPr txBox="1"/>
          <p:nvPr>
            <p:ph type="title"/>
          </p:nvPr>
        </p:nvSpPr>
        <p:spPr>
          <a:xfrm>
            <a:off x="677335" y="609600"/>
            <a:ext cx="2376259"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HeapSort</a:t>
            </a:r>
          </a:p>
        </p:txBody>
      </p:sp>
      <p:sp>
        <p:nvSpPr>
          <p:cNvPr id="1412" name="Shape 1412"/>
          <p:cNvSpPr txBox="1"/>
          <p:nvPr>
            <p:ph idx="1" type="body"/>
          </p:nvPr>
        </p:nvSpPr>
        <p:spPr>
          <a:xfrm>
            <a:off x="677337" y="2160590"/>
            <a:ext cx="3932767"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heap</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Propoziție: </a:t>
            </a:r>
            <a:r>
              <a:rPr b="0" baseline="0" i="0" lang="en-GB" sz="1800" u="none" cap="none" strike="noStrike">
                <a:solidFill>
                  <a:srgbClr val="3F3F3F"/>
                </a:solidFill>
                <a:latin typeface="Trebuchet MS"/>
                <a:ea typeface="Trebuchet MS"/>
                <a:cs typeface="Trebuchet MS"/>
                <a:sym typeface="Trebuchet MS"/>
              </a:rPr>
              <a:t>HeapSort folosește mai puțin de 2N log 2N + 2N comparații (și jumătate din această valoarea interschimbări) pentru a sorta un vector de N elemente</a:t>
            </a:r>
          </a:p>
        </p:txBody>
      </p:sp>
      <p:pic>
        <p:nvPicPr>
          <p:cNvPr id="1413" name="Shape 1413"/>
          <p:cNvPicPr preferRelativeResize="0"/>
          <p:nvPr/>
        </p:nvPicPr>
        <p:blipFill rotWithShape="1">
          <a:blip r:embed="rId3">
            <a:alphaModFix/>
          </a:blip>
          <a:srcRect b="0" l="0" r="0" t="0"/>
          <a:stretch/>
        </p:blipFill>
        <p:spPr>
          <a:xfrm>
            <a:off x="5284803" y="608402"/>
            <a:ext cx="6407383" cy="5586974"/>
          </a:xfrm>
          <a:prstGeom prst="rect">
            <a:avLst/>
          </a:prstGeom>
          <a:noFill/>
          <a:ln>
            <a:noFill/>
          </a:ln>
        </p:spPr>
      </p:pic>
    </p:spTree>
  </p:cSld>
  <p:clrMapOvr>
    <a:masterClrMapping/>
  </p:clrMapOvr>
  <p:transition spd="slow">
    <p:cut/>
  </p:transition>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7" name="Shape 1417"/>
        <p:cNvGrpSpPr/>
        <p:nvPr/>
      </p:nvGrpSpPr>
      <p:grpSpPr>
        <a:xfrm>
          <a:off x="0" y="0"/>
          <a:ext cx="0" cy="0"/>
          <a:chOff x="0" y="0"/>
          <a:chExt cx="0" cy="0"/>
        </a:xfrm>
      </p:grpSpPr>
      <p:sp>
        <p:nvSpPr>
          <p:cNvPr id="1418" name="Shape 141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19" name="Shape 141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motiv pentru care sortarea este utilă = mult mai ușor să se caute un element într-un vector sortat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Aplicații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agende, organizarea unor fișiere, motoare de căutare (sortare în ordinea relevanței), foi de calcul,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Indexul unei cărți, eliminarea elementelor care se repetă într-o listă, calcule statistice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Compresia datelor, grafică pe calculator, biologie computațională, optimizare combinatorială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Algoritmii de sortare au un rol fundamental în multe alte categorii de algoritmi fiind un prim pas în organizarea datelor</a:t>
            </a:r>
          </a:p>
        </p:txBody>
      </p:sp>
    </p:spTree>
  </p:cSld>
  <p:clrMapOvr>
    <a:masterClrMapping/>
  </p:clrMapOvr>
  <p:transition spd="slow">
    <p:cut/>
  </p:transition>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3" name="Shape 1423"/>
        <p:cNvGrpSpPr/>
        <p:nvPr/>
      </p:nvGrpSpPr>
      <p:grpSpPr>
        <a:xfrm>
          <a:off x="0" y="0"/>
          <a:ext cx="0" cy="0"/>
          <a:chOff x="0" y="0"/>
          <a:chExt cx="0" cy="0"/>
        </a:xfrm>
      </p:grpSpPr>
      <p:sp>
        <p:nvSpPr>
          <p:cNvPr id="1424" name="Shape 142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25" name="Shape 142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unor elemente de tipuri diferite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Algoritmii de sortare au fost implementați în mod generic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Tipurile de date trebuie să implementeze interfața </a:t>
            </a:r>
            <a:r>
              <a:rPr b="0" baseline="0" i="0" lang="en-GB" sz="1800" u="none" cap="none" strike="noStrike">
                <a:solidFill>
                  <a:srgbClr val="3F3F3F"/>
                </a:solidFill>
                <a:latin typeface="Consolas"/>
                <a:ea typeface="Consolas"/>
                <a:cs typeface="Consolas"/>
                <a:sym typeface="Consolas"/>
              </a:rPr>
              <a:t>IComparable&lt;T&gt; </a:t>
            </a:r>
            <a:r>
              <a:rPr b="0" baseline="0" i="0" lang="en-GB" sz="1800" u="none" cap="none" strike="noStrike">
                <a:solidFill>
                  <a:srgbClr val="3F3F3F"/>
                </a:solidFill>
                <a:latin typeface="Trebuchet MS"/>
                <a:ea typeface="Trebuchet MS"/>
                <a:cs typeface="Trebuchet MS"/>
                <a:sym typeface="Trebuchet MS"/>
              </a:rPr>
              <a:t>care stabilește o ordine naturală pe valorile tipului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sorta și după alte criterii vom crea implementări ale interfeței </a:t>
            </a:r>
            <a:r>
              <a:rPr b="0" baseline="0" i="0" lang="en-GB" sz="1800" u="none" cap="none" strike="noStrike">
                <a:solidFill>
                  <a:srgbClr val="3F3F3F"/>
                </a:solidFill>
                <a:latin typeface="Consolas"/>
                <a:ea typeface="Consolas"/>
                <a:cs typeface="Consolas"/>
                <a:sym typeface="Consolas"/>
              </a:rPr>
              <a:t>IComparer&lt;T&gt; </a:t>
            </a:r>
            <a:r>
              <a:rPr b="0" baseline="0" i="0" lang="en-GB" sz="1800" u="none" cap="none" strike="noStrike">
                <a:solidFill>
                  <a:srgbClr val="3F3F3F"/>
                </a:solidFill>
                <a:latin typeface="Trebuchet MS"/>
                <a:ea typeface="Trebuchet MS"/>
                <a:cs typeface="Trebuchet MS"/>
                <a:sym typeface="Trebuchet MS"/>
              </a:rPr>
              <a:t>și vom folosi un comparator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Când sortăm ceea ce se modifică sunt referințe la date. Datele propriu-zise (obiectele) rămân în memorie la aceleași adrese (</a:t>
            </a:r>
            <a:r>
              <a:rPr b="0" baseline="0" i="1" lang="en-GB" sz="1800" u="none" cap="none" strike="noStrike">
                <a:solidFill>
                  <a:srgbClr val="3F3F3F"/>
                </a:solidFill>
                <a:latin typeface="Trebuchet MS"/>
                <a:ea typeface="Trebuchet MS"/>
                <a:cs typeface="Trebuchet MS"/>
                <a:sym typeface="Trebuchet MS"/>
              </a:rPr>
              <a:t>pointer sorting</a:t>
            </a:r>
            <a:r>
              <a:rPr b="0" baseline="0" i="0" lang="en-GB" sz="18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Cheile de sortare trebuie să fie imutabile pentru a asigura că ordinea rămâne neschimbată dacă un client ar încerca să modifice valorile cheilor</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9" name="Shape 1429"/>
        <p:cNvGrpSpPr/>
        <p:nvPr/>
      </p:nvGrpSpPr>
      <p:grpSpPr>
        <a:xfrm>
          <a:off x="0" y="0"/>
          <a:ext cx="0" cy="0"/>
          <a:chOff x="0" y="0"/>
          <a:chExt cx="0" cy="0"/>
        </a:xfrm>
      </p:grpSpPr>
      <p:sp>
        <p:nvSpPr>
          <p:cNvPr id="1430" name="Shape 143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31" name="Shape 143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Folosind referințe la date, interschimbările de elemente nu sunt operații costisitoare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 asemenea operația de comparație de regulă nu este costisitoare pentru că pentru a stabili ordinea a două chei se folosește doar o mică parte din datele conținute de cheia respectivă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Există multe situații în care dorim să folosim mai multe criterii de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Interfața </a:t>
            </a:r>
            <a:r>
              <a:rPr b="0" baseline="0" i="0" lang="en-GB" sz="1800" u="none" cap="none" strike="noStrike">
                <a:solidFill>
                  <a:srgbClr val="3F3F3F"/>
                </a:solidFill>
                <a:latin typeface="Consolas"/>
                <a:ea typeface="Consolas"/>
                <a:cs typeface="Consolas"/>
                <a:sym typeface="Consolas"/>
              </a:rPr>
              <a:t>IComparer&lt;T&gt; </a:t>
            </a:r>
            <a:r>
              <a:rPr b="0" baseline="0" i="0" lang="en-GB" sz="1800" u="none" cap="none" strike="noStrike">
                <a:solidFill>
                  <a:srgbClr val="3F3F3F"/>
                </a:solidFill>
                <a:latin typeface="Trebuchet MS"/>
                <a:ea typeface="Trebuchet MS"/>
                <a:cs typeface="Trebuchet MS"/>
                <a:sym typeface="Trebuchet MS"/>
              </a:rPr>
              <a:t>ne permite să realizăm acest lucru</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 </a:t>
            </a:r>
            <a:r>
              <a:rPr b="0" baseline="0" i="0" lang="en-GB" sz="1800" u="sng" cap="none" strike="noStrike">
                <a:solidFill>
                  <a:schemeClr val="hlink"/>
                </a:solidFill>
                <a:latin typeface="Trebuchet MS"/>
                <a:ea typeface="Trebuchet MS"/>
                <a:cs typeface="Trebuchet MS"/>
                <a:sym typeface="Trebuchet MS"/>
                <a:hlinkClick r:id="rId3"/>
              </a:rPr>
              <a:t>https://msdn.microsoft.com/en-us/library/bzw8611x(v=vs.110).aspx</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Transaction.cs</a:t>
            </a:r>
          </a:p>
        </p:txBody>
      </p:sp>
    </p:spTree>
  </p:cSld>
  <p:clrMapOvr>
    <a:masterClrMapping/>
  </p:clrMapOvr>
  <p:transition spd="slow">
    <p:cut/>
  </p:transition>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5" name="Shape 1435"/>
        <p:cNvGrpSpPr/>
        <p:nvPr/>
      </p:nvGrpSpPr>
      <p:grpSpPr>
        <a:xfrm>
          <a:off x="0" y="0"/>
          <a:ext cx="0" cy="0"/>
          <a:chOff x="0" y="0"/>
          <a:chExt cx="0" cy="0"/>
        </a:xfrm>
      </p:grpSpPr>
      <p:sp>
        <p:nvSpPr>
          <p:cNvPr id="1436" name="Shape 143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37" name="Shape 143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Stabilitate</a:t>
            </a:r>
            <a:r>
              <a:rPr b="0" baseline="0" i="0" lang="en-GB" sz="1800" u="none" cap="none" strike="noStrike">
                <a:solidFill>
                  <a:srgbClr val="3F3F3F"/>
                </a:solidFill>
                <a:latin typeface="Trebuchet MS"/>
                <a:ea typeface="Trebuchet MS"/>
                <a:cs typeface="Trebuchet MS"/>
                <a:sym typeface="Trebuchet MS"/>
              </a:rPr>
              <a:t> – proprietate a algoritmilor de sortare care păstrează ordinea relativă a cheilor egale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Este o proprietate utilă în multe situații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Exemplu: o listă de obiecte (ce conține informații legate de timp și locație GPS) ordonate după timp se ordonează ulterior după locație. Dacă sortarea nu este stabilă timpii vor fi într-o ordine aleatorie.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de sortare stabilă: Insertion Sort, Merge Sort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de sortare instabilă: Selection Sort, Quick Sort, Shell Sort, Heap Sort</a:t>
            </a:r>
          </a:p>
        </p:txBody>
      </p:sp>
    </p:spTree>
  </p:cSld>
  <p:clrMapOvr>
    <a:masterClrMapping/>
  </p:clrMapOvr>
  <p:transition spd="slow">
    <p:cut/>
  </p:transition>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1" name="Shape 1441"/>
        <p:cNvGrpSpPr/>
        <p:nvPr/>
      </p:nvGrpSpPr>
      <p:grpSpPr>
        <a:xfrm>
          <a:off x="0" y="0"/>
          <a:ext cx="0" cy="0"/>
          <a:chOff x="0" y="0"/>
          <a:chExt cx="0" cy="0"/>
        </a:xfrm>
      </p:grpSpPr>
      <p:sp>
        <p:nvSpPr>
          <p:cNvPr id="1442" name="Shape 144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43" name="Shape 144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Stabilitate când se sortează după o a doua cheie</a:t>
            </a:r>
          </a:p>
        </p:txBody>
      </p:sp>
      <p:pic>
        <p:nvPicPr>
          <p:cNvPr id="1444" name="Shape 1444"/>
          <p:cNvPicPr preferRelativeResize="0"/>
          <p:nvPr/>
        </p:nvPicPr>
        <p:blipFill rotWithShape="1">
          <a:blip r:embed="rId3">
            <a:alphaModFix/>
          </a:blip>
          <a:srcRect b="0" l="0" r="0" t="0"/>
          <a:stretch/>
        </p:blipFill>
        <p:spPr>
          <a:xfrm>
            <a:off x="677337" y="2563953"/>
            <a:ext cx="7157983" cy="4114974"/>
          </a:xfrm>
          <a:prstGeom prst="rect">
            <a:avLst/>
          </a:prstGeom>
          <a:noFill/>
          <a:ln>
            <a:noFill/>
          </a:ln>
        </p:spPr>
      </p:pic>
    </p:spTree>
  </p:cSld>
  <p:clrMapOvr>
    <a:masterClrMapping/>
  </p:clrMapOvr>
  <p:transition spd="slow">
    <p:cut/>
  </p:transition>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8" name="Shape 1448"/>
        <p:cNvGrpSpPr/>
        <p:nvPr/>
      </p:nvGrpSpPr>
      <p:grpSpPr>
        <a:xfrm>
          <a:off x="0" y="0"/>
          <a:ext cx="0" cy="0"/>
          <a:chOff x="0" y="0"/>
          <a:chExt cx="0" cy="0"/>
        </a:xfrm>
      </p:grpSpPr>
      <p:sp>
        <p:nvSpPr>
          <p:cNvPr id="1449" name="Shape 144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50" name="Shape 1450"/>
          <p:cNvSpPr txBox="1"/>
          <p:nvPr>
            <p:ph idx="1" type="body"/>
          </p:nvPr>
        </p:nvSpPr>
        <p:spPr>
          <a:xfrm>
            <a:off x="677337" y="1526800"/>
            <a:ext cx="8596668" cy="4514566"/>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Care algoritm de sortare ar trebui folosit?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Răspunsul depinde în mare măsură de detaliile aplicației și de implementare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graphicFrame>
        <p:nvGraphicFramePr>
          <p:cNvPr id="1451" name="Shape 1451"/>
          <p:cNvGraphicFramePr/>
          <p:nvPr/>
        </p:nvGraphicFramePr>
        <p:xfrm>
          <a:off x="807208" y="2313575"/>
          <a:ext cx="3000000" cy="3000000"/>
        </p:xfrm>
        <a:graphic>
          <a:graphicData uri="http://schemas.openxmlformats.org/drawingml/2006/table">
            <a:tbl>
              <a:tblPr bandRow="1" firstRow="1">
                <a:noFill/>
                <a:tableStyleId>{1FA4ADFD-594C-4023-85F9-6EC9B8650727}</a:tableStyleId>
              </a:tblPr>
              <a:tblGrid>
                <a:gridCol w="1508150"/>
                <a:gridCol w="813725"/>
                <a:gridCol w="838900"/>
                <a:gridCol w="1870750"/>
                <a:gridCol w="1442900"/>
                <a:gridCol w="4412600"/>
              </a:tblGrid>
              <a:tr h="1513850">
                <a:tc>
                  <a:txBody>
                    <a:bodyPr>
                      <a:noAutofit/>
                    </a:bodyPr>
                    <a:lstStyle/>
                    <a:p>
                      <a:pPr indent="0" lvl="0" marL="0" marR="0" rtl="0" algn="l">
                        <a:spcBef>
                          <a:spcPts val="0"/>
                        </a:spcBef>
                        <a:buSzPct val="25000"/>
                        <a:buNone/>
                      </a:pPr>
                      <a:r>
                        <a:rPr baseline="0" lang="en-GB" sz="1900" u="none" cap="none" strike="noStrike"/>
                        <a:t>Algoritm</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Stabil?</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In place?</a:t>
                      </a:r>
                    </a:p>
                  </a:txBody>
                  <a:tcPr marT="45725" marB="45725" marR="91450" marL="91450"/>
                </a:tc>
                <a:tc gridSpan="2">
                  <a:txBody>
                    <a:bodyPr>
                      <a:noAutofit/>
                    </a:bodyPr>
                    <a:lstStyle/>
                    <a:p>
                      <a:pPr indent="0" lvl="0" marL="0" marR="0" rtl="0" algn="l">
                        <a:spcBef>
                          <a:spcPts val="0"/>
                        </a:spcBef>
                        <a:buSzPct val="25000"/>
                        <a:buNone/>
                      </a:pPr>
                      <a:r>
                        <a:rPr baseline="0" lang="en-GB" sz="1900" u="none" cap="none" strike="noStrike"/>
                        <a:t>Ordinul de creștere pentru a sorta N valori</a:t>
                      </a:r>
                    </a:p>
                    <a:p>
                      <a:pPr indent="0" lvl="0" marL="0" marR="0" rtl="0" algn="l">
                        <a:spcBef>
                          <a:spcPts val="0"/>
                        </a:spcBef>
                        <a:buSzPct val="25000"/>
                        <a:buNone/>
                      </a:pPr>
                      <a:r>
                        <a:rPr baseline="0" lang="en-GB" sz="1900" u="none" cap="none" strike="noStrike"/>
                        <a:t>Timpul                      spațiu       </a:t>
                      </a:r>
                    </a:p>
                    <a:p>
                      <a:pPr indent="0" lvl="0" marL="0" marR="0" rtl="0" algn="l">
                        <a:spcBef>
                          <a:spcPts val="0"/>
                        </a:spcBef>
                        <a:buSzPct val="25000"/>
                        <a:buNone/>
                      </a:pPr>
                      <a:r>
                        <a:rPr baseline="0" lang="en-GB" sz="1900" u="none" cap="none" strike="noStrike"/>
                        <a:t>                           suplimentar</a:t>
                      </a:r>
                    </a:p>
                  </a:txBody>
                  <a:tcPr marT="45725" marB="45725" marR="91450" marL="91450"/>
                </a:tc>
                <a:tc hMerge="1"/>
                <a:tc>
                  <a:txBody>
                    <a:bodyPr>
                      <a:noAutofit/>
                    </a:bodyPr>
                    <a:lstStyle/>
                    <a:p>
                      <a:pPr indent="0" lvl="0" marL="0" marR="0" rtl="0" algn="l">
                        <a:spcBef>
                          <a:spcPts val="0"/>
                        </a:spcBef>
                        <a:buSzPct val="25000"/>
                        <a:buNone/>
                      </a:pPr>
                      <a:r>
                        <a:rPr baseline="0" lang="en-GB" sz="1900" u="none" cap="none" strike="noStrike"/>
                        <a:t>Obs.</a:t>
                      </a:r>
                    </a:p>
                  </a:txBody>
                  <a:tcPr marT="45725" marB="45725" marR="91450" marL="91450"/>
                </a:tc>
              </a:tr>
              <a:tr h="375925">
                <a:tc>
                  <a:txBody>
                    <a:bodyPr>
                      <a:noAutofit/>
                    </a:bodyPr>
                    <a:lstStyle/>
                    <a:p>
                      <a:pPr indent="0" lvl="0" marL="0" marR="0" rtl="0" algn="l">
                        <a:spcBef>
                          <a:spcPts val="0"/>
                        </a:spcBef>
                        <a:buSzPct val="25000"/>
                        <a:buNone/>
                      </a:pPr>
                      <a:r>
                        <a:rPr baseline="0" lang="en-GB" sz="1900" u="none" cap="none" strike="noStrike"/>
                        <a:t>Selection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N^2</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tc>
                <a:tc>
                  <a:txBody>
                    <a:bodyPr>
                      <a:noAutofit/>
                    </a:bodyPr>
                    <a:lstStyle/>
                    <a:p>
                      <a:pPr indent="0" lvl="0" marL="0" marR="0" rtl="0" algn="l">
                        <a:spcBef>
                          <a:spcPts val="0"/>
                        </a:spcBef>
                        <a:buNone/>
                      </a:pPr>
                      <a:r>
                        <a:t/>
                      </a:r>
                      <a:endParaRPr baseline="0" sz="1900" u="none" cap="none" strike="noStrike"/>
                    </a:p>
                  </a:txBody>
                  <a:tcPr marT="45725" marB="45725" marR="91450" marL="91450"/>
                </a:tc>
              </a:tr>
              <a:tr h="375925">
                <a:tc>
                  <a:txBody>
                    <a:bodyPr>
                      <a:noAutofit/>
                    </a:bodyPr>
                    <a:lstStyle/>
                    <a:p>
                      <a:pPr indent="0" lvl="0" marL="0" marR="0" rtl="0" algn="l">
                        <a:spcBef>
                          <a:spcPts val="0"/>
                        </a:spcBef>
                        <a:buSzPct val="25000"/>
                        <a:buNone/>
                      </a:pPr>
                      <a:r>
                        <a:rPr baseline="0" lang="en-GB" sz="1900" u="none" cap="none" strike="noStrike"/>
                        <a:t>Insertion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Între N și N^2</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Depinde de ordinea elementelor</a:t>
                      </a:r>
                    </a:p>
                  </a:txBody>
                  <a:tcPr marT="45725" marB="45725" marR="91450" marL="91450"/>
                </a:tc>
              </a:tr>
              <a:tr h="660400">
                <a:tc>
                  <a:txBody>
                    <a:bodyPr>
                      <a:noAutofit/>
                    </a:bodyPr>
                    <a:lstStyle/>
                    <a:p>
                      <a:pPr indent="0" lvl="0" marL="0" marR="0" rtl="0" algn="l">
                        <a:spcBef>
                          <a:spcPts val="0"/>
                        </a:spcBef>
                        <a:buSzPct val="25000"/>
                        <a:buNone/>
                      </a:pPr>
                      <a:r>
                        <a:rPr baseline="0" lang="en-GB" sz="1900" u="none" cap="none" strike="noStrike"/>
                        <a:t>ShellSort</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log N? N^(6/5)</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tc>
                <a:tc>
                  <a:txBody>
                    <a:bodyPr>
                      <a:noAutofit/>
                    </a:bodyPr>
                    <a:lstStyle/>
                    <a:p>
                      <a:pPr indent="0" lvl="0" marL="0" marR="0" rtl="0" algn="l">
                        <a:spcBef>
                          <a:spcPts val="0"/>
                        </a:spcBef>
                        <a:buNone/>
                      </a:pPr>
                      <a:r>
                        <a:t/>
                      </a:r>
                      <a:endParaRPr baseline="0" sz="1900" u="none" cap="none" strike="noStrike"/>
                    </a:p>
                  </a:txBody>
                  <a:tcPr marT="45725" marB="45725" marR="91450" marL="91450"/>
                </a:tc>
              </a:tr>
              <a:tr h="375925">
                <a:tc>
                  <a:txBody>
                    <a:bodyPr>
                      <a:noAutofit/>
                    </a:bodyPr>
                    <a:lstStyle/>
                    <a:p>
                      <a:pPr indent="0" lvl="0" marL="0" marR="0" rtl="0" algn="l">
                        <a:spcBef>
                          <a:spcPts val="0"/>
                        </a:spcBef>
                        <a:buSzPct val="25000"/>
                        <a:buNone/>
                      </a:pPr>
                      <a:r>
                        <a:rPr baseline="0" lang="en-GB" sz="1900" u="none" cap="none" strike="noStrike"/>
                        <a:t>QuickSort</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log 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log N</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probabilistic</a:t>
                      </a:r>
                    </a:p>
                  </a:txBody>
                  <a:tcPr marT="45725" marB="45725" marR="91450" marL="91450"/>
                </a:tc>
              </a:tr>
              <a:tr h="660400">
                <a:tc>
                  <a:txBody>
                    <a:bodyPr>
                      <a:noAutofit/>
                    </a:bodyPr>
                    <a:lstStyle/>
                    <a:p>
                      <a:pPr indent="0" lvl="0" marL="0" marR="0" rtl="0" algn="l">
                        <a:spcBef>
                          <a:spcPts val="0"/>
                        </a:spcBef>
                        <a:buSzPct val="25000"/>
                        <a:buNone/>
                      </a:pPr>
                      <a:r>
                        <a:rPr baseline="0" lang="en-GB" sz="1900" u="none" cap="none" strike="noStrike"/>
                        <a:t>3-way Quick</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 N log 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log N</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Probabilistic, depinde de distribuția cheilor</a:t>
                      </a:r>
                    </a:p>
                  </a:txBody>
                  <a:tcPr marT="45725" marB="45725" marR="91450" marL="91450"/>
                </a:tc>
              </a:tr>
              <a:tr h="375925">
                <a:tc>
                  <a:txBody>
                    <a:bodyPr>
                      <a:noAutofit/>
                    </a:bodyPr>
                    <a:lstStyle/>
                    <a:p>
                      <a:pPr indent="0" lvl="0" marL="0" marR="0" rtl="0" algn="l">
                        <a:spcBef>
                          <a:spcPts val="0"/>
                        </a:spcBef>
                        <a:buSzPct val="25000"/>
                        <a:buNone/>
                      </a:pPr>
                      <a:r>
                        <a:rPr baseline="0" lang="en-GB" sz="1900" u="none" cap="none" strike="noStrike"/>
                        <a:t>MergeSort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log 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a:t>
                      </a:r>
                    </a:p>
                  </a:txBody>
                  <a:tcPr marT="45725" marB="45725" marR="91450" marL="91450"/>
                </a:tc>
                <a:tc>
                  <a:txBody>
                    <a:bodyPr>
                      <a:noAutofit/>
                    </a:bodyPr>
                    <a:lstStyle/>
                    <a:p>
                      <a:pPr indent="0" lvl="0" marL="0" marR="0" rtl="0" algn="l">
                        <a:spcBef>
                          <a:spcPts val="0"/>
                        </a:spcBef>
                        <a:buNone/>
                      </a:pPr>
                      <a:r>
                        <a:t/>
                      </a:r>
                      <a:endParaRPr baseline="0" sz="1900" u="none" cap="none" strike="noStrike"/>
                    </a:p>
                  </a:txBody>
                  <a:tcPr marT="45725" marB="45725" marR="91450" marL="91450"/>
                </a:tc>
              </a:tr>
              <a:tr h="375925">
                <a:tc>
                  <a:txBody>
                    <a:bodyPr>
                      <a:noAutofit/>
                    </a:bodyPr>
                    <a:lstStyle/>
                    <a:p>
                      <a:pPr indent="0" lvl="0" marL="0" marR="0" rtl="0" algn="l">
                        <a:spcBef>
                          <a:spcPts val="0"/>
                        </a:spcBef>
                        <a:buSzPct val="25000"/>
                        <a:buNone/>
                      </a:pPr>
                      <a:r>
                        <a:rPr baseline="0" lang="en-GB" sz="1900" u="none" cap="none" strike="noStrike"/>
                        <a:t>HeapSort</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Nu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Da</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log N</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tc>
                <a:tc>
                  <a:txBody>
                    <a:bodyPr>
                      <a:noAutofit/>
                    </a:bodyPr>
                    <a:lstStyle/>
                    <a:p>
                      <a:pPr indent="0" lvl="0" marL="0" marR="0" rtl="0" algn="l">
                        <a:spcBef>
                          <a:spcPts val="0"/>
                        </a:spcBef>
                        <a:buNone/>
                      </a:pPr>
                      <a:r>
                        <a:t/>
                      </a:r>
                      <a:endParaRPr baseline="0" sz="1900" u="none" cap="none" strike="noStrike"/>
                    </a:p>
                  </a:txBody>
                  <a:tcPr marT="45725" marB="45725" marR="91450" marL="91450"/>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Agenda </a:t>
            </a:r>
          </a:p>
        </p:txBody>
      </p:sp>
      <p:sp>
        <p:nvSpPr>
          <p:cNvPr id="150" name="Shape 15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3"/>
              </a:rPr>
              <a:t>Introducere</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4"/>
              </a:rPr>
              <a:t>Colecții de obiecte: bag, queue, stack</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5"/>
              </a:rPr>
              <a:t>Analiza algoritmilor</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Trebuchet MS"/>
                <a:ea typeface="Trebuchet MS"/>
                <a:cs typeface="Trebuchet MS"/>
                <a:sym typeface="Trebuchet MS"/>
                <a:hlinkClick r:id="rId6"/>
              </a:rPr>
              <a:t>Algoritmi de sortare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Selection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Insertion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Shell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Merge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Quick Sort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Bag</a:t>
            </a:r>
          </a:p>
        </p:txBody>
      </p:sp>
      <p:sp>
        <p:nvSpPr>
          <p:cNvPr id="261" name="Shape 26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Bag colecție din care nu se pot elimina elementele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Permite clientului doar să adune elemente și să le acceseze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Ordinea elementelor din Bag nu e importantă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Iterarea peste elementele din Bag nu trebuie să se facă în ordinea în care au fost adăugate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BagClient.cs</a:t>
            </a:r>
          </a:p>
        </p:txBody>
      </p:sp>
    </p:spTree>
  </p:cSld>
  <p:clrMapOvr>
    <a:masterClrMapping/>
  </p:clrMapOvr>
  <p:transition spd="slow">
    <p:cut/>
  </p:transition>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5" name="Shape 1455"/>
        <p:cNvGrpSpPr/>
        <p:nvPr/>
      </p:nvGrpSpPr>
      <p:grpSpPr>
        <a:xfrm>
          <a:off x="0" y="0"/>
          <a:ext cx="0" cy="0"/>
          <a:chOff x="0" y="0"/>
          <a:chExt cx="0" cy="0"/>
        </a:xfrm>
      </p:grpSpPr>
      <p:sp>
        <p:nvSpPr>
          <p:cNvPr id="1456" name="Shape 145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57" name="Shape 145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Proprietate: </a:t>
            </a:r>
            <a:r>
              <a:rPr b="0" baseline="0" i="0" lang="en-GB" sz="1800" u="none" cap="none" strike="noStrike">
                <a:solidFill>
                  <a:srgbClr val="3F3F3F"/>
                </a:solidFill>
                <a:latin typeface="Trebuchet MS"/>
                <a:ea typeface="Trebuchet MS"/>
                <a:cs typeface="Trebuchet MS"/>
                <a:sym typeface="Trebuchet MS"/>
              </a:rPr>
              <a:t>QuickSort este cel mai bun algoritm de sortare de uz general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Justificare: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S-au făcut multe experimente pe diverse sisteme care au dus la această concluzie.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Bulca internă are puține instrucțiuni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Datele sunt accesate secvențial în vector prin urmare poate să profite de memoria cache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Timpul de rulare este ~c N log N unde c este o constantă mai mică decât la ceilalți algoritmi linearitmici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3 Way QuickSort devine liniar pentru anumite distribuții ale cheilor care pot să apară în practică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e importantă stabilitatea MergeSort e o alegere bunăs</a:t>
            </a:r>
          </a:p>
        </p:txBody>
      </p:sp>
    </p:spTree>
  </p:cSld>
  <p:clrMapOvr>
    <a:masterClrMapping/>
  </p:clrMapOvr>
  <p:transition spd="slow">
    <p:cut/>
  </p:transition>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1" name="Shape 1461"/>
        <p:cNvGrpSpPr/>
        <p:nvPr/>
      </p:nvGrpSpPr>
      <p:grpSpPr>
        <a:xfrm>
          <a:off x="0" y="0"/>
          <a:ext cx="0" cy="0"/>
          <a:chOff x="0" y="0"/>
          <a:chExt cx="0" cy="0"/>
        </a:xfrm>
      </p:grpSpPr>
      <p:sp>
        <p:nvSpPr>
          <p:cNvPr id="1462" name="Shape 146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63" name="Shape 146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tipurilor primitive: </a:t>
            </a:r>
            <a:r>
              <a:rPr b="0" baseline="0" i="0" lang="en-GB" sz="1800" u="none" cap="none" strike="noStrike">
                <a:solidFill>
                  <a:srgbClr val="3F3F3F"/>
                </a:solidFill>
                <a:latin typeface="Consolas"/>
                <a:ea typeface="Consolas"/>
                <a:cs typeface="Consolas"/>
                <a:sym typeface="Consolas"/>
              </a:rPr>
              <a:t>int, float, double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tipurile primitive este indicat să redefinim rutinele de sortare fără a folosi vectori de </a:t>
            </a:r>
            <a:r>
              <a:rPr b="0" baseline="0" i="0" lang="en-GB" sz="1800" u="none" cap="none" strike="noStrike">
                <a:solidFill>
                  <a:srgbClr val="3F3F3F"/>
                </a:solidFill>
                <a:latin typeface="Consolas"/>
                <a:ea typeface="Consolas"/>
                <a:cs typeface="Consolas"/>
                <a:sym typeface="Consolas"/>
              </a:rPr>
              <a:t>IComparable&lt;T&gt;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sorta direct vectori de tip </a:t>
            </a:r>
            <a:r>
              <a:rPr b="0" baseline="0" i="0" lang="en-GB" sz="1800" u="none" cap="none" strike="noStrike">
                <a:solidFill>
                  <a:srgbClr val="3F3F3F"/>
                </a:solidFill>
                <a:latin typeface="Consolas"/>
                <a:ea typeface="Consolas"/>
                <a:cs typeface="Consolas"/>
                <a:sym typeface="Consolas"/>
              </a:rPr>
              <a:t>int[] </a:t>
            </a:r>
            <a:r>
              <a:rPr b="0" baseline="0" i="0" lang="en-GB" sz="1800" u="none" cap="none" strike="noStrike">
                <a:solidFill>
                  <a:srgbClr val="3F3F3F"/>
                </a:solidFill>
                <a:latin typeface="Trebuchet MS"/>
                <a:ea typeface="Trebuchet MS"/>
                <a:cs typeface="Trebuchet MS"/>
                <a:sym typeface="Trebuchet MS"/>
              </a:rPr>
              <a:t>sau </a:t>
            </a:r>
            <a:r>
              <a:rPr b="0" baseline="0" i="0" lang="en-GB" sz="1800" u="none" cap="none" strike="noStrike">
                <a:solidFill>
                  <a:srgbClr val="3F3F3F"/>
                </a:solidFill>
                <a:latin typeface="Consolas"/>
                <a:ea typeface="Consolas"/>
                <a:cs typeface="Consolas"/>
                <a:sym typeface="Consolas"/>
              </a:rPr>
              <a:t>double[]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Astfel evităm stocarea referințelor și costul suplimentar al accesului la date prin referințe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 asemenea se evită costul apelului la metodele </a:t>
            </a:r>
            <a:r>
              <a:rPr b="0" baseline="0" i="0" lang="en-GB" sz="1800" u="none" cap="none" strike="noStrike">
                <a:solidFill>
                  <a:srgbClr val="3F3F3F"/>
                </a:solidFill>
                <a:latin typeface="Consolas"/>
                <a:ea typeface="Consolas"/>
                <a:cs typeface="Consolas"/>
                <a:sym typeface="Consolas"/>
              </a:rPr>
              <a:t>less() </a:t>
            </a:r>
            <a:r>
              <a:rPr b="0" baseline="0" i="0" lang="en-GB" sz="1800" u="none" cap="none" strike="noStrike">
                <a:solidFill>
                  <a:srgbClr val="3F3F3F"/>
                </a:solidFill>
                <a:latin typeface="Trebuchet MS"/>
                <a:ea typeface="Trebuchet MS"/>
                <a:cs typeface="Trebuchet MS"/>
                <a:sym typeface="Trebuchet MS"/>
              </a:rPr>
              <a:t>și </a:t>
            </a:r>
            <a:r>
              <a:rPr b="0" baseline="0" i="0" lang="en-GB" sz="1800" u="none" cap="none" strike="noStrike">
                <a:solidFill>
                  <a:srgbClr val="3F3F3F"/>
                </a:solidFill>
                <a:latin typeface="Consolas"/>
                <a:ea typeface="Consolas"/>
                <a:cs typeface="Consolas"/>
                <a:sym typeface="Consolas"/>
              </a:rPr>
              <a:t>CompareTo()</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folosi direct cod de forma </a:t>
            </a:r>
            <a:r>
              <a:rPr b="0" baseline="0" i="0" lang="en-GB" sz="1800" u="none" cap="none" strike="noStrike">
                <a:solidFill>
                  <a:srgbClr val="3F3F3F"/>
                </a:solidFill>
                <a:latin typeface="Consolas"/>
                <a:ea typeface="Consolas"/>
                <a:cs typeface="Consolas"/>
                <a:sym typeface="Consolas"/>
              </a:rPr>
              <a:t>a[i] &lt; a[j]</a:t>
            </a:r>
          </a:p>
        </p:txBody>
      </p:sp>
    </p:spTree>
  </p:cSld>
  <p:clrMapOvr>
    <a:masterClrMapping/>
  </p:clrMapOvr>
  <p:transition spd="slow">
    <p:cut/>
  </p:transition>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7" name="Shape 1467"/>
        <p:cNvGrpSpPr/>
        <p:nvPr/>
      </p:nvGrpSpPr>
      <p:grpSpPr>
        <a:xfrm>
          <a:off x="0" y="0"/>
          <a:ext cx="0" cy="0"/>
          <a:chOff x="0" y="0"/>
          <a:chExt cx="0" cy="0"/>
        </a:xfrm>
      </p:grpSpPr>
      <p:sp>
        <p:nvSpPr>
          <p:cNvPr id="1468" name="Shape 146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69" name="Shape 146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Reducții: </a:t>
            </a:r>
            <a:r>
              <a:rPr b="0" baseline="0" i="0" lang="en-GB" sz="1800" u="none" cap="none" strike="noStrike">
                <a:solidFill>
                  <a:srgbClr val="3F3F3F"/>
                </a:solidFill>
                <a:latin typeface="Trebuchet MS"/>
                <a:ea typeface="Trebuchet MS"/>
                <a:cs typeface="Trebuchet MS"/>
                <a:sym typeface="Trebuchet MS"/>
              </a:rPr>
              <a:t>o tehnică de bază în proiectarea algoritmilor în care folosim soluția la o problemă B pentru a rezolva problema A. (Spunem că reducem problema A la problema 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este un exemplu clasic de reducție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Soluția multor probleme (care au o soluție brută de tip ~N^2) se poate reduce la sortare.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sortează prima dată datele (în timp ~N log N) iar mai apoi soluția se obține rapid de regulă printr-un algoritm liniar</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3" name="Shape 1473"/>
        <p:cNvGrpSpPr/>
        <p:nvPr/>
      </p:nvGrpSpPr>
      <p:grpSpPr>
        <a:xfrm>
          <a:off x="0" y="0"/>
          <a:ext cx="0" cy="0"/>
          <a:chOff x="0" y="0"/>
          <a:chExt cx="0" cy="0"/>
        </a:xfrm>
      </p:grpSpPr>
      <p:sp>
        <p:nvSpPr>
          <p:cNvPr id="1474" name="Shape 147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75" name="Shape 147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Exemple: (duplicate)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Există chei care se repetă într-un vector?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Câte chei distincte există într-un vector?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Care valoare apare cel mai frecvent într-un vector?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 Toate aceste probleme au o soluție pătratică imediată pentru vectori de dimensiune mică (fiecare elemente al vectorului se compară cu celelalte elemente)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vectori de dimensiune mare algoritmul pătratic nu se poate aplica (e nefezabil computațional)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Prima dată sortăm vectorul în timp linearitmic după care parcurgem vectorul o singur dată pentru a găsi răspunsul la întrebările de mai sus</a:t>
            </a:r>
          </a:p>
        </p:txBody>
      </p:sp>
    </p:spTree>
  </p:cSld>
  <p:clrMapOvr>
    <a:masterClrMapping/>
  </p:clrMapOvr>
  <p:transition spd="slow">
    <p:cut/>
  </p:transition>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9" name="Shape 1479"/>
        <p:cNvGrpSpPr/>
        <p:nvPr/>
      </p:nvGrpSpPr>
      <p:grpSpPr>
        <a:xfrm>
          <a:off x="0" y="0"/>
          <a:ext cx="0" cy="0"/>
          <a:chOff x="0" y="0"/>
          <a:chExt cx="0" cy="0"/>
        </a:xfrm>
      </p:grpSpPr>
      <p:sp>
        <p:nvSpPr>
          <p:cNvPr id="1480" name="Shape 148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81" name="Shape 148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Numărarea cheilor distincte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2B91AF"/>
                </a:solidFill>
                <a:latin typeface="Consolas"/>
                <a:ea typeface="Consolas"/>
                <a:cs typeface="Consolas"/>
                <a:sym typeface="Consolas"/>
              </a:rPr>
              <a:t>QuickSort</a:t>
            </a:r>
            <a:r>
              <a:rPr b="0" baseline="0" i="0" lang="en-GB" sz="1800" u="none" cap="none" strike="noStrike">
                <a:solidFill>
                  <a:srgbClr val="000000"/>
                </a:solidFill>
                <a:latin typeface="Consolas"/>
                <a:ea typeface="Consolas"/>
                <a:cs typeface="Consolas"/>
                <a:sym typeface="Consolas"/>
              </a:rPr>
              <a:t>.sort(a);</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count = 1; </a:t>
            </a:r>
            <a:r>
              <a:rPr b="0" baseline="0" i="0" lang="en-GB" sz="1800" u="none" cap="none" strike="noStrike">
                <a:solidFill>
                  <a:srgbClr val="008000"/>
                </a:solidFill>
                <a:latin typeface="Consolas"/>
                <a:ea typeface="Consolas"/>
                <a:cs typeface="Consolas"/>
                <a:sym typeface="Consolas"/>
              </a:rPr>
              <a:t>// presupunem a.Length &gt;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 1; i &lt; a.Length; i++)</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if</a:t>
            </a:r>
            <a:r>
              <a:rPr b="0" baseline="0" i="0" lang="en-GB" sz="1800" u="none" cap="none" strike="noStrike">
                <a:solidFill>
                  <a:srgbClr val="000000"/>
                </a:solidFill>
                <a:latin typeface="Consolas"/>
                <a:ea typeface="Consolas"/>
                <a:cs typeface="Consolas"/>
                <a:sym typeface="Consolas"/>
              </a:rPr>
              <a:t> (a[i].CompareTo(a[i - 1])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count++;</a:t>
            </a:r>
          </a:p>
        </p:txBody>
      </p:sp>
    </p:spTree>
  </p:cSld>
  <p:clrMapOvr>
    <a:masterClrMapping/>
  </p:clrMapOvr>
  <p:transition spd="slow">
    <p:cut/>
  </p:transition>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5" name="Shape 1485"/>
        <p:cNvGrpSpPr/>
        <p:nvPr/>
      </p:nvGrpSpPr>
      <p:grpSpPr>
        <a:xfrm>
          <a:off x="0" y="0"/>
          <a:ext cx="0" cy="0"/>
          <a:chOff x="0" y="0"/>
          <a:chExt cx="0" cy="0"/>
        </a:xfrm>
      </p:grpSpPr>
      <p:sp>
        <p:nvSpPr>
          <p:cNvPr id="1486" name="Shape 148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87" name="Shape 148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dau două permutări aleatorii ale numerelor de la 0 la N-1</a:t>
            </a:r>
          </a:p>
          <a:p>
            <a:pPr indent="-342891" lvl="0" marL="342891" marR="0" rtl="0" algn="l">
              <a:spcBef>
                <a:spcPts val="100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Distanța </a:t>
            </a:r>
            <a:r>
              <a:rPr b="1" baseline="0" i="1" lang="en-GB" sz="1800" u="none" cap="none" strike="noStrike">
                <a:solidFill>
                  <a:srgbClr val="3F3F3F"/>
                </a:solidFill>
                <a:latin typeface="Trebuchet MS"/>
                <a:ea typeface="Trebuchet MS"/>
                <a:cs typeface="Trebuchet MS"/>
                <a:sym typeface="Trebuchet MS"/>
              </a:rPr>
              <a:t>Kendall tau </a:t>
            </a:r>
            <a:r>
              <a:rPr b="0" baseline="0" i="0" lang="en-GB" sz="1800" u="none" cap="none" strike="noStrike">
                <a:solidFill>
                  <a:srgbClr val="3F3F3F"/>
                </a:solidFill>
                <a:latin typeface="Trebuchet MS"/>
                <a:ea typeface="Trebuchet MS"/>
                <a:cs typeface="Trebuchet MS"/>
                <a:sym typeface="Trebuchet MS"/>
              </a:rPr>
              <a:t>dintre cele două permutări = numărul de perechi de numere pentru care ordinea din cele două permutări este diferită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Exemplu: P1 = {0, 3, 1, 6, 2, 5, 4} și P2 = {1, 0, 3, 6, 4, 2, 5} Distanța Kendall tau este 4 pentru ca perechile care nu sunt în aceeași ordine sunt (0, 1), (3, 1), (2, 4), (5, 4)</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Această valoare este folosită în multe domenii: sociologie, teoria votului, biologie moleculară, motoare de căutare pe web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cere să se scrie un program eficient care să calculeze această valoare pentru două permutări</a:t>
            </a:r>
          </a:p>
        </p:txBody>
      </p:sp>
    </p:spTree>
  </p:cSld>
  <p:clrMapOvr>
    <a:masterClrMapping/>
  </p:clrMapOvr>
  <p:transition spd="slow">
    <p:cut/>
  </p:transition>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1" name="Shape 1491"/>
        <p:cNvGrpSpPr/>
        <p:nvPr/>
      </p:nvGrpSpPr>
      <p:grpSpPr>
        <a:xfrm>
          <a:off x="0" y="0"/>
          <a:ext cx="0" cy="0"/>
          <a:chOff x="0" y="0"/>
          <a:chExt cx="0" cy="0"/>
        </a:xfrm>
      </p:grpSpPr>
      <p:sp>
        <p:nvSpPr>
          <p:cNvPr id="1492" name="Shape 149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93" name="Shape 1493"/>
          <p:cNvSpPr txBox="1"/>
          <p:nvPr>
            <p:ph idx="1" type="body"/>
          </p:nvPr>
        </p:nvSpPr>
        <p:spPr>
          <a:xfrm>
            <a:off x="677333" y="2160590"/>
            <a:ext cx="8911283"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1" baseline="0" i="0" lang="en-GB" sz="1800" u="none" cap="none" strike="noStrike">
                <a:solidFill>
                  <a:srgbClr val="3F3F3F"/>
                </a:solidFill>
                <a:latin typeface="Trebuchet MS"/>
                <a:ea typeface="Trebuchet MS"/>
                <a:cs typeface="Trebuchet MS"/>
                <a:sym typeface="Trebuchet MS"/>
              </a:rPr>
              <a:t>Găsirea valorii medii </a:t>
            </a:r>
            <a:r>
              <a:rPr b="0" baseline="0" i="0" lang="en-GB" sz="1800" u="none" cap="none" strike="noStrike">
                <a:solidFill>
                  <a:srgbClr val="3F3F3F"/>
                </a:solidFill>
                <a:latin typeface="Trebuchet MS"/>
                <a:ea typeface="Trebuchet MS"/>
                <a:cs typeface="Trebuchet MS"/>
                <a:sym typeface="Trebuchet MS"/>
              </a:rPr>
              <a:t>dintr-un vector = valoarea x pentru care jumătate din elementele vectorului sunt mai mici decât x și jumătate sunt mai mari decât x</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Este o operație uzuală în statistică și aplicații pentru procesarea datelor</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Găsirea valorii medii este un caz particular de selecție: găsirea celui de-al k-lea mic element dintr-o listă</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Selecția are multe aplicații în procesarea datelor experimentale</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soluție am văzut deja: TopM</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altă soluție este să sortăm lista de elemente și să luăm a k-a valoare (soluție linearitmică)</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k este mic sau mare soluția este simplă</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k ≈ N/2 atunci avem o soluție liniară bazată pe partiționarea QuickSort</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7" name="Shape 1497"/>
        <p:cNvGrpSpPr/>
        <p:nvPr/>
      </p:nvGrpSpPr>
      <p:grpSpPr>
        <a:xfrm>
          <a:off x="0" y="0"/>
          <a:ext cx="0" cy="0"/>
          <a:chOff x="0" y="0"/>
          <a:chExt cx="0" cy="0"/>
        </a:xfrm>
      </p:grpSpPr>
      <p:sp>
        <p:nvSpPr>
          <p:cNvPr id="1498" name="Shape 149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499" name="Shape 1499"/>
          <p:cNvSpPr txBox="1"/>
          <p:nvPr>
            <p:ph idx="1" type="body"/>
          </p:nvPr>
        </p:nvSpPr>
        <p:spPr>
          <a:xfrm>
            <a:off x="677337" y="1677801"/>
            <a:ext cx="8596668" cy="436356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1" baseline="0" i="0" lang="en-GB" sz="1650" u="none" cap="none" strike="noStrike">
                <a:solidFill>
                  <a:srgbClr val="3F3F3F"/>
                </a:solidFill>
                <a:latin typeface="Trebuchet MS"/>
                <a:ea typeface="Trebuchet MS"/>
                <a:cs typeface="Trebuchet MS"/>
                <a:sym typeface="Trebuchet MS"/>
              </a:rPr>
              <a:t>Găsirea valorii medii – </a:t>
            </a:r>
            <a:r>
              <a:rPr b="0" baseline="0" i="0" lang="en-GB" sz="1650" u="none" cap="none" strike="noStrike">
                <a:solidFill>
                  <a:srgbClr val="3F3F3F"/>
                </a:solidFill>
                <a:latin typeface="Trebuchet MS"/>
                <a:ea typeface="Trebuchet MS"/>
                <a:cs typeface="Trebuchet MS"/>
                <a:sym typeface="Trebuchet MS"/>
              </a:rPr>
              <a:t>soluție liniară</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T select&lt;T&gt;(T[] a,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k) </a:t>
            </a:r>
            <a:r>
              <a:rPr b="0" baseline="0" i="0" lang="en-GB" sz="1650" u="none" cap="none" strike="noStrike">
                <a:solidFill>
                  <a:srgbClr val="0000FF"/>
                </a:solidFill>
                <a:latin typeface="Consolas"/>
                <a:ea typeface="Consolas"/>
                <a:cs typeface="Consolas"/>
                <a:sym typeface="Consolas"/>
              </a:rPr>
              <a:t>where</a:t>
            </a:r>
            <a:r>
              <a:rPr b="0" baseline="0" i="0" lang="en-GB" sz="1650" u="none" cap="none" strike="noStrike">
                <a:solidFill>
                  <a:srgbClr val="000000"/>
                </a:solidFill>
                <a:latin typeface="Consolas"/>
                <a:ea typeface="Consolas"/>
                <a:cs typeface="Consolas"/>
                <a:sym typeface="Consolas"/>
              </a:rPr>
              <a:t> T: </a:t>
            </a:r>
            <a:r>
              <a:rPr b="0" baseline="0" i="0" lang="en-GB" sz="1650" u="none" cap="none" strike="noStrike">
                <a:solidFill>
                  <a:srgbClr val="2B91AF"/>
                </a:solidFill>
                <a:latin typeface="Consolas"/>
                <a:ea typeface="Consolas"/>
                <a:cs typeface="Consolas"/>
                <a:sym typeface="Consolas"/>
              </a:rPr>
              <a:t>IComparable</a:t>
            </a:r>
            <a:r>
              <a:rPr b="0" baseline="0" i="0" lang="en-GB" sz="1650" u="none" cap="none" strike="noStrike">
                <a:solidFill>
                  <a:srgbClr val="000000"/>
                </a:solidFill>
                <a:latin typeface="Consolas"/>
                <a:ea typeface="Consolas"/>
                <a:cs typeface="Consolas"/>
                <a:sym typeface="Consolas"/>
              </a:rPr>
              <a:t>&lt;T&gt;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Util</a:t>
            </a:r>
            <a:r>
              <a:rPr b="0" baseline="0" i="0" lang="en-GB" sz="1650" u="none" cap="none" strike="noStrike">
                <a:solidFill>
                  <a:srgbClr val="000000"/>
                </a:solidFill>
                <a:latin typeface="Consolas"/>
                <a:ea typeface="Consolas"/>
                <a:cs typeface="Consolas"/>
                <a:sym typeface="Consolas"/>
              </a:rPr>
              <a:t>.shuffle(a);</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lo = 0, hi = a.Length - 1;</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while</a:t>
            </a:r>
            <a:r>
              <a:rPr b="0" baseline="0" i="0" lang="en-GB" sz="1650" u="none" cap="none" strike="noStrike">
                <a:solidFill>
                  <a:srgbClr val="000000"/>
                </a:solidFill>
                <a:latin typeface="Consolas"/>
                <a:ea typeface="Consolas"/>
                <a:cs typeface="Consolas"/>
                <a:sym typeface="Consolas"/>
              </a:rPr>
              <a:t> (hi &gt; lo){</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j = partition(a, lo, hi);</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(j == k)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 a[k];</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(j &gt; k) hi = j - 1;</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(j &lt; k) lo = j + 1;</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 a[k];</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3" name="Shape 1503"/>
        <p:cNvGrpSpPr/>
        <p:nvPr/>
      </p:nvGrpSpPr>
      <p:grpSpPr>
        <a:xfrm>
          <a:off x="0" y="0"/>
          <a:ext cx="0" cy="0"/>
          <a:chOff x="0" y="0"/>
          <a:chExt cx="0" cy="0"/>
        </a:xfrm>
      </p:grpSpPr>
      <p:sp>
        <p:nvSpPr>
          <p:cNvPr id="1504" name="Shape 150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05" name="Shape 150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este o operație omniprezentă în orice aplicație software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Biblioteci multimedia sunt sortate după numele artistului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Email-urile sunt sortate după data primirii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Imaginile sunt sortate după dată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Universitățile sortează studenții după nume, medie, ID</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Oamenii de știință sortează datele experimentale după diverse criterii pentru a permite realizarea de simulări ale lumii naturale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 greu de găsit o aplicație computațională  care să nu utilizeze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	</a:t>
            </a:r>
          </a:p>
        </p:txBody>
      </p:sp>
    </p:spTree>
  </p:cSld>
  <p:clrMapOvr>
    <a:masterClrMapping/>
  </p:clrMapOvr>
  <p:transition spd="slow">
    <p:cut/>
  </p:transition>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9" name="Shape 1509"/>
        <p:cNvGrpSpPr/>
        <p:nvPr/>
      </p:nvGrpSpPr>
      <p:grpSpPr>
        <a:xfrm>
          <a:off x="0" y="0"/>
          <a:ext cx="0" cy="0"/>
          <a:chOff x="0" y="0"/>
          <a:chExt cx="0" cy="0"/>
        </a:xfrm>
      </p:grpSpPr>
      <p:sp>
        <p:nvSpPr>
          <p:cNvPr id="1510" name="Shape 151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11" name="Shape 151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Aplicații comerciale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La ora actuală există foarte multă informație în diverse baze de date comerciale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Organizațiile guvernamentale, instituțiile financiare, companiile comerciale organizează mare parte din această informație prin sortare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Conturi sortate după nume sau număr, tranzacții sortate după dată sau sumă, mesaje scrise sortate după adresă sau cod poștal, fișiere sortate după nume sau dată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Toate aceste date implică un algoritm de sortare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Datele sunt stocate în baze de date și sortate după mai multe chei pentru căutare mai ușoară, informația nouă este sortată după toate cheile și interclasată cu informația existentă în baza de date pentru fiecare cheie în parte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Bazele de date conțin milioane/miliarde de înregistrai care nu ar putea fi procesate fără algoritmi de sortare linearitmici</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Queue - FIFO</a:t>
            </a:r>
          </a:p>
        </p:txBody>
      </p:sp>
      <p:sp>
        <p:nvSpPr>
          <p:cNvPr id="267" name="Shape 26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bazează pe principiul First In – First Out (primul venit – primul servit)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principiu întâlnit în viața de zi cu zi: permite un serviciu echitabil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Cel care a așteptat cel mai mult este cel care este servit primul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Au un rol central în multe aplicații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Folosim coada pentru a păstra ordinea relativă a elementelor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QueueClient.cs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5" name="Shape 1515"/>
        <p:cNvGrpSpPr/>
        <p:nvPr/>
      </p:nvGrpSpPr>
      <p:grpSpPr>
        <a:xfrm>
          <a:off x="0" y="0"/>
          <a:ext cx="0" cy="0"/>
          <a:chOff x="0" y="0"/>
          <a:chExt cx="0" cy="0"/>
        </a:xfrm>
      </p:grpSpPr>
      <p:sp>
        <p:nvSpPr>
          <p:cNvPr id="1516" name="Shape 151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17" name="Shape 151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Căutarea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Datele sortate facilitează operația de căutare (așa cum am văzut la căutarea binară)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 poate răspunde și la alte tipuri de interogări</a:t>
            </a:r>
          </a:p>
          <a:p>
            <a:pPr indent="-241271" lvl="2" marL="1142971"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Câte elemente sunt mai mici decât o cheie dată?</a:t>
            </a:r>
          </a:p>
          <a:p>
            <a:pPr indent="-241271" lvl="2" marL="1142971"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Câte elemente se găsesc într-un anumit interval?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Vom discuta soluții la astfel de probleme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Vom discuta soluții de inserare și ștergere a unor elemente în listă în timp linearitmic</a:t>
            </a:r>
          </a:p>
        </p:txBody>
      </p:sp>
    </p:spTree>
  </p:cSld>
  <p:clrMapOvr>
    <a:masterClrMapping/>
  </p:clrMapOvr>
  <p:transition spd="slow">
    <p:cut/>
  </p:transition>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1" name="Shape 1521"/>
        <p:cNvGrpSpPr/>
        <p:nvPr/>
      </p:nvGrpSpPr>
      <p:grpSpPr>
        <a:xfrm>
          <a:off x="0" y="0"/>
          <a:ext cx="0" cy="0"/>
          <a:chOff x="0" y="0"/>
          <a:chExt cx="0" cy="0"/>
        </a:xfrm>
      </p:grpSpPr>
      <p:sp>
        <p:nvSpPr>
          <p:cNvPr id="1522" name="Shape 152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23" name="Shape 152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Cercetări operaționale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Domeniu care se ocupă cu crearea și aplicarea de modele matematice pentru a rezolva diverse problem și a lua decizii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 problemă de programare: se dau N job-uri și jobul j se termină în timp t_j; se cere să programăm job-urile la execuție în așa fel încât să maximizăm satisfacția clientlui. Problema se poate rezolva prin regula </a:t>
            </a:r>
            <a:r>
              <a:rPr b="0" baseline="0" i="1" lang="en-GB" sz="1600" u="none" cap="none" strike="noStrike">
                <a:solidFill>
                  <a:srgbClr val="3F3F3F"/>
                </a:solidFill>
                <a:latin typeface="Trebuchet MS"/>
                <a:ea typeface="Trebuchet MS"/>
                <a:cs typeface="Trebuchet MS"/>
                <a:sym typeface="Trebuchet MS"/>
              </a:rPr>
              <a:t>cel mai scurt timp de procesare primul. </a:t>
            </a:r>
            <a:r>
              <a:rPr b="0" baseline="0" i="0" lang="en-GB" sz="1600" u="none" cap="none" strike="noStrike">
                <a:solidFill>
                  <a:srgbClr val="3F3F3F"/>
                </a:solidFill>
                <a:latin typeface="Trebuchet MS"/>
                <a:ea typeface="Trebuchet MS"/>
                <a:cs typeface="Trebuchet MS"/>
                <a:sym typeface="Trebuchet MS"/>
              </a:rPr>
              <a:t>Pentru aceasta joburile trebuie sortate crescător după timpul de execuție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 problema de </a:t>
            </a:r>
            <a:r>
              <a:rPr b="0" baseline="0" i="1" lang="en-GB" sz="1600" u="none" cap="none" strike="noStrike">
                <a:solidFill>
                  <a:srgbClr val="3F3F3F"/>
                </a:solidFill>
                <a:latin typeface="Trebuchet MS"/>
                <a:ea typeface="Trebuchet MS"/>
                <a:cs typeface="Trebuchet MS"/>
                <a:sym typeface="Trebuchet MS"/>
              </a:rPr>
              <a:t>load-balancing</a:t>
            </a:r>
            <a:r>
              <a:rPr b="0" baseline="0" i="0" lang="en-GB" sz="1600" u="none" cap="none" strike="noStrike">
                <a:solidFill>
                  <a:srgbClr val="3F3F3F"/>
                </a:solidFill>
                <a:latin typeface="Trebuchet MS"/>
                <a:ea typeface="Trebuchet MS"/>
                <a:cs typeface="Trebuchet MS"/>
                <a:sym typeface="Trebuchet MS"/>
              </a:rPr>
              <a:t>: se dau M procesoare identice și N job-uri care trebuie executate. Se cere să se programeze cele N job-uri pe cele M procesoare în așa fel încât ultimul job care se execută să se termina cât mai repede. Problemă NP-hard prin urmare nu vom găsi o soluție de calcul a unei programări optime. Putem aplica regula  </a:t>
            </a:r>
            <a:r>
              <a:rPr b="0" baseline="0" i="1" lang="en-GB" sz="1600" u="none" cap="none" strike="noStrike">
                <a:solidFill>
                  <a:srgbClr val="3F3F3F"/>
                </a:solidFill>
                <a:latin typeface="Trebuchet MS"/>
                <a:ea typeface="Trebuchet MS"/>
                <a:cs typeface="Trebuchet MS"/>
                <a:sym typeface="Trebuchet MS"/>
              </a:rPr>
              <a:t>cel mai lung timp de procesare primul. </a:t>
            </a:r>
          </a:p>
        </p:txBody>
      </p:sp>
    </p:spTree>
  </p:cSld>
  <p:clrMapOvr>
    <a:masterClrMapping/>
  </p:clrMapOvr>
  <p:transition spd="slow">
    <p:cut/>
  </p:transition>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7" name="Shape 1527"/>
        <p:cNvGrpSpPr/>
        <p:nvPr/>
      </p:nvGrpSpPr>
      <p:grpSpPr>
        <a:xfrm>
          <a:off x="0" y="0"/>
          <a:ext cx="0" cy="0"/>
          <a:chOff x="0" y="0"/>
          <a:chExt cx="0" cy="0"/>
        </a:xfrm>
      </p:grpSpPr>
      <p:sp>
        <p:nvSpPr>
          <p:cNvPr id="1528" name="Shape 152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29" name="Shape 152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Simulări </a:t>
            </a:r>
            <a:r>
              <a:rPr b="0" baseline="0" i="1" lang="en-GB" sz="1800" u="none" cap="none" strike="noStrike">
                <a:solidFill>
                  <a:srgbClr val="3F3F3F"/>
                </a:solidFill>
                <a:latin typeface="Trebuchet MS"/>
                <a:ea typeface="Trebuchet MS"/>
                <a:cs typeface="Trebuchet MS"/>
                <a:sym typeface="Trebuchet MS"/>
              </a:rPr>
              <a:t>event-driven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Multe aplicații științifice implică simulări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Scopul este modelarea unui aspect al lumii reale pentru a-l înțelege mai bine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Putem crea modele computaționale pe lângă modelele matematice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Utilizarea unor algoritmi eficienți pentru aceste simulări poate face diferența între realizarea lor într-un timp rezonabil și a nu le putea realiza deloc</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3" name="Shape 1533"/>
        <p:cNvGrpSpPr/>
        <p:nvPr/>
      </p:nvGrpSpPr>
      <p:grpSpPr>
        <a:xfrm>
          <a:off x="0" y="0"/>
          <a:ext cx="0" cy="0"/>
          <a:chOff x="0" y="0"/>
          <a:chExt cx="0" cy="0"/>
        </a:xfrm>
      </p:grpSpPr>
      <p:sp>
        <p:nvSpPr>
          <p:cNvPr id="1534" name="Shape 153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sortare – aplicații</a:t>
            </a:r>
          </a:p>
        </p:txBody>
      </p:sp>
      <p:sp>
        <p:nvSpPr>
          <p:cNvPr id="1535" name="Shape 153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Calcule numerice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În calcule științifice e nevoie de acuratețe a rezultatelor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Acuratețea este importantă atunci când se fac milioane de operații cu valori de tip aproximative de tip float/double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Pentru controlul acurateței se pot folosi cozi cu prioritate și sortare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Exemplu: pentru a realiza integrare numerică (cuadratură) pe un interval pentru a estima aria unei suprafețe de sub o curbă putem menține o coadă cu prioritate cu estimări de acuratețe pentru o mulțime de subintervale care compun intervalul. Se elimină intervalul cu acuratețea cea mai mică, se împarte în două intervale (pentru a obține acuratețe mai bună) și cele două intervale se pun înapoi în coada cu prioritate. Se continuă astfel până când se obține acuratețea dorită</a:t>
            </a:r>
          </a:p>
        </p:txBody>
      </p:sp>
    </p:spTree>
  </p:cSld>
  <p:clrMapOvr>
    <a:masterClrMapping/>
  </p:clrMapOvr>
  <p:transition spd="slow">
    <p:cut/>
  </p:transition>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9" name="Shape 1539"/>
        <p:cNvGrpSpPr/>
        <p:nvPr/>
      </p:nvGrpSpPr>
      <p:grpSpPr>
        <a:xfrm>
          <a:off x="0" y="0"/>
          <a:ext cx="0" cy="0"/>
          <a:chOff x="0" y="0"/>
          <a:chExt cx="0" cy="0"/>
        </a:xfrm>
      </p:grpSpPr>
      <p:sp>
        <p:nvSpPr>
          <p:cNvPr id="1540" name="Shape 154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a:t>
            </a:r>
          </a:p>
        </p:txBody>
      </p:sp>
      <p:sp>
        <p:nvSpPr>
          <p:cNvPr id="1541" name="Shape 154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Tehnicile moderne de calcul și Internet-ul ne pun la dispoziție o cantitate foarte mare de informație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Posibilitatea de a căuta în mod eficient în această informație este esențial pentru procesarea 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descrie algoritmi de căutare clasici care s-au dovedit utili în numeroase aplicații de-a lungul anilor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Fără acești algoritmi nu ar fi fost posibilă dezvoltarea infrastructurii computaționale pe care o avem azi la dispoziție astăzi</a:t>
            </a:r>
          </a:p>
        </p:txBody>
      </p:sp>
    </p:spTree>
  </p:cSld>
  <p:clrMapOvr>
    <a:masterClrMapping/>
  </p:clrMapOvr>
  <p:transition spd="slow">
    <p:cut/>
  </p:transition>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5" name="Shape 1545"/>
        <p:cNvGrpSpPr/>
        <p:nvPr/>
      </p:nvGrpSpPr>
      <p:grpSpPr>
        <a:xfrm>
          <a:off x="0" y="0"/>
          <a:ext cx="0" cy="0"/>
          <a:chOff x="0" y="0"/>
          <a:chExt cx="0" cy="0"/>
        </a:xfrm>
      </p:grpSpPr>
      <p:sp>
        <p:nvSpPr>
          <p:cNvPr id="1546" name="Shape 154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a:t>
            </a:r>
          </a:p>
        </p:txBody>
      </p:sp>
      <p:sp>
        <p:nvSpPr>
          <p:cNvPr id="1547" name="Shape 154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Tabela de simboluri = mecanism abstract pentru salvarea informației (o valoare) pe care o putem căuta și obține ulterior pe baza unei chei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Natura cheilor și a valorilor depinde de aplicație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cheilor și a valorilor poate fi foarte mare prin urmare implementarea unei tabele de simboluri eficientă este o importantă provocare computațională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Tabela de simboluri se mai numește </a:t>
            </a:r>
            <a:r>
              <a:rPr b="0" baseline="0" i="1" lang="en-GB" sz="1800" u="none" cap="none" strike="noStrike">
                <a:solidFill>
                  <a:srgbClr val="3F3F3F"/>
                </a:solidFill>
                <a:latin typeface="Trebuchet MS"/>
                <a:ea typeface="Trebuchet MS"/>
                <a:cs typeface="Trebuchet MS"/>
                <a:sym typeface="Trebuchet MS"/>
              </a:rPr>
              <a:t>dicționar</a:t>
            </a:r>
            <a:r>
              <a:rPr b="0" baseline="0" i="0" lang="en-GB" sz="1800" u="none" cap="none" strike="noStrike">
                <a:solidFill>
                  <a:srgbClr val="3F3F3F"/>
                </a:solidFill>
                <a:latin typeface="Trebuchet MS"/>
                <a:ea typeface="Trebuchet MS"/>
                <a:cs typeface="Trebuchet MS"/>
                <a:sym typeface="Trebuchet MS"/>
              </a:rPr>
              <a:t>, prin analogie cu sistemele ce oferă definiții pentru cuvinte ordonate alfabetic</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DEX cheia este un cuvânt iar valoarea este dată de definiția/definițiile acelui cuvânt împreună cu pronunțarea fonetic (și eventual etimologia, declinări, sinonime etc.)</a:t>
            </a:r>
          </a:p>
        </p:txBody>
      </p:sp>
    </p:spTree>
  </p:cSld>
  <p:clrMapOvr>
    <a:masterClrMapping/>
  </p:clrMapOvr>
  <p:transition spd="slow">
    <p:cut/>
  </p:transition>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1" name="Shape 1551"/>
        <p:cNvGrpSpPr/>
        <p:nvPr/>
      </p:nvGrpSpPr>
      <p:grpSpPr>
        <a:xfrm>
          <a:off x="0" y="0"/>
          <a:ext cx="0" cy="0"/>
          <a:chOff x="0" y="0"/>
          <a:chExt cx="0" cy="0"/>
        </a:xfrm>
      </p:grpSpPr>
      <p:sp>
        <p:nvSpPr>
          <p:cNvPr id="1552" name="Shape 155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a:t>
            </a:r>
          </a:p>
        </p:txBody>
      </p:sp>
      <p:sp>
        <p:nvSpPr>
          <p:cNvPr id="1553" name="Shape 155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Tabelele de simboluri se mai numesc indecși prin analogie cu sistemul de index de la sfârșitul unei cărți care oferă acces la termeni prin enumerarea lor în ordine alfabetică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Într-un index de carte cheile sunt termenii iar valorile asociate unei chei sunt paginile cărții pe care se regăsește cheia (termenul)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discuta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implementări clasice/elementare pentru tabele de simboluri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Structuri de date clasice ce permit implementarea eficientă a tabelelor simbolice (arbori binari de căutare, arbori roșu-negru, tabele hash)</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7" name="Shape 1557"/>
        <p:cNvGrpSpPr/>
        <p:nvPr/>
      </p:nvGrpSpPr>
      <p:grpSpPr>
        <a:xfrm>
          <a:off x="0" y="0"/>
          <a:ext cx="0" cy="0"/>
          <a:chOff x="0" y="0"/>
          <a:chExt cx="0" cy="0"/>
        </a:xfrm>
      </p:grpSpPr>
      <p:sp>
        <p:nvSpPr>
          <p:cNvPr id="1558" name="Shape 155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59" name="Shape 155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Tabela de simboluri asociază o valoare cu o cheie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Programatorul client poate </a:t>
            </a:r>
            <a:r>
              <a:rPr b="0" baseline="0" i="1" lang="en-GB" sz="1800" u="none" cap="none" strike="noStrike">
                <a:solidFill>
                  <a:srgbClr val="3F3F3F"/>
                </a:solidFill>
                <a:latin typeface="Trebuchet MS"/>
                <a:ea typeface="Trebuchet MS"/>
                <a:cs typeface="Trebuchet MS"/>
                <a:sym typeface="Trebuchet MS"/>
              </a:rPr>
              <a:t>insera</a:t>
            </a:r>
            <a:r>
              <a:rPr b="0" baseline="0" i="0" lang="en-GB" sz="1800" u="none" cap="none" strike="noStrike">
                <a:solidFill>
                  <a:srgbClr val="3F3F3F"/>
                </a:solidFill>
                <a:latin typeface="Trebuchet MS"/>
                <a:ea typeface="Trebuchet MS"/>
                <a:cs typeface="Trebuchet MS"/>
                <a:sym typeface="Trebuchet MS"/>
              </a:rPr>
              <a:t> o pereche (cheie, valoare) în tabela de simboluri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Ulterior poate </a:t>
            </a:r>
            <a:r>
              <a:rPr b="0" baseline="0" i="1" lang="en-GB" sz="1800" u="none" cap="none" strike="noStrike">
                <a:solidFill>
                  <a:srgbClr val="3F3F3F"/>
                </a:solidFill>
                <a:latin typeface="Trebuchet MS"/>
                <a:ea typeface="Trebuchet MS"/>
                <a:cs typeface="Trebuchet MS"/>
                <a:sym typeface="Trebuchet MS"/>
              </a:rPr>
              <a:t>căuta</a:t>
            </a:r>
            <a:r>
              <a:rPr b="0" baseline="0" i="0" lang="en-GB" sz="1800" u="none" cap="none" strike="noStrike">
                <a:solidFill>
                  <a:srgbClr val="3F3F3F"/>
                </a:solidFill>
                <a:latin typeface="Trebuchet MS"/>
                <a:ea typeface="Trebuchet MS"/>
                <a:cs typeface="Trebuchet MS"/>
                <a:sym typeface="Trebuchet MS"/>
              </a:rPr>
              <a:t> valoarea asociată unei chei printre toate perechile (cheie, valoare) care au fost adăugate în colecție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implementa o tabelă de simboluri trebuie să definim o structură de date în care să păstrăm informația și să specificăm algoritmi pentru operațiile de inserare, căutare și alte operații pentru crearea și manipularea structurii de date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3" name="Shape 1563"/>
        <p:cNvGrpSpPr/>
        <p:nvPr/>
      </p:nvGrpSpPr>
      <p:grpSpPr>
        <a:xfrm>
          <a:off x="0" y="0"/>
          <a:ext cx="0" cy="0"/>
          <a:chOff x="0" y="0"/>
          <a:chExt cx="0" cy="0"/>
        </a:xfrm>
      </p:grpSpPr>
      <p:sp>
        <p:nvSpPr>
          <p:cNvPr id="1564" name="Shape 156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65" name="Shape 156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Aplicații ale tabelelor de simboluri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graphicFrame>
        <p:nvGraphicFramePr>
          <p:cNvPr id="1566" name="Shape 1566"/>
          <p:cNvGraphicFramePr/>
          <p:nvPr/>
        </p:nvGraphicFramePr>
        <p:xfrm>
          <a:off x="677335" y="2559184"/>
          <a:ext cx="3000000" cy="3000000"/>
        </p:xfrm>
        <a:graphic>
          <a:graphicData uri="http://schemas.openxmlformats.org/drawingml/2006/table">
            <a:tbl>
              <a:tblPr bandRow="1" firstRow="1">
                <a:noFill/>
                <a:tableStyleId>{82912869-D2E4-4CED-99C2-E13457DE5B90}</a:tableStyleId>
              </a:tblPr>
              <a:tblGrid>
                <a:gridCol w="1973575"/>
                <a:gridCol w="2827100"/>
                <a:gridCol w="2038525"/>
                <a:gridCol w="3087150"/>
              </a:tblGrid>
              <a:tr h="228600">
                <a:tc>
                  <a:txBody>
                    <a:bodyPr>
                      <a:noAutofit/>
                    </a:bodyPr>
                    <a:lstStyle/>
                    <a:p>
                      <a:pPr indent="0" lvl="0" marL="0" marR="0" rtl="0" algn="l">
                        <a:spcBef>
                          <a:spcPts val="0"/>
                        </a:spcBef>
                        <a:buSzPct val="25000"/>
                        <a:buNone/>
                      </a:pPr>
                      <a:r>
                        <a:rPr baseline="0" lang="en-GB" sz="1800" u="none" cap="none" strike="noStrike"/>
                        <a:t>Aplicație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Ce se caută</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Cheia</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Valoarea</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Dicționar</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Definiție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Cuvânt</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Definiție</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Index de carte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Paginile relevante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Termen</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Lista cu numere  de pagină</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Fișiere partajate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Melodii pentru download</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Numele melodiei</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ID calculator</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Gestiune conturi</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Procesarea tranzacțiilor</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Număr cont</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Detalii tranzacții</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Căutarea web</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Pagini web</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Cuvinte cheie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Lista numelor paginilor</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Compilator</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Tip și valoare</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Nume variabilă</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Tip și valoare</a:t>
                      </a:r>
                    </a:p>
                  </a:txBody>
                  <a:tcPr marT="45725" marB="45725" marR="91450" marL="91450"/>
                </a:tc>
              </a:tr>
            </a:tbl>
          </a:graphicData>
        </a:graphic>
      </p:graphicFrame>
    </p:spTree>
  </p:cSld>
  <p:clrMapOvr>
    <a:masterClrMapping/>
  </p:clrMapOvr>
  <p:transition spd="slow">
    <p:cut/>
  </p:transition>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0" name="Shape 1570"/>
        <p:cNvGrpSpPr/>
        <p:nvPr/>
      </p:nvGrpSpPr>
      <p:grpSpPr>
        <a:xfrm>
          <a:off x="0" y="0"/>
          <a:ext cx="0" cy="0"/>
          <a:chOff x="0" y="0"/>
          <a:chExt cx="0" cy="0"/>
        </a:xfrm>
      </p:grpSpPr>
      <p:sp>
        <p:nvSpPr>
          <p:cNvPr id="1571" name="Shape 157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72" name="Shape 1572"/>
          <p:cNvSpPr txBox="1"/>
          <p:nvPr>
            <p:ph idx="1" type="body"/>
          </p:nvPr>
        </p:nvSpPr>
        <p:spPr>
          <a:xfrm>
            <a:off x="677335" y="1812022"/>
            <a:ext cx="11251810" cy="4655889"/>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API pentru tabela de simboluri (oferă un contract între client și implementare)</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ST() </a:t>
            </a:r>
            <a:r>
              <a:rPr b="0" baseline="0" i="0" lang="en-GB" sz="1800" u="none" cap="none" strike="noStrike">
                <a:solidFill>
                  <a:srgbClr val="008000"/>
                </a:solidFill>
                <a:latin typeface="Consolas"/>
                <a:ea typeface="Consolas"/>
                <a:cs typeface="Consolas"/>
                <a:sym typeface="Consolas"/>
              </a:rPr>
              <a:t>// crearea unei tabele de simboluri</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8000"/>
                </a:solidFill>
                <a:latin typeface="Consolas"/>
                <a:ea typeface="Consolas"/>
                <a:cs typeface="Consolas"/>
                <a:sym typeface="Consolas"/>
              </a:rPr>
              <a:t>// adaugarea perechii (cheie, valoare) in tabela; eliminarea cheii daca value este null</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put(Key key, Value value)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8000"/>
                </a:solidFill>
                <a:latin typeface="Consolas"/>
                <a:ea typeface="Consolas"/>
                <a:cs typeface="Consolas"/>
                <a:sym typeface="Consolas"/>
              </a:rPr>
              <a:t>// obtine valoarea asociata cheii; daca in tabela nu exista cheia se intoarce null</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Value get(Key key)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delete(Key key) </a:t>
            </a:r>
            <a:r>
              <a:rPr b="0" baseline="0" i="0" lang="en-GB" sz="1800" u="none" cap="none" strike="noStrike">
                <a:solidFill>
                  <a:srgbClr val="008000"/>
                </a:solidFill>
                <a:latin typeface="Consolas"/>
                <a:ea typeface="Consolas"/>
                <a:cs typeface="Consolas"/>
                <a:sym typeface="Consolas"/>
              </a:rPr>
              <a:t>// sterge din tabela cheia (si valoarea asociata)</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contains(Key key) </a:t>
            </a:r>
            <a:r>
              <a:rPr b="0" baseline="0" i="0" lang="en-GB" sz="1800" u="none" cap="none" strike="noStrike">
                <a:solidFill>
                  <a:srgbClr val="008000"/>
                </a:solidFill>
                <a:latin typeface="Consolas"/>
                <a:ea typeface="Consolas"/>
                <a:cs typeface="Consolas"/>
                <a:sym typeface="Consolas"/>
              </a:rPr>
              <a:t>// exista in tabela o valoare asociata cheii?</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isEmpty() </a:t>
            </a:r>
            <a:r>
              <a:rPr b="0" baseline="0" i="0" lang="en-GB" sz="1800" u="none" cap="none" strike="noStrike">
                <a:solidFill>
                  <a:srgbClr val="008000"/>
                </a:solidFill>
                <a:latin typeface="Consolas"/>
                <a:ea typeface="Consolas"/>
                <a:cs typeface="Consolas"/>
                <a:sym typeface="Consolas"/>
              </a:rPr>
              <a:t>//  tabela este goala?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size() </a:t>
            </a:r>
            <a:r>
              <a:rPr b="0" baseline="0" i="0" lang="en-GB" sz="1800" u="none" cap="none" strike="noStrike">
                <a:solidFill>
                  <a:srgbClr val="008000"/>
                </a:solidFill>
                <a:latin typeface="Consolas"/>
                <a:ea typeface="Consolas"/>
                <a:cs typeface="Consolas"/>
                <a:sym typeface="Consolas"/>
              </a:rPr>
              <a:t>// numarul de perechi (cheie, valoare) din tabela</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IEnumerable</a:t>
            </a:r>
            <a:r>
              <a:rPr b="0" baseline="0" i="0" lang="en-GB" sz="1800" u="none" cap="none" strike="noStrike">
                <a:solidFill>
                  <a:srgbClr val="000000"/>
                </a:solidFill>
                <a:latin typeface="Consolas"/>
                <a:ea typeface="Consolas"/>
                <a:cs typeface="Consolas"/>
                <a:sym typeface="Consolas"/>
              </a:rPr>
              <a:t>&lt;Key&gt; keys() </a:t>
            </a:r>
            <a:r>
              <a:rPr b="0" baseline="0" i="0" lang="en-GB" sz="1800" u="none" cap="none" strike="noStrike">
                <a:solidFill>
                  <a:srgbClr val="008000"/>
                </a:solidFill>
                <a:latin typeface="Consolas"/>
                <a:ea typeface="Consolas"/>
                <a:cs typeface="Consolas"/>
                <a:sym typeface="Consolas"/>
              </a:rPr>
              <a:t>// toate cheile din tabela</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Stack- LIFO</a:t>
            </a:r>
          </a:p>
        </p:txBody>
      </p:sp>
      <p:sp>
        <p:nvSpPr>
          <p:cNvPr id="273" name="Shape 27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Stiva se bazează pe principiul Last In – First Out (Ultimul venit – primul servit)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Structură de date fundamentală în Informatică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 ex. Hyperlink-urile pe care le urmăm în browser se pun într-o stivă pentru putea reveni la ele cu </a:t>
            </a:r>
            <a:r>
              <a:rPr b="0" baseline="0" i="1" lang="en-GB" sz="1800" u="none" cap="none" strike="noStrike">
                <a:solidFill>
                  <a:srgbClr val="3F3F3F"/>
                </a:solidFill>
                <a:latin typeface="Trebuchet MS"/>
                <a:ea typeface="Trebuchet MS"/>
                <a:cs typeface="Trebuchet MS"/>
                <a:sym typeface="Trebuchet MS"/>
              </a:rPr>
              <a:t>Back</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StackClient.cs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6" name="Shape 1576"/>
        <p:cNvGrpSpPr/>
        <p:nvPr/>
      </p:nvGrpSpPr>
      <p:grpSpPr>
        <a:xfrm>
          <a:off x="0" y="0"/>
          <a:ext cx="0" cy="0"/>
          <a:chOff x="0" y="0"/>
          <a:chExt cx="0" cy="0"/>
        </a:xfrm>
      </p:grpSpPr>
      <p:sp>
        <p:nvSpPr>
          <p:cNvPr id="1577" name="Shape 157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78" name="Shape 157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specifica metodele fără a specifica tipul elementelor procesate folosind generics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Atât tipul cheii cât și al valorii sunt parametri de tip care trebuie specificați explicit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 este specificat faptul că cheile sunt comparabile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cheile sunt comparabile atunci se pot adăuga numeroase alte metode în API</a:t>
            </a:r>
          </a:p>
        </p:txBody>
      </p:sp>
    </p:spTree>
  </p:cSld>
  <p:clrMapOvr>
    <a:masterClrMapping/>
  </p:clrMapOvr>
  <p:transition spd="slow">
    <p:cut/>
  </p:transition>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2" name="Shape 1582"/>
        <p:cNvGrpSpPr/>
        <p:nvPr/>
      </p:nvGrpSpPr>
      <p:grpSpPr>
        <a:xfrm>
          <a:off x="0" y="0"/>
          <a:ext cx="0" cy="0"/>
          <a:chOff x="0" y="0"/>
          <a:chExt cx="0" cy="0"/>
        </a:xfrm>
      </p:grpSpPr>
      <p:sp>
        <p:nvSpPr>
          <p:cNvPr id="1583" name="Shape 158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84" name="Shape 158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Convenții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Există o singură valoare asociată cu o cheie (nu avem chei duplicat)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Când se inserează o pereche (cheie, valoare) și cheia există deja în tablă noua valoare o înlocuiește pe cea veche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convenții definesc abstractizarea numită </a:t>
            </a:r>
            <a:r>
              <a:rPr b="0" baseline="0" i="1" lang="en-GB" sz="1800" u="none" cap="none" strike="noStrike">
                <a:solidFill>
                  <a:srgbClr val="3F3F3F"/>
                </a:solidFill>
                <a:latin typeface="Trebuchet MS"/>
                <a:ea typeface="Trebuchet MS"/>
                <a:cs typeface="Trebuchet MS"/>
                <a:sym typeface="Trebuchet MS"/>
              </a:rPr>
              <a:t>tablou asociativ</a:t>
            </a:r>
            <a:r>
              <a:rPr b="0" baseline="0" i="0" lang="en-GB" sz="1800" u="none" cap="none" strike="noStrike">
                <a:solidFill>
                  <a:srgbClr val="3F3F3F"/>
                </a:solidFill>
                <a:latin typeface="Trebuchet MS"/>
                <a:ea typeface="Trebuchet MS"/>
                <a:cs typeface="Trebuchet MS"/>
                <a:sym typeface="Trebuchet MS"/>
              </a:rPr>
              <a:t>, în care ne putem gândi la o tabelă de simboluri ca și la un vector în care cheile sunt indici iar valorile sunt elementele tabloului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cazul vectorilor indecșii sunt de tip întreg (pe accesare rapidă) pe când în cazul tablourilor asociative sunt de tip arbitrar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Unele limbaje de programare oferă suport direct pentru tablouri asociative cu o sintaxă de tipul st[key] unde key este de tip arbitrar</a:t>
            </a:r>
          </a:p>
        </p:txBody>
      </p:sp>
    </p:spTree>
  </p:cSld>
  <p:clrMapOvr>
    <a:masterClrMapping/>
  </p:clrMapOvr>
  <p:transition spd="slow">
    <p:cut/>
  </p:transition>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8" name="Shape 1588"/>
        <p:cNvGrpSpPr/>
        <p:nvPr/>
      </p:nvGrpSpPr>
      <p:grpSpPr>
        <a:xfrm>
          <a:off x="0" y="0"/>
          <a:ext cx="0" cy="0"/>
          <a:chOff x="0" y="0"/>
          <a:chExt cx="0" cy="0"/>
        </a:xfrm>
      </p:grpSpPr>
      <p:sp>
        <p:nvSpPr>
          <p:cNvPr id="1589" name="Shape 158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90" name="Shape 159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Cheile nu trebuie sa fie null. Utilizarea cheilor null va avea ca rezultat excepții la execuție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Nici o cheie nu poate fi asociată cu valoarea null. În legătură cu faptul că get() întoarce null dacă cheia nu se află în tabelă. Consecințe: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Astfel putem testa dacă există o valoare asociată unei chei prin get() == null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Putem șterge o pereche (cheie, valoare) din tabelă prin put(key, null)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Ștergerea într-o tabelă simbolică se poate aborda prin două strategii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Ștergere </a:t>
            </a:r>
            <a:r>
              <a:rPr b="0" baseline="0" i="1" lang="en-GB" sz="1600" u="none" cap="none" strike="noStrike">
                <a:solidFill>
                  <a:srgbClr val="3F3F3F"/>
                </a:solidFill>
                <a:latin typeface="Trebuchet MS"/>
                <a:ea typeface="Trebuchet MS"/>
                <a:cs typeface="Trebuchet MS"/>
                <a:sym typeface="Trebuchet MS"/>
              </a:rPr>
              <a:t>lazy</a:t>
            </a:r>
            <a:r>
              <a:rPr b="0" baseline="0" i="0" lang="en-GB" sz="1600" u="none" cap="none" strike="noStrike">
                <a:solidFill>
                  <a:srgbClr val="3F3F3F"/>
                </a:solidFill>
                <a:latin typeface="Trebuchet MS"/>
                <a:ea typeface="Trebuchet MS"/>
                <a:cs typeface="Trebuchet MS"/>
                <a:sym typeface="Trebuchet MS"/>
              </a:rPr>
              <a:t>: asociem null unei chei și eventual eliminăm astfel de chei ulterior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Ștergere </a:t>
            </a:r>
            <a:r>
              <a:rPr b="0" baseline="0" i="1" lang="en-GB" sz="1600" u="none" cap="none" strike="noStrike">
                <a:solidFill>
                  <a:srgbClr val="3F3F3F"/>
                </a:solidFill>
                <a:latin typeface="Trebuchet MS"/>
                <a:ea typeface="Trebuchet MS"/>
                <a:cs typeface="Trebuchet MS"/>
                <a:sym typeface="Trebuchet MS"/>
              </a:rPr>
              <a:t>eager</a:t>
            </a:r>
            <a:r>
              <a:rPr b="0" baseline="0" i="0" lang="en-GB" sz="1600" u="none" cap="none" strike="noStrike">
                <a:solidFill>
                  <a:srgbClr val="3F3F3F"/>
                </a:solidFill>
                <a:latin typeface="Trebuchet MS"/>
                <a:ea typeface="Trebuchet MS"/>
                <a:cs typeface="Trebuchet MS"/>
                <a:sym typeface="Trebuchet MS"/>
              </a:rPr>
              <a:t>: cheia este eliminată imediat din tabelă</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4" name="Shape 1594"/>
        <p:cNvGrpSpPr/>
        <p:nvPr/>
      </p:nvGrpSpPr>
      <p:grpSpPr>
        <a:xfrm>
          <a:off x="0" y="0"/>
          <a:ext cx="0" cy="0"/>
          <a:chOff x="0" y="0"/>
          <a:chExt cx="0" cy="0"/>
        </a:xfrm>
      </p:grpSpPr>
      <p:sp>
        <p:nvSpPr>
          <p:cNvPr id="1595" name="Shape 159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596" name="Shape 159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Implementări implicite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graphicFrame>
        <p:nvGraphicFramePr>
          <p:cNvPr id="1597" name="Shape 1597"/>
          <p:cNvGraphicFramePr/>
          <p:nvPr/>
        </p:nvGraphicFramePr>
        <p:xfrm>
          <a:off x="677335" y="2842081"/>
          <a:ext cx="3000000" cy="3000000"/>
        </p:xfrm>
        <a:graphic>
          <a:graphicData uri="http://schemas.openxmlformats.org/drawingml/2006/table">
            <a:tbl>
              <a:tblPr bandRow="1" firstRow="1">
                <a:noFill/>
                <a:tableStyleId>{33B791F7-9B32-4FF1-8131-03E374485359}</a:tableStyleId>
              </a:tblPr>
              <a:tblGrid>
                <a:gridCol w="4064000"/>
                <a:gridCol w="4064000"/>
              </a:tblGrid>
              <a:tr h="370850">
                <a:tc>
                  <a:txBody>
                    <a:bodyPr>
                      <a:noAutofit/>
                    </a:bodyPr>
                    <a:lstStyle/>
                    <a:p>
                      <a:pPr indent="0" lvl="0" marL="0" marR="0" rtl="0" algn="l">
                        <a:spcBef>
                          <a:spcPts val="0"/>
                        </a:spcBef>
                        <a:buSzPct val="25000"/>
                        <a:buNone/>
                      </a:pPr>
                      <a:r>
                        <a:rPr baseline="0" lang="en-GB" sz="1800" u="none" cap="none" strike="noStrike"/>
                        <a:t>Metoda</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Implementare implicită</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void delete(Key key)</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put(key, null)</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bool contains(Key key)</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return get(key) != null</a:t>
                      </a:r>
                    </a:p>
                  </a:txBody>
                  <a:tcPr marT="45725" marB="45725" marR="91450" marL="91450"/>
                </a:tc>
              </a:tr>
              <a:tr h="370850">
                <a:tc>
                  <a:txBody>
                    <a:bodyPr>
                      <a:noAutofit/>
                    </a:bodyPr>
                    <a:lstStyle/>
                    <a:p>
                      <a:pPr indent="0" lvl="0" marL="0" marR="0" rtl="0" algn="l">
                        <a:spcBef>
                          <a:spcPts val="0"/>
                        </a:spcBef>
                        <a:buSzPct val="25000"/>
                        <a:buNone/>
                      </a:pPr>
                      <a:r>
                        <a:rPr baseline="0" lang="en-GB" sz="1800" u="none" cap="none" strike="noStrike"/>
                        <a:t>bool isEmpty()</a:t>
                      </a:r>
                    </a:p>
                  </a:txBody>
                  <a:tcPr marT="45725" marB="45725" marR="91450" marL="91450"/>
                </a:tc>
                <a:tc>
                  <a:txBody>
                    <a:bodyPr>
                      <a:noAutofit/>
                    </a:bodyPr>
                    <a:lstStyle/>
                    <a:p>
                      <a:pPr indent="0" lvl="0" marL="0" marR="0" rtl="0" algn="l">
                        <a:spcBef>
                          <a:spcPts val="0"/>
                        </a:spcBef>
                        <a:buSzPct val="25000"/>
                        <a:buNone/>
                      </a:pPr>
                      <a:r>
                        <a:rPr baseline="0" lang="en-GB" sz="1800" u="none" cap="none" strike="noStrike"/>
                        <a:t>return size() == 0</a:t>
                      </a:r>
                    </a:p>
                  </a:txBody>
                  <a:tcPr marT="45725" marB="45725" marR="91450" marL="91450"/>
                </a:tc>
              </a:tr>
            </a:tbl>
          </a:graphicData>
        </a:graphic>
      </p:graphicFrame>
    </p:spTree>
  </p:cSld>
  <p:clrMapOvr>
    <a:masterClrMapping/>
  </p:clrMapOvr>
  <p:transition spd="slow">
    <p:cut/>
  </p:transition>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1" name="Shape 1601"/>
        <p:cNvGrpSpPr/>
        <p:nvPr/>
      </p:nvGrpSpPr>
      <p:grpSpPr>
        <a:xfrm>
          <a:off x="0" y="0"/>
          <a:ext cx="0" cy="0"/>
          <a:chOff x="0" y="0"/>
          <a:chExt cx="0" cy="0"/>
        </a:xfrm>
      </p:grpSpPr>
      <p:sp>
        <p:nvSpPr>
          <p:cNvPr id="1602" name="Shape 160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603" name="Shape 160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Iterare – se poate realiza prin implementarea interfeție </a:t>
            </a:r>
            <a:r>
              <a:rPr b="0" baseline="0" i="0" lang="en-GB" sz="1800" u="none" cap="none" strike="noStrike">
                <a:solidFill>
                  <a:srgbClr val="3F3F3F"/>
                </a:solidFill>
                <a:latin typeface="Consolas"/>
                <a:ea typeface="Consolas"/>
                <a:cs typeface="Consolas"/>
                <a:sym typeface="Consolas"/>
              </a:rPr>
              <a:t>IEnumerable</a:t>
            </a:r>
            <a:r>
              <a:rPr b="0" baseline="0" i="0" lang="en-GB" sz="1800" u="none" cap="none" strike="noStrike">
                <a:solidFill>
                  <a:srgbClr val="3F3F3F"/>
                </a:solidFill>
                <a:latin typeface="Trebuchet MS"/>
                <a:ea typeface="Trebuchet MS"/>
                <a:cs typeface="Trebuchet MS"/>
                <a:sym typeface="Trebuchet MS"/>
              </a:rPr>
              <a:t> la fel cum am făcut pentru Stack, Queue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Aici vom oferi o metodă </a:t>
            </a:r>
            <a:r>
              <a:rPr b="0" baseline="0" i="0" lang="en-GB" sz="1800" u="none" cap="none" strike="noStrike">
                <a:solidFill>
                  <a:srgbClr val="3F3F3F"/>
                </a:solidFill>
                <a:latin typeface="Consolas"/>
                <a:ea typeface="Consolas"/>
                <a:cs typeface="Consolas"/>
                <a:sym typeface="Consolas"/>
              </a:rPr>
              <a:t>keys() </a:t>
            </a:r>
            <a:r>
              <a:rPr b="0" baseline="0" i="0" lang="en-GB" sz="1800" u="none" cap="none" strike="noStrike">
                <a:solidFill>
                  <a:srgbClr val="3F3F3F"/>
                </a:solidFill>
                <a:latin typeface="Trebuchet MS"/>
                <a:ea typeface="Trebuchet MS"/>
                <a:cs typeface="Trebuchet MS"/>
                <a:sym typeface="Trebuchet MS"/>
              </a:rPr>
              <a:t>care întoarce un obiect de tip </a:t>
            </a:r>
            <a:r>
              <a:rPr b="0" baseline="0" i="0" lang="en-GB" sz="1800" u="none" cap="none" strike="noStrike">
                <a:solidFill>
                  <a:srgbClr val="3F3F3F"/>
                </a:solidFill>
                <a:latin typeface="Consolas"/>
                <a:ea typeface="Consolas"/>
                <a:cs typeface="Consolas"/>
                <a:sym typeface="Consolas"/>
              </a:rPr>
              <a:t>IEnumerable&lt;Key&gt;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Egalitatea cheilor – se bazează pe conceptul de egalitate de obiecte. Orice obiect moștenește metoda </a:t>
            </a:r>
            <a:r>
              <a:rPr b="0" baseline="0" i="0" lang="en-GB" sz="1800" u="none" cap="none" strike="noStrike">
                <a:solidFill>
                  <a:srgbClr val="3F3F3F"/>
                </a:solidFill>
                <a:latin typeface="Consolas"/>
                <a:ea typeface="Consolas"/>
                <a:cs typeface="Consolas"/>
                <a:sym typeface="Consolas"/>
              </a:rPr>
              <a:t>Equals()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multe clase ne putem baza pe implementarea implicită a metodei Equals().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clasele noastre va trebui să suprascriem (override) metoda </a:t>
            </a:r>
            <a:r>
              <a:rPr b="0" baseline="0" i="0" lang="en-GB" sz="1800" u="none" cap="none" strike="noStrike">
                <a:solidFill>
                  <a:srgbClr val="3F3F3F"/>
                </a:solidFill>
                <a:latin typeface="Consolas"/>
                <a:ea typeface="Consolas"/>
                <a:cs typeface="Consolas"/>
                <a:sym typeface="Consolas"/>
              </a:rPr>
              <a:t>Equals()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 indicat să facem cheile imutabile pentru că altfel nu se poate garanta consistența</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7" name="Shape 1607"/>
        <p:cNvGrpSpPr/>
        <p:nvPr/>
      </p:nvGrpSpPr>
      <p:grpSpPr>
        <a:xfrm>
          <a:off x="0" y="0"/>
          <a:ext cx="0" cy="0"/>
          <a:chOff x="0" y="0"/>
          <a:chExt cx="0" cy="0"/>
        </a:xfrm>
      </p:grpSpPr>
      <p:sp>
        <p:nvSpPr>
          <p:cNvPr id="1608" name="Shape 160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09" name="Shape 160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 regulă cheile dintr-o tabela simbolică sunt obiecte ce implementează interfața </a:t>
            </a:r>
            <a:r>
              <a:rPr b="0" baseline="0" i="0" lang="en-GB" sz="1800" u="none" cap="none" strike="noStrike">
                <a:solidFill>
                  <a:srgbClr val="3F3F3F"/>
                </a:solidFill>
                <a:latin typeface="Consolas"/>
                <a:ea typeface="Consolas"/>
                <a:cs typeface="Consolas"/>
                <a:sym typeface="Consolas"/>
              </a:rPr>
              <a:t>IComparable</a:t>
            </a:r>
            <a:r>
              <a:rPr b="0" baseline="0" i="0" lang="en-GB" sz="1800" u="none" cap="none" strike="noStrike">
                <a:solidFill>
                  <a:srgbClr val="3F3F3F"/>
                </a:solidFill>
                <a:latin typeface="Trebuchet MS"/>
                <a:ea typeface="Trebuchet MS"/>
                <a:cs typeface="Trebuchet MS"/>
                <a:sym typeface="Trebuchet MS"/>
              </a:rPr>
              <a: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Putem folosi metoda </a:t>
            </a:r>
            <a:r>
              <a:rPr b="0" baseline="0" i="0" lang="en-GB" sz="1800" u="none" cap="none" strike="noStrike">
                <a:solidFill>
                  <a:srgbClr val="3F3F3F"/>
                </a:solidFill>
                <a:latin typeface="Consolas"/>
                <a:ea typeface="Consolas"/>
                <a:cs typeface="Consolas"/>
                <a:sym typeface="Consolas"/>
              </a:rPr>
              <a:t>a.CompareTo(b) </a:t>
            </a:r>
            <a:r>
              <a:rPr b="0" baseline="0" i="0" lang="en-GB" sz="1800" u="none" cap="none" strike="noStrike">
                <a:solidFill>
                  <a:srgbClr val="3F3F3F"/>
                </a:solidFill>
                <a:latin typeface="Trebuchet MS"/>
                <a:ea typeface="Trebuchet MS"/>
                <a:cs typeface="Trebuchet MS"/>
                <a:sym typeface="Trebuchet MS"/>
              </a:rPr>
              <a:t>pentru a compara cheile </a:t>
            </a:r>
            <a:r>
              <a:rPr b="0" baseline="0" i="0" lang="en-GB" sz="1800" u="none" cap="none" strike="noStrike">
                <a:solidFill>
                  <a:srgbClr val="3F3F3F"/>
                </a:solidFill>
                <a:latin typeface="Consolas"/>
                <a:ea typeface="Consolas"/>
                <a:cs typeface="Consolas"/>
                <a:sym typeface="Consolas"/>
              </a:rPr>
              <a:t>a</a:t>
            </a:r>
            <a:r>
              <a:rPr b="0" baseline="0" i="0" lang="en-GB" sz="1800" u="none" cap="none" strike="noStrike">
                <a:solidFill>
                  <a:srgbClr val="3F3F3F"/>
                </a:solidFill>
                <a:latin typeface="Trebuchet MS"/>
                <a:ea typeface="Trebuchet MS"/>
                <a:cs typeface="Trebuchet MS"/>
                <a:sym typeface="Trebuchet MS"/>
              </a:rPr>
              <a:t> și </a:t>
            </a:r>
            <a:r>
              <a:rPr b="0" baseline="0" i="0" lang="en-GB" sz="1800" u="none" cap="none" strike="noStrike">
                <a:solidFill>
                  <a:srgbClr val="3F3F3F"/>
                </a:solidFill>
                <a:latin typeface="Consolas"/>
                <a:ea typeface="Consolas"/>
                <a:cs typeface="Consolas"/>
                <a:sym typeface="Consolas"/>
              </a:rPr>
              <a:t>b</a:t>
            </a:r>
            <a:r>
              <a:rPr b="0" baseline="0" i="0" lang="en-GB" sz="18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serie de implementări pentru tabele de simboluri pot profita de acest aspect pentru a implementa operațiile </a:t>
            </a:r>
            <a:r>
              <a:rPr b="0" baseline="0" i="0" lang="en-GB" sz="1800" u="none" cap="none" strike="noStrike">
                <a:solidFill>
                  <a:srgbClr val="3F3F3F"/>
                </a:solidFill>
                <a:latin typeface="Consolas"/>
                <a:ea typeface="Consolas"/>
                <a:cs typeface="Consolas"/>
                <a:sym typeface="Consolas"/>
              </a:rPr>
              <a:t>put() </a:t>
            </a:r>
            <a:r>
              <a:rPr b="0" baseline="0" i="0" lang="en-GB" sz="1800" u="none" cap="none" strike="noStrike">
                <a:solidFill>
                  <a:srgbClr val="3F3F3F"/>
                </a:solidFill>
                <a:latin typeface="Trebuchet MS"/>
                <a:ea typeface="Trebuchet MS"/>
                <a:cs typeface="Trebuchet MS"/>
                <a:sym typeface="Trebuchet MS"/>
              </a:rPr>
              <a:t>și </a:t>
            </a:r>
            <a:r>
              <a:rPr b="0" baseline="0" i="0" lang="en-GB" sz="1800" u="none" cap="none" strike="noStrike">
                <a:solidFill>
                  <a:srgbClr val="3F3F3F"/>
                </a:solidFill>
                <a:latin typeface="Consolas"/>
                <a:ea typeface="Consolas"/>
                <a:cs typeface="Consolas"/>
                <a:sym typeface="Consolas"/>
              </a:rPr>
              <a:t>get() </a:t>
            </a:r>
            <a:r>
              <a:rPr b="0" baseline="0" i="0" lang="en-GB" sz="1800" u="none" cap="none" strike="noStrike">
                <a:solidFill>
                  <a:srgbClr val="3F3F3F"/>
                </a:solidFill>
                <a:latin typeface="Trebuchet MS"/>
                <a:ea typeface="Trebuchet MS"/>
                <a:cs typeface="Trebuchet MS"/>
                <a:sym typeface="Trebuchet MS"/>
              </a:rPr>
              <a:t>în mod eficient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Atunci când cheile sunt păstrate în ordine putem extinde API-ul pentru a defini o serie de operații naturale și utile (care chei sunt într-un anumit interval, care este cea mai mică/mare cheie care satisface un anumit predicat etc.)</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3" name="Shape 1613"/>
        <p:cNvGrpSpPr/>
        <p:nvPr/>
      </p:nvGrpSpPr>
      <p:grpSpPr>
        <a:xfrm>
          <a:off x="0" y="0"/>
          <a:ext cx="0" cy="0"/>
          <a:chOff x="0" y="0"/>
          <a:chExt cx="0" cy="0"/>
        </a:xfrm>
      </p:grpSpPr>
      <p:sp>
        <p:nvSpPr>
          <p:cNvPr id="1614" name="Shape 1614"/>
          <p:cNvSpPr txBox="1"/>
          <p:nvPr>
            <p:ph type="title"/>
          </p:nvPr>
        </p:nvSpPr>
        <p:spPr>
          <a:xfrm>
            <a:off x="677333" y="609600"/>
            <a:ext cx="8894504"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Algoritmi de căutare – tabele de simboluri ordonate – API pentru o tabelă simbolică generică cu cheile ordonate</a:t>
            </a:r>
            <a:br>
              <a:rPr b="0" baseline="0" i="0" lang="en-GB" sz="3250" u="none" cap="none" strike="noStrike">
                <a:solidFill>
                  <a:schemeClr val="accent1"/>
                </a:solidFill>
                <a:latin typeface="Trebuchet MS"/>
                <a:ea typeface="Trebuchet MS"/>
                <a:cs typeface="Trebuchet MS"/>
                <a:sym typeface="Trebuchet MS"/>
              </a:rPr>
            </a:br>
            <a:br>
              <a:rPr b="0" baseline="0" i="0" lang="en-GB" sz="3250" u="none" cap="none" strike="noStrike">
                <a:solidFill>
                  <a:schemeClr val="accent1"/>
                </a:solidFill>
                <a:latin typeface="Trebuchet MS"/>
                <a:ea typeface="Trebuchet MS"/>
                <a:cs typeface="Trebuchet MS"/>
                <a:sym typeface="Trebuchet MS"/>
              </a:rPr>
            </a:br>
          </a:p>
        </p:txBody>
      </p:sp>
      <p:sp>
        <p:nvSpPr>
          <p:cNvPr id="1615" name="Shape 1615"/>
          <p:cNvSpPr txBox="1"/>
          <p:nvPr>
            <p:ph idx="1" type="body"/>
          </p:nvPr>
        </p:nvSpPr>
        <p:spPr>
          <a:xfrm>
            <a:off x="677333" y="2454202"/>
            <a:ext cx="5631185" cy="38807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class</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BinarySearchST</a:t>
            </a:r>
            <a:r>
              <a:rPr b="0" baseline="0" i="0" lang="en-GB" sz="1800" u="none" cap="none" strike="noStrike">
                <a:solidFill>
                  <a:srgbClr val="000000"/>
                </a:solidFill>
                <a:latin typeface="Consolas"/>
                <a:ea typeface="Consolas"/>
                <a:cs typeface="Consolas"/>
                <a:sym typeface="Consolas"/>
              </a:rPr>
              <a:t>&lt;Key, Value&gt; </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Key: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&lt;Key&gt;</a:t>
            </a:r>
          </a:p>
          <a:p>
            <a:pPr indent="0" lvl="0" marL="0" marR="0" rtl="0" algn="l">
              <a:lnSpc>
                <a:spcPct val="90000"/>
              </a:lnSpc>
              <a:spcBef>
                <a:spcPts val="1000"/>
              </a:spcBef>
              <a:spcAft>
                <a:spcPts val="0"/>
              </a:spcAft>
              <a:buClr>
                <a:schemeClr val="accent1"/>
              </a:buClr>
              <a:buSzPct val="25000"/>
              <a:buFont typeface="Noto Symbol"/>
              <a:buNone/>
            </a:pP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BinarySearchST()</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BinarySearchST(</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capacity)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contains(Key key)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size()</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isEmpty()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Value get(Key key)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rank(Key key)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put(Key key, Value val)</a:t>
            </a:r>
            <a:br>
              <a:rPr b="0" baseline="0" i="0" lang="en-GB" sz="1800" u="none" cap="none" strike="noStrike">
                <a:solidFill>
                  <a:srgbClr val="000000"/>
                </a:solidFill>
                <a:latin typeface="Consolas"/>
                <a:ea typeface="Consolas"/>
                <a:cs typeface="Consolas"/>
                <a:sym typeface="Consolas"/>
              </a:rPr>
            </a:br>
          </a:p>
        </p:txBody>
      </p:sp>
      <p:sp>
        <p:nvSpPr>
          <p:cNvPr id="1616" name="Shape 1616"/>
          <p:cNvSpPr txBox="1"/>
          <p:nvPr>
            <p:ph idx="2" type="body"/>
          </p:nvPr>
        </p:nvSpPr>
        <p:spPr>
          <a:xfrm>
            <a:off x="5897460" y="3091767"/>
            <a:ext cx="6107186" cy="336775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delete(Key key) </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deleteMin()</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deleteMax()</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Key min()</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Key max()</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Key select(</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k)</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Key floor(Key key)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Key ceiling(Key key)</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size(Key lo, Key hi)</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IEnumerable</a:t>
            </a:r>
            <a:r>
              <a:rPr b="0" baseline="0" i="0" lang="en-GB" sz="1800" u="none" cap="none" strike="noStrike">
                <a:solidFill>
                  <a:srgbClr val="000000"/>
                </a:solidFill>
                <a:latin typeface="Consolas"/>
                <a:ea typeface="Consolas"/>
                <a:cs typeface="Consolas"/>
                <a:sym typeface="Consolas"/>
              </a:rPr>
              <a:t>&lt;Key&gt; Keys()</a:t>
            </a:r>
            <a:br>
              <a:rPr b="0" baseline="0" i="0" lang="en-GB" sz="1800" u="none" cap="none" strike="noStrike">
                <a:solidFill>
                  <a:srgbClr val="000000"/>
                </a:solidFill>
                <a:latin typeface="Consolas"/>
                <a:ea typeface="Consolas"/>
                <a:cs typeface="Consolas"/>
                <a:sym typeface="Consolas"/>
              </a:rPr>
            </a:b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IEnumerable</a:t>
            </a:r>
            <a:r>
              <a:rPr b="0" baseline="0" i="0" lang="en-GB" sz="1800" u="none" cap="none" strike="noStrike">
                <a:solidFill>
                  <a:srgbClr val="000000"/>
                </a:solidFill>
                <a:latin typeface="Consolas"/>
                <a:ea typeface="Consolas"/>
                <a:cs typeface="Consolas"/>
                <a:sym typeface="Consolas"/>
              </a:rPr>
              <a:t>&lt;Key&gt; Keys(Key lo, Key hi)</a:t>
            </a:r>
            <a:br>
              <a:rPr b="0" baseline="0" i="0" lang="en-GB" sz="1800" u="none" cap="none" strike="noStrike">
                <a:solidFill>
                  <a:srgbClr val="000000"/>
                </a:solidFill>
                <a:latin typeface="Consolas"/>
                <a:ea typeface="Consolas"/>
                <a:cs typeface="Consolas"/>
                <a:sym typeface="Consolas"/>
              </a:rPr>
            </a:br>
          </a:p>
        </p:txBody>
      </p:sp>
    </p:spTree>
  </p:cSld>
  <p:clrMapOvr>
    <a:masterClrMapping/>
  </p:clrMapOvr>
  <p:transition spd="slow">
    <p:cut/>
  </p:transition>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0" name="Shape 1620"/>
        <p:cNvGrpSpPr/>
        <p:nvPr/>
      </p:nvGrpSpPr>
      <p:grpSpPr>
        <a:xfrm>
          <a:off x="0" y="0"/>
          <a:ext cx="0" cy="0"/>
          <a:chOff x="0" y="0"/>
          <a:chExt cx="0" cy="0"/>
        </a:xfrm>
      </p:grpSpPr>
      <p:sp>
        <p:nvSpPr>
          <p:cNvPr id="1621" name="Shape 162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22" name="Shape 162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Minim și maxim – operații naturale pentru o mulțime de chei ordonate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operații le-am întâlnit și în cazul cozilor cu prioritate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tabelele simbolice avem și operațiile de ștergere a minimului și a maximului (și a valorilor asociate)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Cu aceste operații tabela simbolică poate funcționa la fel ca și clasa </a:t>
            </a:r>
            <a:r>
              <a:rPr b="0" baseline="0" i="0" lang="en-GB" sz="1800" u="none" cap="none" strike="noStrike">
                <a:solidFill>
                  <a:srgbClr val="3F3F3F"/>
                </a:solidFill>
                <a:latin typeface="Consolas"/>
                <a:ea typeface="Consolas"/>
                <a:cs typeface="Consolas"/>
                <a:sym typeface="Consolas"/>
              </a:rPr>
              <a:t>IndexMinPQ()</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Diferența constă în următoarele: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În tabela simbolică nu putem avea chei egale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Tabela simbolică suportă mai multe operații</a:t>
            </a:r>
          </a:p>
        </p:txBody>
      </p:sp>
    </p:spTree>
  </p:cSld>
  <p:clrMapOvr>
    <a:masterClrMapping/>
  </p:clrMapOvr>
  <p:transition spd="slow">
    <p:cut/>
  </p:transition>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6" name="Shape 1626"/>
        <p:cNvGrpSpPr/>
        <p:nvPr/>
      </p:nvGrpSpPr>
      <p:grpSpPr>
        <a:xfrm>
          <a:off x="0" y="0"/>
          <a:ext cx="0" cy="0"/>
          <a:chOff x="0" y="0"/>
          <a:chExt cx="0" cy="0"/>
        </a:xfrm>
      </p:grpSpPr>
      <p:sp>
        <p:nvSpPr>
          <p:cNvPr id="1627" name="Shape 162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28" name="Shape 1628"/>
          <p:cNvSpPr txBox="1"/>
          <p:nvPr>
            <p:ph idx="1" type="body"/>
          </p:nvPr>
        </p:nvSpPr>
        <p:spPr>
          <a:xfrm>
            <a:off x="677335" y="2160590"/>
            <a:ext cx="5311511"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 pe tabele de simboluri ordonate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floor(x) </a:t>
            </a:r>
            <a:r>
              <a:rPr b="0" baseline="0" i="0" lang="en-GB" sz="1800" u="none" cap="none" strike="noStrike">
                <a:solidFill>
                  <a:srgbClr val="3F3F3F"/>
                </a:solidFill>
                <a:latin typeface="Trebuchet MS"/>
                <a:ea typeface="Trebuchet MS"/>
                <a:cs typeface="Trebuchet MS"/>
                <a:sym typeface="Trebuchet MS"/>
              </a:rPr>
              <a:t>cea mai mare cheie mai mică sau egală decât x</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ceiling(x) </a:t>
            </a:r>
            <a:r>
              <a:rPr b="0" baseline="0" i="0" lang="en-GB" sz="1800" u="none" cap="none" strike="noStrike">
                <a:solidFill>
                  <a:srgbClr val="3F3F3F"/>
                </a:solidFill>
                <a:latin typeface="Trebuchet MS"/>
                <a:ea typeface="Trebuchet MS"/>
                <a:cs typeface="Trebuchet MS"/>
                <a:sym typeface="Trebuchet MS"/>
              </a:rPr>
              <a:t>cea mai mică cheie mai mare sau egală decât x</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rank(x) </a:t>
            </a:r>
            <a:r>
              <a:rPr b="0" baseline="0" i="0" lang="en-GB" sz="1800" u="none" cap="none" strike="noStrike">
                <a:solidFill>
                  <a:srgbClr val="3F3F3F"/>
                </a:solidFill>
                <a:latin typeface="Trebuchet MS"/>
                <a:ea typeface="Trebuchet MS"/>
                <a:cs typeface="Trebuchet MS"/>
                <a:sym typeface="Trebuchet MS"/>
              </a:rPr>
              <a:t>numărul de chei mai mici decât x</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 select(x) cheia cu rank x</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i == rank(select(i) </a:t>
            </a:r>
            <a:r>
              <a:rPr b="0" baseline="0" i="0" lang="en-GB" sz="1800" u="none" cap="none" strike="noStrike">
                <a:solidFill>
                  <a:srgbClr val="3F3F3F"/>
                </a:solidFill>
                <a:latin typeface="Trebuchet MS"/>
                <a:ea typeface="Trebuchet MS"/>
                <a:cs typeface="Trebuchet MS"/>
                <a:sym typeface="Trebuchet MS"/>
              </a:rPr>
              <a:t>pt. orice i de la 0 la size()-1</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key == select(rank(key)</a:t>
            </a:r>
          </a:p>
        </p:txBody>
      </p:sp>
      <p:pic>
        <p:nvPicPr>
          <p:cNvPr id="1629" name="Shape 1629"/>
          <p:cNvPicPr preferRelativeResize="0"/>
          <p:nvPr/>
        </p:nvPicPr>
        <p:blipFill rotWithShape="1">
          <a:blip r:embed="rId3">
            <a:alphaModFix/>
          </a:blip>
          <a:srcRect b="0" l="0" r="0" t="0"/>
          <a:stretch/>
        </p:blipFill>
        <p:spPr>
          <a:xfrm>
            <a:off x="5988846" y="1547061"/>
            <a:ext cx="4522558" cy="5107830"/>
          </a:xfrm>
          <a:prstGeom prst="rect">
            <a:avLst/>
          </a:prstGeom>
          <a:noFill/>
          <a:ln>
            <a:noFill/>
          </a:ln>
        </p:spPr>
      </p:pic>
    </p:spTree>
  </p:cSld>
  <p:clrMapOvr>
    <a:masterClrMapping/>
  </p:clrMapOvr>
  <p:transition spd="slow">
    <p:cut/>
  </p:transition>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3" name="Shape 1633"/>
        <p:cNvGrpSpPr/>
        <p:nvPr/>
      </p:nvGrpSpPr>
      <p:grpSpPr>
        <a:xfrm>
          <a:off x="0" y="0"/>
          <a:ext cx="0" cy="0"/>
          <a:chOff x="0" y="0"/>
          <a:chExt cx="0" cy="0"/>
        </a:xfrm>
      </p:grpSpPr>
      <p:sp>
        <p:nvSpPr>
          <p:cNvPr id="1634" name="Shape 163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35" name="Shape 163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Operații pe tabele de simboluri ordonate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size(lo, hi) </a:t>
            </a:r>
            <a:r>
              <a:rPr b="0" baseline="0" i="0" lang="en-GB" sz="1800" u="none" cap="none" strike="noStrike">
                <a:solidFill>
                  <a:srgbClr val="3F3F3F"/>
                </a:solidFill>
                <a:latin typeface="Trebuchet MS"/>
                <a:ea typeface="Trebuchet MS"/>
                <a:cs typeface="Trebuchet MS"/>
                <a:sym typeface="Trebuchet MS"/>
              </a:rPr>
              <a:t>– câte chei sunt într-un anumit interval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Keys(lo, hi) </a:t>
            </a:r>
            <a:r>
              <a:rPr b="0" baseline="0" i="0" lang="en-GB" sz="1800" u="none" cap="none" strike="noStrike">
                <a:solidFill>
                  <a:srgbClr val="3F3F3F"/>
                </a:solidFill>
                <a:latin typeface="Trebuchet MS"/>
                <a:ea typeface="Trebuchet MS"/>
                <a:cs typeface="Trebuchet MS"/>
                <a:sym typeface="Trebuchet MS"/>
              </a:rPr>
              <a:t>– care sunt cheile dintr-un anumit interval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două operații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Utile în multe aplicații cum ar fi baze de date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Motivul principal pentru care tabelele de simboluri sunt utilizate foarte des în practică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Când o metodă trebuie să returneze o cheie dar nu există nici o cheie care să se potrivească cerinței metoda poate întoarce </a:t>
            </a:r>
            <a:r>
              <a:rPr b="0" baseline="0" i="0" lang="en-GB" sz="1800" u="none" cap="none" strike="noStrike">
                <a:solidFill>
                  <a:srgbClr val="3F3F3F"/>
                </a:solidFill>
                <a:latin typeface="Consolas"/>
                <a:ea typeface="Consolas"/>
                <a:cs typeface="Consolas"/>
                <a:sym typeface="Consolas"/>
              </a:rPr>
              <a:t>null</a:t>
            </a:r>
            <a:r>
              <a:rPr b="0" baseline="0" i="0" lang="en-GB" sz="1800" u="none" cap="none" strike="noStrike">
                <a:solidFill>
                  <a:srgbClr val="3F3F3F"/>
                </a:solidFill>
                <a:latin typeface="Trebuchet MS"/>
                <a:ea typeface="Trebuchet MS"/>
                <a:cs typeface="Trebuchet MS"/>
                <a:sym typeface="Trebuchet MS"/>
              </a:rPr>
              <a:t> sau poate lansa excepție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Stack- LIFO</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Aplicație</a:t>
            </a:r>
          </a:p>
        </p:txBody>
      </p:sp>
      <p:sp>
        <p:nvSpPr>
          <p:cNvPr id="279" name="Shape 27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Să se evalueze o expresie aritmetică de forma: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( 1 + ( ( 2 + 3 ) * ( 4 * 5 ) )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Expresie în care sunt puse toate parantezele (nu ținem cont de prioritatea operatorilor.</a:t>
            </a:r>
          </a:p>
          <a:p>
            <a:pPr indent="-342891" lvl="0" marL="342891" marR="0" rtl="0" algn="l">
              <a:spcBef>
                <a:spcPts val="100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ExpAritm </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Operand </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ExpAritm </a:t>
            </a:r>
            <a:r>
              <a:rPr b="1" baseline="0" i="0" lang="en-GB" sz="1800" u="none" cap="none" strike="noStrike">
                <a:solidFill>
                  <a:srgbClr val="3F3F3F"/>
                </a:solidFill>
                <a:latin typeface="Trebuchet MS"/>
                <a:ea typeface="Trebuchet MS"/>
                <a:cs typeface="Trebuchet MS"/>
                <a:sym typeface="Trebuchet MS"/>
              </a:rPr>
              <a:t>operator</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ExpAritm</a:t>
            </a:r>
            <a:r>
              <a:rPr b="0" baseline="0" i="0" lang="en-GB" sz="18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Indicii de rezolvare: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Algoritm datorat lui E.W. Dijkstra (1960)</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Folosim două stive: una pentru operanzi și una pentru operatori</a:t>
            </a:r>
          </a:p>
        </p:txBody>
      </p:sp>
    </p:spTree>
  </p:cSld>
  <p:clrMapOvr>
    <a:masterClrMapping/>
  </p:clrMapOvr>
  <p:transition spd="slow">
    <p:cut/>
  </p:transition>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9" name="Shape 1639"/>
        <p:cNvGrpSpPr/>
        <p:nvPr/>
      </p:nvGrpSpPr>
      <p:grpSpPr>
        <a:xfrm>
          <a:off x="0" y="0"/>
          <a:ext cx="0" cy="0"/>
          <a:chOff x="0" y="0"/>
          <a:chExt cx="0" cy="0"/>
        </a:xfrm>
      </p:grpSpPr>
      <p:sp>
        <p:nvSpPr>
          <p:cNvPr id="1640" name="Shape 164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41" name="Shape 164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Metoda </a:t>
            </a:r>
            <a:r>
              <a:rPr b="0" baseline="0" i="0" lang="en-GB" sz="1800" u="none" cap="none" strike="noStrike">
                <a:solidFill>
                  <a:srgbClr val="3F3F3F"/>
                </a:solidFill>
                <a:latin typeface="Consolas"/>
                <a:ea typeface="Consolas"/>
                <a:cs typeface="Consolas"/>
                <a:sym typeface="Consolas"/>
              </a:rPr>
              <a:t>CompareTo() </a:t>
            </a:r>
            <a:r>
              <a:rPr b="0" baseline="0" i="0" lang="en-GB" sz="1800" u="none" cap="none" strike="noStrike">
                <a:solidFill>
                  <a:srgbClr val="3F3F3F"/>
                </a:solidFill>
                <a:latin typeface="Trebuchet MS"/>
                <a:ea typeface="Trebuchet MS"/>
                <a:cs typeface="Trebuchet MS"/>
                <a:sym typeface="Trebuchet MS"/>
              </a:rPr>
              <a:t>a interfeței </a:t>
            </a:r>
            <a:r>
              <a:rPr b="0" baseline="0" i="0" lang="en-GB" sz="1800" u="none" cap="none" strike="noStrike">
                <a:solidFill>
                  <a:srgbClr val="3F3F3F"/>
                </a:solidFill>
                <a:latin typeface="Consolas"/>
                <a:ea typeface="Consolas"/>
                <a:cs typeface="Consolas"/>
                <a:sym typeface="Consolas"/>
              </a:rPr>
              <a:t>IComparable</a:t>
            </a:r>
            <a:r>
              <a:rPr b="0" baseline="0" i="0" lang="en-GB" sz="1800" u="none" cap="none" strike="noStrike">
                <a:solidFill>
                  <a:srgbClr val="3F3F3F"/>
                </a:solidFill>
                <a:latin typeface="Trebuchet MS"/>
                <a:ea typeface="Trebuchet MS"/>
                <a:cs typeface="Trebuchet MS"/>
                <a:sym typeface="Trebuchet MS"/>
              </a:rPr>
              <a:t> trebuie să fie consistentă cu metoda </a:t>
            </a:r>
            <a:r>
              <a:rPr b="0" baseline="0" i="0" lang="en-GB" sz="1800" u="none" cap="none" strike="noStrike">
                <a:solidFill>
                  <a:srgbClr val="3F3F3F"/>
                </a:solidFill>
                <a:latin typeface="Consolas"/>
                <a:ea typeface="Consolas"/>
                <a:cs typeface="Consolas"/>
                <a:sym typeface="Consolas"/>
              </a:rPr>
              <a:t>Equals() </a:t>
            </a:r>
            <a:r>
              <a:rPr b="0" baseline="0" i="0" lang="en-GB" sz="1800" u="none" cap="none" strike="noStrike">
                <a:solidFill>
                  <a:srgbClr val="3F3F3F"/>
                </a:solidFill>
                <a:latin typeface="Trebuchet MS"/>
                <a:ea typeface="Trebuchet MS"/>
                <a:cs typeface="Trebuchet MS"/>
                <a:sym typeface="Trebuchet MS"/>
              </a:rPr>
              <a:t>suprascrisă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Consolas"/>
                <a:ea typeface="Consolas"/>
                <a:cs typeface="Consolas"/>
                <a:sym typeface="Consolas"/>
              </a:rPr>
              <a:t>a.CompareTo(b) == 0</a:t>
            </a:r>
            <a:r>
              <a:rPr b="0" baseline="0" i="0" lang="en-GB" sz="1800" u="none" cap="none" strike="noStrike">
                <a:solidFill>
                  <a:srgbClr val="3F3F3F"/>
                </a:solidFill>
                <a:latin typeface="Trebuchet MS"/>
                <a:ea typeface="Trebuchet MS"/>
                <a:cs typeface="Trebuchet MS"/>
                <a:sym typeface="Trebuchet MS"/>
              </a:rPr>
              <a:t> trebuie să aibă același rezultat ca și </a:t>
            </a:r>
            <a:r>
              <a:rPr b="0" baseline="0" i="0" lang="en-GB" sz="1800" u="none" cap="none" strike="noStrike">
                <a:solidFill>
                  <a:srgbClr val="3F3F3F"/>
                </a:solidFill>
                <a:latin typeface="Consolas"/>
                <a:ea typeface="Consolas"/>
                <a:cs typeface="Consolas"/>
                <a:sym typeface="Consolas"/>
              </a:rPr>
              <a:t>a.equals(b)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implementări vom folosi metoda </a:t>
            </a:r>
            <a:r>
              <a:rPr b="0" baseline="0" i="0" lang="en-GB" sz="1800" u="none" cap="none" strike="noStrike">
                <a:solidFill>
                  <a:srgbClr val="3F3F3F"/>
                </a:solidFill>
                <a:latin typeface="Consolas"/>
                <a:ea typeface="Consolas"/>
                <a:cs typeface="Consolas"/>
                <a:sym typeface="Consolas"/>
              </a:rPr>
              <a:t>CompareTo() </a:t>
            </a:r>
            <a:r>
              <a:rPr b="0" baseline="0" i="0" lang="en-GB" sz="1800" u="none" cap="none" strike="noStrike">
                <a:solidFill>
                  <a:srgbClr val="3F3F3F"/>
                </a:solidFill>
                <a:latin typeface="Trebuchet MS"/>
                <a:ea typeface="Trebuchet MS"/>
                <a:cs typeface="Trebuchet MS"/>
                <a:sym typeface="Trebuchet MS"/>
              </a:rPr>
              <a:t>pentru a evita ambiguitățile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Multe clase din biblioteca standard implementează interfața </a:t>
            </a:r>
            <a:r>
              <a:rPr b="0" baseline="0" i="0" lang="en-GB" sz="1800" u="none" cap="none" strike="noStrike">
                <a:solidFill>
                  <a:srgbClr val="3F3F3F"/>
                </a:solidFill>
                <a:latin typeface="Consolas"/>
                <a:ea typeface="Consolas"/>
                <a:cs typeface="Consolas"/>
                <a:sym typeface="Consolas"/>
              </a:rPr>
              <a:t>IComparable</a:t>
            </a:r>
            <a:r>
              <a:rPr b="0" baseline="0" i="0" lang="en-GB" sz="1800" u="none" cap="none" strike="noStrike">
                <a:solidFill>
                  <a:srgbClr val="3F3F3F"/>
                </a:solidFill>
                <a:latin typeface="Trebuchet MS"/>
                <a:ea typeface="Trebuchet MS"/>
                <a:cs typeface="Trebuchet MS"/>
                <a:sym typeface="Trebuchet MS"/>
              </a:rPr>
              <a:t> și oferă metoda </a:t>
            </a:r>
            <a:r>
              <a:rPr b="0" baseline="0" i="0" lang="en-GB" sz="1800" u="none" cap="none" strike="noStrike">
                <a:solidFill>
                  <a:srgbClr val="3F3F3F"/>
                </a:solidFill>
                <a:latin typeface="Consolas"/>
                <a:ea typeface="Consolas"/>
                <a:cs typeface="Consolas"/>
                <a:sym typeface="Consolas"/>
              </a:rPr>
              <a:t>CompareTo()</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clasele noastre va trebui să facem noi aceste implementări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5" name="Shape 1645"/>
        <p:cNvGrpSpPr/>
        <p:nvPr/>
      </p:nvGrpSpPr>
      <p:grpSpPr>
        <a:xfrm>
          <a:off x="0" y="0"/>
          <a:ext cx="0" cy="0"/>
          <a:chOff x="0" y="0"/>
          <a:chExt cx="0" cy="0"/>
        </a:xfrm>
      </p:grpSpPr>
      <p:sp>
        <p:nvSpPr>
          <p:cNvPr id="1646" name="Shape 164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ordonate</a:t>
            </a:r>
          </a:p>
        </p:txBody>
      </p:sp>
      <p:sp>
        <p:nvSpPr>
          <p:cNvPr id="1647" name="Shape 164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Modelul de cost: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Indiferent că folosim </a:t>
            </a:r>
            <a:r>
              <a:rPr b="0" baseline="0" i="0" lang="en-GB" sz="1800" u="none" cap="none" strike="noStrike">
                <a:solidFill>
                  <a:srgbClr val="3F3F3F"/>
                </a:solidFill>
                <a:latin typeface="Consolas"/>
                <a:ea typeface="Consolas"/>
                <a:cs typeface="Consolas"/>
                <a:sym typeface="Consolas"/>
              </a:rPr>
              <a:t>Equals() </a:t>
            </a:r>
            <a:r>
              <a:rPr b="0" baseline="0" i="0" lang="en-GB" sz="1800" u="none" cap="none" strike="noStrike">
                <a:solidFill>
                  <a:srgbClr val="3F3F3F"/>
                </a:solidFill>
                <a:latin typeface="Trebuchet MS"/>
                <a:ea typeface="Trebuchet MS"/>
                <a:cs typeface="Trebuchet MS"/>
                <a:sym typeface="Trebuchet MS"/>
              </a:rPr>
              <a:t>(pentru tabele de simboluri care nu implementează </a:t>
            </a:r>
            <a:r>
              <a:rPr b="0" baseline="0" i="0" lang="en-GB" sz="1800" u="none" cap="none" strike="noStrike">
                <a:solidFill>
                  <a:srgbClr val="3F3F3F"/>
                </a:solidFill>
                <a:latin typeface="Consolas"/>
                <a:ea typeface="Consolas"/>
                <a:cs typeface="Consolas"/>
                <a:sym typeface="Consolas"/>
              </a:rPr>
              <a:t>IComparable</a:t>
            </a:r>
            <a:r>
              <a:rPr b="0" baseline="0" i="0" lang="en-GB" sz="1800" u="none" cap="none" strike="noStrike">
                <a:solidFill>
                  <a:srgbClr val="3F3F3F"/>
                </a:solidFill>
                <a:latin typeface="Trebuchet MS"/>
                <a:ea typeface="Trebuchet MS"/>
                <a:cs typeface="Trebuchet MS"/>
                <a:sym typeface="Trebuchet MS"/>
              </a:rPr>
              <a:t>) sau </a:t>
            </a:r>
            <a:r>
              <a:rPr b="0" baseline="0" i="0" lang="en-GB" sz="1800" u="none" cap="none" strike="noStrike">
                <a:solidFill>
                  <a:srgbClr val="3F3F3F"/>
                </a:solidFill>
                <a:latin typeface="Consolas"/>
                <a:ea typeface="Consolas"/>
                <a:cs typeface="Consolas"/>
                <a:sym typeface="Consolas"/>
              </a:rPr>
              <a:t>CompareTo() </a:t>
            </a:r>
            <a:r>
              <a:rPr b="0" baseline="0" i="1" lang="en-GB" sz="1800" u="none" cap="none" strike="noStrike">
                <a:solidFill>
                  <a:srgbClr val="3F3F3F"/>
                </a:solidFill>
                <a:latin typeface="Trebuchet MS"/>
                <a:ea typeface="Trebuchet MS"/>
                <a:cs typeface="Trebuchet MS"/>
                <a:sym typeface="Trebuchet MS"/>
              </a:rPr>
              <a:t>comparare</a:t>
            </a:r>
            <a:r>
              <a:rPr b="0" baseline="0" i="0" lang="en-GB" sz="1800" u="none" cap="none" strike="noStrike">
                <a:solidFill>
                  <a:srgbClr val="3F3F3F"/>
                </a:solidFill>
                <a:latin typeface="Trebuchet MS"/>
                <a:ea typeface="Trebuchet MS"/>
                <a:cs typeface="Trebuchet MS"/>
                <a:sym typeface="Trebuchet MS"/>
              </a:rPr>
              <a:t> se referă la operația la compararea unei valori din tablă cu o cheie de căutare.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Operația de comparare de regulă este în bucla internă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 studiul implementării tabelelor de simboluri vom număra comparațiile efectuate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Atunci când comparația nu se face în bucla internă se vor număra accesările la elementele vectorului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1" name="Shape 1651"/>
        <p:cNvGrpSpPr/>
        <p:nvPr/>
      </p:nvGrpSpPr>
      <p:grpSpPr>
        <a:xfrm>
          <a:off x="0" y="0"/>
          <a:ext cx="0" cy="0"/>
          <a:chOff x="0" y="0"/>
          <a:chExt cx="0" cy="0"/>
        </a:xfrm>
      </p:grpSpPr>
      <p:sp>
        <p:nvSpPr>
          <p:cNvPr id="1652" name="Shape 165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653" name="Shape 1653"/>
          <p:cNvSpPr txBox="1"/>
          <p:nvPr>
            <p:ph idx="1" type="body"/>
          </p:nvPr>
        </p:nvSpPr>
        <p:spPr>
          <a:xfrm>
            <a:off x="677335" y="2160589"/>
            <a:ext cx="4184035" cy="3880771"/>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Client de test</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O secvență de stringuri din intrare este introdusă într-o tabelă simbolică</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Fiecărui string i se asociază o valoarea numerică în ordine crescătoare</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Se afișează tabela simbolică</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Secvența de stringuri S,E,A,R,C,H,E,X,A,M,P,L,E</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S – 0, E – 12, A – 8, R - 3 etc.</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700" u="none" cap="none" strike="noStrike">
                <a:solidFill>
                  <a:srgbClr val="3F3F3F"/>
                </a:solidFill>
                <a:latin typeface="Trebuchet MS"/>
                <a:ea typeface="Trebuchet MS"/>
                <a:cs typeface="Trebuchet MS"/>
                <a:sym typeface="Trebuchet MS"/>
              </a:rPr>
              <a:t>Cheia se asociază cu cea mai recentă valoare</a:t>
            </a:r>
          </a:p>
        </p:txBody>
      </p:sp>
      <p:sp>
        <p:nvSpPr>
          <p:cNvPr id="1654" name="Shape 1654"/>
          <p:cNvSpPr txBox="1"/>
          <p:nvPr>
            <p:ph idx="2" type="body"/>
          </p:nvPr>
        </p:nvSpPr>
        <p:spPr>
          <a:xfrm>
            <a:off x="4861369" y="1451294"/>
            <a:ext cx="7212163" cy="4590067"/>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void</a:t>
            </a:r>
            <a:r>
              <a:rPr b="0" baseline="0" i="0" lang="en-GB" sz="1550" u="none" cap="none" strike="noStrike">
                <a:solidFill>
                  <a:srgbClr val="000000"/>
                </a:solidFill>
                <a:latin typeface="Consolas"/>
                <a:ea typeface="Consolas"/>
                <a:cs typeface="Consolas"/>
                <a:sym typeface="Consolas"/>
              </a:rPr>
              <a:t> Main(</a:t>
            </a:r>
            <a:r>
              <a:rPr b="0" baseline="0" i="0" lang="en-GB" sz="1550" u="none" cap="none" strike="noStrike">
                <a:solidFill>
                  <a:srgbClr val="0000F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args)</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2B91A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 st = </a:t>
            </a:r>
            <a:r>
              <a:rPr b="0" baseline="0" i="0" lang="en-GB" sz="1550" u="none" cap="none" strike="noStrike">
                <a:solidFill>
                  <a:srgbClr val="0000FF"/>
                </a:solidFill>
                <a:latin typeface="Consolas"/>
                <a:ea typeface="Consolas"/>
                <a:cs typeface="Consolas"/>
                <a:sym typeface="Consolas"/>
              </a:rPr>
              <a:t>new</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a:t>
            </a:r>
            <a:r>
              <a:rPr b="0" baseline="0" i="0" lang="en-GB" sz="1550" u="none" cap="none" strike="noStrike">
                <a:solidFill>
                  <a:srgbClr val="000000"/>
                </a:solidFill>
                <a:latin typeface="Consolas"/>
                <a:ea typeface="Consolas"/>
                <a:cs typeface="Consolas"/>
                <a:sym typeface="Consolas"/>
              </a:rPr>
              <a:t>&lt;</a:t>
            </a:r>
            <a:r>
              <a:rPr b="0" baseline="0" i="0" lang="en-GB" sz="1550" u="none" cap="none" strike="noStrike">
                <a:solidFill>
                  <a:srgbClr val="2B91A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?&gt;();</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String</a:t>
            </a:r>
            <a:r>
              <a:rPr b="0" baseline="0" i="0" lang="en-GB" sz="1550" u="none" cap="none" strike="noStrike">
                <a:solidFill>
                  <a:srgbClr val="000000"/>
                </a:solidFill>
                <a:latin typeface="Consolas"/>
                <a:ea typeface="Consolas"/>
                <a:cs typeface="Consolas"/>
                <a:sym typeface="Consolas"/>
              </a:rPr>
              <a:t> key = </a:t>
            </a:r>
            <a:r>
              <a:rPr b="0" baseline="0" i="0" lang="en-GB" sz="1550" u="none" cap="none" strike="noStrike">
                <a:solidFill>
                  <a:srgbClr val="2B91AF"/>
                </a:solidFill>
                <a:latin typeface="Consolas"/>
                <a:ea typeface="Consolas"/>
                <a:cs typeface="Consolas"/>
                <a:sym typeface="Consolas"/>
              </a:rPr>
              <a:t>Console</a:t>
            </a:r>
            <a:r>
              <a:rPr b="0" baseline="0" i="0" lang="en-GB" sz="1550" u="none" cap="none" strike="noStrike">
                <a:solidFill>
                  <a:srgbClr val="000000"/>
                </a:solidFill>
                <a:latin typeface="Consolas"/>
                <a:ea typeface="Consolas"/>
                <a:cs typeface="Consolas"/>
                <a:sym typeface="Consolas"/>
              </a:rPr>
              <a:t>.ReadLine();</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 0; key != </a:t>
            </a:r>
            <a:r>
              <a:rPr b="0" baseline="0" i="0" lang="en-GB" sz="1550" u="none" cap="none" strike="noStrike">
                <a:solidFill>
                  <a:srgbClr val="0000FF"/>
                </a:solidFill>
                <a:latin typeface="Consolas"/>
                <a:ea typeface="Consolas"/>
                <a:cs typeface="Consolas"/>
                <a:sym typeface="Consolas"/>
              </a:rPr>
              <a:t>null</a:t>
            </a:r>
            <a:r>
              <a:rPr b="0" baseline="0" i="0" lang="en-GB" sz="1550" u="none" cap="none" strike="noStrike">
                <a:solidFill>
                  <a:srgbClr val="000000"/>
                </a:solidFill>
                <a:latin typeface="Consolas"/>
                <a:ea typeface="Consolas"/>
                <a:cs typeface="Consolas"/>
                <a:sym typeface="Consolas"/>
              </a:rPr>
              <a:t>;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st.put(key,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key = </a:t>
            </a:r>
            <a:r>
              <a:rPr b="0" baseline="0" i="0" lang="en-GB" sz="1550" u="none" cap="none" strike="noStrike">
                <a:solidFill>
                  <a:srgbClr val="2B91AF"/>
                </a:solidFill>
                <a:latin typeface="Consolas"/>
                <a:ea typeface="Consolas"/>
                <a:cs typeface="Consolas"/>
                <a:sym typeface="Consolas"/>
              </a:rPr>
              <a:t>Console</a:t>
            </a:r>
            <a:r>
              <a:rPr b="0" baseline="0" i="0" lang="en-GB" sz="1550" u="none" cap="none" strike="noStrike">
                <a:solidFill>
                  <a:srgbClr val="000000"/>
                </a:solidFill>
                <a:latin typeface="Consolas"/>
                <a:ea typeface="Consolas"/>
                <a:cs typeface="Consolas"/>
                <a:sym typeface="Consolas"/>
              </a:rPr>
              <a:t>.ReadLine();</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foreach</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var</a:t>
            </a:r>
            <a:r>
              <a:rPr b="0" baseline="0" i="0" lang="en-GB" sz="1550" u="none" cap="none" strike="noStrike">
                <a:solidFill>
                  <a:srgbClr val="000000"/>
                </a:solidFill>
                <a:latin typeface="Consolas"/>
                <a:ea typeface="Consolas"/>
                <a:cs typeface="Consolas"/>
                <a:sym typeface="Consolas"/>
              </a:rPr>
              <a:t> item </a:t>
            </a:r>
            <a:r>
              <a:rPr b="0" baseline="0" i="0" lang="en-GB" sz="1550" u="none" cap="none" strike="noStrike">
                <a:solidFill>
                  <a:srgbClr val="0000FF"/>
                </a:solidFill>
                <a:latin typeface="Consolas"/>
                <a:ea typeface="Consolas"/>
                <a:cs typeface="Consolas"/>
                <a:sym typeface="Consolas"/>
              </a:rPr>
              <a:t>in</a:t>
            </a:r>
            <a:r>
              <a:rPr b="0" baseline="0" i="0" lang="en-GB" sz="1550" u="none" cap="none" strike="noStrike">
                <a:solidFill>
                  <a:srgbClr val="000000"/>
                </a:solidFill>
                <a:latin typeface="Consolas"/>
                <a:ea typeface="Consolas"/>
                <a:cs typeface="Consolas"/>
                <a:sym typeface="Consolas"/>
              </a:rPr>
              <a:t> st.keys())</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Console</a:t>
            </a:r>
            <a:r>
              <a:rPr b="0" baseline="0" i="0" lang="en-GB" sz="1550" u="none" cap="none" strike="noStrike">
                <a:solidFill>
                  <a:srgbClr val="000000"/>
                </a:solidFill>
                <a:latin typeface="Consolas"/>
                <a:ea typeface="Consolas"/>
                <a:cs typeface="Consolas"/>
                <a:sym typeface="Consolas"/>
              </a:rPr>
              <a:t>.WriteLine(</a:t>
            </a:r>
            <a:r>
              <a:rPr b="0" baseline="0" i="0" lang="en-GB" sz="1550" u="none" cap="none" strike="noStrike">
                <a:solidFill>
                  <a:srgbClr val="A31515"/>
                </a:solidFill>
                <a:latin typeface="Consolas"/>
                <a:ea typeface="Consolas"/>
                <a:cs typeface="Consolas"/>
                <a:sym typeface="Consolas"/>
              </a:rPr>
              <a:t>"{0} {1}"</a:t>
            </a:r>
            <a:r>
              <a:rPr b="0" baseline="0" i="0" lang="en-GB" sz="1550" u="none" cap="none" strike="noStrike">
                <a:solidFill>
                  <a:srgbClr val="000000"/>
                </a:solidFill>
                <a:latin typeface="Consolas"/>
                <a:ea typeface="Consolas"/>
                <a:cs typeface="Consolas"/>
                <a:sym typeface="Consolas"/>
              </a:rPr>
              <a:t>, item, st.get(item));</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8" name="Shape 1658"/>
        <p:cNvGrpSpPr/>
        <p:nvPr/>
      </p:nvGrpSpPr>
      <p:grpSpPr>
        <a:xfrm>
          <a:off x="0" y="0"/>
          <a:ext cx="0" cy="0"/>
          <a:chOff x="0" y="0"/>
          <a:chExt cx="0" cy="0"/>
        </a:xfrm>
      </p:grpSpPr>
      <p:sp>
        <p:nvSpPr>
          <p:cNvPr id="1659" name="Shape 165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660" name="Shape 166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Client pentru tabela de simboluri – </a:t>
            </a:r>
            <a:r>
              <a:rPr b="0" baseline="0" i="0" lang="en-GB" sz="1800" u="none" cap="none" strike="noStrike">
                <a:solidFill>
                  <a:srgbClr val="FF0000"/>
                </a:solidFill>
                <a:latin typeface="Trebuchet MS"/>
                <a:ea typeface="Trebuchet MS"/>
                <a:cs typeface="Trebuchet MS"/>
                <a:sym typeface="Trebuchet MS"/>
              </a:rPr>
              <a:t>FrequencyCounter.cs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Găsește numărul de apariții pentru fiecare cuvânt distinct care are un număr minim de litere dat ca si argument în linia de comandă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Găsește cuvântul cu cea mai mare frecvență de apariție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Exemplu de client pentru un </a:t>
            </a:r>
            <a:r>
              <a:rPr b="0" baseline="0" i="1" lang="en-GB" sz="1800" u="none" cap="none" strike="noStrike">
                <a:solidFill>
                  <a:srgbClr val="3F3F3F"/>
                </a:solidFill>
                <a:latin typeface="Trebuchet MS"/>
                <a:ea typeface="Trebuchet MS"/>
                <a:cs typeface="Trebuchet MS"/>
                <a:sym typeface="Trebuchet MS"/>
              </a:rPr>
              <a:t>dicționar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Dă răspuns la o întrebare simplă: care este cuvântul (a cărui lungime este mai mare decât o valoare dată) care apare cel mai frecvent într-un text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Ne interesează performanța acestei operații atunci când rulăm algoritmul cu diverse date de intrare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4" name="Shape 1664"/>
        <p:cNvGrpSpPr/>
        <p:nvPr/>
      </p:nvGrpSpPr>
      <p:grpSpPr>
        <a:xfrm>
          <a:off x="0" y="0"/>
          <a:ext cx="0" cy="0"/>
          <a:chOff x="0" y="0"/>
          <a:chExt cx="0" cy="0"/>
        </a:xfrm>
      </p:grpSpPr>
      <p:sp>
        <p:nvSpPr>
          <p:cNvPr id="1665" name="Shape 166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666" name="Shape 166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Câteva exemple de date de intrare pentru FrequencyCounter</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1667" name="Shape 1667"/>
          <p:cNvPicPr preferRelativeResize="0"/>
          <p:nvPr/>
        </p:nvPicPr>
        <p:blipFill rotWithShape="1">
          <a:blip r:embed="rId3">
            <a:alphaModFix/>
          </a:blip>
          <a:srcRect b="0" l="0" r="0" t="0"/>
          <a:stretch/>
        </p:blipFill>
        <p:spPr>
          <a:xfrm>
            <a:off x="677333" y="2674593"/>
            <a:ext cx="8533709" cy="2199409"/>
          </a:xfrm>
          <a:prstGeom prst="rect">
            <a:avLst/>
          </a:prstGeom>
          <a:noFill/>
          <a:ln>
            <a:noFill/>
          </a:ln>
        </p:spPr>
      </p:pic>
    </p:spTree>
  </p:cSld>
  <p:clrMapOvr>
    <a:masterClrMapping/>
  </p:clrMapOvr>
  <p:transition spd="slow">
    <p:cut/>
  </p:transition>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1" name="Shape 1671"/>
        <p:cNvGrpSpPr/>
        <p:nvPr/>
      </p:nvGrpSpPr>
      <p:grpSpPr>
        <a:xfrm>
          <a:off x="0" y="0"/>
          <a:ext cx="0" cy="0"/>
          <a:chOff x="0" y="0"/>
          <a:chExt cx="0" cy="0"/>
        </a:xfrm>
      </p:grpSpPr>
      <p:sp>
        <p:nvSpPr>
          <p:cNvPr id="1672" name="Shape 167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a:t>
            </a:r>
          </a:p>
        </p:txBody>
      </p:sp>
      <p:sp>
        <p:nvSpPr>
          <p:cNvPr id="1673" name="Shape 167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poate crea o implementare pentru o TS ce poate gestiona un număr foarte mare de operații </a:t>
            </a:r>
            <a:r>
              <a:rPr b="0" baseline="0" i="0" lang="en-GB" sz="1800" u="none" cap="none" strike="noStrike">
                <a:solidFill>
                  <a:srgbClr val="3F3F3F"/>
                </a:solidFill>
                <a:latin typeface="Consolas"/>
                <a:ea typeface="Consolas"/>
                <a:cs typeface="Consolas"/>
                <a:sym typeface="Consolas"/>
              </a:rPr>
              <a:t>get() </a:t>
            </a:r>
            <a:r>
              <a:rPr b="0" baseline="0" i="0" lang="en-GB" sz="1800" u="none" cap="none" strike="noStrike">
                <a:solidFill>
                  <a:srgbClr val="3F3F3F"/>
                </a:solidFill>
                <a:latin typeface="Trebuchet MS"/>
                <a:ea typeface="Trebuchet MS"/>
                <a:cs typeface="Trebuchet MS"/>
                <a:sym typeface="Trebuchet MS"/>
              </a:rPr>
              <a:t>pe tabelă mare care la rândul ei a fost creată printr-un număr foarte mare de operații </a:t>
            </a:r>
            <a:r>
              <a:rPr b="0" baseline="0" i="0" lang="en-GB" sz="1800" u="none" cap="none" strike="noStrike">
                <a:solidFill>
                  <a:srgbClr val="3F3F3F"/>
                </a:solidFill>
                <a:latin typeface="Consolas"/>
                <a:ea typeface="Consolas"/>
                <a:cs typeface="Consolas"/>
                <a:sym typeface="Consolas"/>
              </a:rPr>
              <a:t>get() </a:t>
            </a:r>
            <a:r>
              <a:rPr b="0" baseline="0" i="0" lang="en-GB" sz="1800" u="none" cap="none" strike="noStrike">
                <a:solidFill>
                  <a:srgbClr val="3F3F3F"/>
                </a:solidFill>
                <a:latin typeface="Trebuchet MS"/>
                <a:ea typeface="Trebuchet MS"/>
                <a:cs typeface="Trebuchet MS"/>
                <a:sym typeface="Trebuchet MS"/>
              </a:rPr>
              <a:t>și </a:t>
            </a:r>
            <a:r>
              <a:rPr b="0" baseline="0" i="0" lang="en-GB" sz="1800" u="none" cap="none" strike="noStrike">
                <a:solidFill>
                  <a:srgbClr val="3F3F3F"/>
                </a:solidFill>
                <a:latin typeface="Consolas"/>
                <a:ea typeface="Consolas"/>
                <a:cs typeface="Consolas"/>
                <a:sym typeface="Consolas"/>
              </a:rPr>
              <a:t>put() </a:t>
            </a:r>
            <a:r>
              <a:rPr b="0" baseline="0" i="0" lang="en-GB" sz="1800" u="none" cap="none" strike="noStrike">
                <a:solidFill>
                  <a:srgbClr val="3F3F3F"/>
                </a:solidFill>
                <a:latin typeface="Trebuchet MS"/>
                <a:ea typeface="Trebuchet MS"/>
                <a:cs typeface="Trebuchet MS"/>
                <a:sym typeface="Trebuchet MS"/>
              </a:rPr>
              <a:t>intercalate?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FrequencyCounter este un surogat pentru o situație foarte comună: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Operațiile de inserare și căutare sunt intercalate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Numărul de chei distincte nu este mic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Ne putem aștepta la mult mai multe operații de căutare decât inserare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Operațiile de inserare și căutare nu sunt aleatorii dar sunt nepredictibile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Obiectivul nostru este să realizăm o implementare care să facă fezabile aceste operații</a:t>
            </a:r>
          </a:p>
        </p:txBody>
      </p:sp>
    </p:spTree>
  </p:cSld>
  <p:clrMapOvr>
    <a:masterClrMapping/>
  </p:clrMapOvr>
  <p:transition spd="slow">
    <p:cut/>
  </p:transition>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7" name="Shape 1677"/>
        <p:cNvGrpSpPr/>
        <p:nvPr/>
      </p:nvGrpSpPr>
      <p:grpSpPr>
        <a:xfrm>
          <a:off x="0" y="0"/>
          <a:ext cx="0" cy="0"/>
          <a:chOff x="0" y="0"/>
          <a:chExt cx="0" cy="0"/>
        </a:xfrm>
      </p:grpSpPr>
      <p:sp>
        <p:nvSpPr>
          <p:cNvPr id="1678" name="Shape 167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 Implementări</a:t>
            </a:r>
          </a:p>
        </p:txBody>
      </p:sp>
      <p:sp>
        <p:nvSpPr>
          <p:cNvPr id="1679" name="Shape 1679"/>
          <p:cNvSpPr txBox="1"/>
          <p:nvPr>
            <p:ph idx="1" type="body"/>
          </p:nvPr>
        </p:nvSpPr>
        <p:spPr>
          <a:xfrm>
            <a:off x="677335" y="2160590"/>
            <a:ext cx="8596668" cy="4567381"/>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Căutare secvențială într-o listă înlănțuită </a:t>
            </a:r>
            <a:r>
              <a:rPr b="0" baseline="0" i="0" lang="en-GB" sz="1800" u="none" cap="none" strike="noStrike">
                <a:solidFill>
                  <a:srgbClr val="FF0000"/>
                </a:solidFill>
                <a:latin typeface="Trebuchet MS"/>
                <a:ea typeface="Trebuchet MS"/>
                <a:cs typeface="Trebuchet MS"/>
                <a:sym typeface="Trebuchet MS"/>
              </a:rPr>
              <a:t>St.cs, StClient.cs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implementa operație </a:t>
            </a:r>
            <a:r>
              <a:rPr b="0" baseline="0" i="0" lang="en-GB" sz="1800" u="none" cap="none" strike="noStrike">
                <a:solidFill>
                  <a:srgbClr val="3F3F3F"/>
                </a:solidFill>
                <a:latin typeface="Consolas"/>
                <a:ea typeface="Consolas"/>
                <a:cs typeface="Consolas"/>
                <a:sym typeface="Consolas"/>
              </a:rPr>
              <a:t>get() </a:t>
            </a:r>
            <a:r>
              <a:rPr b="0" baseline="0" i="0" lang="en-GB" sz="1800" u="none" cap="none" strike="noStrike">
                <a:solidFill>
                  <a:srgbClr val="3F3F3F"/>
                </a:solidFill>
                <a:latin typeface="Trebuchet MS"/>
                <a:ea typeface="Trebuchet MS"/>
                <a:cs typeface="Trebuchet MS"/>
                <a:sym typeface="Trebuchet MS"/>
              </a:rPr>
              <a:t>parcugem lista și dacă găsim cheia returnăm valoarea asociată altfel returnăm </a:t>
            </a:r>
            <a:r>
              <a:rPr b="0" baseline="0" i="0" lang="en-GB" sz="1800" u="none" cap="none" strike="noStrike">
                <a:solidFill>
                  <a:srgbClr val="3F3F3F"/>
                </a:solidFill>
                <a:latin typeface="Consolas"/>
                <a:ea typeface="Consolas"/>
                <a:cs typeface="Consolas"/>
                <a:sym typeface="Consolas"/>
              </a:rPr>
              <a:t>null</a:t>
            </a:r>
            <a:r>
              <a:rPr b="0" baseline="0" i="0" lang="en-GB" sz="1800" u="none" cap="none" strike="noStrike">
                <a:solidFill>
                  <a:srgbClr val="3F3F3F"/>
                </a:solidFill>
                <a:latin typeface="Trebuchet MS"/>
                <a:ea typeface="Trebuchet MS"/>
                <a:cs typeface="Trebuchet MS"/>
                <a:sym typeface="Trebuchet M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Value get(Key key)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Node</a:t>
            </a:r>
            <a:r>
              <a:rPr b="0" baseline="0" i="0" lang="en-GB" sz="1800" u="none" cap="none" strike="noStrike">
                <a:solidFill>
                  <a:srgbClr val="000000"/>
                </a:solidFill>
                <a:latin typeface="Consolas"/>
                <a:ea typeface="Consolas"/>
                <a:cs typeface="Consolas"/>
                <a:sym typeface="Consolas"/>
              </a:rPr>
              <a:t> x = first; x != </a:t>
            </a:r>
            <a:r>
              <a:rPr b="0" baseline="0" i="0" lang="en-GB" sz="1800" u="none" cap="none" strike="noStrike">
                <a:solidFill>
                  <a:srgbClr val="0000FF"/>
                </a:solidFill>
                <a:latin typeface="Consolas"/>
                <a:ea typeface="Consolas"/>
                <a:cs typeface="Consolas"/>
                <a:sym typeface="Consolas"/>
              </a:rPr>
              <a:t>null</a:t>
            </a:r>
            <a:r>
              <a:rPr b="0" baseline="0" i="0" lang="en-GB" sz="1800" u="none" cap="none" strike="noStrike">
                <a:solidFill>
                  <a:srgbClr val="000000"/>
                </a:solidFill>
                <a:latin typeface="Consolas"/>
                <a:ea typeface="Consolas"/>
                <a:cs typeface="Consolas"/>
                <a:sym typeface="Consolas"/>
              </a:rPr>
              <a:t> ; x = x.next)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(key.Equals(x.key))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x.val;</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default</a:t>
            </a:r>
            <a:r>
              <a:rPr b="0" baseline="0" i="0" lang="en-GB" sz="1800" u="none" cap="none" strike="noStrike">
                <a:solidFill>
                  <a:srgbClr val="000000"/>
                </a:solidFill>
                <a:latin typeface="Consolas"/>
                <a:ea typeface="Consolas"/>
                <a:cs typeface="Consolas"/>
                <a:sym typeface="Consolas"/>
              </a:rPr>
              <a:t>(Value);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3" name="Shape 1683"/>
        <p:cNvGrpSpPr/>
        <p:nvPr/>
      </p:nvGrpSpPr>
      <p:grpSpPr>
        <a:xfrm>
          <a:off x="0" y="0"/>
          <a:ext cx="0" cy="0"/>
          <a:chOff x="0" y="0"/>
          <a:chExt cx="0" cy="0"/>
        </a:xfrm>
      </p:grpSpPr>
      <p:sp>
        <p:nvSpPr>
          <p:cNvPr id="1684" name="Shape 168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 Implementări</a:t>
            </a:r>
          </a:p>
        </p:txBody>
      </p:sp>
      <p:sp>
        <p:nvSpPr>
          <p:cNvPr id="1685" name="Shape 1685"/>
          <p:cNvSpPr txBox="1"/>
          <p:nvPr>
            <p:ph idx="1" type="body"/>
          </p:nvPr>
        </p:nvSpPr>
        <p:spPr>
          <a:xfrm>
            <a:off x="677335" y="1803633"/>
            <a:ext cx="11268588" cy="4815281"/>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Pentru a implementa operația put() parcurgem din nou lista secvențial și</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Dacă găsim cheia actualizăm valoare cu noua valoare pe care o dăm metodei put()</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Dacă nu găsim cheia în tabelă atunci se creează un nou nod (cheie, valoare) care se inserează la începutul listei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put(Key key, Value value)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(value == </a:t>
            </a:r>
            <a:r>
              <a:rPr b="0" baseline="0" i="0" lang="en-GB" sz="1650" u="none" cap="none" strike="noStrike">
                <a:solidFill>
                  <a:srgbClr val="0000FF"/>
                </a:solidFill>
                <a:latin typeface="Consolas"/>
                <a:ea typeface="Consolas"/>
                <a:cs typeface="Consolas"/>
                <a:sym typeface="Consolas"/>
              </a:rPr>
              <a:t>null</a:t>
            </a: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delete(key);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Node</a:t>
            </a:r>
            <a:r>
              <a:rPr b="0" baseline="0" i="0" lang="en-GB" sz="1650" u="none" cap="none" strike="noStrike">
                <a:solidFill>
                  <a:srgbClr val="000000"/>
                </a:solidFill>
                <a:latin typeface="Consolas"/>
                <a:ea typeface="Consolas"/>
                <a:cs typeface="Consolas"/>
                <a:sym typeface="Consolas"/>
              </a:rPr>
              <a:t> x = first; x != </a:t>
            </a:r>
            <a:r>
              <a:rPr b="0" baseline="0" i="0" lang="en-GB" sz="1650" u="none" cap="none" strike="noStrike">
                <a:solidFill>
                  <a:srgbClr val="0000FF"/>
                </a:solidFill>
                <a:latin typeface="Consolas"/>
                <a:ea typeface="Consolas"/>
                <a:cs typeface="Consolas"/>
                <a:sym typeface="Consolas"/>
              </a:rPr>
              <a:t>null</a:t>
            </a:r>
            <a:r>
              <a:rPr b="0" baseline="0" i="0" lang="en-GB" sz="1650" u="none" cap="none" strike="noStrike">
                <a:solidFill>
                  <a:srgbClr val="000000"/>
                </a:solidFill>
                <a:latin typeface="Consolas"/>
                <a:ea typeface="Consolas"/>
                <a:cs typeface="Consolas"/>
                <a:sym typeface="Consolas"/>
              </a:rPr>
              <a:t>; x = x.next)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(key.Equals(x.key))  {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x.val = value;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first = </a:t>
            </a:r>
            <a:r>
              <a:rPr b="0" baseline="0" i="0" lang="en-GB" sz="1650" u="none" cap="none" strike="noStrike">
                <a:solidFill>
                  <a:srgbClr val="0000FF"/>
                </a:solidFill>
                <a:latin typeface="Consolas"/>
                <a:ea typeface="Consolas"/>
                <a:cs typeface="Consolas"/>
                <a:sym typeface="Consolas"/>
              </a:rPr>
              <a:t>new</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Node</a:t>
            </a:r>
            <a:r>
              <a:rPr b="0" baseline="0" i="0" lang="en-GB" sz="1650" u="none" cap="none" strike="noStrike">
                <a:solidFill>
                  <a:srgbClr val="000000"/>
                </a:solidFill>
                <a:latin typeface="Consolas"/>
                <a:ea typeface="Consolas"/>
                <a:cs typeface="Consolas"/>
                <a:sym typeface="Consolas"/>
              </a:rPr>
              <a:t>(key, value, first);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N++;</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9" name="Shape 1689"/>
        <p:cNvGrpSpPr/>
        <p:nvPr/>
      </p:nvGrpSpPr>
      <p:grpSpPr>
        <a:xfrm>
          <a:off x="0" y="0"/>
          <a:ext cx="0" cy="0"/>
          <a:chOff x="0" y="0"/>
          <a:chExt cx="0" cy="0"/>
        </a:xfrm>
      </p:grpSpPr>
      <p:sp>
        <p:nvSpPr>
          <p:cNvPr id="1690" name="Shape 169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 Implementări</a:t>
            </a:r>
          </a:p>
        </p:txBody>
      </p:sp>
      <p:sp>
        <p:nvSpPr>
          <p:cNvPr id="1691" name="Shape 1691"/>
          <p:cNvSpPr txBox="1"/>
          <p:nvPr>
            <p:ph idx="1" type="body"/>
          </p:nvPr>
        </p:nvSpPr>
        <p:spPr>
          <a:xfrm>
            <a:off x="677335" y="2160590"/>
            <a:ext cx="8596668" cy="4349267"/>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class</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ST</a:t>
            </a:r>
            <a:r>
              <a:rPr b="0" baseline="0" i="0" lang="en-GB" sz="1550" u="none" cap="none" strike="noStrike">
                <a:solidFill>
                  <a:srgbClr val="000000"/>
                </a:solidFill>
                <a:latin typeface="Consolas"/>
                <a:ea typeface="Consolas"/>
                <a:cs typeface="Consolas"/>
                <a:sym typeface="Consolas"/>
              </a:rPr>
              <a:t>&lt;Key, Value&gt;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N; </a:t>
            </a:r>
            <a:r>
              <a:rPr b="0" baseline="0" i="0" lang="en-GB" sz="1550" u="none" cap="none" strike="noStrike">
                <a:solidFill>
                  <a:srgbClr val="008000"/>
                </a:solidFill>
                <a:latin typeface="Consolas"/>
                <a:ea typeface="Consolas"/>
                <a:cs typeface="Consolas"/>
                <a:sym typeface="Consolas"/>
              </a:rPr>
              <a:t>// numarul de perechi (cheie, valoare) din colectie</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Node</a:t>
            </a:r>
            <a:r>
              <a:rPr b="0" baseline="0" i="0" lang="en-GB" sz="1550" u="none" cap="none" strike="noStrike">
                <a:solidFill>
                  <a:srgbClr val="000000"/>
                </a:solidFill>
                <a:latin typeface="Consolas"/>
                <a:ea typeface="Consolas"/>
                <a:cs typeface="Consolas"/>
                <a:sym typeface="Consolas"/>
              </a:rPr>
              <a:t> first; </a:t>
            </a:r>
            <a:r>
              <a:rPr b="0" baseline="0" i="0" lang="en-GB" sz="1550" u="none" cap="none" strike="noStrike">
                <a:solidFill>
                  <a:srgbClr val="008000"/>
                </a:solidFill>
                <a:latin typeface="Consolas"/>
                <a:ea typeface="Consolas"/>
                <a:cs typeface="Consolas"/>
                <a:sym typeface="Consolas"/>
              </a:rPr>
              <a:t>// lista inalantuita de perechi (cheie, valoare)</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        private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class</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Node</a:t>
            </a: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Key key;</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Value val;</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Node</a:t>
            </a:r>
            <a:r>
              <a:rPr b="0" baseline="0" i="0" lang="en-GB" sz="1550" u="none" cap="none" strike="noStrike">
                <a:solidFill>
                  <a:srgbClr val="000000"/>
                </a:solidFill>
                <a:latin typeface="Consolas"/>
                <a:ea typeface="Consolas"/>
                <a:cs typeface="Consolas"/>
                <a:sym typeface="Consolas"/>
              </a:rPr>
              <a:t> next;</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Node(Key key, Value val, </a:t>
            </a:r>
            <a:r>
              <a:rPr b="0" baseline="0" i="0" lang="en-GB" sz="1550" u="none" cap="none" strike="noStrike">
                <a:solidFill>
                  <a:srgbClr val="2B91AF"/>
                </a:solidFill>
                <a:latin typeface="Consolas"/>
                <a:ea typeface="Consolas"/>
                <a:cs typeface="Consolas"/>
                <a:sym typeface="Consolas"/>
              </a:rPr>
              <a:t>Node</a:t>
            </a:r>
            <a:r>
              <a:rPr b="0" baseline="0" i="0" lang="en-GB" sz="1550" u="none" cap="none" strike="noStrike">
                <a:solidFill>
                  <a:srgbClr val="000000"/>
                </a:solidFill>
                <a:latin typeface="Consolas"/>
                <a:ea typeface="Consolas"/>
                <a:cs typeface="Consolas"/>
                <a:sym typeface="Consolas"/>
              </a:rPr>
              <a:t> next)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this</a:t>
            </a:r>
            <a:r>
              <a:rPr b="0" baseline="0" i="0" lang="en-GB" sz="1550" u="none" cap="none" strike="noStrike">
                <a:solidFill>
                  <a:srgbClr val="000000"/>
                </a:solidFill>
                <a:latin typeface="Consolas"/>
                <a:ea typeface="Consolas"/>
                <a:cs typeface="Consolas"/>
                <a:sym typeface="Consolas"/>
              </a:rPr>
              <a:t>.key = key;    </a:t>
            </a:r>
            <a:r>
              <a:rPr b="0" baseline="0" i="0" lang="en-GB" sz="1550" u="none" cap="none" strike="noStrike">
                <a:solidFill>
                  <a:srgbClr val="0000FF"/>
                </a:solidFill>
                <a:latin typeface="Consolas"/>
                <a:ea typeface="Consolas"/>
                <a:cs typeface="Consolas"/>
                <a:sym typeface="Consolas"/>
              </a:rPr>
              <a:t>this</a:t>
            </a:r>
            <a:r>
              <a:rPr b="0" baseline="0" i="0" lang="en-GB" sz="1550" u="none" cap="none" strike="noStrike">
                <a:solidFill>
                  <a:srgbClr val="000000"/>
                </a:solidFill>
                <a:latin typeface="Consolas"/>
                <a:ea typeface="Consolas"/>
                <a:cs typeface="Consolas"/>
                <a:sym typeface="Consolas"/>
              </a:rPr>
              <a:t>.val = val;     </a:t>
            </a:r>
            <a:r>
              <a:rPr b="0" baseline="0" i="0" lang="en-GB" sz="1550" u="none" cap="none" strike="noStrike">
                <a:solidFill>
                  <a:srgbClr val="0000FF"/>
                </a:solidFill>
                <a:latin typeface="Consolas"/>
                <a:ea typeface="Consolas"/>
                <a:cs typeface="Consolas"/>
                <a:sym typeface="Consolas"/>
              </a:rPr>
              <a:t>this</a:t>
            </a:r>
            <a:r>
              <a:rPr b="0" baseline="0" i="0" lang="en-GB" sz="1550" u="none" cap="none" strike="noStrike">
                <a:solidFill>
                  <a:srgbClr val="000000"/>
                </a:solidFill>
                <a:latin typeface="Consolas"/>
                <a:ea typeface="Consolas"/>
                <a:cs typeface="Consolas"/>
                <a:sym typeface="Consolas"/>
              </a:rPr>
              <a:t>.next = next;</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a:t>
            </a:r>
          </a:p>
        </p:txBody>
      </p:sp>
    </p:spTree>
  </p:cSld>
  <p:clrMapOvr>
    <a:masterClrMapping/>
  </p:clrMapOvr>
  <p:transition spd="slow">
    <p:cut/>
  </p:transition>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5" name="Shape 1695"/>
        <p:cNvGrpSpPr/>
        <p:nvPr/>
      </p:nvGrpSpPr>
      <p:grpSpPr>
        <a:xfrm>
          <a:off x="0" y="0"/>
          <a:ext cx="0" cy="0"/>
          <a:chOff x="0" y="0"/>
          <a:chExt cx="0" cy="0"/>
        </a:xfrm>
      </p:grpSpPr>
      <p:sp>
        <p:nvSpPr>
          <p:cNvPr id="1696" name="Shape 169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 Implementări</a:t>
            </a:r>
          </a:p>
        </p:txBody>
      </p:sp>
      <p:pic>
        <p:nvPicPr>
          <p:cNvPr id="1697" name="Shape 1697"/>
          <p:cNvPicPr preferRelativeResize="0"/>
          <p:nvPr>
            <p:ph idx="1" type="body"/>
          </p:nvPr>
        </p:nvPicPr>
        <p:blipFill rotWithShape="1">
          <a:blip r:embed="rId3">
            <a:alphaModFix/>
          </a:blip>
          <a:srcRect b="0" l="0" r="0" t="0"/>
          <a:stretch/>
        </p:blipFill>
        <p:spPr>
          <a:xfrm>
            <a:off x="677335" y="1930399"/>
            <a:ext cx="8596668" cy="449543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Stack- LIFO</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Aplicație</a:t>
            </a:r>
          </a:p>
        </p:txBody>
      </p:sp>
      <p:sp>
        <p:nvSpPr>
          <p:cNvPr id="285" name="Shape 28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1" lang="en-GB" sz="1800" u="none" cap="none" strike="noStrike">
                <a:solidFill>
                  <a:srgbClr val="3F3F3F"/>
                </a:solidFill>
                <a:latin typeface="Trebuchet MS"/>
                <a:ea typeface="Trebuchet MS"/>
                <a:cs typeface="Trebuchet MS"/>
                <a:sym typeface="Trebuchet MS"/>
              </a:rPr>
              <a:t>ExpAritm </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Operand </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ExpAritm </a:t>
            </a:r>
            <a:r>
              <a:rPr b="1" baseline="0" i="0" lang="en-GB" sz="1800" u="none" cap="none" strike="noStrike">
                <a:solidFill>
                  <a:srgbClr val="3F3F3F"/>
                </a:solidFill>
                <a:latin typeface="Trebuchet MS"/>
                <a:ea typeface="Trebuchet MS"/>
                <a:cs typeface="Trebuchet MS"/>
                <a:sym typeface="Trebuchet MS"/>
              </a:rPr>
              <a:t>operator</a:t>
            </a:r>
            <a:r>
              <a:rPr b="0" baseline="0" i="0" lang="en-GB" sz="1800" u="none" cap="none" strike="noStrike">
                <a:solidFill>
                  <a:srgbClr val="3F3F3F"/>
                </a:solidFill>
                <a:latin typeface="Trebuchet MS"/>
                <a:ea typeface="Trebuchet MS"/>
                <a:cs typeface="Trebuchet MS"/>
                <a:sym typeface="Trebuchet MS"/>
              </a:rPr>
              <a:t> </a:t>
            </a:r>
            <a:r>
              <a:rPr b="0" baseline="0" i="1" lang="en-GB" sz="1800" u="none" cap="none" strike="noStrike">
                <a:solidFill>
                  <a:srgbClr val="3F3F3F"/>
                </a:solidFill>
                <a:latin typeface="Trebuchet MS"/>
                <a:ea typeface="Trebuchet MS"/>
                <a:cs typeface="Trebuchet MS"/>
                <a:sym typeface="Trebuchet MS"/>
              </a:rPr>
              <a:t>ExpAritm</a:t>
            </a:r>
            <a:r>
              <a:rPr b="0" baseline="0" i="0" lang="en-GB" sz="18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Indicii de rezolvare: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Operand – se pune pe stiva de operanzi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Operator – se pune pe stiva de operatori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 se ingoră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 se scoate un operator, se scot cei doi operanzi, se aplică operatorul asupra celor doi operanzi iar rezultatul se pune înapoi în stiva de operanzi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După procesarea ultimei ) în stiva de operanzi rămâne o singură valoare = valoarea expresiei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FF0000"/>
                </a:solidFill>
                <a:latin typeface="Trebuchet MS"/>
                <a:ea typeface="Trebuchet MS"/>
                <a:cs typeface="Trebuchet MS"/>
                <a:sym typeface="Trebuchet MS"/>
              </a:rPr>
              <a:t>EvaluareExpresie.cs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1" name="Shape 1701"/>
        <p:cNvGrpSpPr/>
        <p:nvPr/>
      </p:nvGrpSpPr>
      <p:grpSpPr>
        <a:xfrm>
          <a:off x="0" y="0"/>
          <a:ext cx="0" cy="0"/>
          <a:chOff x="0" y="0"/>
          <a:chExt cx="0" cy="0"/>
        </a:xfrm>
      </p:grpSpPr>
      <p:sp>
        <p:nvSpPr>
          <p:cNvPr id="1702" name="Shape 170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Algoritmi de căutare – tabele de simboluri – Implementări	</a:t>
            </a:r>
          </a:p>
        </p:txBody>
      </p:sp>
      <p:sp>
        <p:nvSpPr>
          <p:cNvPr id="1703" name="Shape 170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Implementarea bazată pe listă înlănțuită poate trata liste foarte lungi?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Analizarea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t>
            </a:r>
          </a:p>
        </p:txBody>
      </p:sp>
      <p:sp>
        <p:nvSpPr>
          <p:cNvPr id="291" name="Shape 29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Stivă de dimensiune fixă</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Item[] data;</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count = 0;</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capacity = 100;</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Stack(</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capacity)</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this</a:t>
            </a:r>
            <a:r>
              <a:rPr b="0" baseline="0" i="0" lang="en-GB" sz="1800" u="none" cap="none" strike="noStrike">
                <a:solidFill>
                  <a:srgbClr val="000000"/>
                </a:solidFill>
                <a:latin typeface="Consolas"/>
                <a:ea typeface="Consolas"/>
                <a:cs typeface="Consolas"/>
                <a:sym typeface="Consolas"/>
              </a:rPr>
              <a:t>.capacity = capacity;</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data =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Item[capacity];</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a:t>
            </a:r>
          </a:p>
        </p:txBody>
      </p:sp>
      <p:sp>
        <p:nvSpPr>
          <p:cNvPr id="297" name="Shape 29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push(Item item)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(count &lt; capacity)</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data[count++] = item;</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else</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throw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StackFullException</a:t>
            </a:r>
            <a:r>
              <a:rPr b="0" baseline="0" i="0" lang="en-GB" sz="180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a:t>
            </a:r>
          </a:p>
        </p:txBody>
      </p:sp>
      <p:sp>
        <p:nvSpPr>
          <p:cNvPr id="303" name="Shape 30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Item pop()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(!isEmpty())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data[--count];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else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throw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StackEmptyException</a:t>
            </a: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a:t>
            </a:r>
          </a:p>
        </p:txBody>
      </p:sp>
      <p:sp>
        <p:nvSpPr>
          <p:cNvPr id="309" name="Shape 30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Item peek()</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(!isEmpty())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data[count - 1];</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else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throw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StackEmptyException</a:t>
            </a:r>
            <a:r>
              <a:rPr b="0" baseline="0" i="0" lang="en-GB" sz="1800" u="none" cap="none" strike="noStrike">
                <a:solidFill>
                  <a:srgbClr val="000000"/>
                </a:solidFill>
                <a:latin typeface="Consolas"/>
                <a:ea typeface="Consolas"/>
                <a:cs typeface="Consolas"/>
                <a:sym typeface="Consola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a:t>
            </a:r>
          </a:p>
        </p:txBody>
      </p:sp>
      <p:sp>
        <p:nvSpPr>
          <p:cNvPr id="315" name="Shape 31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isEmpty()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count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size()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count;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Agenda</a:t>
            </a:r>
          </a:p>
        </p:txBody>
      </p:sp>
      <p:sp>
        <p:nvSpPr>
          <p:cNvPr id="156" name="Shape 15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 este un algoritm?</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de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de căutare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Structuri de date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Stiva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Coada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Arbori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Heap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diverși</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 – avantaje/dezavantaje</a:t>
            </a:r>
          </a:p>
        </p:txBody>
      </p:sp>
      <p:sp>
        <p:nvSpPr>
          <p:cNvPr id="321" name="Shape 32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Orice implementare pentru structurile de date poate avea avantaje și dezavantaje</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Generics oferă avantaje evidente pe care le-am discutat deja</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Dacă datele sunt într-un tablou de dimensiune fixă avem o limitare inerentă – când tabloul este plin nu mai putem introduce elemente noi (... și lansăm excepție) – numărul maxim de elemente trebuie estimat de la început (imposibil)</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O soluție este crearea unor structuri de date în care tabloul se poate redimensiona</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Avantaj la utilizarea tablourilor: fiecare operație asupra colecției se face in timp constant</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Dezavantaj: redimensionarea colecției este o operație ineficientă</a:t>
            </a:r>
          </a:p>
          <a:p>
            <a:pPr indent="-342891" lvl="0" marL="342891" marR="0" rtl="0" algn="l">
              <a:spcBef>
                <a:spcPts val="1000"/>
              </a:spcBef>
              <a:spcAft>
                <a:spcPts val="0"/>
              </a:spcAft>
              <a:buClr>
                <a:schemeClr val="accent1"/>
              </a:buClr>
              <a:buSzPct val="77647"/>
              <a:buFont typeface="Noto Symbol"/>
              <a:buChar char=""/>
            </a:pPr>
            <a:r>
              <a:rPr b="0" baseline="0" i="0" lang="en-GB" sz="1650" u="none" cap="none" strike="noStrike">
                <a:solidFill>
                  <a:srgbClr val="FF0000"/>
                </a:solidFill>
                <a:latin typeface="Trebuchet MS"/>
                <a:ea typeface="Trebuchet MS"/>
                <a:cs typeface="Trebuchet MS"/>
                <a:sym typeface="Trebuchet MS"/>
              </a:rPr>
              <a:t>ResizingStack.cs</a:t>
            </a:r>
          </a:p>
          <a:p>
            <a:pPr indent="-258308" lvl="0" marL="342891" marR="0" rtl="0" algn="l">
              <a:spcBef>
                <a:spcPts val="1000"/>
              </a:spcBef>
              <a:spcAft>
                <a:spcPts val="0"/>
              </a:spcAft>
              <a:buClr>
                <a:schemeClr val="accent1"/>
              </a:buClr>
              <a:buFont typeface="Noto Symbol"/>
              <a:buNone/>
            </a:pPr>
            <a:r>
              <a:t/>
            </a:r>
            <a:endParaRPr b="0" baseline="0" i="0" sz="16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 redimensionabilă</a:t>
            </a:r>
          </a:p>
        </p:txBody>
      </p:sp>
      <p:sp>
        <p:nvSpPr>
          <p:cNvPr id="327" name="Shape 32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resize(</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max)</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Item[] temp = </a:t>
            </a:r>
            <a:r>
              <a:rPr b="0" baseline="0" i="0" lang="en-GB" sz="1800" u="none" cap="none" strike="noStrike">
                <a:solidFill>
                  <a:srgbClr val="0000FF"/>
                </a:solidFill>
                <a:latin typeface="Consolas"/>
                <a:ea typeface="Consolas"/>
                <a:cs typeface="Consolas"/>
                <a:sym typeface="Consolas"/>
              </a:rPr>
              <a:t>new</a:t>
            </a:r>
            <a:r>
              <a:rPr b="0" baseline="0" i="0" lang="en-GB" sz="1800" u="none" cap="none" strike="noStrike">
                <a:solidFill>
                  <a:srgbClr val="000000"/>
                </a:solidFill>
                <a:latin typeface="Consolas"/>
                <a:ea typeface="Consolas"/>
                <a:cs typeface="Consolas"/>
                <a:sym typeface="Consolas"/>
              </a:rPr>
              <a:t> Item[max];</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 0; i &lt; count; i++)</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temp[i] = data[i];</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data = temp;</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capacity = max;</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 redimensionabilă</a:t>
            </a:r>
          </a:p>
        </p:txBody>
      </p:sp>
      <p:sp>
        <p:nvSpPr>
          <p:cNvPr id="333" name="Shape 33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stiva este plină îi dublăm capacitatea</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push(Item item)</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(count == capacity)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resize(2 * capacity);</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data[count++] = item;</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 – stiva redimensionabilă</a:t>
            </a:r>
          </a:p>
        </p:txBody>
      </p:sp>
      <p:sp>
        <p:nvSpPr>
          <p:cNvPr id="339" name="Shape 339"/>
          <p:cNvSpPr txBox="1"/>
          <p:nvPr>
            <p:ph idx="1" type="body"/>
          </p:nvPr>
        </p:nvSpPr>
        <p:spPr>
          <a:xfrm>
            <a:off x="677337" y="2160589"/>
            <a:ext cx="8596668" cy="4267919"/>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Dacă stiva e destul de goală atunci se poate micșora (înjumătăți capacitatea)</a:t>
            </a:r>
          </a:p>
          <a:p>
            <a:pPr indent="-342891" lvl="0" marL="342891" marR="0" rtl="0" algn="l">
              <a:lnSpc>
                <a:spcPct val="80000"/>
              </a:lnSpc>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Ce ar însemna destul de goală?</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FF"/>
                </a:solidFill>
                <a:latin typeface="Consolas"/>
                <a:ea typeface="Consolas"/>
                <a:cs typeface="Consolas"/>
                <a:sym typeface="Consolas"/>
              </a:rPr>
              <a:t>public</a:t>
            </a:r>
            <a:r>
              <a:rPr b="0" baseline="0" i="0" lang="en-GB" sz="1400" u="none" cap="none" strike="noStrike">
                <a:solidFill>
                  <a:srgbClr val="000000"/>
                </a:solidFill>
                <a:latin typeface="Consolas"/>
                <a:ea typeface="Consolas"/>
                <a:cs typeface="Consolas"/>
                <a:sym typeface="Consolas"/>
              </a:rPr>
              <a:t> Item pop()</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Item item;</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if</a:t>
            </a:r>
            <a:r>
              <a:rPr b="0" baseline="0" i="0" lang="en-GB" sz="1400" u="none" cap="none" strike="noStrike">
                <a:solidFill>
                  <a:srgbClr val="000000"/>
                </a:solidFill>
                <a:latin typeface="Consolas"/>
                <a:ea typeface="Consolas"/>
                <a:cs typeface="Consolas"/>
                <a:sym typeface="Consolas"/>
              </a:rPr>
              <a:t> (!isEmpty())</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item =  data[--count];</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data[count] = </a:t>
            </a:r>
            <a:r>
              <a:rPr b="0" baseline="0" i="0" lang="en-GB" sz="1400" u="none" cap="none" strike="noStrike">
                <a:solidFill>
                  <a:srgbClr val="0000FF"/>
                </a:solidFill>
                <a:latin typeface="Consolas"/>
                <a:ea typeface="Consolas"/>
                <a:cs typeface="Consolas"/>
                <a:sym typeface="Consolas"/>
              </a:rPr>
              <a:t>default</a:t>
            </a:r>
            <a:r>
              <a:rPr b="0" baseline="0" i="0" lang="en-GB" sz="1400" u="none" cap="none" strike="noStrike">
                <a:solidFill>
                  <a:srgbClr val="000000"/>
                </a:solidFill>
                <a:latin typeface="Consolas"/>
                <a:ea typeface="Consolas"/>
                <a:cs typeface="Consolas"/>
                <a:sym typeface="Consolas"/>
              </a:rPr>
              <a:t>(Item);</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if</a:t>
            </a:r>
            <a:r>
              <a:rPr b="0" baseline="0" i="0" lang="en-GB" sz="1400" u="none" cap="none" strike="noStrike">
                <a:solidFill>
                  <a:srgbClr val="000000"/>
                </a:solidFill>
                <a:latin typeface="Consolas"/>
                <a:ea typeface="Consolas"/>
                <a:cs typeface="Consolas"/>
                <a:sym typeface="Consolas"/>
              </a:rPr>
              <a:t> (count == capacity / 4) resize(capacity / 2);</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return</a:t>
            </a:r>
            <a:r>
              <a:rPr b="0" baseline="0" i="0" lang="en-GB" sz="1400" u="none" cap="none" strike="noStrike">
                <a:solidFill>
                  <a:srgbClr val="000000"/>
                </a:solidFill>
                <a:latin typeface="Consolas"/>
                <a:ea typeface="Consolas"/>
                <a:cs typeface="Consolas"/>
                <a:sym typeface="Consolas"/>
              </a:rPr>
              <a:t> item;</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else</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throw</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0000FF"/>
                </a:solidFill>
                <a:latin typeface="Consolas"/>
                <a:ea typeface="Consolas"/>
                <a:cs typeface="Consolas"/>
                <a:sym typeface="Consolas"/>
              </a:rPr>
              <a:t>new</a:t>
            </a:r>
            <a:r>
              <a:rPr b="0" baseline="0" i="0" lang="en-GB" sz="1400" u="none" cap="none" strike="noStrike">
                <a:solidFill>
                  <a:srgbClr val="000000"/>
                </a:solidFill>
                <a:latin typeface="Consolas"/>
                <a:ea typeface="Consolas"/>
                <a:cs typeface="Consolas"/>
                <a:sym typeface="Consolas"/>
              </a:rPr>
              <a:t> </a:t>
            </a:r>
            <a:r>
              <a:rPr b="0" baseline="0" i="0" lang="en-GB" sz="1400" u="none" cap="none" strike="noStrike">
                <a:solidFill>
                  <a:srgbClr val="2B91AF"/>
                </a:solidFill>
                <a:latin typeface="Consolas"/>
                <a:ea typeface="Consolas"/>
                <a:cs typeface="Consolas"/>
                <a:sym typeface="Consolas"/>
              </a:rPr>
              <a:t>StackEmptyException</a:t>
            </a:r>
            <a:r>
              <a:rPr b="0" baseline="0" i="0" lang="en-GB" sz="140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4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 </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rgbClr val="FF0000"/>
                </a:solidFill>
                <a:latin typeface="Trebuchet MS"/>
                <a:ea typeface="Trebuchet MS"/>
                <a:cs typeface="Trebuchet MS"/>
                <a:sym typeface="Trebuchet MS"/>
              </a:rPr>
              <a:t>StackLL.cs</a:t>
            </a:r>
          </a:p>
        </p:txBody>
      </p:sp>
      <p:sp>
        <p:nvSpPr>
          <p:cNvPr id="345" name="Shape 34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Definiție: O listă înlănțuită este o structură de date recursivă care este ori goală (null) ori este o referință la un nod care conține un item generic și o referință la o altă listă înlănțuită (mai scurtă)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Nodul este o entitate abstractă care poate conține orice tip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crea o clasă încuibată (nested) in clasa </a:t>
            </a:r>
            <a:r>
              <a:rPr b="0" baseline="0" i="1" lang="en-GB" sz="1800" u="none" cap="none" strike="noStrike">
                <a:solidFill>
                  <a:srgbClr val="3F3F3F"/>
                </a:solidFill>
                <a:latin typeface="Trebuchet MS"/>
                <a:ea typeface="Trebuchet MS"/>
                <a:cs typeface="Trebuchet MS"/>
                <a:sym typeface="Trebuchet MS"/>
              </a:rPr>
              <a:t>Stack</a:t>
            </a:r>
            <a:r>
              <a:rPr b="0" baseline="0" i="0" lang="en-GB" sz="1800" u="none" cap="none" strike="noStrike">
                <a:solidFill>
                  <a:srgbClr val="3F3F3F"/>
                </a:solidFill>
                <a:latin typeface="Trebuchet MS"/>
                <a:ea typeface="Trebuchet MS"/>
                <a:cs typeface="Trebuchet MS"/>
                <a:sym typeface="Trebuchet MS"/>
              </a:rPr>
              <a: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class</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Node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Item item;</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Node</a:t>
            </a:r>
            <a:r>
              <a:rPr b="0" baseline="0" i="0" lang="en-GB" sz="1800" u="none" cap="none" strike="noStrike">
                <a:solidFill>
                  <a:srgbClr val="000000"/>
                </a:solidFill>
                <a:latin typeface="Consolas"/>
                <a:ea typeface="Consolas"/>
                <a:cs typeface="Consolas"/>
                <a:sym typeface="Consolas"/>
              </a:rPr>
              <a:t> next;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351" name="Shape 35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crea un obiect de tip Node astfel:</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 first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accesa componentele vom folosi sintaxa:</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first.item</a:t>
            </a:r>
          </a:p>
          <a:p>
            <a:pPr indent="-6340" lvl="1" marL="400041"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first.next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352" name="Shape 352"/>
          <p:cNvSpPr/>
          <p:nvPr/>
        </p:nvSpPr>
        <p:spPr>
          <a:xfrm>
            <a:off x="424163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be</a:t>
            </a:r>
          </a:p>
        </p:txBody>
      </p:sp>
      <p:cxnSp>
        <p:nvCxnSpPr>
          <p:cNvPr id="353" name="Shape 353"/>
          <p:cNvCxnSpPr>
            <a:stCxn id="352" idx="1"/>
            <a:endCxn id="352" idx="3"/>
          </p:cNvCxnSpPr>
          <p:nvPr/>
        </p:nvCxnSpPr>
        <p:spPr>
          <a:xfrm>
            <a:off x="4241635" y="5092120"/>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54" name="Shape 354"/>
          <p:cNvCxnSpPr/>
          <p:nvPr/>
        </p:nvCxnSpPr>
        <p:spPr>
          <a:xfrm flipH="1" rot="10800000">
            <a:off x="4874344" y="4853032"/>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55" name="Shape 355"/>
          <p:cNvSpPr/>
          <p:nvPr/>
        </p:nvSpPr>
        <p:spPr>
          <a:xfrm>
            <a:off x="6342417" y="4611153"/>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or</a:t>
            </a:r>
          </a:p>
        </p:txBody>
      </p:sp>
      <p:cxnSp>
        <p:nvCxnSpPr>
          <p:cNvPr id="356" name="Shape 356"/>
          <p:cNvCxnSpPr>
            <a:stCxn id="355" idx="1"/>
            <a:endCxn id="355" idx="3"/>
          </p:cNvCxnSpPr>
          <p:nvPr/>
        </p:nvCxnSpPr>
        <p:spPr>
          <a:xfrm>
            <a:off x="6342417" y="5051575"/>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57" name="Shape 357"/>
          <p:cNvCxnSpPr/>
          <p:nvPr/>
        </p:nvCxnSpPr>
        <p:spPr>
          <a:xfrm flipH="1" rot="10800000">
            <a:off x="7080649" y="4827864"/>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58" name="Shape 358"/>
          <p:cNvSpPr/>
          <p:nvPr/>
        </p:nvSpPr>
        <p:spPr>
          <a:xfrm>
            <a:off x="8548718" y="4404219"/>
            <a:ext cx="664128" cy="66412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900" u="none" cap="none" strike="noStrike">
                <a:solidFill>
                  <a:schemeClr val="lt1"/>
                </a:solidFill>
                <a:latin typeface="Trebuchet MS"/>
                <a:ea typeface="Trebuchet MS"/>
                <a:cs typeface="Trebuchet MS"/>
                <a:sym typeface="Trebuchet MS"/>
              </a:rPr>
              <a:t>null</a:t>
            </a:r>
          </a:p>
        </p:txBody>
      </p:sp>
      <p:sp>
        <p:nvSpPr>
          <p:cNvPr id="359" name="Shape 359"/>
          <p:cNvSpPr/>
          <p:nvPr/>
        </p:nvSpPr>
        <p:spPr>
          <a:xfrm>
            <a:off x="2868947" y="46271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first</a:t>
            </a:r>
          </a:p>
        </p:txBody>
      </p:sp>
      <p:cxnSp>
        <p:nvCxnSpPr>
          <p:cNvPr id="360" name="Shape 360"/>
          <p:cNvCxnSpPr/>
          <p:nvPr/>
        </p:nvCxnSpPr>
        <p:spPr>
          <a:xfrm flipH="1" rot="10800000">
            <a:off x="3775019" y="4888788"/>
            <a:ext cx="466612" cy="151003"/>
          </a:xfrm>
          <a:prstGeom prst="straightConnector1">
            <a:avLst/>
          </a:prstGeom>
          <a:noFill/>
          <a:ln cap="rnd" cmpd="sng" w="25400">
            <a:solidFill>
              <a:schemeClr val="dk1"/>
            </a:solidFill>
            <a:prstDash val="solid"/>
            <a:round/>
            <a:headEnd len="med" w="med" type="none"/>
            <a:tailEnd len="lg" w="lg" type="triangle"/>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366" name="Shape 36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Adăugarea unui element la începutul listei</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 p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p.item = item;</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367" name="Shape 367"/>
          <p:cNvSpPr/>
          <p:nvPr/>
        </p:nvSpPr>
        <p:spPr>
          <a:xfrm>
            <a:off x="4874344" y="3110222"/>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to</a:t>
            </a:r>
          </a:p>
        </p:txBody>
      </p:sp>
      <p:cxnSp>
        <p:nvCxnSpPr>
          <p:cNvPr id="368" name="Shape 368"/>
          <p:cNvCxnSpPr>
            <a:stCxn id="367" idx="1"/>
            <a:endCxn id="367" idx="3"/>
          </p:cNvCxnSpPr>
          <p:nvPr/>
        </p:nvCxnSpPr>
        <p:spPr>
          <a:xfrm>
            <a:off x="4874344" y="3550644"/>
            <a:ext cx="1468200" cy="0"/>
          </a:xfrm>
          <a:prstGeom prst="straightConnector1">
            <a:avLst/>
          </a:prstGeom>
          <a:noFill/>
          <a:ln cap="rnd" cmpd="sng" w="12700">
            <a:solidFill>
              <a:schemeClr val="dk1"/>
            </a:solidFill>
            <a:prstDash val="solid"/>
            <a:round/>
            <a:headEnd len="med" w="med" type="none"/>
            <a:tailEnd len="med" w="med" type="none"/>
          </a:ln>
        </p:spPr>
      </p:cxnSp>
      <p:sp>
        <p:nvSpPr>
          <p:cNvPr id="369" name="Shape 369"/>
          <p:cNvSpPr/>
          <p:nvPr/>
        </p:nvSpPr>
        <p:spPr>
          <a:xfrm>
            <a:off x="3518098" y="32604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p</a:t>
            </a:r>
          </a:p>
        </p:txBody>
      </p:sp>
      <p:cxnSp>
        <p:nvCxnSpPr>
          <p:cNvPr id="370" name="Shape 370"/>
          <p:cNvCxnSpPr/>
          <p:nvPr/>
        </p:nvCxnSpPr>
        <p:spPr>
          <a:xfrm flipH="1" rot="10800000">
            <a:off x="4424169" y="3522086"/>
            <a:ext cx="466612" cy="151003"/>
          </a:xfrm>
          <a:prstGeom prst="straightConnector1">
            <a:avLst/>
          </a:prstGeom>
          <a:noFill/>
          <a:ln cap="rnd" cmpd="sng" w="25400">
            <a:solidFill>
              <a:schemeClr val="dk1"/>
            </a:solidFill>
            <a:prstDash val="solid"/>
            <a:round/>
            <a:headEnd len="med" w="med" type="none"/>
            <a:tailEnd len="lg" w="lg" type="triangle"/>
          </a:ln>
        </p:spPr>
      </p:cxnSp>
      <p:sp>
        <p:nvSpPr>
          <p:cNvPr id="371" name="Shape 371"/>
          <p:cNvSpPr/>
          <p:nvPr/>
        </p:nvSpPr>
        <p:spPr>
          <a:xfrm>
            <a:off x="424163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be</a:t>
            </a:r>
          </a:p>
        </p:txBody>
      </p:sp>
      <p:cxnSp>
        <p:nvCxnSpPr>
          <p:cNvPr id="372" name="Shape 372"/>
          <p:cNvCxnSpPr>
            <a:stCxn id="371" idx="1"/>
            <a:endCxn id="371" idx="3"/>
          </p:cNvCxnSpPr>
          <p:nvPr/>
        </p:nvCxnSpPr>
        <p:spPr>
          <a:xfrm>
            <a:off x="4241635" y="5092120"/>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73" name="Shape 373"/>
          <p:cNvCxnSpPr/>
          <p:nvPr/>
        </p:nvCxnSpPr>
        <p:spPr>
          <a:xfrm flipH="1" rot="10800000">
            <a:off x="4874344" y="4853032"/>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74" name="Shape 374"/>
          <p:cNvSpPr/>
          <p:nvPr/>
        </p:nvSpPr>
        <p:spPr>
          <a:xfrm>
            <a:off x="6342417" y="4611153"/>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or</a:t>
            </a:r>
          </a:p>
        </p:txBody>
      </p:sp>
      <p:cxnSp>
        <p:nvCxnSpPr>
          <p:cNvPr id="375" name="Shape 375"/>
          <p:cNvCxnSpPr>
            <a:stCxn id="374" idx="1"/>
            <a:endCxn id="374" idx="3"/>
          </p:cNvCxnSpPr>
          <p:nvPr/>
        </p:nvCxnSpPr>
        <p:spPr>
          <a:xfrm>
            <a:off x="6342417" y="5051575"/>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76" name="Shape 376"/>
          <p:cNvCxnSpPr/>
          <p:nvPr/>
        </p:nvCxnSpPr>
        <p:spPr>
          <a:xfrm flipH="1" rot="10800000">
            <a:off x="7080649" y="4827864"/>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77" name="Shape 377"/>
          <p:cNvSpPr/>
          <p:nvPr/>
        </p:nvSpPr>
        <p:spPr>
          <a:xfrm>
            <a:off x="8548718" y="4404219"/>
            <a:ext cx="664128" cy="66412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900" u="none" cap="none" strike="noStrike">
                <a:solidFill>
                  <a:schemeClr val="lt1"/>
                </a:solidFill>
                <a:latin typeface="Trebuchet MS"/>
                <a:ea typeface="Trebuchet MS"/>
                <a:cs typeface="Trebuchet MS"/>
                <a:sym typeface="Trebuchet MS"/>
              </a:rPr>
              <a:t>null</a:t>
            </a:r>
          </a:p>
        </p:txBody>
      </p:sp>
      <p:sp>
        <p:nvSpPr>
          <p:cNvPr id="378" name="Shape 378"/>
          <p:cNvSpPr/>
          <p:nvPr/>
        </p:nvSpPr>
        <p:spPr>
          <a:xfrm>
            <a:off x="2868947" y="46271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first</a:t>
            </a:r>
          </a:p>
        </p:txBody>
      </p:sp>
      <p:cxnSp>
        <p:nvCxnSpPr>
          <p:cNvPr id="379" name="Shape 379"/>
          <p:cNvCxnSpPr/>
          <p:nvPr/>
        </p:nvCxnSpPr>
        <p:spPr>
          <a:xfrm flipH="1" rot="10800000">
            <a:off x="3775019" y="4888788"/>
            <a:ext cx="466612" cy="151003"/>
          </a:xfrm>
          <a:prstGeom prst="straightConnector1">
            <a:avLst/>
          </a:prstGeom>
          <a:noFill/>
          <a:ln cap="rnd" cmpd="sng" w="25400">
            <a:solidFill>
              <a:schemeClr val="dk1"/>
            </a:solidFill>
            <a:prstDash val="solid"/>
            <a:round/>
            <a:headEnd len="med" w="med" type="none"/>
            <a:tailEnd len="lg" w="lg" type="triangl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385" name="Shape 38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Adăugarea unui element la începutul listei</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 p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p.item = item;</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p.next = first;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386" name="Shape 386"/>
          <p:cNvSpPr/>
          <p:nvPr/>
        </p:nvSpPr>
        <p:spPr>
          <a:xfrm>
            <a:off x="4874344" y="3110222"/>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to</a:t>
            </a:r>
          </a:p>
        </p:txBody>
      </p:sp>
      <p:cxnSp>
        <p:nvCxnSpPr>
          <p:cNvPr id="387" name="Shape 387"/>
          <p:cNvCxnSpPr>
            <a:stCxn id="386" idx="1"/>
            <a:endCxn id="386" idx="3"/>
          </p:cNvCxnSpPr>
          <p:nvPr/>
        </p:nvCxnSpPr>
        <p:spPr>
          <a:xfrm>
            <a:off x="4874344" y="3550644"/>
            <a:ext cx="1468200" cy="0"/>
          </a:xfrm>
          <a:prstGeom prst="straightConnector1">
            <a:avLst/>
          </a:prstGeom>
          <a:noFill/>
          <a:ln cap="rnd" cmpd="sng" w="12700">
            <a:solidFill>
              <a:schemeClr val="dk1"/>
            </a:solidFill>
            <a:prstDash val="solid"/>
            <a:round/>
            <a:headEnd len="med" w="med" type="none"/>
            <a:tailEnd len="med" w="med" type="none"/>
          </a:ln>
        </p:spPr>
      </p:cxnSp>
      <p:sp>
        <p:nvSpPr>
          <p:cNvPr id="388" name="Shape 388"/>
          <p:cNvSpPr/>
          <p:nvPr/>
        </p:nvSpPr>
        <p:spPr>
          <a:xfrm>
            <a:off x="3518098" y="32604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p</a:t>
            </a:r>
          </a:p>
        </p:txBody>
      </p:sp>
      <p:cxnSp>
        <p:nvCxnSpPr>
          <p:cNvPr id="389" name="Shape 389"/>
          <p:cNvCxnSpPr/>
          <p:nvPr/>
        </p:nvCxnSpPr>
        <p:spPr>
          <a:xfrm flipH="1" rot="10800000">
            <a:off x="4424169" y="3522086"/>
            <a:ext cx="466612" cy="151003"/>
          </a:xfrm>
          <a:prstGeom prst="straightConnector1">
            <a:avLst/>
          </a:prstGeom>
          <a:noFill/>
          <a:ln cap="rnd" cmpd="sng" w="25400">
            <a:solidFill>
              <a:schemeClr val="dk1"/>
            </a:solidFill>
            <a:prstDash val="solid"/>
            <a:round/>
            <a:headEnd len="med" w="med" type="none"/>
            <a:tailEnd len="lg" w="lg" type="triangle"/>
          </a:ln>
        </p:spPr>
      </p:cxnSp>
      <p:sp>
        <p:nvSpPr>
          <p:cNvPr id="390" name="Shape 390"/>
          <p:cNvSpPr/>
          <p:nvPr/>
        </p:nvSpPr>
        <p:spPr>
          <a:xfrm>
            <a:off x="424163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be</a:t>
            </a:r>
          </a:p>
        </p:txBody>
      </p:sp>
      <p:cxnSp>
        <p:nvCxnSpPr>
          <p:cNvPr id="391" name="Shape 391"/>
          <p:cNvCxnSpPr>
            <a:stCxn id="390" idx="1"/>
            <a:endCxn id="390" idx="3"/>
          </p:cNvCxnSpPr>
          <p:nvPr/>
        </p:nvCxnSpPr>
        <p:spPr>
          <a:xfrm>
            <a:off x="4241635" y="5092120"/>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92" name="Shape 392"/>
          <p:cNvCxnSpPr/>
          <p:nvPr/>
        </p:nvCxnSpPr>
        <p:spPr>
          <a:xfrm flipH="1" rot="10800000">
            <a:off x="4874344" y="4853032"/>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93" name="Shape 393"/>
          <p:cNvSpPr/>
          <p:nvPr/>
        </p:nvSpPr>
        <p:spPr>
          <a:xfrm>
            <a:off x="6342417" y="4611153"/>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or</a:t>
            </a:r>
          </a:p>
        </p:txBody>
      </p:sp>
      <p:cxnSp>
        <p:nvCxnSpPr>
          <p:cNvPr id="394" name="Shape 394"/>
          <p:cNvCxnSpPr>
            <a:stCxn id="393" idx="1"/>
            <a:endCxn id="393" idx="3"/>
          </p:cNvCxnSpPr>
          <p:nvPr/>
        </p:nvCxnSpPr>
        <p:spPr>
          <a:xfrm>
            <a:off x="6342417" y="5051575"/>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395" name="Shape 395"/>
          <p:cNvCxnSpPr/>
          <p:nvPr/>
        </p:nvCxnSpPr>
        <p:spPr>
          <a:xfrm flipH="1" rot="10800000">
            <a:off x="7080649" y="4827864"/>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396" name="Shape 396"/>
          <p:cNvSpPr/>
          <p:nvPr/>
        </p:nvSpPr>
        <p:spPr>
          <a:xfrm>
            <a:off x="8548718" y="4404219"/>
            <a:ext cx="664128" cy="66412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900" u="none" cap="none" strike="noStrike">
                <a:solidFill>
                  <a:schemeClr val="lt1"/>
                </a:solidFill>
                <a:latin typeface="Trebuchet MS"/>
                <a:ea typeface="Trebuchet MS"/>
                <a:cs typeface="Trebuchet MS"/>
                <a:sym typeface="Trebuchet MS"/>
              </a:rPr>
              <a:t>null</a:t>
            </a:r>
          </a:p>
        </p:txBody>
      </p:sp>
      <p:sp>
        <p:nvSpPr>
          <p:cNvPr id="397" name="Shape 397"/>
          <p:cNvSpPr/>
          <p:nvPr/>
        </p:nvSpPr>
        <p:spPr>
          <a:xfrm>
            <a:off x="2868947" y="46271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first</a:t>
            </a:r>
          </a:p>
        </p:txBody>
      </p:sp>
      <p:cxnSp>
        <p:nvCxnSpPr>
          <p:cNvPr id="398" name="Shape 398"/>
          <p:cNvCxnSpPr/>
          <p:nvPr/>
        </p:nvCxnSpPr>
        <p:spPr>
          <a:xfrm flipH="1" rot="10800000">
            <a:off x="3775019" y="4888788"/>
            <a:ext cx="466612" cy="151003"/>
          </a:xfrm>
          <a:prstGeom prst="straightConnector1">
            <a:avLst/>
          </a:prstGeom>
          <a:noFill/>
          <a:ln cap="rnd" cmpd="sng" w="25400">
            <a:solidFill>
              <a:schemeClr val="dk1"/>
            </a:solidFill>
            <a:prstDash val="solid"/>
            <a:round/>
            <a:headEnd len="med" w="med" type="none"/>
            <a:tailEnd len="lg" w="lg" type="triangle"/>
          </a:ln>
        </p:spPr>
      </p:cxnSp>
      <p:cxnSp>
        <p:nvCxnSpPr>
          <p:cNvPr id="399" name="Shape 399"/>
          <p:cNvCxnSpPr>
            <a:endCxn id="390" idx="0"/>
          </p:cNvCxnSpPr>
          <p:nvPr/>
        </p:nvCxnSpPr>
        <p:spPr>
          <a:xfrm flipH="1">
            <a:off x="4975672" y="3751698"/>
            <a:ext cx="734100" cy="900000"/>
          </a:xfrm>
          <a:prstGeom prst="straightConnector1">
            <a:avLst/>
          </a:prstGeom>
          <a:noFill/>
          <a:ln cap="rnd" cmpd="sng" w="25400">
            <a:solidFill>
              <a:schemeClr val="dk1"/>
            </a:solidFill>
            <a:prstDash val="solid"/>
            <a:round/>
            <a:headEnd len="med" w="med" type="none"/>
            <a:tailEnd len="lg" w="lg" type="triangle"/>
          </a:ln>
        </p:spPr>
      </p:cxn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405" name="Shape 40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Adăugarea unui element la începutul listei</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 p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p.item = item;</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p.next = first;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first = p;</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406" name="Shape 406"/>
          <p:cNvSpPr/>
          <p:nvPr/>
        </p:nvSpPr>
        <p:spPr>
          <a:xfrm>
            <a:off x="4874344" y="3110222"/>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to</a:t>
            </a:r>
          </a:p>
        </p:txBody>
      </p:sp>
      <p:cxnSp>
        <p:nvCxnSpPr>
          <p:cNvPr id="407" name="Shape 407"/>
          <p:cNvCxnSpPr>
            <a:stCxn id="406" idx="1"/>
            <a:endCxn id="406" idx="3"/>
          </p:cNvCxnSpPr>
          <p:nvPr/>
        </p:nvCxnSpPr>
        <p:spPr>
          <a:xfrm>
            <a:off x="4874344" y="3550644"/>
            <a:ext cx="1468200" cy="0"/>
          </a:xfrm>
          <a:prstGeom prst="straightConnector1">
            <a:avLst/>
          </a:prstGeom>
          <a:noFill/>
          <a:ln cap="rnd" cmpd="sng" w="12700">
            <a:solidFill>
              <a:schemeClr val="dk1"/>
            </a:solidFill>
            <a:prstDash val="solid"/>
            <a:round/>
            <a:headEnd len="med" w="med" type="none"/>
            <a:tailEnd len="med" w="med" type="none"/>
          </a:ln>
        </p:spPr>
      </p:cxnSp>
      <p:sp>
        <p:nvSpPr>
          <p:cNvPr id="408" name="Shape 408"/>
          <p:cNvSpPr/>
          <p:nvPr/>
        </p:nvSpPr>
        <p:spPr>
          <a:xfrm>
            <a:off x="3518098" y="32604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p</a:t>
            </a:r>
          </a:p>
        </p:txBody>
      </p:sp>
      <p:cxnSp>
        <p:nvCxnSpPr>
          <p:cNvPr id="409" name="Shape 409"/>
          <p:cNvCxnSpPr/>
          <p:nvPr/>
        </p:nvCxnSpPr>
        <p:spPr>
          <a:xfrm flipH="1" rot="10800000">
            <a:off x="4424169" y="3522086"/>
            <a:ext cx="466612" cy="151003"/>
          </a:xfrm>
          <a:prstGeom prst="straightConnector1">
            <a:avLst/>
          </a:prstGeom>
          <a:noFill/>
          <a:ln cap="rnd" cmpd="sng" w="25400">
            <a:solidFill>
              <a:schemeClr val="dk1"/>
            </a:solidFill>
            <a:prstDash val="solid"/>
            <a:round/>
            <a:headEnd len="med" w="med" type="none"/>
            <a:tailEnd len="lg" w="lg" type="triangle"/>
          </a:ln>
        </p:spPr>
      </p:cxnSp>
      <p:sp>
        <p:nvSpPr>
          <p:cNvPr id="410" name="Shape 410"/>
          <p:cNvSpPr/>
          <p:nvPr/>
        </p:nvSpPr>
        <p:spPr>
          <a:xfrm>
            <a:off x="424163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be</a:t>
            </a:r>
          </a:p>
        </p:txBody>
      </p:sp>
      <p:cxnSp>
        <p:nvCxnSpPr>
          <p:cNvPr id="411" name="Shape 411"/>
          <p:cNvCxnSpPr>
            <a:stCxn id="410" idx="1"/>
            <a:endCxn id="410" idx="3"/>
          </p:cNvCxnSpPr>
          <p:nvPr/>
        </p:nvCxnSpPr>
        <p:spPr>
          <a:xfrm>
            <a:off x="4241635" y="5092120"/>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412" name="Shape 412"/>
          <p:cNvCxnSpPr/>
          <p:nvPr/>
        </p:nvCxnSpPr>
        <p:spPr>
          <a:xfrm flipH="1" rot="10800000">
            <a:off x="4874344" y="4853032"/>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413" name="Shape 413"/>
          <p:cNvSpPr/>
          <p:nvPr/>
        </p:nvSpPr>
        <p:spPr>
          <a:xfrm>
            <a:off x="6342417" y="4611153"/>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or</a:t>
            </a:r>
          </a:p>
        </p:txBody>
      </p:sp>
      <p:cxnSp>
        <p:nvCxnSpPr>
          <p:cNvPr id="414" name="Shape 414"/>
          <p:cNvCxnSpPr>
            <a:stCxn id="413" idx="1"/>
            <a:endCxn id="413" idx="3"/>
          </p:cNvCxnSpPr>
          <p:nvPr/>
        </p:nvCxnSpPr>
        <p:spPr>
          <a:xfrm>
            <a:off x="6342417" y="5051575"/>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415" name="Shape 415"/>
          <p:cNvCxnSpPr/>
          <p:nvPr/>
        </p:nvCxnSpPr>
        <p:spPr>
          <a:xfrm flipH="1" rot="10800000">
            <a:off x="7080649" y="4827864"/>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416" name="Shape 416"/>
          <p:cNvSpPr/>
          <p:nvPr/>
        </p:nvSpPr>
        <p:spPr>
          <a:xfrm>
            <a:off x="8548718" y="4404219"/>
            <a:ext cx="664128" cy="66412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900" u="none" cap="none" strike="noStrike">
                <a:solidFill>
                  <a:schemeClr val="lt1"/>
                </a:solidFill>
                <a:latin typeface="Trebuchet MS"/>
                <a:ea typeface="Trebuchet MS"/>
                <a:cs typeface="Trebuchet MS"/>
                <a:sym typeface="Trebuchet MS"/>
              </a:rPr>
              <a:t>null</a:t>
            </a:r>
          </a:p>
        </p:txBody>
      </p:sp>
      <p:sp>
        <p:nvSpPr>
          <p:cNvPr id="417" name="Shape 417"/>
          <p:cNvSpPr/>
          <p:nvPr/>
        </p:nvSpPr>
        <p:spPr>
          <a:xfrm>
            <a:off x="2868947" y="46271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first</a:t>
            </a:r>
          </a:p>
        </p:txBody>
      </p:sp>
      <p:cxnSp>
        <p:nvCxnSpPr>
          <p:cNvPr id="418" name="Shape 418"/>
          <p:cNvCxnSpPr/>
          <p:nvPr/>
        </p:nvCxnSpPr>
        <p:spPr>
          <a:xfrm flipH="1" rot="10800000">
            <a:off x="3775019" y="3751629"/>
            <a:ext cx="1099323" cy="1288162"/>
          </a:xfrm>
          <a:prstGeom prst="straightConnector1">
            <a:avLst/>
          </a:prstGeom>
          <a:noFill/>
          <a:ln cap="rnd" cmpd="sng" w="25400">
            <a:solidFill>
              <a:schemeClr val="dk1"/>
            </a:solidFill>
            <a:prstDash val="solid"/>
            <a:round/>
            <a:headEnd len="med" w="med" type="none"/>
            <a:tailEnd len="lg" w="lg" type="triangle"/>
          </a:ln>
        </p:spPr>
      </p:cxnSp>
      <p:cxnSp>
        <p:nvCxnSpPr>
          <p:cNvPr id="419" name="Shape 419"/>
          <p:cNvCxnSpPr>
            <a:endCxn id="410" idx="0"/>
          </p:cNvCxnSpPr>
          <p:nvPr/>
        </p:nvCxnSpPr>
        <p:spPr>
          <a:xfrm flipH="1">
            <a:off x="4975672" y="3751698"/>
            <a:ext cx="734100" cy="900000"/>
          </a:xfrm>
          <a:prstGeom prst="straightConnector1">
            <a:avLst/>
          </a:prstGeom>
          <a:noFill/>
          <a:ln cap="rnd" cmpd="sng" w="25400">
            <a:solidFill>
              <a:schemeClr val="dk1"/>
            </a:solidFill>
            <a:prstDash val="solid"/>
            <a:round/>
            <a:headEnd len="med" w="med" type="none"/>
            <a:tailEnd len="lg" w="lg" type="triangle"/>
          </a:ln>
        </p:spPr>
      </p:cxn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425" name="Shape 42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Adăugarea unui element la începutul listei</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 p = </a:t>
            </a:r>
            <a:r>
              <a:rPr b="0" baseline="0" i="0" lang="en-GB" sz="1600" u="none" cap="none" strike="noStrike">
                <a:solidFill>
                  <a:srgbClr val="0000FF"/>
                </a:solidFill>
                <a:latin typeface="Consolas"/>
                <a:ea typeface="Consolas"/>
                <a:cs typeface="Consolas"/>
                <a:sym typeface="Consolas"/>
              </a:rPr>
              <a:t>new</a:t>
            </a:r>
            <a:r>
              <a:rPr b="0" baseline="0" i="0" lang="en-GB" sz="1600" u="none" cap="none" strike="noStrike">
                <a:solidFill>
                  <a:srgbClr val="000000"/>
                </a:solidFill>
                <a:latin typeface="Consolas"/>
                <a:ea typeface="Consolas"/>
                <a:cs typeface="Consolas"/>
                <a:sym typeface="Consolas"/>
              </a:rPr>
              <a:t> </a:t>
            </a:r>
            <a:r>
              <a:rPr b="0" baseline="0" i="0" lang="en-GB" sz="1600" u="none" cap="none" strike="noStrike">
                <a:solidFill>
                  <a:srgbClr val="2B91AF"/>
                </a:solidFill>
                <a:latin typeface="Consolas"/>
                <a:ea typeface="Consolas"/>
                <a:cs typeface="Consolas"/>
                <a:sym typeface="Consolas"/>
              </a:rPr>
              <a:t>Node</a:t>
            </a:r>
            <a:r>
              <a:rPr b="0" baseline="0" i="0" lang="en-GB" sz="1600" u="none" cap="none" strike="noStrike">
                <a:solidFill>
                  <a:srgbClr val="000000"/>
                </a:solidFill>
                <a:latin typeface="Consolas"/>
                <a:ea typeface="Consolas"/>
                <a:cs typeface="Consolas"/>
                <a:sym typeface="Consolas"/>
              </a:rPr>
              <a: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p.item = item;</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p.next = first;</a:t>
            </a:r>
          </a:p>
          <a:p>
            <a:pPr indent="-12689" lvl="1" marL="457189" marR="0" rtl="0" algn="l">
              <a:spcBef>
                <a:spcPts val="1000"/>
              </a:spcBef>
              <a:spcAft>
                <a:spcPts val="0"/>
              </a:spcAft>
              <a:buClr>
                <a:schemeClr val="accent1"/>
              </a:buClr>
              <a:buSzPct val="25000"/>
              <a:buFont typeface="Noto Symbol"/>
              <a:buNone/>
            </a:pPr>
            <a:r>
              <a:rPr b="0" baseline="0" i="0" lang="en-GB" sz="1600" u="none" cap="none" strike="noStrike">
                <a:solidFill>
                  <a:srgbClr val="000000"/>
                </a:solidFill>
                <a:latin typeface="Consolas"/>
                <a:ea typeface="Consolas"/>
                <a:cs typeface="Consolas"/>
                <a:sym typeface="Consolas"/>
              </a:rPr>
              <a:t>first = p;</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
        <p:nvSpPr>
          <p:cNvPr id="426" name="Shape 426"/>
          <p:cNvSpPr/>
          <p:nvPr/>
        </p:nvSpPr>
        <p:spPr>
          <a:xfrm>
            <a:off x="222552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to</a:t>
            </a:r>
          </a:p>
        </p:txBody>
      </p:sp>
      <p:cxnSp>
        <p:nvCxnSpPr>
          <p:cNvPr id="427" name="Shape 427"/>
          <p:cNvCxnSpPr>
            <a:stCxn id="426" idx="1"/>
            <a:endCxn id="426" idx="3"/>
          </p:cNvCxnSpPr>
          <p:nvPr/>
        </p:nvCxnSpPr>
        <p:spPr>
          <a:xfrm>
            <a:off x="2225525" y="5092120"/>
            <a:ext cx="1468200" cy="0"/>
          </a:xfrm>
          <a:prstGeom prst="straightConnector1">
            <a:avLst/>
          </a:prstGeom>
          <a:noFill/>
          <a:ln cap="rnd" cmpd="sng" w="12700">
            <a:solidFill>
              <a:schemeClr val="dk1"/>
            </a:solidFill>
            <a:prstDash val="solid"/>
            <a:round/>
            <a:headEnd len="med" w="med" type="none"/>
            <a:tailEnd len="med" w="med" type="none"/>
          </a:ln>
        </p:spPr>
      </p:cxnSp>
      <p:sp>
        <p:nvSpPr>
          <p:cNvPr id="428" name="Shape 428"/>
          <p:cNvSpPr/>
          <p:nvPr/>
        </p:nvSpPr>
        <p:spPr>
          <a:xfrm>
            <a:off x="3518098" y="3260423"/>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p</a:t>
            </a:r>
          </a:p>
        </p:txBody>
      </p:sp>
      <p:cxnSp>
        <p:nvCxnSpPr>
          <p:cNvPr id="429" name="Shape 429"/>
          <p:cNvCxnSpPr>
            <a:stCxn id="428" idx="3"/>
            <a:endCxn id="426" idx="0"/>
          </p:cNvCxnSpPr>
          <p:nvPr/>
        </p:nvCxnSpPr>
        <p:spPr>
          <a:xfrm flipH="1">
            <a:off x="2959627" y="4013639"/>
            <a:ext cx="692700" cy="638100"/>
          </a:xfrm>
          <a:prstGeom prst="straightConnector1">
            <a:avLst/>
          </a:prstGeom>
          <a:noFill/>
          <a:ln cap="rnd" cmpd="sng" w="25400">
            <a:solidFill>
              <a:schemeClr val="dk1"/>
            </a:solidFill>
            <a:prstDash val="solid"/>
            <a:round/>
            <a:headEnd len="med" w="med" type="none"/>
            <a:tailEnd len="lg" w="lg" type="triangle"/>
          </a:ln>
        </p:spPr>
      </p:cxnSp>
      <p:sp>
        <p:nvSpPr>
          <p:cNvPr id="430" name="Shape 430"/>
          <p:cNvSpPr/>
          <p:nvPr/>
        </p:nvSpPr>
        <p:spPr>
          <a:xfrm>
            <a:off x="4241635" y="4651698"/>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be</a:t>
            </a:r>
          </a:p>
        </p:txBody>
      </p:sp>
      <p:cxnSp>
        <p:nvCxnSpPr>
          <p:cNvPr id="431" name="Shape 431"/>
          <p:cNvCxnSpPr>
            <a:stCxn id="430" idx="1"/>
            <a:endCxn id="430" idx="3"/>
          </p:cNvCxnSpPr>
          <p:nvPr/>
        </p:nvCxnSpPr>
        <p:spPr>
          <a:xfrm>
            <a:off x="4241635" y="5092120"/>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432" name="Shape 432"/>
          <p:cNvCxnSpPr/>
          <p:nvPr/>
        </p:nvCxnSpPr>
        <p:spPr>
          <a:xfrm flipH="1" rot="10800000">
            <a:off x="4874344" y="4853032"/>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433" name="Shape 433"/>
          <p:cNvSpPr/>
          <p:nvPr/>
        </p:nvSpPr>
        <p:spPr>
          <a:xfrm>
            <a:off x="6342417" y="4611153"/>
            <a:ext cx="1468073" cy="880843"/>
          </a:xfrm>
          <a:prstGeom prst="rect">
            <a:avLst/>
          </a:prstGeom>
          <a:solidFill>
            <a:schemeClr val="accent1"/>
          </a:solidFill>
          <a:ln cap="rnd" cmpd="sng" w="19050">
            <a:solidFill>
              <a:srgbClr val="698E1B"/>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or</a:t>
            </a:r>
          </a:p>
        </p:txBody>
      </p:sp>
      <p:cxnSp>
        <p:nvCxnSpPr>
          <p:cNvPr id="434" name="Shape 434"/>
          <p:cNvCxnSpPr>
            <a:stCxn id="433" idx="1"/>
            <a:endCxn id="433" idx="3"/>
          </p:cNvCxnSpPr>
          <p:nvPr/>
        </p:nvCxnSpPr>
        <p:spPr>
          <a:xfrm>
            <a:off x="6342417" y="5051575"/>
            <a:ext cx="1468200" cy="0"/>
          </a:xfrm>
          <a:prstGeom prst="straightConnector1">
            <a:avLst/>
          </a:prstGeom>
          <a:noFill/>
          <a:ln cap="rnd" cmpd="sng" w="12700">
            <a:solidFill>
              <a:schemeClr val="dk1"/>
            </a:solidFill>
            <a:prstDash val="solid"/>
            <a:round/>
            <a:headEnd len="med" w="med" type="none"/>
            <a:tailEnd len="med" w="med" type="none"/>
          </a:ln>
        </p:spPr>
      </p:cxnSp>
      <p:cxnSp>
        <p:nvCxnSpPr>
          <p:cNvPr id="435" name="Shape 435"/>
          <p:cNvCxnSpPr/>
          <p:nvPr/>
        </p:nvCxnSpPr>
        <p:spPr>
          <a:xfrm flipH="1" rot="10800000">
            <a:off x="7080649" y="4827864"/>
            <a:ext cx="1468073" cy="478170"/>
          </a:xfrm>
          <a:prstGeom prst="straightConnector1">
            <a:avLst/>
          </a:prstGeom>
          <a:noFill/>
          <a:ln cap="rnd" cmpd="sng" w="25400">
            <a:solidFill>
              <a:schemeClr val="dk1"/>
            </a:solidFill>
            <a:prstDash val="solid"/>
            <a:round/>
            <a:headEnd len="med" w="med" type="none"/>
            <a:tailEnd len="lg" w="lg" type="triangle"/>
          </a:ln>
        </p:spPr>
      </p:cxnSp>
      <p:sp>
        <p:nvSpPr>
          <p:cNvPr id="436" name="Shape 436"/>
          <p:cNvSpPr/>
          <p:nvPr/>
        </p:nvSpPr>
        <p:spPr>
          <a:xfrm>
            <a:off x="8548718" y="4404219"/>
            <a:ext cx="664128" cy="66412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900" u="none" cap="none" strike="noStrike">
                <a:solidFill>
                  <a:schemeClr val="lt1"/>
                </a:solidFill>
                <a:latin typeface="Trebuchet MS"/>
                <a:ea typeface="Trebuchet MS"/>
                <a:cs typeface="Trebuchet MS"/>
                <a:sym typeface="Trebuchet MS"/>
              </a:rPr>
              <a:t>null</a:t>
            </a:r>
          </a:p>
        </p:txBody>
      </p:sp>
      <p:sp>
        <p:nvSpPr>
          <p:cNvPr id="437" name="Shape 437"/>
          <p:cNvSpPr/>
          <p:nvPr/>
        </p:nvSpPr>
        <p:spPr>
          <a:xfrm>
            <a:off x="851317" y="4625725"/>
            <a:ext cx="916575" cy="882448"/>
          </a:xfrm>
          <a:prstGeom prst="ellipse">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rebuchet MS"/>
                <a:ea typeface="Trebuchet MS"/>
                <a:cs typeface="Trebuchet MS"/>
                <a:sym typeface="Trebuchet MS"/>
              </a:rPr>
              <a:t>first</a:t>
            </a:r>
          </a:p>
        </p:txBody>
      </p:sp>
      <p:cxnSp>
        <p:nvCxnSpPr>
          <p:cNvPr id="438" name="Shape 438"/>
          <p:cNvCxnSpPr>
            <a:stCxn id="437" idx="6"/>
          </p:cNvCxnSpPr>
          <p:nvPr/>
        </p:nvCxnSpPr>
        <p:spPr>
          <a:xfrm flipH="1" rot="10800000">
            <a:off x="1767892" y="4848249"/>
            <a:ext cx="475500" cy="218700"/>
          </a:xfrm>
          <a:prstGeom prst="straightConnector1">
            <a:avLst/>
          </a:prstGeom>
          <a:noFill/>
          <a:ln cap="rnd" cmpd="sng" w="25400">
            <a:solidFill>
              <a:schemeClr val="dk1"/>
            </a:solidFill>
            <a:prstDash val="solid"/>
            <a:round/>
            <a:headEnd len="med" w="med" type="none"/>
            <a:tailEnd len="lg" w="lg" type="triangle"/>
          </a:ln>
        </p:spPr>
      </p:cxnSp>
      <p:cxnSp>
        <p:nvCxnSpPr>
          <p:cNvPr id="439" name="Shape 439"/>
          <p:cNvCxnSpPr/>
          <p:nvPr/>
        </p:nvCxnSpPr>
        <p:spPr>
          <a:xfrm flipH="1" rot="10800000">
            <a:off x="2959561" y="4853033"/>
            <a:ext cx="1282073" cy="478172"/>
          </a:xfrm>
          <a:prstGeom prst="straightConnector1">
            <a:avLst/>
          </a:prstGeom>
          <a:noFill/>
          <a:ln cap="rnd" cmpd="sng" w="25400">
            <a:solidFill>
              <a:schemeClr val="dk1"/>
            </a:solidFill>
            <a:prstDash val="solid"/>
            <a:round/>
            <a:headEnd len="med" w="med" type="none"/>
            <a:tailEnd len="lg" w="lg" type="triangl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62" name="Shape 16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Ce este un algoritm?</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Metodă pentru rezolvarea unei probleme, metodă ce poate fi implementată pe un calculator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Metoda este independentă de limbajul de programare folosit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Metoda este cea care stabilește pașii ce trebuie efectuați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Algoritmi + structuri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Un algoritm se poate exprima: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în limbaj natural prin descrierea procedurii de rezolvare a problemei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printr-un program pentru calculator care implementează acea procedură.</a:t>
            </a:r>
          </a:p>
          <a:p>
            <a:pPr indent="-217151" lvl="1" marL="742932" marR="0" rtl="0" algn="l">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Implementarea unei stive</a:t>
            </a:r>
          </a:p>
        </p:txBody>
      </p:sp>
      <p:sp>
        <p:nvSpPr>
          <p:cNvPr id="445" name="Shape 44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Ștergerea elementului de la începutul listei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Item pop()</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(!isEmpty())</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Node</a:t>
            </a:r>
            <a:r>
              <a:rPr b="0" baseline="0" i="0" lang="en-GB" sz="1650" u="none" cap="none" strike="noStrike">
                <a:solidFill>
                  <a:srgbClr val="000000"/>
                </a:solidFill>
                <a:latin typeface="Consolas"/>
                <a:ea typeface="Consolas"/>
                <a:cs typeface="Consolas"/>
                <a:sym typeface="Consolas"/>
              </a:rPr>
              <a:t> temp = first;</a:t>
            </a:r>
          </a:p>
          <a:p>
            <a:pPr indent="0" lvl="0" marL="0" marR="0" rtl="0" algn="l">
              <a:lnSpc>
                <a:spcPct val="80000"/>
              </a:lnSpc>
              <a:spcBef>
                <a:spcPts val="1000"/>
              </a:spcBef>
              <a:spcAft>
                <a:spcPts val="0"/>
              </a:spcAft>
              <a:buClr>
                <a:schemeClr val="accent1"/>
              </a:buClr>
              <a:buSzPct val="25000"/>
              <a:buFont typeface="Noto Symbol"/>
              <a:buNone/>
            </a:pPr>
            <a:r>
              <a:rPr b="1" baseline="0" i="0" lang="en-GB" sz="1750" u="none" cap="none" strike="noStrike">
                <a:solidFill>
                  <a:srgbClr val="000000"/>
                </a:solidFill>
                <a:latin typeface="Consolas"/>
                <a:ea typeface="Consolas"/>
                <a:cs typeface="Consolas"/>
                <a:sym typeface="Consolas"/>
              </a:rPr>
              <a:t>               </a:t>
            </a:r>
            <a:r>
              <a:rPr b="1" baseline="0" i="0" lang="en-GB" sz="2050" u="none" cap="none" strike="noStrike">
                <a:solidFill>
                  <a:srgbClr val="000000"/>
                </a:solidFill>
                <a:latin typeface="Consolas"/>
                <a:ea typeface="Consolas"/>
                <a:cs typeface="Consolas"/>
                <a:sym typeface="Consolas"/>
              </a:rPr>
              <a:t>first = first.next;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 temp.item;</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else</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throw</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new</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2B91AF"/>
                </a:solidFill>
                <a:latin typeface="Consolas"/>
                <a:ea typeface="Consolas"/>
                <a:cs typeface="Consolas"/>
                <a:sym typeface="Consolas"/>
              </a:rPr>
              <a:t>StackEmptyException</a:t>
            </a:r>
            <a:r>
              <a:rPr b="0" baseline="0" i="0" lang="en-GB" sz="1650" u="none" cap="none" strike="noStrike">
                <a:solidFill>
                  <a:srgbClr val="000000"/>
                </a:solidFill>
                <a:latin typeface="Consolas"/>
                <a:ea typeface="Consolas"/>
                <a:cs typeface="Consolas"/>
                <a:sym typeface="Consolas"/>
              </a:rPr>
              <a:t>();</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p>
        </p:txBody>
      </p:sp>
      <p:sp>
        <p:nvSpPr>
          <p:cNvPr id="451" name="Shape 45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Alte operații: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Adăugarea unui nod la sfârșitul listei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Inserarea/Eliminarea unui nod oarecare din interiorul listei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Traversarea listei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Parcurgerea listei este o operație ineficientă – timpul necesar este proporțional cu dimensiunea listei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 soluție standard pentru realizarea operațiilor de inserare/ștergere de noduri aleatoare este crearea unei liste dublu-înlănțuite (temă)</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p>
        </p:txBody>
      </p:sp>
      <p:sp>
        <p:nvSpPr>
          <p:cNvPr id="457" name="Shape 45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Traversarea listei</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IEnumerator</a:t>
            </a:r>
            <a:r>
              <a:rPr b="0" baseline="0" i="0" lang="en-GB" sz="1800" u="none" cap="none" strike="noStrike">
                <a:solidFill>
                  <a:srgbClr val="000000"/>
                </a:solidFill>
                <a:latin typeface="Consolas"/>
                <a:ea typeface="Consolas"/>
                <a:cs typeface="Consolas"/>
                <a:sym typeface="Consolas"/>
              </a:rPr>
              <a:t>&lt;Item&gt; GetEnumerator()</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2B91AF"/>
                </a:solidFill>
                <a:latin typeface="Consolas"/>
                <a:ea typeface="Consolas"/>
                <a:cs typeface="Consolas"/>
                <a:sym typeface="Consolas"/>
              </a:rPr>
              <a:t>Node</a:t>
            </a:r>
            <a:r>
              <a:rPr b="0" baseline="0" i="0" lang="en-GB" sz="1800" u="none" cap="none" strike="noStrike">
                <a:solidFill>
                  <a:srgbClr val="000000"/>
                </a:solidFill>
                <a:latin typeface="Consolas"/>
                <a:ea typeface="Consolas"/>
                <a:cs typeface="Consolas"/>
                <a:sym typeface="Consolas"/>
              </a:rPr>
              <a:t> p = first;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while</a:t>
            </a:r>
            <a:r>
              <a:rPr b="0" baseline="0" i="0" lang="en-GB" sz="1800" u="none" cap="none" strike="noStrike">
                <a:solidFill>
                  <a:srgbClr val="000000"/>
                </a:solidFill>
                <a:latin typeface="Consolas"/>
                <a:ea typeface="Consolas"/>
                <a:cs typeface="Consolas"/>
                <a:sym typeface="Consolas"/>
              </a:rPr>
              <a:t> (p != </a:t>
            </a:r>
            <a:r>
              <a:rPr b="0" baseline="0" i="0" lang="en-GB" sz="1800" u="none" cap="none" strike="noStrike">
                <a:solidFill>
                  <a:srgbClr val="0000FF"/>
                </a:solidFill>
                <a:latin typeface="Consolas"/>
                <a:ea typeface="Consolas"/>
                <a:cs typeface="Consolas"/>
                <a:sym typeface="Consolas"/>
              </a:rPr>
              <a:t>null</a:t>
            </a:r>
            <a:r>
              <a:rPr b="0" baseline="0" i="0" lang="en-GB" sz="1800" u="none" cap="none" strike="noStrike">
                <a:solidFill>
                  <a:srgbClr val="000000"/>
                </a:solidFill>
                <a:latin typeface="Consolas"/>
                <a:ea typeface="Consolas"/>
                <a:cs typeface="Consolas"/>
                <a:sym typeface="Consolas"/>
              </a:rPr>
              <a: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yield</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p.item;</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p = p.next;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Liste înlănțuite</a:t>
            </a:r>
          </a:p>
        </p:txBody>
      </p:sp>
      <p:sp>
        <p:nvSpPr>
          <p:cNvPr id="463" name="Shape 46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Implementarea realizată respectă următoarele cerințe: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Poate fi folosită cu orice tip de date (generics)</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Spațiul de memorie ocupat este întotdeauna proporțional cu numărul de elemente din listă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Timpul necesar pentru realizarea operațiilor (push/pop) este independent de dimensiunea colecției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implementa o coadă cu ajutorul unei liste înlănțuite: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Păstrăm două referințe: la începutul și la sfârșitul cozii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Listele înlănțuite reprezintă o alternativă fundamentală la vectori pentru structurarea colecțiilor de date: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LISP (1950) – listele sunt structurile fundamentale pentru programe și date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p>
        </p:txBody>
      </p:sp>
      <p:sp>
        <p:nvSpPr>
          <p:cNvPr id="469" name="Shape 46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implementări de clase colecție oferă un nivel de abstractizare ce ne permite să scriem un client compact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Înțelegerea acestor tipuri de date abstracte este esențială, fiind o introducere în studiul algoritmilor și a structurilor de date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Folosim aceste tipuri de date ca elemente ale altor tipuri de date mai complexe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Ilustrează legătura dintre algoritmi și structuri de date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Ne vom concentra pe tipuri de date care oferă operații mai puternice asupra colecțiilor de obiecte – iar aceste implementări sunt puncte de plecare</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p>
        </p:txBody>
      </p:sp>
      <p:graphicFrame>
        <p:nvGraphicFramePr>
          <p:cNvPr id="475" name="Shape 475"/>
          <p:cNvGraphicFramePr/>
          <p:nvPr/>
        </p:nvGraphicFramePr>
        <p:xfrm>
          <a:off x="677866" y="2160588"/>
          <a:ext cx="3000000" cy="3000000"/>
        </p:xfrm>
        <a:graphic>
          <a:graphicData uri="http://schemas.openxmlformats.org/drawingml/2006/table">
            <a:tbl>
              <a:tblPr bandRow="1" firstRow="1">
                <a:noFill/>
                <a:tableStyleId>{56FB3A52-E620-4747-AE31-3610F5E645BD}</a:tableStyleId>
              </a:tblPr>
              <a:tblGrid>
                <a:gridCol w="2865425"/>
                <a:gridCol w="2865425"/>
                <a:gridCol w="2865425"/>
              </a:tblGrid>
              <a:tr h="375925">
                <a:tc>
                  <a:txBody>
                    <a:bodyPr>
                      <a:noAutofit/>
                    </a:bodyPr>
                    <a:lstStyle/>
                    <a:p>
                      <a:pPr indent="0" lvl="0" marL="0" marR="0" rtl="0" algn="l">
                        <a:spcBef>
                          <a:spcPts val="0"/>
                        </a:spcBef>
                        <a:buSzPct val="25000"/>
                        <a:buNone/>
                      </a:pPr>
                      <a:r>
                        <a:rPr baseline="0" lang="en-GB" sz="1900" u="none" cap="none" strike="noStrike"/>
                        <a:t>Structura de date</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Avantaj</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Dezavantaj</a:t>
                      </a:r>
                    </a:p>
                  </a:txBody>
                  <a:tcPr marT="45725" marB="45725" marR="91450" marL="91450"/>
                </a:tc>
              </a:tr>
              <a:tr h="660400">
                <a:tc>
                  <a:txBody>
                    <a:bodyPr>
                      <a:noAutofit/>
                    </a:bodyPr>
                    <a:lstStyle/>
                    <a:p>
                      <a:pPr indent="0" lvl="0" marL="0" marR="0" rtl="0" algn="l">
                        <a:spcBef>
                          <a:spcPts val="0"/>
                        </a:spcBef>
                        <a:buSzPct val="25000"/>
                        <a:buNone/>
                      </a:pPr>
                      <a:r>
                        <a:rPr baseline="0" lang="en-GB" sz="1900" u="none" cap="none" strike="noStrike"/>
                        <a:t>Tablou/vector</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Indexul oferă acces rapid la element</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Dimensiunea trebuie cunoscută la inițializare</a:t>
                      </a:r>
                    </a:p>
                  </a:txBody>
                  <a:tcPr marT="45725" marB="45725" marR="91450" marL="91450"/>
                </a:tc>
              </a:tr>
              <a:tr h="944875">
                <a:tc>
                  <a:txBody>
                    <a:bodyPr>
                      <a:noAutofit/>
                    </a:bodyPr>
                    <a:lstStyle/>
                    <a:p>
                      <a:pPr indent="0" lvl="0" marL="0" marR="0" rtl="0" algn="l">
                        <a:spcBef>
                          <a:spcPts val="0"/>
                        </a:spcBef>
                        <a:buSzPct val="25000"/>
                        <a:buNone/>
                      </a:pPr>
                      <a:r>
                        <a:rPr baseline="0" lang="en-GB" sz="1900" u="none" cap="none" strike="noStrike"/>
                        <a:t>Listă înlănțuită</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Spațiul folosit este proporțional cu dimensiunea colecției</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Pentru a accesa un element avem nevoie de o referință la element</a:t>
                      </a:r>
                    </a:p>
                  </a:txBody>
                  <a:tcPr marT="45725" marB="45725" marR="91450" marL="91450"/>
                </a:tc>
              </a:tr>
            </a:tbl>
          </a:graphicData>
        </a:graphic>
      </p:graphicFrame>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p>
        </p:txBody>
      </p:sp>
      <p:sp>
        <p:nvSpPr>
          <p:cNvPr id="481" name="Shape 48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Aceste colecții pot fi extinse în mai multe moduri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Liste înlănțuite cu mai multe legături  - arbori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Colecțiile pot fi compuse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Tablouri de stive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Cozi de stive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Stive de tablouri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Etc.</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Exerciții</a:t>
            </a:r>
          </a:p>
        </p:txBody>
      </p:sp>
      <p:sp>
        <p:nvSpPr>
          <p:cNvPr id="487" name="Shape 48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efectuează o serie de operații push()/pop() intercalate. pop() afișează valoarea extrasă. Valorile care se inserează sunt in ordine 0…9. Care din următoarele secvențe nu poate fi afișată? </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a. </a:t>
            </a:r>
            <a:r>
              <a:rPr b="0" baseline="0" i="0" lang="en-GB" sz="1800" u="none" cap="none" strike="noStrike">
                <a:solidFill>
                  <a:srgbClr val="3F3F3F"/>
                </a:solidFill>
                <a:latin typeface="Trebuchet MS"/>
                <a:ea typeface="Trebuchet MS"/>
                <a:cs typeface="Trebuchet MS"/>
                <a:sym typeface="Trebuchet MS"/>
              </a:rPr>
              <a:t>4 3 2 1 0 9 8 7 6 5</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b. </a:t>
            </a:r>
            <a:r>
              <a:rPr b="0" baseline="0" i="0" lang="en-GB" sz="1800" u="none" cap="none" strike="noStrike">
                <a:solidFill>
                  <a:srgbClr val="3F3F3F"/>
                </a:solidFill>
                <a:latin typeface="Trebuchet MS"/>
                <a:ea typeface="Trebuchet MS"/>
                <a:cs typeface="Trebuchet MS"/>
                <a:sym typeface="Trebuchet MS"/>
              </a:rPr>
              <a:t>4 6 8 7 5 3 2 9 0 1</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c. </a:t>
            </a:r>
            <a:r>
              <a:rPr b="0" baseline="0" i="0" lang="en-GB" sz="1800" u="none" cap="none" strike="noStrike">
                <a:solidFill>
                  <a:srgbClr val="3F3F3F"/>
                </a:solidFill>
                <a:latin typeface="Trebuchet MS"/>
                <a:ea typeface="Trebuchet MS"/>
                <a:cs typeface="Trebuchet MS"/>
                <a:sym typeface="Trebuchet MS"/>
              </a:rPr>
              <a:t>2 5 6 7 4 8 9 3 1 0</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d. </a:t>
            </a:r>
            <a:r>
              <a:rPr b="0" baseline="0" i="0" lang="en-GB" sz="1800" u="none" cap="none" strike="noStrike">
                <a:solidFill>
                  <a:srgbClr val="3F3F3F"/>
                </a:solidFill>
                <a:latin typeface="Trebuchet MS"/>
                <a:ea typeface="Trebuchet MS"/>
                <a:cs typeface="Trebuchet MS"/>
                <a:sym typeface="Trebuchet MS"/>
              </a:rPr>
              <a:t>4 3 2 1 0 5 6 7 8 9</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e. </a:t>
            </a:r>
            <a:r>
              <a:rPr b="0" baseline="0" i="0" lang="en-GB" sz="1800" u="none" cap="none" strike="noStrike">
                <a:solidFill>
                  <a:srgbClr val="3F3F3F"/>
                </a:solidFill>
                <a:latin typeface="Trebuchet MS"/>
                <a:ea typeface="Trebuchet MS"/>
                <a:cs typeface="Trebuchet MS"/>
                <a:sym typeface="Trebuchet MS"/>
              </a:rPr>
              <a:t>1 2 3 4 5 6 9 8 7 0</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f. </a:t>
            </a:r>
            <a:r>
              <a:rPr b="0" baseline="0" i="0" lang="en-GB" sz="1800" u="none" cap="none" strike="noStrike">
                <a:solidFill>
                  <a:srgbClr val="3F3F3F"/>
                </a:solidFill>
                <a:latin typeface="Trebuchet MS"/>
                <a:ea typeface="Trebuchet MS"/>
                <a:cs typeface="Trebuchet MS"/>
                <a:sym typeface="Trebuchet MS"/>
              </a:rPr>
              <a:t>0 4 6 5 3 8 1 7 2 9</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g. </a:t>
            </a:r>
            <a:r>
              <a:rPr b="0" baseline="0" i="0" lang="en-GB" sz="1800" u="none" cap="none" strike="noStrike">
                <a:solidFill>
                  <a:srgbClr val="3F3F3F"/>
                </a:solidFill>
                <a:latin typeface="Trebuchet MS"/>
                <a:ea typeface="Trebuchet MS"/>
                <a:cs typeface="Trebuchet MS"/>
                <a:sym typeface="Trebuchet MS"/>
              </a:rPr>
              <a:t>1 4 7 9 8 6 5 3 0 2</a:t>
            </a:r>
          </a:p>
          <a:p>
            <a:pPr indent="0" lvl="0" marL="0" marR="0" rtl="0" algn="l">
              <a:lnSpc>
                <a:spcPct val="90000"/>
              </a:lnSpc>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h. </a:t>
            </a:r>
            <a:r>
              <a:rPr b="0" baseline="0" i="0" lang="en-GB" sz="1800" u="none" cap="none" strike="noStrike">
                <a:solidFill>
                  <a:srgbClr val="3F3F3F"/>
                </a:solidFill>
                <a:latin typeface="Trebuchet MS"/>
                <a:ea typeface="Trebuchet MS"/>
                <a:cs typeface="Trebuchet MS"/>
                <a:sym typeface="Trebuchet MS"/>
              </a:rPr>
              <a:t>2 1 4 3 6 5 8 7 9 0</a:t>
            </a:r>
          </a:p>
        </p:txBody>
      </p:sp>
      <p:sp>
        <p:nvSpPr>
          <p:cNvPr id="488" name="Shape 488"/>
          <p:cNvSpPr/>
          <p:nvPr/>
        </p:nvSpPr>
        <p:spPr>
          <a:xfrm>
            <a:off x="3061983" y="3103926"/>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489" name="Shape 489"/>
          <p:cNvSpPr/>
          <p:nvPr/>
        </p:nvSpPr>
        <p:spPr>
          <a:xfrm>
            <a:off x="3061983" y="3456267"/>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
        <p:nvSpPr>
          <p:cNvPr id="490" name="Shape 490"/>
          <p:cNvSpPr/>
          <p:nvPr/>
        </p:nvSpPr>
        <p:spPr>
          <a:xfrm>
            <a:off x="3061983" y="3837455"/>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491" name="Shape 491"/>
          <p:cNvSpPr/>
          <p:nvPr/>
        </p:nvSpPr>
        <p:spPr>
          <a:xfrm>
            <a:off x="3061983" y="4186932"/>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492" name="Shape 492"/>
          <p:cNvSpPr/>
          <p:nvPr/>
        </p:nvSpPr>
        <p:spPr>
          <a:xfrm>
            <a:off x="3061983" y="4588503"/>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493" name="Shape 493"/>
          <p:cNvSpPr/>
          <p:nvPr/>
        </p:nvSpPr>
        <p:spPr>
          <a:xfrm>
            <a:off x="3061983" y="4957441"/>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
        <p:nvSpPr>
          <p:cNvPr id="494" name="Shape 494"/>
          <p:cNvSpPr/>
          <p:nvPr/>
        </p:nvSpPr>
        <p:spPr>
          <a:xfrm>
            <a:off x="3061983" y="5336612"/>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
        <p:nvSpPr>
          <p:cNvPr id="495" name="Shape 495"/>
          <p:cNvSpPr/>
          <p:nvPr/>
        </p:nvSpPr>
        <p:spPr>
          <a:xfrm>
            <a:off x="3061983" y="5716912"/>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Exerciții</a:t>
            </a:r>
          </a:p>
        </p:txBody>
      </p:sp>
      <p:sp>
        <p:nvSpPr>
          <p:cNvPr id="501" name="Shape 50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Se dă un șir de caractere de tipul </a:t>
            </a:r>
            <a:r>
              <a:rPr b="0" baseline="0" i="0" lang="en-GB" sz="1650" u="none" cap="none" strike="noStrike">
                <a:solidFill>
                  <a:srgbClr val="3F3F3F"/>
                </a:solidFill>
                <a:latin typeface="Consolas"/>
                <a:ea typeface="Consolas"/>
                <a:cs typeface="Consolas"/>
                <a:sym typeface="Consolas"/>
              </a:rPr>
              <a:t>[()]{}{[()()]()}</a:t>
            </a:r>
            <a:r>
              <a:rPr b="0" baseline="0" i="0" lang="en-GB" sz="1650" u="none" cap="none" strike="noStrike">
                <a:solidFill>
                  <a:srgbClr val="3F3F3F"/>
                </a:solidFill>
                <a:latin typeface="Trebuchet MS"/>
                <a:ea typeface="Trebuchet MS"/>
                <a:cs typeface="Trebuchet MS"/>
                <a:sym typeface="Trebuchet MS"/>
              </a:rPr>
              <a:t>. Se cere să se determine dacă parantezele sunt închise corect. De ex. pentru </a:t>
            </a:r>
            <a:r>
              <a:rPr b="0" baseline="0" i="0" lang="en-GB" sz="1650" u="none" cap="none" strike="noStrike">
                <a:solidFill>
                  <a:srgbClr val="3F3F3F"/>
                </a:solidFill>
                <a:latin typeface="Consolas"/>
                <a:ea typeface="Consolas"/>
                <a:cs typeface="Consolas"/>
                <a:sym typeface="Consolas"/>
              </a:rPr>
              <a:t>[(])</a:t>
            </a:r>
            <a:r>
              <a:rPr b="0" baseline="0" i="0" lang="en-GB" sz="1650" u="none" cap="none" strike="noStrike">
                <a:solidFill>
                  <a:srgbClr val="3F3F3F"/>
                </a:solidFill>
                <a:latin typeface="Trebuchet MS"/>
                <a:ea typeface="Trebuchet MS"/>
                <a:cs typeface="Trebuchet MS"/>
                <a:sym typeface="Trebuchet MS"/>
              </a:rPr>
              <a:t> nu sunt închise corect. </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Ce face secvența de mai jos:</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Stack&lt;int&gt; stack = new Stack&lt;int&gt;();</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while (N &gt; 0)</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		stack.push(N % 2);</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		N = N / 2;</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foreach (int d in stack) </a:t>
            </a:r>
          </a:p>
          <a:p>
            <a:pPr indent="0" lvl="0" marL="0" marR="0" rtl="0" algn="l">
              <a:lnSpc>
                <a:spcPct val="90000"/>
              </a:lnSpc>
              <a:spcBef>
                <a:spcPts val="1000"/>
              </a:spcBef>
              <a:spcAft>
                <a:spcPts val="0"/>
              </a:spcAft>
              <a:buClr>
                <a:schemeClr val="accent1"/>
              </a:buClr>
              <a:buSzPct val="25000"/>
              <a:buFont typeface="Noto Symbol"/>
              <a:buNone/>
            </a:pPr>
            <a:r>
              <a:rPr b="0" baseline="0" i="0" lang="en-GB" sz="1650" u="none" cap="none" strike="noStrike">
                <a:solidFill>
                  <a:srgbClr val="3F3F3F"/>
                </a:solidFill>
                <a:latin typeface="Consolas"/>
                <a:ea typeface="Consolas"/>
                <a:cs typeface="Consolas"/>
                <a:sym typeface="Consolas"/>
              </a:rPr>
              <a:t>	Console.Write(d);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 calcmode="lin" valueType="num">
                                      <p:cBhvr additive="base">
                                        <p:cTn dur="500"/>
                                        <p:tgtEl>
                                          <p:spTgt spid="50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 calcmode="lin" valueType="num">
                                      <p:cBhvr additive="base">
                                        <p:cTn dur="500"/>
                                        <p:tgtEl>
                                          <p:spTgt spid="50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 calcmode="lin" valueType="num">
                                      <p:cBhvr additive="base">
                                        <p:cTn dur="500"/>
                                        <p:tgtEl>
                                          <p:spTgt spid="50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 calcmode="lin" valueType="num">
                                      <p:cBhvr additive="base">
                                        <p:cTn dur="500"/>
                                        <p:tgtEl>
                                          <p:spTgt spid="50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 calcmode="lin" valueType="num">
                                      <p:cBhvr additive="base">
                                        <p:cTn dur="500"/>
                                        <p:tgtEl>
                                          <p:spTgt spid="50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anim calcmode="lin" valueType="num">
                                      <p:cBhvr additive="base">
                                        <p:cTn dur="500"/>
                                        <p:tgtEl>
                                          <p:spTgt spid="50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6" st="6"/>
                                            </p:txEl>
                                          </p:spTgt>
                                        </p:tgtEl>
                                        <p:attrNameLst>
                                          <p:attrName>style.visibility</p:attrName>
                                        </p:attrNameLst>
                                      </p:cBhvr>
                                      <p:to>
                                        <p:strVal val="visible"/>
                                      </p:to>
                                    </p:set>
                                    <p:anim calcmode="lin" valueType="num">
                                      <p:cBhvr additive="base">
                                        <p:cTn dur="500"/>
                                        <p:tgtEl>
                                          <p:spTgt spid="50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7" st="7"/>
                                            </p:txEl>
                                          </p:spTgt>
                                        </p:tgtEl>
                                        <p:attrNameLst>
                                          <p:attrName>style.visibility</p:attrName>
                                        </p:attrNameLst>
                                      </p:cBhvr>
                                      <p:to>
                                        <p:strVal val="visible"/>
                                      </p:to>
                                    </p:set>
                                    <p:anim calcmode="lin" valueType="num">
                                      <p:cBhvr additive="base">
                                        <p:cTn dur="500"/>
                                        <p:tgtEl>
                                          <p:spTgt spid="50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8" st="8"/>
                                            </p:txEl>
                                          </p:spTgt>
                                        </p:tgtEl>
                                        <p:attrNameLst>
                                          <p:attrName>style.visibility</p:attrName>
                                        </p:attrNameLst>
                                      </p:cBhvr>
                                      <p:to>
                                        <p:strVal val="visible"/>
                                      </p:to>
                                    </p:set>
                                    <p:anim calcmode="lin" valueType="num">
                                      <p:cBhvr additive="base">
                                        <p:cTn dur="500"/>
                                        <p:tgtEl>
                                          <p:spTgt spid="50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xEl>
                                              <p:pRg end="9" st="9"/>
                                            </p:txEl>
                                          </p:spTgt>
                                        </p:tgtEl>
                                        <p:attrNameLst>
                                          <p:attrName>style.visibility</p:attrName>
                                        </p:attrNameLst>
                                      </p:cBhvr>
                                      <p:to>
                                        <p:strVal val="visible"/>
                                      </p:to>
                                    </p:set>
                                    <p:anim calcmode="lin" valueType="num">
                                      <p:cBhvr additive="base">
                                        <p:cTn dur="500"/>
                                        <p:tgtEl>
                                          <p:spTgt spid="50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Colecții de obiecte</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Exerciții</a:t>
            </a:r>
          </a:p>
        </p:txBody>
      </p:sp>
      <p:sp>
        <p:nvSpPr>
          <p:cNvPr id="507" name="Shape 50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Se efectuează o serie de operații enqueue()/dequeue() intercalate asupra unei cozi. Valorile care se inserează sunt in ordine 0…9. Care din următoarele secvențe nu poate fi afișată? </a:t>
            </a:r>
          </a:p>
          <a:p>
            <a:pPr indent="0" lvl="0" marL="0" marR="0" rtl="0" algn="l">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a. </a:t>
            </a:r>
            <a:r>
              <a:rPr b="0" baseline="0" i="0" lang="en-GB" sz="1800" u="none" cap="none" strike="noStrike">
                <a:solidFill>
                  <a:srgbClr val="3F3F3F"/>
                </a:solidFill>
                <a:latin typeface="Trebuchet MS"/>
                <a:ea typeface="Trebuchet MS"/>
                <a:cs typeface="Trebuchet MS"/>
                <a:sym typeface="Trebuchet MS"/>
              </a:rPr>
              <a:t>0 1 2 3 4 5 6 7 8 9</a:t>
            </a:r>
          </a:p>
          <a:p>
            <a:pPr indent="0" lvl="0" marL="0" marR="0" rtl="0" algn="l">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b. </a:t>
            </a:r>
            <a:r>
              <a:rPr b="0" baseline="0" i="0" lang="en-GB" sz="1800" u="none" cap="none" strike="noStrike">
                <a:solidFill>
                  <a:srgbClr val="3F3F3F"/>
                </a:solidFill>
                <a:latin typeface="Trebuchet MS"/>
                <a:ea typeface="Trebuchet MS"/>
                <a:cs typeface="Trebuchet MS"/>
                <a:sym typeface="Trebuchet MS"/>
              </a:rPr>
              <a:t>4 6 8 7 5 3 2 9 0 1</a:t>
            </a:r>
          </a:p>
          <a:p>
            <a:pPr indent="0" lvl="0" marL="0" marR="0" rtl="0" algn="l">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c. </a:t>
            </a:r>
            <a:r>
              <a:rPr b="0" baseline="0" i="0" lang="en-GB" sz="1800" u="none" cap="none" strike="noStrike">
                <a:solidFill>
                  <a:srgbClr val="3F3F3F"/>
                </a:solidFill>
                <a:latin typeface="Trebuchet MS"/>
                <a:ea typeface="Trebuchet MS"/>
                <a:cs typeface="Trebuchet MS"/>
                <a:sym typeface="Trebuchet MS"/>
              </a:rPr>
              <a:t>2 5 6 7 4 8 9 3 1 0</a:t>
            </a:r>
          </a:p>
          <a:p>
            <a:pPr indent="0" lvl="0" marL="0" marR="0" rtl="0" algn="l">
              <a:spcBef>
                <a:spcPts val="1000"/>
              </a:spcBef>
              <a:spcAft>
                <a:spcPts val="0"/>
              </a:spcAft>
              <a:buClr>
                <a:schemeClr val="accent1"/>
              </a:buClr>
              <a:buSzPct val="25000"/>
              <a:buFont typeface="Noto Symbol"/>
              <a:buNone/>
            </a:pPr>
            <a:r>
              <a:rPr b="0" baseline="0" i="1" lang="en-GB" sz="1800" u="none" cap="none" strike="noStrike">
                <a:solidFill>
                  <a:srgbClr val="3F3F3F"/>
                </a:solidFill>
                <a:latin typeface="Trebuchet MS"/>
                <a:ea typeface="Trebuchet MS"/>
                <a:cs typeface="Trebuchet MS"/>
                <a:sym typeface="Trebuchet MS"/>
              </a:rPr>
              <a:t>d. </a:t>
            </a:r>
            <a:r>
              <a:rPr b="0" baseline="0" i="0" lang="en-GB" sz="1800" u="none" cap="none" strike="noStrike">
                <a:solidFill>
                  <a:srgbClr val="3F3F3F"/>
                </a:solidFill>
                <a:latin typeface="Trebuchet MS"/>
                <a:ea typeface="Trebuchet MS"/>
                <a:cs typeface="Trebuchet MS"/>
                <a:sym typeface="Trebuchet MS"/>
              </a:rPr>
              <a:t>4 3 2 1 0 5 6 7 8 9</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Mai multe exerciții – Sedgwick, </a:t>
            </a:r>
            <a:r>
              <a:rPr b="0" baseline="0" i="1" lang="en-GB" sz="1800" u="none" cap="none" strike="noStrike">
                <a:solidFill>
                  <a:srgbClr val="3F3F3F"/>
                </a:solidFill>
                <a:latin typeface="Trebuchet MS"/>
                <a:ea typeface="Trebuchet MS"/>
                <a:cs typeface="Trebuchet MS"/>
                <a:sym typeface="Trebuchet MS"/>
              </a:rPr>
              <a:t>Algorithms</a:t>
            </a:r>
            <a:r>
              <a:rPr b="0" baseline="0" i="0" lang="en-GB" sz="1800" u="none" cap="none" strike="noStrike">
                <a:solidFill>
                  <a:srgbClr val="3F3F3F"/>
                </a:solidFill>
                <a:latin typeface="Trebuchet MS"/>
                <a:ea typeface="Trebuchet MS"/>
                <a:cs typeface="Trebuchet MS"/>
                <a:sym typeface="Trebuchet MS"/>
              </a:rPr>
              <a:t>, pg. 161</a:t>
            </a:r>
          </a:p>
        </p:txBody>
      </p:sp>
      <p:sp>
        <p:nvSpPr>
          <p:cNvPr id="508" name="Shape 508"/>
          <p:cNvSpPr/>
          <p:nvPr/>
        </p:nvSpPr>
        <p:spPr>
          <a:xfrm>
            <a:off x="3061983" y="3184156"/>
            <a:ext cx="176168" cy="176168"/>
          </a:xfrm>
          <a:prstGeom prst="smileyFace">
            <a:avLst>
              <a:gd fmla="val 4653" name="adj"/>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509" name="Shape 509"/>
          <p:cNvSpPr/>
          <p:nvPr/>
        </p:nvSpPr>
        <p:spPr>
          <a:xfrm>
            <a:off x="3061983" y="3605692"/>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
        <p:nvSpPr>
          <p:cNvPr id="510" name="Shape 510"/>
          <p:cNvSpPr/>
          <p:nvPr/>
        </p:nvSpPr>
        <p:spPr>
          <a:xfrm>
            <a:off x="3061983" y="3997623"/>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
        <p:nvSpPr>
          <p:cNvPr id="511" name="Shape 511"/>
          <p:cNvSpPr/>
          <p:nvPr/>
        </p:nvSpPr>
        <p:spPr>
          <a:xfrm>
            <a:off x="3066175" y="4412369"/>
            <a:ext cx="176168" cy="184559"/>
          </a:xfrm>
          <a:prstGeom prst="noSmoking">
            <a:avLst>
              <a:gd fmla="val 18750" name="adj"/>
            </a:avLst>
          </a:prstGeom>
          <a:solidFill>
            <a:schemeClr val="accent4"/>
          </a:solidFill>
          <a:ln cap="rnd" cmpd="sng" w="19050">
            <a:solidFill>
              <a:srgbClr val="A94A1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Trebuchet MS"/>
              <a:ea typeface="Trebuchet MS"/>
              <a:cs typeface="Trebuchet MS"/>
              <a:sym typeface="Trebuchet MS"/>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68" name="Shape 16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Exemplu: Algoritmul lui Euclid (2300 ani)</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cmmdc(</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a,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b)</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(b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a;</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else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cmmdc(b, a % b);</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17" name="Shape 51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Folosim algoritmi/calculatoare pentru a rezolva probleme dificile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Două întrebări tipice: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Cât timp va rula programul?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Câtă memorie va folosi programul?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Răspunsul depinde de mai mulți factori: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Proprietățile sistemului de calcul folosit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Datele procesate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Programul care rezolvă problema (implementarea unui algoritm)</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23" name="Shape 52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obține răspunsuri aplicând metoda științifică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Vom aplica tehnici matematice pentru a obține modele concrete pentru costul algoritmului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Vom face studii experimentale pentru a valida modelele create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Metoda științifică</a:t>
            </a:r>
          </a:p>
          <a:p>
            <a:pPr indent="-298431" lvl="1" marL="742932" marR="0" rtl="0" algn="l">
              <a:spcBef>
                <a:spcPts val="1000"/>
              </a:spcBef>
              <a:spcAft>
                <a:spcPts val="0"/>
              </a:spcAft>
              <a:buClr>
                <a:schemeClr val="accent1"/>
              </a:buClr>
              <a:buSzPct val="80000"/>
              <a:buFont typeface="Noto Symbol"/>
              <a:buChar char=""/>
            </a:pPr>
            <a:r>
              <a:rPr b="0" baseline="0" i="1" lang="en-GB" sz="1600" u="none" cap="none" strike="noStrike">
                <a:solidFill>
                  <a:srgbClr val="3F3F3F"/>
                </a:solidFill>
                <a:latin typeface="Trebuchet MS"/>
                <a:ea typeface="Trebuchet MS"/>
                <a:cs typeface="Trebuchet MS"/>
                <a:sym typeface="Trebuchet MS"/>
              </a:rPr>
              <a:t>Observare</a:t>
            </a:r>
            <a:r>
              <a:rPr b="0" baseline="0" i="0" lang="en-GB" sz="1600" u="none" cap="none" strike="noStrike">
                <a:solidFill>
                  <a:srgbClr val="3F3F3F"/>
                </a:solidFill>
                <a:latin typeface="Trebuchet MS"/>
                <a:ea typeface="Trebuchet MS"/>
                <a:cs typeface="Trebuchet MS"/>
                <a:sym typeface="Trebuchet MS"/>
              </a:rPr>
              <a:t> – a unei trăsături de regulă prin măsurători exacte</a:t>
            </a:r>
          </a:p>
          <a:p>
            <a:pPr indent="-298431" lvl="1" marL="742932" marR="0" rtl="0" algn="l">
              <a:spcBef>
                <a:spcPts val="1000"/>
              </a:spcBef>
              <a:spcAft>
                <a:spcPts val="0"/>
              </a:spcAft>
              <a:buClr>
                <a:schemeClr val="accent1"/>
              </a:buClr>
              <a:buSzPct val="80000"/>
              <a:buFont typeface="Noto Symbol"/>
              <a:buChar char=""/>
            </a:pPr>
            <a:r>
              <a:rPr b="0" baseline="0" i="1" lang="en-GB" sz="1600" u="none" cap="none" strike="noStrike">
                <a:solidFill>
                  <a:srgbClr val="3F3F3F"/>
                </a:solidFill>
                <a:latin typeface="Trebuchet MS"/>
                <a:ea typeface="Trebuchet MS"/>
                <a:cs typeface="Trebuchet MS"/>
                <a:sym typeface="Trebuchet MS"/>
              </a:rPr>
              <a:t>Ipoteză</a:t>
            </a:r>
            <a:r>
              <a:rPr b="0" baseline="0" i="0" lang="en-GB" sz="1600" u="none" cap="none" strike="noStrike">
                <a:solidFill>
                  <a:srgbClr val="3F3F3F"/>
                </a:solidFill>
                <a:latin typeface="Trebuchet MS"/>
                <a:ea typeface="Trebuchet MS"/>
                <a:cs typeface="Trebuchet MS"/>
                <a:sym typeface="Trebuchet MS"/>
              </a:rPr>
              <a:t> – a unui model pe baza observațiilor făcute</a:t>
            </a:r>
          </a:p>
          <a:p>
            <a:pPr indent="-298431" lvl="1" marL="742932" marR="0" rtl="0" algn="l">
              <a:spcBef>
                <a:spcPts val="1000"/>
              </a:spcBef>
              <a:spcAft>
                <a:spcPts val="0"/>
              </a:spcAft>
              <a:buClr>
                <a:schemeClr val="accent1"/>
              </a:buClr>
              <a:buSzPct val="80000"/>
              <a:buFont typeface="Noto Symbol"/>
              <a:buChar char=""/>
            </a:pPr>
            <a:r>
              <a:rPr b="0" baseline="0" i="1" lang="en-GB" sz="1600" u="none" cap="none" strike="noStrike">
                <a:solidFill>
                  <a:srgbClr val="3F3F3F"/>
                </a:solidFill>
                <a:latin typeface="Trebuchet MS"/>
                <a:ea typeface="Trebuchet MS"/>
                <a:cs typeface="Trebuchet MS"/>
                <a:sym typeface="Trebuchet MS"/>
              </a:rPr>
              <a:t>Prezicere</a:t>
            </a:r>
            <a:r>
              <a:rPr b="0" baseline="0" i="0" lang="en-GB" sz="1600" u="none" cap="none" strike="noStrike">
                <a:solidFill>
                  <a:srgbClr val="3F3F3F"/>
                </a:solidFill>
                <a:latin typeface="Trebuchet MS"/>
                <a:ea typeface="Trebuchet MS"/>
                <a:cs typeface="Trebuchet MS"/>
                <a:sym typeface="Trebuchet MS"/>
              </a:rPr>
              <a:t> -  evenimente pe baza ipotezei</a:t>
            </a:r>
          </a:p>
          <a:p>
            <a:pPr indent="-298431" lvl="1" marL="742932" marR="0" rtl="0" algn="l">
              <a:spcBef>
                <a:spcPts val="1000"/>
              </a:spcBef>
              <a:spcAft>
                <a:spcPts val="0"/>
              </a:spcAft>
              <a:buClr>
                <a:schemeClr val="accent1"/>
              </a:buClr>
              <a:buSzPct val="80000"/>
              <a:buFont typeface="Noto Symbol"/>
              <a:buChar char=""/>
            </a:pPr>
            <a:r>
              <a:rPr b="0" baseline="0" i="1" lang="en-GB" sz="1600" u="none" cap="none" strike="noStrike">
                <a:solidFill>
                  <a:srgbClr val="3F3F3F"/>
                </a:solidFill>
                <a:latin typeface="Trebuchet MS"/>
                <a:ea typeface="Trebuchet MS"/>
                <a:cs typeface="Trebuchet MS"/>
                <a:sym typeface="Trebuchet MS"/>
              </a:rPr>
              <a:t>Verificare</a:t>
            </a:r>
            <a:r>
              <a:rPr b="0" baseline="0" i="0" lang="en-GB" sz="1600" u="none" cap="none" strike="noStrike">
                <a:solidFill>
                  <a:srgbClr val="3F3F3F"/>
                </a:solidFill>
                <a:latin typeface="Trebuchet MS"/>
                <a:ea typeface="Trebuchet MS"/>
                <a:cs typeface="Trebuchet MS"/>
                <a:sym typeface="Trebuchet MS"/>
              </a:rPr>
              <a:t> – a prezicerilor prin alte observații</a:t>
            </a:r>
          </a:p>
          <a:p>
            <a:pPr indent="-298431" lvl="1" marL="742932" marR="0" rtl="0" algn="l">
              <a:spcBef>
                <a:spcPts val="1000"/>
              </a:spcBef>
              <a:spcAft>
                <a:spcPts val="0"/>
              </a:spcAft>
              <a:buClr>
                <a:schemeClr val="accent1"/>
              </a:buClr>
              <a:buSzPct val="80000"/>
              <a:buFont typeface="Noto Symbol"/>
              <a:buChar char=""/>
            </a:pPr>
            <a:r>
              <a:rPr b="0" baseline="0" i="1" lang="en-GB" sz="1600" u="none" cap="none" strike="noStrike">
                <a:solidFill>
                  <a:srgbClr val="3F3F3F"/>
                </a:solidFill>
                <a:latin typeface="Trebuchet MS"/>
                <a:ea typeface="Trebuchet MS"/>
                <a:cs typeface="Trebuchet MS"/>
                <a:sym typeface="Trebuchet MS"/>
              </a:rPr>
              <a:t>Validare</a:t>
            </a:r>
            <a:r>
              <a:rPr b="0" baseline="0" i="0" lang="en-GB" sz="1600" u="none" cap="none" strike="noStrike">
                <a:solidFill>
                  <a:srgbClr val="3F3F3F"/>
                </a:solidFill>
                <a:latin typeface="Trebuchet MS"/>
                <a:ea typeface="Trebuchet MS"/>
                <a:cs typeface="Trebuchet MS"/>
                <a:sym typeface="Trebuchet MS"/>
              </a:rPr>
              <a:t> – repetăm pașii de mai sus până când corespund observațiile cu ipotezele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29" name="Shape 529"/>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Experimentele trebuie să fie repetabile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Ipotezele trebuie să le putem falsifica – pentru a ști când o ipoteză este greșită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 putem ști niciodată că o ipoteză este corectă; putem doar valida faptul că ea corespunde cu observațiile făcute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Observația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 face foarte simplu – prin rularea programului și înregistrarea timpului de rulare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35" name="Shape 53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Orice problemă are o </a:t>
            </a:r>
            <a:r>
              <a:rPr b="0" baseline="0" i="1" lang="en-GB" sz="1800" u="none" cap="none" strike="noStrike">
                <a:solidFill>
                  <a:srgbClr val="3F3F3F"/>
                </a:solidFill>
                <a:latin typeface="Trebuchet MS"/>
                <a:ea typeface="Trebuchet MS"/>
                <a:cs typeface="Trebuchet MS"/>
                <a:sym typeface="Trebuchet MS"/>
              </a:rPr>
              <a:t>dimensiune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Dimensiunea tuturor valorilor pe care le procesează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 valoarea numerică dată la intrare – </a:t>
            </a:r>
            <a:r>
              <a:rPr b="0" baseline="0" i="1" lang="en-GB" sz="1600" u="none" cap="none" strike="noStrike">
                <a:solidFill>
                  <a:srgbClr val="3F3F3F"/>
                </a:solidFill>
                <a:latin typeface="Trebuchet MS"/>
                <a:ea typeface="Trebuchet MS"/>
                <a:cs typeface="Trebuchet MS"/>
                <a:sym typeface="Trebuchet MS"/>
              </a:rPr>
              <a:t>N</a:t>
            </a:r>
            <a:r>
              <a:rPr b="0" baseline="0" i="0" lang="en-GB" sz="1600" u="none" cap="none" strike="noStrike">
                <a:solidFill>
                  <a:srgbClr val="3F3F3F"/>
                </a:solidFill>
                <a:latin typeface="Trebuchet MS"/>
                <a:ea typeface="Trebuchet MS"/>
                <a:cs typeface="Trebuchet MS"/>
                <a:sym typeface="Trebuchet MS"/>
              </a:rPr>
              <a: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Orice problemă va avea și un </a:t>
            </a:r>
            <a:r>
              <a:rPr b="0" baseline="0" i="1" lang="en-GB" sz="1800" u="none" cap="none" strike="noStrike">
                <a:solidFill>
                  <a:srgbClr val="3F3F3F"/>
                </a:solidFill>
                <a:latin typeface="Trebuchet MS"/>
                <a:ea typeface="Trebuchet MS"/>
                <a:cs typeface="Trebuchet MS"/>
                <a:sym typeface="Trebuchet MS"/>
              </a:rPr>
              <a:t>timp de execuție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Crește o dată cu dimensiunea problemei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Exemplu: Se dau n numere. Se cere să se determine numărul de triplete a căror sumă e 0. </a:t>
            </a:r>
            <a:r>
              <a:rPr b="0" baseline="0" i="0" lang="en-GB" sz="1800" u="none" cap="none" strike="noStrike">
                <a:solidFill>
                  <a:srgbClr val="FF0000"/>
                </a:solidFill>
                <a:latin typeface="Trebuchet MS"/>
                <a:ea typeface="Trebuchet MS"/>
                <a:cs typeface="Trebuchet MS"/>
                <a:sym typeface="Trebuchet MS"/>
              </a:rPr>
              <a:t>ThreeSum.cs</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chemeClr val="dk1"/>
              </a:solidFill>
              <a:latin typeface="Trebuchet MS"/>
              <a:ea typeface="Trebuchet MS"/>
              <a:cs typeface="Trebuchet MS"/>
              <a:sym typeface="Trebuchet MS"/>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41" name="Shape 541"/>
          <p:cNvSpPr txBox="1"/>
          <p:nvPr>
            <p:ph idx="1" type="body"/>
          </p:nvPr>
        </p:nvSpPr>
        <p:spPr>
          <a:xfrm>
            <a:off x="677337" y="1367409"/>
            <a:ext cx="8596668" cy="4673955"/>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Pentru n – 1000, 2000, 4000, 8000 – cât timp durează rularea metodei </a:t>
            </a:r>
            <a:r>
              <a:rPr b="0" baseline="0" i="0" lang="en-GB" sz="1650" u="none" cap="none" strike="noStrike">
                <a:solidFill>
                  <a:srgbClr val="3F3F3F"/>
                </a:solidFill>
                <a:latin typeface="Consolas"/>
                <a:ea typeface="Consolas"/>
                <a:cs typeface="Consolas"/>
                <a:sym typeface="Consolas"/>
              </a:rPr>
              <a:t>count()</a:t>
            </a:r>
            <a:r>
              <a:rPr b="0" baseline="0" i="0" lang="en-GB" sz="1650" u="none" cap="none" strike="noStrike">
                <a:solidFill>
                  <a:srgbClr val="3F3F3F"/>
                </a:solidFill>
                <a:latin typeface="Trebuchet MS"/>
                <a:ea typeface="Trebuchet MS"/>
                <a:cs typeface="Trebuchet MS"/>
                <a:sym typeface="Trebuchet M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static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count(</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arr)</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contor = 0, n;</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n = arr.Length;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i = 0; i &lt; n; 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j = i + 1; j &lt; n; j++)</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k = j + 1; k &lt; n; k++)</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(arr[i] + arr[j] + arr[k] == 0)</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graphicFrame>
        <p:nvGraphicFramePr>
          <p:cNvPr id="547" name="Shape 547"/>
          <p:cNvGraphicFramePr/>
          <p:nvPr/>
        </p:nvGraphicFramePr>
        <p:xfrm>
          <a:off x="677864" y="2160588"/>
          <a:ext cx="3000000" cy="3000000"/>
        </p:xfrm>
        <a:graphic>
          <a:graphicData uri="http://schemas.openxmlformats.org/drawingml/2006/table">
            <a:tbl>
              <a:tblPr bandRow="1" firstRow="1">
                <a:noFill/>
                <a:tableStyleId>{D6E2EB02-E69F-4447-9300-0475697A17ED}</a:tableStyleId>
              </a:tblPr>
              <a:tblGrid>
                <a:gridCol w="1973275"/>
                <a:gridCol w="2080700"/>
                <a:gridCol w="4543275"/>
              </a:tblGrid>
              <a:tr h="660400">
                <a:tc>
                  <a:txBody>
                    <a:bodyPr>
                      <a:noAutofit/>
                    </a:bodyPr>
                    <a:lstStyle/>
                    <a:p>
                      <a:pPr indent="0" lvl="0" marL="0" marR="0" rtl="0" algn="ctr">
                        <a:spcBef>
                          <a:spcPts val="0"/>
                        </a:spcBef>
                        <a:buSzPct val="25000"/>
                        <a:buNone/>
                      </a:pPr>
                      <a:r>
                        <a:rPr baseline="0" lang="en-GB" sz="1900" u="none" cap="none" strike="noStrike"/>
                        <a:t>N</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Triplete cu suma zero</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Timpul de executie</a:t>
                      </a:r>
                    </a:p>
                  </a:txBody>
                  <a:tcPr marT="45725" marB="45725" marR="110350" marL="110350"/>
                </a:tc>
              </a:tr>
              <a:tr h="660400">
                <a:tc>
                  <a:txBody>
                    <a:bodyPr>
                      <a:noAutofit/>
                    </a:bodyPr>
                    <a:lstStyle/>
                    <a:p>
                      <a:pPr indent="0" lvl="0" marL="0" marR="0" rtl="0" algn="ctr">
                        <a:spcBef>
                          <a:spcPts val="0"/>
                        </a:spcBef>
                        <a:buSzPct val="25000"/>
                        <a:buNone/>
                      </a:pPr>
                      <a:r>
                        <a:rPr baseline="0" lang="en-GB" sz="1900" u="none" cap="none" strike="noStrike"/>
                        <a:t>1000</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70</a:t>
                      </a:r>
                    </a:p>
                  </a:txBody>
                  <a:tcPr marT="45725" marB="45725" marR="110350" marL="110350"/>
                </a:tc>
                <a:tc>
                  <a:txBody>
                    <a:bodyPr>
                      <a:noAutofit/>
                    </a:bodyPr>
                    <a:lstStyle/>
                    <a:p>
                      <a:pPr indent="0" lvl="0" marL="0" marR="0" rtl="0" algn="ctr">
                        <a:lnSpc>
                          <a:spcPct val="100000"/>
                        </a:lnSpc>
                        <a:spcBef>
                          <a:spcPts val="0"/>
                        </a:spcBef>
                        <a:spcAft>
                          <a:spcPts val="0"/>
                        </a:spcAft>
                        <a:buClr>
                          <a:schemeClr val="dk1"/>
                        </a:buClr>
                        <a:buSzPct val="25000"/>
                        <a:buFont typeface="Trebuchet MS"/>
                        <a:buNone/>
                      </a:pPr>
                      <a:r>
                        <a:rPr baseline="0" lang="en-GB" sz="1900" u="none" cap="none" strike="noStrike"/>
                        <a:t>00:00:00.1232575</a:t>
                      </a:r>
                    </a:p>
                    <a:p>
                      <a:pPr indent="0" lvl="0" marL="0" marR="0" rtl="0" algn="ctr">
                        <a:spcBef>
                          <a:spcPts val="0"/>
                        </a:spcBef>
                        <a:buNone/>
                      </a:pPr>
                      <a:r>
                        <a:t/>
                      </a:r>
                      <a:endParaRPr baseline="0" sz="1900" u="none" cap="none" strike="noStrike"/>
                    </a:p>
                  </a:txBody>
                  <a:tcPr marT="45725" marB="45725" marR="110350" marL="110350"/>
                </a:tc>
              </a:tr>
              <a:tr h="660400">
                <a:tc>
                  <a:txBody>
                    <a:bodyPr>
                      <a:noAutofit/>
                    </a:bodyPr>
                    <a:lstStyle/>
                    <a:p>
                      <a:pPr indent="0" lvl="0" marL="0" marR="0" rtl="0" algn="ctr">
                        <a:spcBef>
                          <a:spcPts val="0"/>
                        </a:spcBef>
                        <a:buSzPct val="25000"/>
                        <a:buNone/>
                      </a:pPr>
                      <a:r>
                        <a:rPr baseline="0" lang="en-GB" sz="1900" u="none" cap="none" strike="noStrike"/>
                        <a:t>2000</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528 </a:t>
                      </a:r>
                    </a:p>
                  </a:txBody>
                  <a:tcPr marT="45725" marB="45725" marR="110350" marL="110350"/>
                </a:tc>
                <a:tc>
                  <a:txBody>
                    <a:bodyPr>
                      <a:noAutofit/>
                    </a:bodyPr>
                    <a:lstStyle/>
                    <a:p>
                      <a:pPr indent="0" lvl="0" marL="0" marR="0" rtl="0" algn="ctr">
                        <a:lnSpc>
                          <a:spcPct val="100000"/>
                        </a:lnSpc>
                        <a:spcBef>
                          <a:spcPts val="0"/>
                        </a:spcBef>
                        <a:spcAft>
                          <a:spcPts val="0"/>
                        </a:spcAft>
                        <a:buClr>
                          <a:schemeClr val="dk1"/>
                        </a:buClr>
                        <a:buSzPct val="25000"/>
                        <a:buFont typeface="Trebuchet MS"/>
                        <a:buNone/>
                      </a:pPr>
                      <a:r>
                        <a:rPr baseline="0" lang="en-GB" sz="1900" u="none" cap="none" strike="noStrike"/>
                        <a:t>00:00:00.8773364</a:t>
                      </a:r>
                    </a:p>
                    <a:p>
                      <a:pPr indent="0" lvl="0" marL="0" marR="0" rtl="0" algn="ctr">
                        <a:spcBef>
                          <a:spcPts val="0"/>
                        </a:spcBef>
                        <a:buNone/>
                      </a:pPr>
                      <a:r>
                        <a:t/>
                      </a:r>
                      <a:endParaRPr baseline="0" sz="1900" u="none" cap="none" strike="noStrike"/>
                    </a:p>
                  </a:txBody>
                  <a:tcPr marT="45725" marB="45725" marR="110350" marL="110350"/>
                </a:tc>
              </a:tr>
              <a:tr h="660400">
                <a:tc>
                  <a:txBody>
                    <a:bodyPr>
                      <a:noAutofit/>
                    </a:bodyPr>
                    <a:lstStyle/>
                    <a:p>
                      <a:pPr indent="0" lvl="0" marL="0" marR="0" rtl="0" algn="ctr">
                        <a:spcBef>
                          <a:spcPts val="0"/>
                        </a:spcBef>
                        <a:buSzPct val="25000"/>
                        <a:buNone/>
                      </a:pPr>
                      <a:r>
                        <a:rPr baseline="0" lang="en-GB" sz="1900" u="none" cap="none" strike="noStrike"/>
                        <a:t>4000</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4039 </a:t>
                      </a:r>
                    </a:p>
                  </a:txBody>
                  <a:tcPr marT="45725" marB="45725" marR="110350" marL="110350"/>
                </a:tc>
                <a:tc>
                  <a:txBody>
                    <a:bodyPr>
                      <a:noAutofit/>
                    </a:bodyPr>
                    <a:lstStyle/>
                    <a:p>
                      <a:pPr indent="0" lvl="0" marL="0" marR="0" rtl="0" algn="ctr">
                        <a:lnSpc>
                          <a:spcPct val="100000"/>
                        </a:lnSpc>
                        <a:spcBef>
                          <a:spcPts val="0"/>
                        </a:spcBef>
                        <a:spcAft>
                          <a:spcPts val="0"/>
                        </a:spcAft>
                        <a:buClr>
                          <a:schemeClr val="dk1"/>
                        </a:buClr>
                        <a:buSzPct val="25000"/>
                        <a:buFont typeface="Trebuchet MS"/>
                        <a:buNone/>
                      </a:pPr>
                      <a:r>
                        <a:rPr baseline="0" lang="en-GB" sz="1900" u="none" cap="none" strike="noStrike"/>
                        <a:t>00:00:06.8908254</a:t>
                      </a:r>
                    </a:p>
                    <a:p>
                      <a:pPr indent="0" lvl="0" marL="0" marR="0" rtl="0" algn="ctr">
                        <a:spcBef>
                          <a:spcPts val="0"/>
                        </a:spcBef>
                        <a:buNone/>
                      </a:pPr>
                      <a:r>
                        <a:t/>
                      </a:r>
                      <a:endParaRPr baseline="0" sz="1900" u="none" cap="none" strike="noStrike"/>
                    </a:p>
                  </a:txBody>
                  <a:tcPr marT="45725" marB="45725" marR="110350" marL="110350"/>
                </a:tc>
              </a:tr>
              <a:tr h="660400">
                <a:tc>
                  <a:txBody>
                    <a:bodyPr>
                      <a:noAutofit/>
                    </a:bodyPr>
                    <a:lstStyle/>
                    <a:p>
                      <a:pPr indent="0" lvl="0" marL="0" marR="0" rtl="0" algn="ctr">
                        <a:spcBef>
                          <a:spcPts val="0"/>
                        </a:spcBef>
                        <a:buSzPct val="25000"/>
                        <a:buNone/>
                      </a:pPr>
                      <a:r>
                        <a:rPr baseline="0" lang="en-GB" sz="1900" u="none" cap="none" strike="noStrike"/>
                        <a:t>8000</a:t>
                      </a:r>
                    </a:p>
                  </a:txBody>
                  <a:tcPr marT="45725" marB="45725" marR="110350" marL="110350"/>
                </a:tc>
                <a:tc>
                  <a:txBody>
                    <a:bodyPr>
                      <a:noAutofit/>
                    </a:bodyPr>
                    <a:lstStyle/>
                    <a:p>
                      <a:pPr indent="0" lvl="0" marL="0" marR="0" rtl="0" algn="ctr">
                        <a:spcBef>
                          <a:spcPts val="0"/>
                        </a:spcBef>
                        <a:buSzPct val="25000"/>
                        <a:buNone/>
                      </a:pPr>
                      <a:r>
                        <a:rPr baseline="0" lang="en-GB" sz="1900" u="none" cap="none" strike="noStrike"/>
                        <a:t>32074 </a:t>
                      </a:r>
                    </a:p>
                  </a:txBody>
                  <a:tcPr marT="45725" marB="45725" marR="110350" marL="110350"/>
                </a:tc>
                <a:tc>
                  <a:txBody>
                    <a:bodyPr>
                      <a:noAutofit/>
                    </a:bodyPr>
                    <a:lstStyle/>
                    <a:p>
                      <a:pPr indent="0" lvl="0" marL="0" marR="0" rtl="0" algn="ctr">
                        <a:lnSpc>
                          <a:spcPct val="100000"/>
                        </a:lnSpc>
                        <a:spcBef>
                          <a:spcPts val="0"/>
                        </a:spcBef>
                        <a:spcAft>
                          <a:spcPts val="0"/>
                        </a:spcAft>
                        <a:buClr>
                          <a:schemeClr val="dk1"/>
                        </a:buClr>
                        <a:buSzPct val="25000"/>
                        <a:buFont typeface="Trebuchet MS"/>
                        <a:buNone/>
                      </a:pPr>
                      <a:r>
                        <a:rPr baseline="0" lang="en-GB" sz="1900" u="none" cap="none" strike="noStrike"/>
                        <a:t>00:00:54.5196087</a:t>
                      </a:r>
                    </a:p>
                    <a:p>
                      <a:pPr indent="0" lvl="0" marL="0" marR="0" rtl="0" algn="ctr">
                        <a:spcBef>
                          <a:spcPts val="0"/>
                        </a:spcBef>
                        <a:buNone/>
                      </a:pPr>
                      <a:r>
                        <a:t/>
                      </a:r>
                      <a:endParaRPr baseline="0" sz="1900" u="none" cap="none" strike="noStrike"/>
                    </a:p>
                  </a:txBody>
                  <a:tcPr marT="45725" marB="45725" marR="110350" marL="110350"/>
                </a:tc>
              </a:tr>
            </a:tbl>
          </a:graphicData>
        </a:graphic>
      </p:graphicFrame>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53" name="Shape 553"/>
          <p:cNvSpPr txBox="1"/>
          <p:nvPr>
            <p:ph idx="1" type="body"/>
          </p:nvPr>
        </p:nvSpPr>
        <p:spPr>
          <a:xfrm>
            <a:off x="677337" y="1627465"/>
            <a:ext cx="8596668" cy="4413898"/>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măsura timpul de execuție putem folosi clasa </a:t>
            </a:r>
            <a:r>
              <a:rPr b="0" baseline="0" i="0" lang="en-GB" sz="1800" u="none" cap="none" strike="noStrike">
                <a:solidFill>
                  <a:srgbClr val="3F3F3F"/>
                </a:solidFill>
                <a:latin typeface="Consolas"/>
                <a:ea typeface="Consolas"/>
                <a:cs typeface="Consolas"/>
                <a:sym typeface="Consolas"/>
              </a:rPr>
              <a:t>StopWatch</a:t>
            </a:r>
            <a:r>
              <a:rPr b="0" baseline="0" i="0" lang="en-GB" sz="1800" u="none" cap="none" strike="noStrike">
                <a:solidFill>
                  <a:srgbClr val="3F3F3F"/>
                </a:solidFill>
                <a:latin typeface="Trebuchet MS"/>
                <a:ea typeface="Trebuchet MS"/>
                <a:cs typeface="Trebuchet MS"/>
                <a:sym typeface="Trebuchet MS"/>
              </a:rPr>
              <a:t> din namespace-ul </a:t>
            </a:r>
            <a:r>
              <a:rPr b="0" baseline="0" i="0" lang="en-GB" sz="1800" u="none" cap="none" strike="noStrike">
                <a:solidFill>
                  <a:srgbClr val="3F3F3F"/>
                </a:solidFill>
                <a:latin typeface="Consolas"/>
                <a:ea typeface="Consolas"/>
                <a:cs typeface="Consolas"/>
                <a:sym typeface="Consolas"/>
              </a:rPr>
              <a:t>System.Diagnostic</a:t>
            </a:r>
          </a:p>
          <a:p>
            <a:pPr indent="-342891" lvl="0" marL="342891" marR="0" rtl="0" algn="l">
              <a:spcBef>
                <a:spcPts val="1000"/>
              </a:spcBef>
              <a:spcAft>
                <a:spcPts val="0"/>
              </a:spcAft>
              <a:buClr>
                <a:schemeClr val="accent1"/>
              </a:buClr>
              <a:buSzPct val="79999"/>
              <a:buFont typeface="Noto Symbol"/>
              <a:buChar char=""/>
            </a:pPr>
            <a:r>
              <a:rPr b="0" baseline="0" i="0" lang="en-GB" sz="1800" u="sng" cap="none" strike="noStrike">
                <a:solidFill>
                  <a:schemeClr val="hlink"/>
                </a:solidFill>
                <a:latin typeface="Consolas"/>
                <a:ea typeface="Consolas"/>
                <a:cs typeface="Consolas"/>
                <a:sym typeface="Consolas"/>
                <a:hlinkClick r:id="rId3"/>
              </a:rPr>
              <a:t>http://en.wikipedia.org/wiki/Log-log_plot</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pic>
        <p:nvPicPr>
          <p:cNvPr id="554" name="Shape 554"/>
          <p:cNvPicPr preferRelativeResize="0"/>
          <p:nvPr/>
        </p:nvPicPr>
        <p:blipFill rotWithShape="1">
          <a:blip r:embed="rId4">
            <a:alphaModFix/>
          </a:blip>
          <a:srcRect b="0" l="0" r="0" t="0"/>
          <a:stretch/>
        </p:blipFill>
        <p:spPr>
          <a:xfrm>
            <a:off x="1012294" y="2670941"/>
            <a:ext cx="6621691" cy="3370424"/>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560" name="Shape 56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Pe graficul log-log se observ că datele sunt pe o dreaptă de pantă 3</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Ecuația unei astfel de drepte este: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 log(T(N)) = 3log N + log a, unde a este o constantă</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Echivalentă cu T(N) = a N^3</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T(8000) = 54.51 = a * (8000^3)</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Deci a = 10,64 * (10 ^ (-9))</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Obținem ecuația T(N) = 10,64 * (10 ^ (-9)) * (N^3) pentru estimarea timpului de execuție</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Cu o astfel de formulă putem prezice cât timp va rula programul pentru N = 16000 și să verificăm acest lucru. </a:t>
            </a:r>
          </a:p>
          <a:p>
            <a:pPr indent="-342891" lvl="0" marL="342891" marR="0" rtl="0" algn="l">
              <a:lnSpc>
                <a:spcPct val="9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O dreaptă pe graficul log-log duce la concluzia că datele corespund ecuației: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T(N) = a N^b</a:t>
            </a:r>
          </a:p>
          <a:p>
            <a:pPr indent="-223248" lvl="1" marL="742932" marR="0" rtl="0" algn="l">
              <a:lnSpc>
                <a:spcPct val="90000"/>
              </a:lnSpc>
              <a:spcBef>
                <a:spcPts val="1000"/>
              </a:spcBef>
              <a:spcAft>
                <a:spcPts val="0"/>
              </a:spcAft>
              <a:buClr>
                <a:schemeClr val="accent1"/>
              </a:buClr>
              <a:buFont typeface="Noto Symbol"/>
              <a:buNone/>
            </a:pPr>
            <a:r>
              <a:t/>
            </a:r>
            <a:endParaRPr b="0" baseline="0" i="0" sz="15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66" name="Shape 56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D.Knuth a postulat faptul că timpul de rulare al unui program este determinat de doi factori:</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Costul execuției fiecărei instrucțiuni (proprietate a sistemului de calcul, compilatorului și sistemului de operare)</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Frecvența de execuție a fiecărei instrucțiuni (proprietate a programului și a datelor de intrare)</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Dacă știm câte instrucțiuni se execută și cât durează fiecare instrucțiune putem înmulți/însuma aceste valori și obținem timpul total de rulare</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Numărul de execuții al unor instrucțiuni e simplu de determinat</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altele e mai complicat. De ex. de câte ori se execută instrucțiunea if în ThreeSum?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chemeClr val="accent4"/>
                </a:solidFill>
                <a:latin typeface="Trebuchet MS"/>
                <a:ea typeface="Trebuchet MS"/>
                <a:cs typeface="Trebuchet MS"/>
                <a:sym typeface="Trebuchet MS"/>
              </a:rPr>
              <a:t>Combinari de N luate câte 3 = N(N - 1)(N - 2) / 6</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17151" lvl="1" marL="742932" marR="0" rtl="0" algn="l">
              <a:lnSpc>
                <a:spcPct val="90000"/>
              </a:lnSpc>
              <a:spcBef>
                <a:spcPts val="1000"/>
              </a:spcBef>
              <a:spcAft>
                <a:spcPts val="0"/>
              </a:spcAft>
              <a:buClr>
                <a:schemeClr val="accent1"/>
              </a:buClr>
              <a:buFont typeface="Noto Symbol"/>
              <a:buNone/>
            </a:pPr>
            <a:r>
              <a:t/>
            </a:r>
            <a:endParaRPr b="0" baseline="0" i="0" sz="16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72" name="Shape 57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1"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N(N - 1)(N - 2) / 6 = N^3 / 6 – N^2 / 2 + N / 3</a:t>
            </a:r>
          </a:p>
          <a:p>
            <a:pPr indent="-342891" lvl="1"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Termeni de ordin mic sunt nesemnificativi când N are valoare mare prin urmare pot fi ignorați</a:t>
            </a:r>
          </a:p>
          <a:p>
            <a:pPr indent="-342891" lvl="1"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Putem folosi notația ~ (tilda) pentru a simplifica formulele matematice de acest tip</a:t>
            </a:r>
          </a:p>
          <a:p>
            <a:pPr indent="-342891" lvl="1"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Definiție: </a:t>
            </a:r>
          </a:p>
          <a:p>
            <a:pPr indent="-349232" lvl="2" marL="742932"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Vom folosi notația ~f(N) pentru a reprezenta o funcție care atunci când e împărțită la f(N) rezultatul tinde la 1 atunci când N crește</a:t>
            </a:r>
          </a:p>
          <a:p>
            <a:pPr indent="-349232" lvl="2" marL="742932"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Folosim notația g(N) ~ f(N)  pentru a indica faptul că g(N) / f(N) tinde la 1 când N crește.</a:t>
            </a:r>
          </a:p>
          <a:p>
            <a:pPr indent="-251450" lvl="1"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74" name="Shape 17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Exprimăm programele în C# pentru că e mai ușor de verificat cerințele pe care le are algoritmul: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Finit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Determinist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Corect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Folosim Visual Studio ca și mediu pentru dezvoltarea de aplicații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GitHub pentru distribuirea programelor</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78" name="Shape 57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Aproximări tilda</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graphicFrame>
        <p:nvGraphicFramePr>
          <p:cNvPr id="579" name="Shape 579"/>
          <p:cNvGraphicFramePr/>
          <p:nvPr/>
        </p:nvGraphicFramePr>
        <p:xfrm>
          <a:off x="991769" y="2833691"/>
          <a:ext cx="3000000" cy="3000000"/>
        </p:xfrm>
        <a:graphic>
          <a:graphicData uri="http://schemas.openxmlformats.org/drawingml/2006/table">
            <a:tbl>
              <a:tblPr bandRow="1" firstRow="1">
                <a:noFill/>
                <a:tableStyleId>{E693E46B-3131-4B5D-AF0B-58ED9429670E}</a:tableStyleId>
              </a:tblPr>
              <a:tblGrid>
                <a:gridCol w="2709325"/>
                <a:gridCol w="2709325"/>
                <a:gridCol w="2709325"/>
              </a:tblGrid>
              <a:tr h="375925">
                <a:tc>
                  <a:txBody>
                    <a:bodyPr>
                      <a:noAutofit/>
                    </a:bodyPr>
                    <a:lstStyle/>
                    <a:p>
                      <a:pPr indent="0" lvl="0" marL="0" marR="0" rtl="0" algn="l">
                        <a:spcBef>
                          <a:spcPts val="0"/>
                        </a:spcBef>
                        <a:buSzPct val="25000"/>
                        <a:buNone/>
                      </a:pPr>
                      <a:r>
                        <a:rPr baseline="0" lang="en-GB" sz="1900" u="none" cap="none" strike="noStrike"/>
                        <a:t>Funcția</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Aproximare tilda</a:t>
                      </a:r>
                    </a:p>
                  </a:txBody>
                  <a:tcPr marT="45725" marB="45725" marR="91450" marL="91450"/>
                </a:tc>
                <a:tc>
                  <a:txBody>
                    <a:bodyPr>
                      <a:noAutofit/>
                    </a:bodyPr>
                    <a:lstStyle/>
                    <a:p>
                      <a:pPr indent="0" lvl="0" marL="0" marR="0" rtl="0" algn="l">
                        <a:spcBef>
                          <a:spcPts val="0"/>
                        </a:spcBef>
                        <a:buSzPct val="25000"/>
                        <a:buNone/>
                      </a:pPr>
                      <a:r>
                        <a:rPr baseline="0" lang="en-GB" sz="1900" u="none" cap="none" strike="noStrike"/>
                        <a:t>Ordinul de creștere</a:t>
                      </a:r>
                    </a:p>
                  </a:txBody>
                  <a:tcPr marT="45725" marB="45725" marR="91450" marL="91450"/>
                </a:tc>
              </a:tr>
              <a:tr h="375925">
                <a:tc>
                  <a:txBody>
                    <a:bodyPr>
                      <a:noAutofit/>
                    </a:bodyPr>
                    <a:lstStyle/>
                    <a:p>
                      <a:pPr indent="0" lvl="0" marL="0" marR="0" rtl="0" algn="l">
                        <a:spcBef>
                          <a:spcPts val="0"/>
                        </a:spcBef>
                        <a:buSzPct val="25000"/>
                        <a:buNone/>
                      </a:pP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3 / 6 – </a:t>
                      </a: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2 / 2 + </a:t>
                      </a: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/3</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 </a:t>
                      </a: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3 / 6</a:t>
                      </a:r>
                    </a:p>
                  </a:txBody>
                  <a:tcPr marT="45725" marB="45725" marR="91450" marL="91450"/>
                </a:tc>
                <a:tc>
                  <a:txBody>
                    <a:bodyPr>
                      <a:noAutofit/>
                    </a:bodyPr>
                    <a:lstStyle/>
                    <a:p>
                      <a:pPr indent="0" lvl="0" marL="0" marR="0" rtl="0" algn="l">
                        <a:spcBef>
                          <a:spcPts val="0"/>
                        </a:spcBef>
                        <a:buSzPct val="25000"/>
                        <a:buNone/>
                      </a:pP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3</a:t>
                      </a:r>
                    </a:p>
                  </a:txBody>
                  <a:tcPr marT="45725" marB="45725" marR="91450" marL="91450"/>
                </a:tc>
              </a:tr>
              <a:tr h="375925">
                <a:tc>
                  <a:txBody>
                    <a:bodyPr>
                      <a:noAutofit/>
                    </a:bodyPr>
                    <a:lstStyle/>
                    <a:p>
                      <a:pPr indent="0" lvl="0" marL="0" marR="0" rtl="0" algn="l">
                        <a:spcBef>
                          <a:spcPts val="0"/>
                        </a:spcBef>
                        <a:buSzPct val="25000"/>
                        <a:buNone/>
                      </a:pP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2/2 - </a:t>
                      </a: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/2</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 </a:t>
                      </a: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2/2</a:t>
                      </a:r>
                    </a:p>
                  </a:txBody>
                  <a:tcPr marT="45725" marB="45725" marR="91450" marL="91450"/>
                </a:tc>
                <a:tc>
                  <a:txBody>
                    <a:bodyPr>
                      <a:noAutofit/>
                    </a:bodyPr>
                    <a:lstStyle/>
                    <a:p>
                      <a:pPr indent="0" lvl="0" marL="0" marR="0" rtl="0" algn="l">
                        <a:spcBef>
                          <a:spcPts val="0"/>
                        </a:spcBef>
                        <a:buSzPct val="25000"/>
                        <a:buNone/>
                      </a:pPr>
                      <a:r>
                        <a:rPr b="0" baseline="0" i="1" lang="en-GB" sz="1900" u="none" cap="none" strike="noStrike">
                          <a:solidFill>
                            <a:schemeClr val="dk1"/>
                          </a:solidFill>
                          <a:latin typeface="Trebuchet MS"/>
                          <a:ea typeface="Trebuchet MS"/>
                          <a:cs typeface="Trebuchet MS"/>
                          <a:sym typeface="Trebuchet MS"/>
                        </a:rPr>
                        <a:t>N^</a:t>
                      </a:r>
                      <a:r>
                        <a:rPr b="0" baseline="0" i="0" lang="en-GB" sz="1900" u="none" cap="none" strike="noStrike">
                          <a:solidFill>
                            <a:schemeClr val="dk1"/>
                          </a:solidFill>
                          <a:latin typeface="Trebuchet MS"/>
                          <a:ea typeface="Trebuchet MS"/>
                          <a:cs typeface="Trebuchet MS"/>
                          <a:sym typeface="Trebuchet MS"/>
                        </a:rPr>
                        <a:t>2</a:t>
                      </a:r>
                    </a:p>
                  </a:txBody>
                  <a:tcPr marT="45725" marB="45725" marR="91450" marL="91450"/>
                </a:tc>
              </a:tr>
              <a:tr h="375925">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lg </a:t>
                      </a:r>
                      <a:r>
                        <a:rPr b="0" baseline="0" i="1" lang="en-GB" sz="1900" u="none" cap="none" strike="noStrike">
                          <a:solidFill>
                            <a:schemeClr val="dk1"/>
                          </a:solidFill>
                          <a:latin typeface="Trebuchet MS"/>
                          <a:ea typeface="Trebuchet MS"/>
                          <a:cs typeface="Trebuchet MS"/>
                          <a:sym typeface="Trebuchet MS"/>
                        </a:rPr>
                        <a:t>N + </a:t>
                      </a:r>
                      <a:r>
                        <a:rPr b="0" baseline="0" i="0" lang="en-GB" sz="1900" u="none" cap="none" strike="noStrike">
                          <a:solidFill>
                            <a:schemeClr val="dk1"/>
                          </a:solidFill>
                          <a:latin typeface="Trebuchet MS"/>
                          <a:ea typeface="Trebuchet MS"/>
                          <a:cs typeface="Trebuchet MS"/>
                          <a:sym typeface="Trebuchet MS"/>
                        </a:rPr>
                        <a:t>1</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 lg </a:t>
                      </a:r>
                      <a:r>
                        <a:rPr b="0" baseline="0" i="1" lang="en-GB" sz="1900" u="none" cap="none" strike="noStrike">
                          <a:solidFill>
                            <a:schemeClr val="dk1"/>
                          </a:solidFill>
                          <a:latin typeface="Trebuchet MS"/>
                          <a:ea typeface="Trebuchet MS"/>
                          <a:cs typeface="Trebuchet MS"/>
                          <a:sym typeface="Trebuchet MS"/>
                        </a:rPr>
                        <a:t>N</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lg </a:t>
                      </a:r>
                      <a:r>
                        <a:rPr b="0" baseline="0" i="1" lang="en-GB" sz="1900" u="none" cap="none" strike="noStrike">
                          <a:solidFill>
                            <a:schemeClr val="dk1"/>
                          </a:solidFill>
                          <a:latin typeface="Trebuchet MS"/>
                          <a:ea typeface="Trebuchet MS"/>
                          <a:cs typeface="Trebuchet MS"/>
                          <a:sym typeface="Trebuchet MS"/>
                        </a:rPr>
                        <a:t>N</a:t>
                      </a:r>
                    </a:p>
                  </a:txBody>
                  <a:tcPr marT="45725" marB="45725" marR="91450" marL="91450"/>
                </a:tc>
              </a:tr>
              <a:tr h="375925">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3</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 3</a:t>
                      </a:r>
                    </a:p>
                  </a:txBody>
                  <a:tcPr marT="45725" marB="45725" marR="91450" marL="91450"/>
                </a:tc>
                <a:tc>
                  <a:txBody>
                    <a:bodyPr>
                      <a:noAutofit/>
                    </a:bodyPr>
                    <a:lstStyle/>
                    <a:p>
                      <a:pPr indent="0" lvl="0" marL="0" marR="0" rtl="0" algn="l">
                        <a:spcBef>
                          <a:spcPts val="0"/>
                        </a:spcBef>
                        <a:buSzPct val="25000"/>
                        <a:buNone/>
                      </a:pPr>
                      <a:r>
                        <a:rPr b="0" baseline="0" i="0" lang="en-GB" sz="1900" u="none" cap="none" strike="noStrike">
                          <a:solidFill>
                            <a:schemeClr val="dk1"/>
                          </a:solidFill>
                          <a:latin typeface="Trebuchet MS"/>
                          <a:ea typeface="Trebuchet MS"/>
                          <a:cs typeface="Trebuchet MS"/>
                          <a:sym typeface="Trebuchet MS"/>
                        </a:rPr>
                        <a:t>1</a:t>
                      </a:r>
                    </a:p>
                  </a:txBody>
                  <a:tcPr marT="45725" marB="45725" marR="91450" marL="91450"/>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85" name="Shape 58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Ordinul de creștere</a:t>
            </a:r>
          </a:p>
        </p:txBody>
      </p:sp>
      <p:graphicFrame>
        <p:nvGraphicFramePr>
          <p:cNvPr id="586" name="Shape 586"/>
          <p:cNvGraphicFramePr/>
          <p:nvPr/>
        </p:nvGraphicFramePr>
        <p:xfrm>
          <a:off x="807208" y="2724634"/>
          <a:ext cx="3000000" cy="3000000"/>
        </p:xfrm>
        <a:graphic>
          <a:graphicData uri="http://schemas.openxmlformats.org/drawingml/2006/table">
            <a:tbl>
              <a:tblPr bandRow="1" firstRow="1">
                <a:noFill/>
                <a:tableStyleId>{62545F3F-47C1-4D0F-B10F-6C2281BEC3DD}</a:tableStyleId>
              </a:tblPr>
              <a:tblGrid>
                <a:gridCol w="4064000"/>
                <a:gridCol w="4064000"/>
              </a:tblGrid>
              <a:tr h="375925">
                <a:tc>
                  <a:txBody>
                    <a:bodyPr>
                      <a:noAutofit/>
                    </a:bodyPr>
                    <a:lstStyle/>
                    <a:p>
                      <a:pPr indent="0" lvl="0" marL="0" marR="0" rtl="0" algn="ctr">
                        <a:spcBef>
                          <a:spcPts val="0"/>
                        </a:spcBef>
                        <a:buSzPct val="25000"/>
                        <a:buNone/>
                      </a:pPr>
                      <a:r>
                        <a:rPr baseline="0" lang="en-GB" sz="1900" u="none" cap="none" strike="noStrike"/>
                        <a:t>Descriere</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Funcție </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Constant</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1</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Logaritmic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Log N</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Liniar </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Linearitmic</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 Log N</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Quadratic/pătratic</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N^2</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Cubic</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N^3</a:t>
                      </a:r>
                    </a:p>
                  </a:txBody>
                  <a:tcPr marT="45725" marB="45725" marR="91450" marL="91450"/>
                </a:tc>
              </a:tr>
              <a:tr h="375925">
                <a:tc>
                  <a:txBody>
                    <a:bodyPr>
                      <a:noAutofit/>
                    </a:bodyPr>
                    <a:lstStyle/>
                    <a:p>
                      <a:pPr indent="0" lvl="0" marL="0" marR="0" rtl="0" algn="ctr">
                        <a:spcBef>
                          <a:spcPts val="0"/>
                        </a:spcBef>
                        <a:buSzPct val="25000"/>
                        <a:buNone/>
                      </a:pPr>
                      <a:r>
                        <a:rPr baseline="0" lang="en-GB" sz="1900" u="none" cap="none" strike="noStrike"/>
                        <a:t>Exponențial</a:t>
                      </a:r>
                    </a:p>
                  </a:txBody>
                  <a:tcPr marT="45725" marB="45725" marR="91450" marL="91450"/>
                </a:tc>
                <a:tc>
                  <a:txBody>
                    <a:bodyPr>
                      <a:noAutofit/>
                    </a:bodyPr>
                    <a:lstStyle/>
                    <a:p>
                      <a:pPr indent="0" lvl="0" marL="0" marR="0" rtl="0" algn="ctr">
                        <a:spcBef>
                          <a:spcPts val="0"/>
                        </a:spcBef>
                        <a:buSzPct val="25000"/>
                        <a:buNone/>
                      </a:pPr>
                      <a:r>
                        <a:rPr baseline="0" lang="en-GB" sz="1900" u="none" cap="none" strike="noStrike"/>
                        <a:t>2^N</a:t>
                      </a:r>
                    </a:p>
                  </a:txBody>
                  <a:tcPr marT="45725" marB="45725" marR="91450" marL="91450"/>
                </a:tc>
              </a:tr>
            </a:tbl>
          </a:graphicData>
        </a:graphic>
      </p:graphicFrame>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92" name="Shape 59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Aproximările tilda vor fi de forma: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g(N) ~ a f(N)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unde f(N) = N^b (log N)^c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a, b, c sunt constante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Baza logaritmului nu e importantă întrucât e absorbită de constante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598" name="Shape 59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Proprietatea A: Ordinul de creștere pentru timpul de execuție al ThreeSum este N^3</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Justificare: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fie T(N) timpul de execuție.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Modelul descris sugerează cu T(N) ~ aN^3. Unde a este o constantă de depinde de sistemul de calcul pe care rulează programul.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Experimente pe diverse sisteme de calcul validează această aproximare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Proprietate = ipoteză care trebuie validată prin experimente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Rezultatul analizei matematice este același cu rezultatul analizei experimentale. Prin urmare atât experimentele cât și modelul matematic sunt validate</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604" name="Shape 60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Funcții uzuale în analiza algoritmilor</a:t>
            </a:r>
          </a:p>
        </p:txBody>
      </p:sp>
      <p:pic>
        <p:nvPicPr>
          <p:cNvPr id="605" name="Shape 605"/>
          <p:cNvPicPr preferRelativeResize="0"/>
          <p:nvPr/>
        </p:nvPicPr>
        <p:blipFill rotWithShape="1">
          <a:blip r:embed="rId3">
            <a:alphaModFix/>
          </a:blip>
          <a:srcRect b="0" l="0" r="0" t="0"/>
          <a:stretch/>
        </p:blipFill>
        <p:spPr>
          <a:xfrm>
            <a:off x="1273723" y="2591964"/>
            <a:ext cx="6561595" cy="3350885"/>
          </a:xfrm>
          <a:prstGeom prst="rect">
            <a:avLst/>
          </a:prstGeom>
          <a:noFill/>
          <a:ln>
            <a:noFill/>
          </a:ln>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modele matematice</a:t>
            </a:r>
          </a:p>
        </p:txBody>
      </p:sp>
      <p:sp>
        <p:nvSpPr>
          <p:cNvPr id="611" name="Shape 61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Aproximări uzuale</a:t>
            </a:r>
          </a:p>
        </p:txBody>
      </p:sp>
      <p:pic>
        <p:nvPicPr>
          <p:cNvPr id="612" name="Shape 612"/>
          <p:cNvPicPr preferRelativeResize="0"/>
          <p:nvPr/>
        </p:nvPicPr>
        <p:blipFill rotWithShape="1">
          <a:blip r:embed="rId3">
            <a:alphaModFix/>
          </a:blip>
          <a:srcRect b="0" l="0" r="0" t="0"/>
          <a:stretch/>
        </p:blipFill>
        <p:spPr>
          <a:xfrm>
            <a:off x="1183026" y="2479126"/>
            <a:ext cx="7298247" cy="3562238"/>
          </a:xfrm>
          <a:prstGeom prst="rect">
            <a:avLst/>
          </a:prstGeom>
          <a:noFill/>
          <a:ln>
            <a:noFill/>
          </a:ln>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 de cost</a:t>
            </a:r>
          </a:p>
        </p:txBody>
      </p:sp>
      <p:sp>
        <p:nvSpPr>
          <p:cNvPr id="618" name="Shape 61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Modelul de cost  = definește operațiile elementare folosite de un algoritm</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Modelul de cost pentru ThreeSum = numărul de accese la elementele vectorului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Propoziția B:  algoritmul ThreeSum folosește ~N^3 / 2 accese la elementele vectorului pentru a calcula numărul tripletelor a căror sumă e zero.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Demonstrație: algoritmul accesează fiecare din cele 3 elemente ale celor ~N^3 / 6 triplete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Propoziție  = adevăr matematic despre algoritmi relativ la modelul de cost</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model de cost</a:t>
            </a:r>
          </a:p>
        </p:txBody>
      </p:sp>
      <p:sp>
        <p:nvSpPr>
          <p:cNvPr id="624" name="Shape 62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Crearea unui model matematic pentru timpul de execuție: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Crearea unui model pentru datele de intrare – definirea dimensiunii problemei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Identificarea buclei interioare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Definirea unui model de cost ce include operații în bucla interioară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Determinarea frecvența de execuție a acelor operații pentru datele de intrare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BinarySearch</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Modelul pentru datele de intrare: vectorul de dimensiune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Bucla interioară: instrucțiunea din singura instrucțiune </a:t>
            </a:r>
            <a:r>
              <a:rPr b="0" baseline="0" i="0" lang="en-GB" sz="1600" u="none" cap="none" strike="noStrike">
                <a:solidFill>
                  <a:srgbClr val="3F3F3F"/>
                </a:solidFill>
                <a:latin typeface="Consolas"/>
                <a:ea typeface="Consolas"/>
                <a:cs typeface="Consolas"/>
                <a:sym typeface="Consolas"/>
              </a:rPr>
              <a:t>while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Modelul de cost: operația relațională (de comparație)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Frecvența de execuție: cel mult </a:t>
            </a:r>
            <a:r>
              <a:rPr b="0" baseline="0" i="0" lang="en-GB" sz="1600" u="none" cap="none" strike="noStrike">
                <a:solidFill>
                  <a:srgbClr val="3F3F3F"/>
                </a:solidFill>
                <a:latin typeface="Consolas"/>
                <a:ea typeface="Consolas"/>
                <a:cs typeface="Consolas"/>
                <a:sym typeface="Consolas"/>
              </a:rPr>
              <a:t>log N + 1</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Clasificarea algoritmilor după ordinul de creștere</a:t>
            </a:r>
          </a:p>
        </p:txBody>
      </p:sp>
      <p:sp>
        <p:nvSpPr>
          <p:cNvPr id="630" name="Shape 63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Constant</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Execută un număr fix de operații. Timpul de execuție nu depinde de N (dimensiunea problemei)</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Ordinul de creștere  = 1</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Ex. a = b + c;</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O instrucțiune simplă</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Descriere: instrucțiune</a:t>
            </a:r>
          </a:p>
          <a:p>
            <a:pPr indent="-342891" lvl="0" marL="342891" marR="0" rtl="0" algn="l">
              <a:lnSpc>
                <a:spcPct val="8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Logaritmic</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Exemplul clasic este căutarea binară</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Ordinul de creștere = log N</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Baza logaritmului nu e relevantă</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Descriere: Înjumătățire</a:t>
            </a:r>
          </a:p>
          <a:p>
            <a:pPr indent="-258308" lvl="0" marL="342891" marR="0" rtl="0" algn="l">
              <a:lnSpc>
                <a:spcPct val="80000"/>
              </a:lnSpc>
              <a:spcBef>
                <a:spcPts val="1000"/>
              </a:spcBef>
              <a:spcAft>
                <a:spcPts val="0"/>
              </a:spcAft>
              <a:buClr>
                <a:schemeClr val="accent1"/>
              </a:buClr>
              <a:buFont typeface="Noto Symbol"/>
              <a:buNone/>
            </a:pPr>
            <a:r>
              <a:t/>
            </a:r>
            <a:endParaRPr b="0" baseline="0" i="0" sz="16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Clasificarea algoritmilor după ordinul de creștere</a:t>
            </a:r>
          </a:p>
        </p:txBody>
      </p:sp>
      <p:sp>
        <p:nvSpPr>
          <p:cNvPr id="636" name="Shape 63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Liniar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Procesează fiecare element din intrare în timp constant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Bazate pe o singură instrucțiune for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Ordinul de creștere =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 determinarea maximului dintr-un vector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Descriere: buclă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Linearitmic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Ordinul de creștere = N log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Exemple tipice: Merge Sort, Quick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Descriere: divide et impera</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80" name="Shape 18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Algoritmii necesită organizarea 	datelor asupra cărora operează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Asta duce la </a:t>
            </a:r>
            <a:r>
              <a:rPr b="0" baseline="0" i="1" lang="en-GB" sz="1800" u="none" cap="none" strike="noStrike">
                <a:solidFill>
                  <a:srgbClr val="3F3F3F"/>
                </a:solidFill>
                <a:latin typeface="Trebuchet MS"/>
                <a:ea typeface="Trebuchet MS"/>
                <a:cs typeface="Trebuchet MS"/>
                <a:sym typeface="Trebuchet MS"/>
              </a:rPr>
              <a:t>Structuri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studia Algoritmi + Structuri de date </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înțelege algoritmii trebuie să studiem și structuri de date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simpli 					structuri de date complicate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 complicați 				structuri de date simple</a:t>
            </a:r>
          </a:p>
        </p:txBody>
      </p:sp>
      <p:sp>
        <p:nvSpPr>
          <p:cNvPr id="181" name="Shape 181"/>
          <p:cNvSpPr/>
          <p:nvPr/>
        </p:nvSpPr>
        <p:spPr>
          <a:xfrm>
            <a:off x="3558330" y="3893830"/>
            <a:ext cx="1065403" cy="184559"/>
          </a:xfrm>
          <a:prstGeom prst="rightArrow">
            <a:avLst>
              <a:gd fmla="val 50000" name="adj1"/>
              <a:gd fmla="val 50000" name="adj2"/>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
        <p:nvSpPr>
          <p:cNvPr id="182" name="Shape 182"/>
          <p:cNvSpPr/>
          <p:nvPr/>
        </p:nvSpPr>
        <p:spPr>
          <a:xfrm>
            <a:off x="3558330" y="4285762"/>
            <a:ext cx="1065403" cy="184559"/>
          </a:xfrm>
          <a:prstGeom prst="rightArrow">
            <a:avLst>
              <a:gd fmla="val 50000" name="adj1"/>
              <a:gd fmla="val 50000" name="adj2"/>
            </a:avLst>
          </a:prstGeom>
          <a:solidFill>
            <a:schemeClr val="accent1"/>
          </a:solidFill>
          <a:ln cap="rnd" cmpd="sng" w="19050">
            <a:solidFill>
              <a:srgbClr val="698E1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rebuchet MS"/>
              <a:ea typeface="Trebuchet MS"/>
              <a:cs typeface="Trebuchet MS"/>
              <a:sym typeface="Trebuchet MS"/>
            </a:endParaRP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Clasificarea algoritmilor după ordinul de creștere</a:t>
            </a:r>
          </a:p>
        </p:txBody>
      </p:sp>
      <p:sp>
        <p:nvSpPr>
          <p:cNvPr id="642" name="Shape 64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Pătratic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Bazate pe două instrucțiuni for incluse una într-alta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Ordinul de creștere = N^2</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 algoritmii de sortare elementari: Insertion Sort, Selection Sort, Bubble Sort</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Descriere: buclă dublă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Cubic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Ordinul de creștere = N^3</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Exemple tipice: verificarea tuturor tripletelor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Descriere: buclă triplă</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Clasificarea algoritmilor după ordinul de creștere</a:t>
            </a:r>
          </a:p>
        </p:txBody>
      </p:sp>
      <p:sp>
        <p:nvSpPr>
          <p:cNvPr id="648" name="Shape 64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Exponențial</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Ordinul de creștere = a^N (unde a este o constantă mai mare decât 1)</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Foarte lent</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Există o clasă mare de probleme pentru care cel mai bun algoritm cunoscut este exponențial</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În practică poate rezolva doar probleme dimensiune mică</a:t>
            </a:r>
          </a:p>
          <a:p>
            <a:pPr indent="-342891" lvl="0" marL="342891" marR="0" rtl="0" algn="l">
              <a:lnSpc>
                <a:spcPct val="8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Sunt și alte exprimări ale ordinului de creștere: N^2 log N sau N^(3/2)</a:t>
            </a:r>
          </a:p>
          <a:p>
            <a:pPr indent="-342891" lvl="0" marL="342891" marR="0" rtl="0" algn="l">
              <a:lnSpc>
                <a:spcPct val="8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Pentru a determina astfel de ordine de creștere e nevoie de o serie de unelte matematice</a:t>
            </a:r>
          </a:p>
          <a:p>
            <a:pPr indent="-342891" lvl="0" marL="342891" marR="0" rtl="0" algn="l">
              <a:lnSpc>
                <a:spcPct val="8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Algoritmii cubici sau pătratici nu sunt fezabili pentru rezolvarea unor probleme de dimensiune mare</a:t>
            </a:r>
          </a:p>
          <a:p>
            <a:pPr indent="-342891" lvl="0" marL="342891" marR="0" rtl="0" algn="l">
              <a:lnSpc>
                <a:spcPct val="80000"/>
              </a:lnSpc>
              <a:spcBef>
                <a:spcPts val="100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Ne vom concentra pe algoritmi fundamentali liniari, logaritmici sau linearitmici care pot rezolva problema mult mai repede. </a:t>
            </a:r>
          </a:p>
          <a:p>
            <a:pPr indent="-223248" lvl="1" marL="742932" marR="0" rtl="0" algn="l">
              <a:lnSpc>
                <a:spcPct val="80000"/>
              </a:lnSpc>
              <a:spcBef>
                <a:spcPts val="1000"/>
              </a:spcBef>
              <a:spcAft>
                <a:spcPts val="0"/>
              </a:spcAft>
              <a:buClr>
                <a:schemeClr val="accent1"/>
              </a:buClr>
              <a:buFont typeface="Noto Symbol"/>
              <a:buNone/>
            </a:pPr>
            <a:r>
              <a:t/>
            </a:r>
            <a:endParaRPr b="0" baseline="0" i="0" sz="1500" u="none" cap="none" strike="noStrike">
              <a:solidFill>
                <a:srgbClr val="3F3F3F"/>
              </a:solidFill>
              <a:latin typeface="Trebuchet MS"/>
              <a:ea typeface="Trebuchet MS"/>
              <a:cs typeface="Trebuchet MS"/>
              <a:sym typeface="Trebuchet MS"/>
            </a:endParaRPr>
          </a:p>
          <a:p>
            <a:pPr indent="-223248" lvl="1" marL="742932" marR="0" rtl="0" algn="l">
              <a:lnSpc>
                <a:spcPct val="80000"/>
              </a:lnSpc>
              <a:spcBef>
                <a:spcPts val="1000"/>
              </a:spcBef>
              <a:spcAft>
                <a:spcPts val="0"/>
              </a:spcAft>
              <a:buClr>
                <a:schemeClr val="accent1"/>
              </a:buClr>
              <a:buFont typeface="Noto Symbol"/>
              <a:buNone/>
            </a:pPr>
            <a:r>
              <a:t/>
            </a:r>
            <a:endParaRPr b="0" baseline="0" i="0" sz="1500" u="none" cap="none" strike="noStrike">
              <a:solidFill>
                <a:srgbClr val="3F3F3F"/>
              </a:solidFill>
              <a:latin typeface="Trebuchet MS"/>
              <a:ea typeface="Trebuchet MS"/>
              <a:cs typeface="Trebuchet MS"/>
              <a:sym typeface="Trebuchet MS"/>
            </a:endParaRPr>
          </a:p>
          <a:p>
            <a:pPr indent="-258308" lvl="0" marL="342891" marR="0" rtl="0" algn="l">
              <a:lnSpc>
                <a:spcPct val="80000"/>
              </a:lnSpc>
              <a:spcBef>
                <a:spcPts val="1000"/>
              </a:spcBef>
              <a:spcAft>
                <a:spcPts val="0"/>
              </a:spcAft>
              <a:buClr>
                <a:schemeClr val="accent1"/>
              </a:buClr>
              <a:buFont typeface="Noto Symbol"/>
              <a:buNone/>
            </a:pPr>
            <a:r>
              <a:t/>
            </a:r>
            <a:endParaRPr b="0" baseline="0" i="0" sz="165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Implementare mai rapidă pentru ThreeSum</a:t>
            </a:r>
          </a:p>
        </p:txBody>
      </p:sp>
      <p:sp>
        <p:nvSpPr>
          <p:cNvPr id="654" name="Shape 65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Încălzire cu TwoSum – </a:t>
            </a:r>
            <a:r>
              <a:rPr b="0" baseline="0" i="0" lang="en-GB" sz="1550" u="none" cap="none" strike="noStrike">
                <a:solidFill>
                  <a:schemeClr val="accent4"/>
                </a:solidFill>
                <a:latin typeface="Trebuchet MS"/>
                <a:ea typeface="Trebuchet MS"/>
                <a:cs typeface="Trebuchet MS"/>
                <a:sym typeface="Trebuchet MS"/>
              </a:rPr>
              <a:t>TwoSum.cs</a:t>
            </a:r>
          </a:p>
          <a:p>
            <a:pPr indent="-342891" lvl="0" marL="342891" marR="0" rtl="0" algn="l">
              <a:lnSpc>
                <a:spcPct val="80000"/>
              </a:lnSpc>
              <a:spcBef>
                <a:spcPts val="100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Implementare ineficientă – algoritm pătratic – N^2</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count(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arr)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contor = 0,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n = arr.Length;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 0; i &lt; n;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j = i + 1; j &lt; n; j++)</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(arr[i] + arr[j] == 0)</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				return</a:t>
            </a: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sp>
        <p:nvSpPr>
          <p:cNvPr id="659" name="Shape 65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Implementare mai rapidă pentru ThreeSum</a:t>
            </a:r>
          </a:p>
        </p:txBody>
      </p:sp>
      <p:sp>
        <p:nvSpPr>
          <p:cNvPr id="660" name="Shape 66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Încălzire cu TwoSum – </a:t>
            </a:r>
            <a:r>
              <a:rPr b="0" baseline="0" i="0" lang="en-GB" sz="1550" u="none" cap="none" strike="noStrike">
                <a:solidFill>
                  <a:schemeClr val="accent4"/>
                </a:solidFill>
                <a:latin typeface="Trebuchet MS"/>
                <a:ea typeface="Trebuchet MS"/>
                <a:cs typeface="Trebuchet MS"/>
                <a:sym typeface="Trebuchet MS"/>
              </a:rPr>
              <a:t>TwoSum.cs</a:t>
            </a:r>
          </a:p>
          <a:p>
            <a:pPr indent="-342891" lvl="0" marL="342891" marR="0" rtl="0" algn="l">
              <a:lnSpc>
                <a:spcPct val="80000"/>
              </a:lnSpc>
              <a:spcBef>
                <a:spcPts val="1000"/>
              </a:spcBef>
              <a:spcAft>
                <a:spcPts val="0"/>
              </a:spcAft>
              <a:buClr>
                <a:schemeClr val="accent1"/>
              </a:buClr>
              <a:buSzPct val="77500"/>
              <a:buFont typeface="Noto Symbol"/>
              <a:buChar char=""/>
            </a:pPr>
            <a:r>
              <a:rPr b="0" baseline="0" i="0" lang="en-GB" sz="1550" u="none" cap="none" strike="noStrike">
                <a:solidFill>
                  <a:schemeClr val="dk1"/>
                </a:solidFill>
                <a:latin typeface="Trebuchet MS"/>
                <a:ea typeface="Trebuchet MS"/>
                <a:cs typeface="Trebuchet MS"/>
                <a:sym typeface="Trebuchet MS"/>
              </a:rPr>
              <a:t>Implementare eficientă – soluție linearitmică– N Log N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countFast(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arr)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contor = 0,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n = arr.Length;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Array</a:t>
            </a:r>
            <a:r>
              <a:rPr b="0" baseline="0" i="0" lang="en-GB" sz="1550" u="none" cap="none" strike="noStrike">
                <a:solidFill>
                  <a:srgbClr val="000000"/>
                </a:solidFill>
                <a:latin typeface="Consolas"/>
                <a:ea typeface="Consolas"/>
                <a:cs typeface="Consolas"/>
                <a:sym typeface="Consolas"/>
              </a:rPr>
              <a:t>.Sort(arr);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 0; i &lt; n;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BinarySearch</a:t>
            </a:r>
            <a:r>
              <a:rPr b="0" baseline="0" i="0" lang="en-GB" sz="1550" u="none" cap="none" strike="noStrike">
                <a:solidFill>
                  <a:srgbClr val="000000"/>
                </a:solidFill>
                <a:latin typeface="Consolas"/>
                <a:ea typeface="Consolas"/>
                <a:cs typeface="Consolas"/>
                <a:sym typeface="Consolas"/>
              </a:rPr>
              <a:t>.rank(-arr[i], arr) &gt;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265167" lvl="0" marL="342891" marR="0" rtl="0" algn="l">
              <a:lnSpc>
                <a:spcPct val="80000"/>
              </a:lnSpc>
              <a:spcBef>
                <a:spcPts val="1000"/>
              </a:spcBef>
              <a:spcAft>
                <a:spcPts val="0"/>
              </a:spcAft>
              <a:buClr>
                <a:schemeClr val="accent1"/>
              </a:buClr>
              <a:buFont typeface="Noto Symbol"/>
              <a:buNone/>
            </a:pPr>
            <a:r>
              <a:t/>
            </a:r>
            <a:endParaRPr b="0" baseline="0" i="0" sz="1550" u="none" cap="none" strike="noStrike">
              <a:solidFill>
                <a:schemeClr val="accent4"/>
              </a:solidFill>
              <a:latin typeface="Trebuchet MS"/>
              <a:ea typeface="Trebuchet MS"/>
              <a:cs typeface="Trebuchet MS"/>
              <a:sym typeface="Trebuchet MS"/>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Implementare mai rapidă pentru ThreeSum</a:t>
            </a:r>
          </a:p>
        </p:txBody>
      </p:sp>
      <p:sp>
        <p:nvSpPr>
          <p:cNvPr id="666" name="Shape 66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ThreeSum eficient  - N^2 log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countFast(</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[]arr)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contor = 0,  n;</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n = arr.Length;</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Array</a:t>
            </a:r>
            <a:r>
              <a:rPr b="0" baseline="0" i="0" lang="en-GB" sz="1550" u="none" cap="none" strike="noStrike">
                <a:solidFill>
                  <a:srgbClr val="000000"/>
                </a:solidFill>
                <a:latin typeface="Consolas"/>
                <a:ea typeface="Consolas"/>
                <a:cs typeface="Consolas"/>
                <a:sym typeface="Consolas"/>
              </a:rPr>
              <a:t>.Sort(arr);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i = 0; i &lt; n; 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for</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j = i + 1; j &lt; n; j++)</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2B91AF"/>
                </a:solidFill>
                <a:latin typeface="Consolas"/>
                <a:ea typeface="Consolas"/>
                <a:cs typeface="Consolas"/>
                <a:sym typeface="Consolas"/>
              </a:rPr>
              <a:t>BinarySearch</a:t>
            </a:r>
            <a:r>
              <a:rPr b="0" baseline="0" i="0" lang="en-GB" sz="1550" u="none" cap="none" strike="noStrike">
                <a:solidFill>
                  <a:srgbClr val="000000"/>
                </a:solidFill>
                <a:latin typeface="Consolas"/>
                <a:ea typeface="Consolas"/>
                <a:cs typeface="Consolas"/>
                <a:sym typeface="Consolas"/>
              </a:rPr>
              <a:t>.rank(-arr[i] - arr[j], arr) &gt; j)</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contor;</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265167" lvl="0" marL="342891" marR="0" rtl="0" algn="l">
              <a:lnSpc>
                <a:spcPct val="80000"/>
              </a:lnSpc>
              <a:spcBef>
                <a:spcPts val="1000"/>
              </a:spcBef>
              <a:spcAft>
                <a:spcPts val="0"/>
              </a:spcAft>
              <a:buClr>
                <a:schemeClr val="accent1"/>
              </a:buClr>
              <a:buFont typeface="Noto Symbol"/>
              <a:buNone/>
            </a:pPr>
            <a:r>
              <a:t/>
            </a:r>
            <a:endParaRPr b="0" baseline="0" i="0" sz="1550" u="none" cap="none" strike="noStrike">
              <a:solidFill>
                <a:schemeClr val="accent4"/>
              </a:solidFill>
              <a:latin typeface="Trebuchet MS"/>
              <a:ea typeface="Trebuchet MS"/>
              <a:cs typeface="Trebuchet MS"/>
              <a:sym typeface="Trebuchet MS"/>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250" u="none" cap="none" strike="noStrike">
                <a:solidFill>
                  <a:schemeClr val="accent1"/>
                </a:solidFill>
                <a:latin typeface="Trebuchet MS"/>
                <a:ea typeface="Trebuchet MS"/>
                <a:cs typeface="Trebuchet MS"/>
                <a:sym typeface="Trebuchet MS"/>
              </a:rPr>
              <a:t>Analiza algoritmilor</a:t>
            </a:r>
            <a:br>
              <a:rPr b="0" baseline="0" i="0" lang="en-GB" sz="3250" u="none" cap="none" strike="noStrike">
                <a:solidFill>
                  <a:schemeClr val="accent1"/>
                </a:solidFill>
                <a:latin typeface="Trebuchet MS"/>
                <a:ea typeface="Trebuchet MS"/>
                <a:cs typeface="Trebuchet MS"/>
                <a:sym typeface="Trebuchet MS"/>
              </a:rPr>
            </a:br>
            <a:r>
              <a:rPr b="0" baseline="0" i="0" lang="en-GB" sz="3250" u="none" cap="none" strike="noStrike">
                <a:solidFill>
                  <a:schemeClr val="accent1"/>
                </a:solidFill>
                <a:latin typeface="Trebuchet MS"/>
                <a:ea typeface="Trebuchet MS"/>
                <a:cs typeface="Trebuchet MS"/>
                <a:sym typeface="Trebuchet MS"/>
              </a:rPr>
              <a:t>Implementare mai rapidă pentru ThreeSum</a:t>
            </a:r>
          </a:p>
        </p:txBody>
      </p:sp>
      <p:pic>
        <p:nvPicPr>
          <p:cNvPr id="672" name="Shape 672"/>
          <p:cNvPicPr preferRelativeResize="0"/>
          <p:nvPr>
            <p:ph idx="1" type="body"/>
          </p:nvPr>
        </p:nvPicPr>
        <p:blipFill rotWithShape="1">
          <a:blip r:embed="rId3">
            <a:alphaModFix/>
          </a:blip>
          <a:srcRect b="0" l="0" r="0" t="0"/>
          <a:stretch/>
        </p:blipFill>
        <p:spPr>
          <a:xfrm>
            <a:off x="438333" y="1910916"/>
            <a:ext cx="8302999" cy="3814339"/>
          </a:xfrm>
          <a:prstGeom prst="rect">
            <a:avLst/>
          </a:prstGeom>
          <a:noFill/>
          <a:ln>
            <a:noFill/>
          </a:ln>
        </p:spPr>
      </p:pic>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Experimente de dublare</a:t>
            </a:r>
          </a:p>
        </p:txBody>
      </p:sp>
      <p:sp>
        <p:nvSpPr>
          <p:cNvPr id="678" name="Shape 67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genera valori asupra cărora să opereze algoritmul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rula programul </a:t>
            </a:r>
            <a:r>
              <a:rPr b="0" baseline="0" i="0" lang="en-GB" sz="1800" u="none" cap="none" strike="noStrike">
                <a:solidFill>
                  <a:srgbClr val="FF0000"/>
                </a:solidFill>
                <a:latin typeface="Consolas"/>
                <a:ea typeface="Consolas"/>
                <a:cs typeface="Consolas"/>
                <a:sym typeface="Consolas"/>
              </a:rPr>
              <a:t>DoublingRatio</a:t>
            </a:r>
            <a:r>
              <a:rPr b="0" baseline="0" i="0" lang="en-GB" sz="1800" u="none" cap="none" strike="noStrike">
                <a:solidFill>
                  <a:srgbClr val="FF0000"/>
                </a:solidFill>
                <a:latin typeface="Trebuchet MS"/>
                <a:ea typeface="Trebuchet MS"/>
                <a:cs typeface="Trebuchet MS"/>
                <a:sym typeface="Trebuchet MS"/>
              </a:rPr>
              <a:t> </a:t>
            </a:r>
            <a:r>
              <a:rPr b="0" baseline="0" i="0" lang="en-GB" sz="1800" u="none" cap="none" strike="noStrike">
                <a:solidFill>
                  <a:srgbClr val="3F3F3F"/>
                </a:solidFill>
                <a:latin typeface="Trebuchet MS"/>
                <a:ea typeface="Trebuchet MS"/>
                <a:cs typeface="Trebuchet MS"/>
                <a:sym typeface="Trebuchet MS"/>
              </a:rPr>
              <a:t>pentru a calcula raportul dintre timpul de rulare curent și cel anterior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rula experimente până când raportul se apropie de o limită 2^b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La fiecare experiment numărul elementelor din intrare se dublează față de experimentul anterior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 funcționează pentru orice algoritm dar merge pentru foarte multe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Ordinul de creștere pentru timpul de execuție se apropie de N^b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Pentru a anticipa timpul de execuție înmulțim timpul de execuție anterior cu 2^b și dublăm N</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684" name="Shape 68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Propoziție: dacă T(N) ~ a N^b log N atunci T(2N) / T(N) ~ 2^b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Demonstrație: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T(2/N) / T(N) = a(2N)^b log 2N / a N^b log N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2^b (1 + log 2 / log 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 2^b</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Acest rezultat e valabil pentru toate ordinele de creștere </a:t>
            </a:r>
            <a:r>
              <a:rPr b="0" baseline="0" i="1" lang="en-GB" sz="1800" u="none" cap="none" strike="noStrike">
                <a:solidFill>
                  <a:srgbClr val="3F3F3F"/>
                </a:solidFill>
                <a:latin typeface="Trebuchet MS"/>
                <a:ea typeface="Trebuchet MS"/>
                <a:cs typeface="Trebuchet MS"/>
                <a:sym typeface="Trebuchet MS"/>
              </a:rPr>
              <a:t>cu excepția </a:t>
            </a:r>
            <a:r>
              <a:rPr b="0" baseline="0" i="0" lang="en-GB" sz="1800" u="none" cap="none" strike="noStrike">
                <a:solidFill>
                  <a:srgbClr val="3F3F3F"/>
                </a:solidFill>
                <a:latin typeface="Trebuchet MS"/>
                <a:ea typeface="Trebuchet MS"/>
                <a:cs typeface="Trebuchet MS"/>
                <a:sym typeface="Trebuchet MS"/>
              </a:rPr>
              <a:t>celui exponențial</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p>
        </p:txBody>
      </p:sp>
      <p:sp>
        <p:nvSpPr>
          <p:cNvPr id="690" name="Shape 69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Notațiile O, o, Theta, theta, Omega, omega</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TODO</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Excerciții</a:t>
            </a:r>
          </a:p>
        </p:txBody>
      </p:sp>
      <p:sp>
        <p:nvSpPr>
          <p:cNvPr id="696" name="Shape 69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Care este ordinul de creștere pentru secvența de mai jos?</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sum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n = N; n &gt; 0; n /= 2)</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    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 0; i &lt; n; i++)</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sum++;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88" name="Shape 18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Putem avea algoritmi naivi pentru rezolvarea unei probleme dar care sunt nefezabili computațional atunci când dimensiunea problemei este mare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Ne vom concentra pe algoritmi eficienți pentru rezolvarea unor probleme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Găsirea unui algoritm eficient este mult mai importantă decât o investiția în mai multă putere de calcul</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Mulți algoritmi sunt deja implementați în diverse biblioteci. De ex. </a:t>
            </a:r>
            <a:r>
              <a:rPr b="1" baseline="0" i="0" lang="en-GB" sz="1800" u="none" cap="none" strike="noStrike">
                <a:solidFill>
                  <a:srgbClr val="3F3F3F"/>
                </a:solidFill>
                <a:latin typeface="Trebuchet MS"/>
                <a:ea typeface="Trebuchet MS"/>
                <a:cs typeface="Trebuchet MS"/>
                <a:sym typeface="Trebuchet MS"/>
              </a:rPr>
              <a:t>sort</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Crearea propriilor implementări ne va ajuta să înțelegem mai bine funcționarea acestora și să luăm decizii corecte în alegerea algoritmului/structurii de date folosite într-un anumit context. </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Excerciții</a:t>
            </a:r>
          </a:p>
        </p:txBody>
      </p:sp>
      <p:sp>
        <p:nvSpPr>
          <p:cNvPr id="702" name="Shape 70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Care este ordinul de creștere pentru secvența de mai jos?</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sum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 1 i &lt; N; i *= 2)</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j = 0; j &lt; i; j++)</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sum++;</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Excerciții</a:t>
            </a:r>
          </a:p>
        </p:txBody>
      </p:sp>
      <p:sp>
        <p:nvSpPr>
          <p:cNvPr id="708" name="Shape 70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Care este ordinul de creștere pentru secvența de mai jos?</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sum = 0;</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 1 i &lt; N; i *= 2)</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for</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j = 0; j &lt; N; j++)</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sum++;</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Probleme</a:t>
            </a:r>
          </a:p>
        </p:txBody>
      </p:sp>
      <p:sp>
        <p:nvSpPr>
          <p:cNvPr id="714" name="Shape 714"/>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Minim Local</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 dă un vector de elemente distincte arr.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Se cere să se determine un element arr[i] care e mai mic decât vecini săi (1 vecin dacă arr[i] e la unul din capetele vectorului, 2 vecini dacă arr[i] este în interiorul vectorului)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FF0000"/>
                </a:solidFill>
                <a:latin typeface="Trebuchet MS"/>
                <a:ea typeface="Trebuchet MS"/>
                <a:cs typeface="Trebuchet MS"/>
                <a:sym typeface="Trebuchet MS"/>
              </a:rPr>
              <a:t>MinimLocal.cs</a:t>
            </a:r>
          </a:p>
          <a:p>
            <a:pPr indent="-342891" lvl="0" marL="342891"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Hint: </a:t>
            </a:r>
            <a:r>
              <a:rPr b="0" baseline="0" i="0" lang="en-GB" sz="1600" u="sng" cap="none" strike="noStrike">
                <a:solidFill>
                  <a:schemeClr val="hlink"/>
                </a:solidFill>
                <a:latin typeface="Trebuchet MS"/>
                <a:ea typeface="Trebuchet MS"/>
                <a:cs typeface="Trebuchet MS"/>
                <a:sym typeface="Trebuchet MS"/>
                <a:hlinkClick r:id="rId3"/>
              </a:rPr>
              <a:t>http://stackoverflow.com/questions/12238241/find-local-minima-in-an-array</a:t>
            </a:r>
          </a:p>
          <a:p>
            <a:pPr indent="-342891" lvl="0" marL="342891" marR="0" rtl="0" algn="l">
              <a:spcBef>
                <a:spcPts val="1000"/>
              </a:spcBef>
              <a:spcAft>
                <a:spcPts val="0"/>
              </a:spcAft>
              <a:buClr>
                <a:schemeClr val="accent1"/>
              </a:buClr>
              <a:buSzPct val="80000"/>
              <a:buFont typeface="Noto Symbol"/>
              <a:buChar char=""/>
            </a:pPr>
            <a:r>
              <a:rPr b="0" baseline="0" i="0" lang="en-GB" sz="1600" u="sng" cap="none" strike="noStrike">
                <a:solidFill>
                  <a:schemeClr val="hlink"/>
                </a:solidFill>
                <a:latin typeface="Trebuchet MS"/>
                <a:ea typeface="Trebuchet MS"/>
                <a:cs typeface="Trebuchet MS"/>
                <a:sym typeface="Trebuchet MS"/>
                <a:hlinkClick r:id="rId4"/>
              </a:rPr>
              <a:t>http://courses.csail.mit.edu/6.006/spring11/lectures/lec02.pdf</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20" name="Shape 72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Conectivitate dinamică: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Datele de intrare sunt perechi de numere p și q</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Perechea p, q o interpretăm „p este conectat cu q”</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„este conectat” este o relație de echivalență</a:t>
            </a:r>
          </a:p>
          <a:p>
            <a:pPr indent="-241271" lvl="2" marL="1142971"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Reflexivă – p este conectat cu p</a:t>
            </a:r>
          </a:p>
          <a:p>
            <a:pPr indent="-241271" lvl="2" marL="1142971"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Simetrică – dacă p este conectat cu q atunci și q este conectat cu p</a:t>
            </a:r>
          </a:p>
          <a:p>
            <a:pPr indent="-241271" lvl="2" marL="1142971" marR="0" rtl="0" algn="l">
              <a:spcBef>
                <a:spcPts val="1000"/>
              </a:spcBef>
              <a:spcAft>
                <a:spcPts val="0"/>
              </a:spcAft>
              <a:buClr>
                <a:schemeClr val="accent1"/>
              </a:buClr>
              <a:buSzPct val="80000"/>
              <a:buFont typeface="Noto Symbol"/>
              <a:buChar char=""/>
            </a:pPr>
            <a:r>
              <a:rPr b="0" baseline="0" i="0" lang="en-GB" sz="1400" u="none" cap="none" strike="noStrike">
                <a:solidFill>
                  <a:srgbClr val="3F3F3F"/>
                </a:solidFill>
                <a:latin typeface="Trebuchet MS"/>
                <a:ea typeface="Trebuchet MS"/>
                <a:cs typeface="Trebuchet MS"/>
                <a:sym typeface="Trebuchet MS"/>
              </a:rPr>
              <a:t>Tranzitivă – daca p este conectat cu q și q este conectat cu r atunci p este conectat cu 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 relație de echivalență partiționează mulțimea în clase de echivalență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Două obiecte sunt în aceeași clasă de echivalență dacă sunt conectate</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txBox="1"/>
          <p:nvPr>
            <p:ph type="title"/>
          </p:nvPr>
        </p:nvSpPr>
        <p:spPr>
          <a:xfrm>
            <a:off x="677335" y="273812"/>
            <a:ext cx="3854527" cy="1278466"/>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GB" sz="2000" u="none" cap="none" strike="noStrike">
                <a:solidFill>
                  <a:schemeClr val="accent1"/>
                </a:solidFill>
                <a:latin typeface="Trebuchet MS"/>
                <a:ea typeface="Trebuchet MS"/>
                <a:cs typeface="Trebuchet MS"/>
                <a:sym typeface="Trebuchet MS"/>
              </a:rPr>
              <a:t>Analiza algoritmilor</a:t>
            </a:r>
            <a:br>
              <a:rPr b="0" baseline="0" i="0" lang="en-GB" sz="2000" u="none" cap="none" strike="noStrike">
                <a:solidFill>
                  <a:schemeClr val="accent1"/>
                </a:solidFill>
                <a:latin typeface="Trebuchet MS"/>
                <a:ea typeface="Trebuchet MS"/>
                <a:cs typeface="Trebuchet MS"/>
                <a:sym typeface="Trebuchet MS"/>
              </a:rPr>
            </a:br>
            <a:r>
              <a:rPr b="0" baseline="0" i="0" lang="en-GB" sz="2000" u="none" cap="none" strike="noStrike">
                <a:solidFill>
                  <a:schemeClr val="accent1"/>
                </a:solidFill>
                <a:latin typeface="Trebuchet MS"/>
                <a:ea typeface="Trebuchet MS"/>
                <a:cs typeface="Trebuchet MS"/>
                <a:sym typeface="Trebuchet MS"/>
              </a:rPr>
              <a:t>Studiu de caz – Union Find</a:t>
            </a:r>
          </a:p>
        </p:txBody>
      </p:sp>
      <p:pic>
        <p:nvPicPr>
          <p:cNvPr id="726" name="Shape 726"/>
          <p:cNvPicPr preferRelativeResize="0"/>
          <p:nvPr>
            <p:ph idx="1" type="body"/>
          </p:nvPr>
        </p:nvPicPr>
        <p:blipFill rotWithShape="1">
          <a:blip r:embed="rId3">
            <a:alphaModFix/>
          </a:blip>
          <a:srcRect b="0" l="0" r="0" t="0"/>
          <a:stretch/>
        </p:blipFill>
        <p:spPr>
          <a:xfrm>
            <a:off x="5125678" y="28520"/>
            <a:ext cx="2877423" cy="6387579"/>
          </a:xfrm>
          <a:prstGeom prst="rect">
            <a:avLst/>
          </a:prstGeom>
          <a:noFill/>
          <a:ln>
            <a:noFill/>
          </a:ln>
        </p:spPr>
      </p:pic>
      <p:sp>
        <p:nvSpPr>
          <p:cNvPr id="727" name="Shape 727"/>
          <p:cNvSpPr txBox="1"/>
          <p:nvPr>
            <p:ph idx="2" type="body"/>
          </p:nvPr>
        </p:nvSpPr>
        <p:spPr>
          <a:xfrm>
            <a:off x="677335" y="1853971"/>
            <a:ext cx="3854527" cy="3507550"/>
          </a:xfrm>
          <a:prstGeom prst="rect">
            <a:avLst/>
          </a:prstGeom>
          <a:noFill/>
          <a:ln>
            <a:noFill/>
          </a:ln>
        </p:spPr>
        <p:txBody>
          <a:bodyPr anchorCtr="0" anchor="t" bIns="45700" lIns="91425" rIns="91425" tIns="45700">
            <a:noAutofit/>
          </a:bodyPr>
          <a:lstStyle/>
          <a:p>
            <a:pPr indent="-285744" lvl="0" marL="285744" marR="0" rtl="0" algn="l">
              <a:spcBef>
                <a:spcPts val="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Mulțimea e formată din zece elemente</a:t>
            </a:r>
          </a:p>
          <a:p>
            <a:pPr indent="-285744" lvl="0" marL="285744"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Urmează o lista de conexiuni</a:t>
            </a:r>
          </a:p>
          <a:p>
            <a:pPr indent="-285744" lvl="0" marL="285744"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Dacă pentru o pereche (p, q) din intrare se stabilește că elementele sunt deja conectate atunci perechea este ignorată</a:t>
            </a:r>
          </a:p>
          <a:p>
            <a:pPr indent="-285744" lvl="0" marL="285744"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Aplicații:</a:t>
            </a:r>
          </a:p>
          <a:p>
            <a:pPr indent="-298295" lvl="1" marL="742795"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Rețele de calculatoare (calculatoare, conexiuni între ele)</a:t>
            </a:r>
          </a:p>
          <a:p>
            <a:pPr indent="-298295" lvl="1" marL="742795"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Rețele sociale (punctele sunt persoane, legăturile sunt relații de prietenie</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txBox="1"/>
          <p:nvPr>
            <p:ph type="title"/>
          </p:nvPr>
        </p:nvSpPr>
        <p:spPr>
          <a:xfrm>
            <a:off x="618610" y="290588"/>
            <a:ext cx="3854527" cy="1278466"/>
          </a:xfrm>
          <a:prstGeom prst="rect">
            <a:avLst/>
          </a:prstGeom>
          <a:noFill/>
          <a:ln>
            <a:noFill/>
          </a:ln>
        </p:spPr>
        <p:txBody>
          <a:bodyPr anchorCtr="0" anchor="b" bIns="45700" lIns="91425" rIns="91425" tIns="45700">
            <a:noAutofit/>
          </a:bodyPr>
          <a:lstStyle/>
          <a:p>
            <a:pPr indent="0" lvl="0" marL="0" marR="0" rtl="0" algn="l">
              <a:spcBef>
                <a:spcPts val="0"/>
              </a:spcBef>
              <a:buClr>
                <a:schemeClr val="accent1"/>
              </a:buClr>
              <a:buSzPct val="25000"/>
              <a:buFont typeface="Trebuchet MS"/>
              <a:buNone/>
            </a:pPr>
            <a:r>
              <a:rPr b="0" baseline="0" i="0" lang="en-GB" sz="2000" u="none" cap="none" strike="noStrike">
                <a:solidFill>
                  <a:schemeClr val="accent1"/>
                </a:solidFill>
                <a:latin typeface="Trebuchet MS"/>
                <a:ea typeface="Trebuchet MS"/>
                <a:cs typeface="Trebuchet MS"/>
                <a:sym typeface="Trebuchet MS"/>
              </a:rPr>
              <a:t>Analiza algoritmilor</a:t>
            </a:r>
            <a:br>
              <a:rPr b="0" baseline="0" i="0" lang="en-GB" sz="2000" u="none" cap="none" strike="noStrike">
                <a:solidFill>
                  <a:schemeClr val="accent1"/>
                </a:solidFill>
                <a:latin typeface="Trebuchet MS"/>
                <a:ea typeface="Trebuchet MS"/>
                <a:cs typeface="Trebuchet MS"/>
                <a:sym typeface="Trebuchet MS"/>
              </a:rPr>
            </a:br>
            <a:r>
              <a:rPr b="0" baseline="0" i="0" lang="en-GB" sz="2000" u="none" cap="none" strike="noStrike">
                <a:solidFill>
                  <a:schemeClr val="accent1"/>
                </a:solidFill>
                <a:latin typeface="Trebuchet MS"/>
                <a:ea typeface="Trebuchet MS"/>
                <a:cs typeface="Trebuchet MS"/>
                <a:sym typeface="Trebuchet MS"/>
              </a:rPr>
              <a:t>Studiu de caz – Union Find</a:t>
            </a:r>
          </a:p>
        </p:txBody>
      </p:sp>
      <p:pic>
        <p:nvPicPr>
          <p:cNvPr id="733" name="Shape 733"/>
          <p:cNvPicPr preferRelativeResize="0"/>
          <p:nvPr>
            <p:ph idx="1" type="body"/>
          </p:nvPr>
        </p:nvPicPr>
        <p:blipFill rotWithShape="1">
          <a:blip r:embed="rId3">
            <a:alphaModFix/>
          </a:blip>
          <a:srcRect b="0" l="0" r="0" t="0"/>
          <a:stretch/>
        </p:blipFill>
        <p:spPr>
          <a:xfrm>
            <a:off x="3812960" y="556241"/>
            <a:ext cx="6086051" cy="5689380"/>
          </a:xfrm>
          <a:prstGeom prst="rect">
            <a:avLst/>
          </a:prstGeom>
          <a:noFill/>
          <a:ln>
            <a:noFill/>
          </a:ln>
        </p:spPr>
      </p:pic>
      <p:sp>
        <p:nvSpPr>
          <p:cNvPr id="734" name="Shape 734"/>
          <p:cNvSpPr txBox="1"/>
          <p:nvPr>
            <p:ph idx="2" type="body"/>
          </p:nvPr>
        </p:nvSpPr>
        <p:spPr>
          <a:xfrm>
            <a:off x="677337" y="2298586"/>
            <a:ext cx="3135622" cy="3062934"/>
          </a:xfrm>
          <a:prstGeom prst="rect">
            <a:avLst/>
          </a:prstGeom>
          <a:noFill/>
          <a:ln>
            <a:noFill/>
          </a:ln>
        </p:spPr>
        <p:txBody>
          <a:bodyPr anchorCtr="0" anchor="t" bIns="45700" lIns="91425" rIns="91425" tIns="45700">
            <a:noAutofit/>
          </a:bodyPr>
          <a:lstStyle/>
          <a:p>
            <a:pPr indent="-285744" lvl="0" marL="285744" marR="0" rtl="0" algn="l">
              <a:spcBef>
                <a:spcPts val="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Un exemplu 25 x 25 cu 900 de conexiuni si 3 componente conexe</a:t>
            </a:r>
          </a:p>
          <a:p>
            <a:pPr indent="-285744" lvl="0" marL="285744" marR="0" rtl="0" algn="l">
              <a:spcBef>
                <a:spcPts val="1000"/>
              </a:spcBef>
              <a:spcAft>
                <a:spcPts val="0"/>
              </a:spcAft>
              <a:buClr>
                <a:schemeClr val="accent1"/>
              </a:buClr>
              <a:buSzPct val="80000"/>
              <a:buFont typeface="Arial"/>
              <a:buChar char="•"/>
            </a:pPr>
            <a:r>
              <a:rPr b="0" baseline="0" i="0" lang="en-GB" sz="1400" u="none" cap="none" strike="noStrike">
                <a:solidFill>
                  <a:srgbClr val="3F3F3F"/>
                </a:solidFill>
                <a:latin typeface="Trebuchet MS"/>
                <a:ea typeface="Trebuchet MS"/>
                <a:cs typeface="Trebuchet MS"/>
                <a:sym typeface="Trebuchet MS"/>
              </a:rPr>
              <a:t>Se pot „vedea” cele 3 componente? </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40" name="Shape 740"/>
          <p:cNvSpPr txBox="1"/>
          <p:nvPr>
            <p:ph idx="1" type="body"/>
          </p:nvPr>
        </p:nvSpPr>
        <p:spPr>
          <a:xfrm>
            <a:off x="677333" y="2160590"/>
            <a:ext cx="10027019"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API pentru Union Find</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UF(</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n)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Initializare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union(</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q)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Stabileste o conexiune intre p si q</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find(</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Determina componenta in care se afla p</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connected(</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q)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Determina daca p si q sunt conectate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count() </a:t>
            </a:r>
            <a:r>
              <a:rPr b="0" baseline="0" i="0" lang="en-GB" sz="1800" u="none" cap="none" strike="noStrike">
                <a:solidFill>
                  <a:srgbClr val="808080"/>
                </a:solidFill>
                <a:latin typeface="Consolas"/>
                <a:ea typeface="Consolas"/>
                <a:cs typeface="Consolas"/>
                <a:sym typeface="Consolas"/>
              </a:rPr>
              <a:t>//</a:t>
            </a:r>
            <a:r>
              <a:rPr b="0" baseline="0" i="0" lang="en-GB" sz="1800" u="none" cap="none" strike="noStrike">
                <a:solidFill>
                  <a:srgbClr val="008000"/>
                </a:solidFill>
                <a:latin typeface="Consolas"/>
                <a:ea typeface="Consolas"/>
                <a:cs typeface="Consolas"/>
                <a:sym typeface="Consolas"/>
              </a:rPr>
              <a:t> Determina numarul de componente conexe</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46" name="Shape 746"/>
          <p:cNvSpPr txBox="1"/>
          <p:nvPr>
            <p:ph idx="1" type="body"/>
          </p:nvPr>
        </p:nvSpPr>
        <p:spPr>
          <a:xfrm>
            <a:off x="677333" y="2160590"/>
            <a:ext cx="10027019"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Find</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 și q sunt conectate dacă și numai dacă id[p] == id[q]</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find(</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id[p];</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connected(</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q)</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find(p) == find(q);</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52" name="Shape 752"/>
          <p:cNvSpPr txBox="1"/>
          <p:nvPr>
            <p:ph idx="1" type="body"/>
          </p:nvPr>
        </p:nvSpPr>
        <p:spPr>
          <a:xfrm>
            <a:off x="677333" y="2160590"/>
            <a:ext cx="10027019" cy="3880773"/>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647"/>
              <a:buFont typeface="Noto Symbol"/>
              <a:buChar char=""/>
            </a:pPr>
            <a:r>
              <a:rPr b="0" baseline="0" i="0" lang="en-GB" sz="1650" u="none" cap="none" strike="noStrike">
                <a:solidFill>
                  <a:srgbClr val="3F3F3F"/>
                </a:solidFill>
                <a:latin typeface="Trebuchet MS"/>
                <a:ea typeface="Trebuchet MS"/>
                <a:cs typeface="Trebuchet MS"/>
                <a:sym typeface="Trebuchet MS"/>
              </a:rPr>
              <a:t>Quick Find</a:t>
            </a:r>
          </a:p>
          <a:p>
            <a:pPr indent="-298431" lvl="1" marL="742932" marR="0" rtl="0" algn="l">
              <a:lnSpc>
                <a:spcPct val="80000"/>
              </a:lnSpc>
              <a:spcBef>
                <a:spcPts val="1000"/>
              </a:spcBef>
              <a:spcAft>
                <a:spcPts val="0"/>
              </a:spcAft>
              <a:buClr>
                <a:schemeClr val="accent1"/>
              </a:buClr>
              <a:buSzPct val="80000"/>
              <a:buFont typeface="Noto Symbol"/>
              <a:buChar char=""/>
            </a:pPr>
            <a:r>
              <a:rPr b="0" baseline="0" i="0" lang="en-GB" sz="1500" u="none" cap="none" strike="noStrike">
                <a:solidFill>
                  <a:srgbClr val="3F3F3F"/>
                </a:solidFill>
                <a:latin typeface="Trebuchet MS"/>
                <a:ea typeface="Trebuchet MS"/>
                <a:cs typeface="Trebuchet MS"/>
                <a:sym typeface="Trebuchet MS"/>
              </a:rPr>
              <a:t>p și q sunt conectate dacă și numai dacă id[p] == id[q]</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public</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void</a:t>
            </a:r>
            <a:r>
              <a:rPr b="0" baseline="0" i="0" lang="en-GB" sz="1650" u="none" cap="none" strike="noStrike">
                <a:solidFill>
                  <a:srgbClr val="000000"/>
                </a:solidFill>
                <a:latin typeface="Consolas"/>
                <a:ea typeface="Consolas"/>
                <a:cs typeface="Consolas"/>
                <a:sym typeface="Consolas"/>
              </a:rPr>
              <a:t> union(</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p,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q)</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pId = find(p), qId = find(q);</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(pId == qId)   </a:t>
            </a:r>
            <a:r>
              <a:rPr b="0" baseline="0" i="0" lang="en-GB" sz="1650" u="none" cap="none" strike="noStrike">
                <a:solidFill>
                  <a:srgbClr val="0000FF"/>
                </a:solidFill>
                <a:latin typeface="Consolas"/>
                <a:ea typeface="Consolas"/>
                <a:cs typeface="Consolas"/>
                <a:sym typeface="Consolas"/>
              </a:rPr>
              <a:t>return</a:t>
            </a:r>
            <a:r>
              <a:rPr b="0" baseline="0" i="0" lang="en-GB" sz="1650" u="none" cap="none" strike="noStrike">
                <a:solidFill>
                  <a:srgbClr val="000000"/>
                </a:solidFill>
                <a:latin typeface="Consolas"/>
                <a:ea typeface="Consolas"/>
                <a:cs typeface="Consolas"/>
                <a:sym typeface="Consolas"/>
              </a:rPr>
              <a:t>;</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for</a:t>
            </a: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int</a:t>
            </a:r>
            <a:r>
              <a:rPr b="0" baseline="0" i="0" lang="en-GB" sz="1650" u="none" cap="none" strike="noStrike">
                <a:solidFill>
                  <a:srgbClr val="000000"/>
                </a:solidFill>
                <a:latin typeface="Consolas"/>
                <a:ea typeface="Consolas"/>
                <a:cs typeface="Consolas"/>
                <a:sym typeface="Consolas"/>
              </a:rPr>
              <a:t> i = 0; i &lt; id.Length; i++)</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r>
              <a:rPr b="0" baseline="0" i="0" lang="en-GB" sz="1650" u="none" cap="none" strike="noStrike">
                <a:solidFill>
                  <a:srgbClr val="0000FF"/>
                </a:solidFill>
                <a:latin typeface="Consolas"/>
                <a:ea typeface="Consolas"/>
                <a:cs typeface="Consolas"/>
                <a:sym typeface="Consolas"/>
              </a:rPr>
              <a:t>if</a:t>
            </a:r>
            <a:r>
              <a:rPr b="0" baseline="0" i="0" lang="en-GB" sz="1650" u="none" cap="none" strike="noStrike">
                <a:solidFill>
                  <a:srgbClr val="000000"/>
                </a:solidFill>
                <a:latin typeface="Consolas"/>
                <a:ea typeface="Consolas"/>
                <a:cs typeface="Consolas"/>
                <a:sym typeface="Consolas"/>
              </a:rPr>
              <a:t> (id[i] == pId)</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id[i] = qId;</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componentNo--;</a:t>
            </a:r>
          </a:p>
          <a:p>
            <a:pPr indent="0" lvl="0" marL="0" marR="0" rtl="0" algn="l">
              <a:lnSpc>
                <a:spcPct val="80000"/>
              </a:lnSpc>
              <a:spcBef>
                <a:spcPts val="1000"/>
              </a:spcBef>
              <a:spcAft>
                <a:spcPts val="0"/>
              </a:spcAft>
              <a:buClr>
                <a:schemeClr val="accent1"/>
              </a:buClr>
              <a:buSzPct val="25000"/>
              <a:buFont typeface="Noto Symbol"/>
              <a:buNone/>
            </a:pPr>
            <a:r>
              <a:rPr b="0" baseline="0" i="0" lang="en-GB" sz="16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58" name="Shape 758"/>
          <p:cNvSpPr txBox="1"/>
          <p:nvPr>
            <p:ph idx="1" type="body"/>
          </p:nvPr>
        </p:nvSpPr>
        <p:spPr>
          <a:xfrm>
            <a:off x="677335" y="2160590"/>
            <a:ext cx="8844170"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Find</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Operația find() este foarte rapidă – un singur acces la elementele vectorului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Operația union() este ineficientă – trebuie să parcurgă toate elementele vectorului O(n)</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Propoziție: algoritmul QuickFind folosește un acces la elementele vectorului pentru operția find() și între N+3 și 2N+1 accese la elementele vectorului pentru operația union()</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Complexitatea algorimului QuickFind ~N^2</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Algoritmul este nefezabil atunci când N este foarte mare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Introducere</a:t>
            </a:r>
          </a:p>
        </p:txBody>
      </p:sp>
      <p:sp>
        <p:nvSpPr>
          <p:cNvPr id="194" name="Shape 194"/>
          <p:cNvSpPr txBox="1"/>
          <p:nvPr>
            <p:ph idx="1" type="body"/>
          </p:nvPr>
        </p:nvSpPr>
        <p:spPr>
          <a:xfrm>
            <a:off x="677337" y="1426129"/>
            <a:ext cx="8596668" cy="4615234"/>
          </a:xfrm>
          <a:prstGeom prst="rect">
            <a:avLst/>
          </a:prstGeom>
          <a:noFill/>
          <a:ln>
            <a:noFill/>
          </a:ln>
        </p:spPr>
        <p:txBody>
          <a:bodyPr anchorCtr="0" anchor="t" bIns="45700" lIns="91425" rIns="91425" tIns="45700">
            <a:noAutofit/>
          </a:bodyPr>
          <a:lstStyle/>
          <a:p>
            <a:pPr indent="-342891" lvl="0" marL="342891" marR="0" rtl="0" algn="l">
              <a:lnSpc>
                <a:spcPct val="80000"/>
              </a:lnSpc>
              <a:spcBef>
                <a:spcPts val="0"/>
              </a:spcBef>
              <a:spcAft>
                <a:spcPts val="0"/>
              </a:spcAft>
              <a:buClr>
                <a:schemeClr val="accent1"/>
              </a:buClr>
              <a:buSzPct val="77500"/>
              <a:buFont typeface="Noto Symbol"/>
              <a:buChar char=""/>
            </a:pPr>
            <a:r>
              <a:rPr b="0" baseline="0" i="0" lang="en-GB" sz="1550" u="none" cap="none" strike="noStrike">
                <a:solidFill>
                  <a:srgbClr val="3F3F3F"/>
                </a:solidFill>
                <a:latin typeface="Trebuchet MS"/>
                <a:ea typeface="Trebuchet MS"/>
                <a:cs typeface="Trebuchet MS"/>
                <a:sym typeface="Trebuchet MS"/>
              </a:rPr>
              <a:t>Căutare binară</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FF"/>
                </a:solidFill>
                <a:latin typeface="Consolas"/>
                <a:ea typeface="Consolas"/>
                <a:cs typeface="Consolas"/>
                <a:sym typeface="Consolas"/>
              </a:rPr>
              <a:t>public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static</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rank(</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key,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a)</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int</a:t>
            </a:r>
            <a:r>
              <a:rPr b="0" baseline="0" i="0" lang="en-GB" sz="1550" u="none" cap="none" strike="noStrike">
                <a:solidFill>
                  <a:srgbClr val="000000"/>
                </a:solidFill>
                <a:latin typeface="Consolas"/>
                <a:ea typeface="Consolas"/>
                <a:cs typeface="Consolas"/>
                <a:sym typeface="Consolas"/>
              </a:rPr>
              <a:t> lo, hi, mid;</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lo = 0;</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hi = a.Length - 1;</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while</a:t>
            </a:r>
            <a:r>
              <a:rPr b="0" baseline="0" i="0" lang="en-GB" sz="1550" u="none" cap="none" strike="noStrike">
                <a:solidFill>
                  <a:srgbClr val="000000"/>
                </a:solidFill>
                <a:latin typeface="Consolas"/>
                <a:ea typeface="Consolas"/>
                <a:cs typeface="Consolas"/>
                <a:sym typeface="Consolas"/>
              </a:rPr>
              <a:t> (lo &lt;= hi)</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mid = lo + (hi - lo) / 2;</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(key &lt; a[mid])  hi = mid - 1;</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else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if</a:t>
            </a:r>
            <a:r>
              <a:rPr b="0" baseline="0" i="0" lang="en-GB" sz="1550" u="none" cap="none" strike="noStrike">
                <a:solidFill>
                  <a:srgbClr val="000000"/>
                </a:solidFill>
                <a:latin typeface="Consolas"/>
                <a:ea typeface="Consolas"/>
                <a:cs typeface="Consolas"/>
                <a:sym typeface="Consolas"/>
              </a:rPr>
              <a:t> (key &gt; a[mid])   lo = mid + 1;</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else</a:t>
            </a: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mid;</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r>
              <a:rPr b="0" baseline="0" i="0" lang="en-GB" sz="1550" u="none" cap="none" strike="noStrike">
                <a:solidFill>
                  <a:srgbClr val="0000FF"/>
                </a:solidFill>
                <a:latin typeface="Consolas"/>
                <a:ea typeface="Consolas"/>
                <a:cs typeface="Consolas"/>
                <a:sym typeface="Consolas"/>
              </a:rPr>
              <a:t>return</a:t>
            </a:r>
            <a:r>
              <a:rPr b="0" baseline="0" i="0" lang="en-GB" sz="1550" u="none" cap="none" strike="noStrike">
                <a:solidFill>
                  <a:srgbClr val="000000"/>
                </a:solidFill>
                <a:latin typeface="Consolas"/>
                <a:ea typeface="Consolas"/>
                <a:cs typeface="Consolas"/>
                <a:sym typeface="Consolas"/>
              </a:rPr>
              <a:t> -1;</a:t>
            </a:r>
          </a:p>
          <a:p>
            <a:pPr indent="0" lvl="0" marL="0" marR="0" rtl="0" algn="l">
              <a:lnSpc>
                <a:spcPct val="80000"/>
              </a:lnSpc>
              <a:spcBef>
                <a:spcPts val="1000"/>
              </a:spcBef>
              <a:spcAft>
                <a:spcPts val="0"/>
              </a:spcAft>
              <a:buClr>
                <a:schemeClr val="accent1"/>
              </a:buClr>
              <a:buSzPct val="25000"/>
              <a:buFont typeface="Noto Symbol"/>
              <a:buNone/>
            </a:pPr>
            <a:r>
              <a:rPr b="0" baseline="0" i="0" lang="en-GB" sz="155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64" name="Shape 764"/>
          <p:cNvSpPr txBox="1"/>
          <p:nvPr>
            <p:ph idx="1" type="body"/>
          </p:nvPr>
        </p:nvSpPr>
        <p:spPr>
          <a:xfrm>
            <a:off x="677335" y="2160590"/>
            <a:ext cx="8844170"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Union</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Folosim același vector id[] dar interpretăm altfel valorile – „vector de tați”</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id[i] = părintele lui i într-un arbore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Dacă id[i] == i atunci i este nod rădăcină</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 și q sunt conectate dacă fac parte din același arbore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70" name="Shape 770"/>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Union</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find(</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while</a:t>
            </a:r>
            <a:r>
              <a:rPr b="0" baseline="0" i="0" lang="en-GB" sz="1800" u="none" cap="none" strike="noStrike">
                <a:solidFill>
                  <a:srgbClr val="000000"/>
                </a:solidFill>
                <a:latin typeface="Consolas"/>
                <a:ea typeface="Consolas"/>
                <a:cs typeface="Consolas"/>
                <a:sym typeface="Consolas"/>
              </a:rPr>
              <a:t> (p != id[p])</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p = id[p];</a:t>
            </a:r>
          </a:p>
          <a:p>
            <a:pPr indent="0" lvl="0" marL="0" marR="0" rtl="0" algn="l">
              <a:spcBef>
                <a:spcPts val="1000"/>
              </a:spcBef>
              <a:spcAft>
                <a:spcPts val="0"/>
              </a:spcAft>
              <a:buClr>
                <a:schemeClr val="accent1"/>
              </a:buClr>
              <a:buFont typeface="Noto Symbol"/>
              <a:buNone/>
            </a:pPr>
            <a:r>
              <a:t/>
            </a:r>
            <a:endParaRPr b="0" baseline="0" i="0" sz="1800" u="none" cap="none" strike="noStrike">
              <a:solidFill>
                <a:srgbClr val="000000"/>
              </a:solidFill>
              <a:latin typeface="Consolas"/>
              <a:ea typeface="Consolas"/>
              <a:cs typeface="Consolas"/>
              <a:sym typeface="Consolas"/>
            </a:endParaRP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return</a:t>
            </a:r>
            <a:r>
              <a:rPr b="0" baseline="0" i="0" lang="en-GB" sz="1800" u="none" cap="none" strike="noStrike">
                <a:solidFill>
                  <a:srgbClr val="000000"/>
                </a:solidFill>
                <a:latin typeface="Consolas"/>
                <a:ea typeface="Consolas"/>
                <a:cs typeface="Consolas"/>
                <a:sym typeface="Consolas"/>
              </a:rPr>
              <a:t> p;</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76" name="Shape 776"/>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Union</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union(</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q)</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pRoot = find(p), qRoot = find(q);</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if</a:t>
            </a:r>
            <a:r>
              <a:rPr b="0" baseline="0" i="0" lang="en-GB" sz="1800" u="none" cap="none" strike="noStrike">
                <a:solidFill>
                  <a:srgbClr val="000000"/>
                </a:solidFill>
                <a:latin typeface="Consolas"/>
                <a:ea typeface="Consolas"/>
                <a:cs typeface="Consolas"/>
                <a:sym typeface="Consolas"/>
              </a:rPr>
              <a:t> (pRoot != qRoot)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id[pRoot] = qRoot;</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componentNo--; </a:t>
            </a:r>
            <a:r>
              <a:rPr b="0" baseline="0" i="0" lang="en-GB" sz="1800" u="none" cap="none" strike="noStrike">
                <a:solidFill>
                  <a:srgbClr val="008000"/>
                </a:solidFill>
                <a:latin typeface="Consolas"/>
                <a:ea typeface="Consolas"/>
                <a:cs typeface="Consolas"/>
                <a:sym typeface="Consolas"/>
              </a:rPr>
              <a:t>// numarul de componente scade cu 1</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     </a:t>
            </a:r>
          </a:p>
          <a:p>
            <a:pPr indent="0" lvl="0" marL="0" marR="0" rtl="0" algn="l">
              <a:lnSpc>
                <a:spcPct val="90000"/>
              </a:lnSpc>
              <a:spcBef>
                <a:spcPts val="1000"/>
              </a:spcBef>
              <a:spcAft>
                <a:spcPts val="0"/>
              </a:spcAft>
              <a:buClr>
                <a:schemeClr val="accent1"/>
              </a:buClr>
              <a:buSzPct val="25000"/>
              <a:buFont typeface="Noto Symbol"/>
              <a:buNone/>
            </a:pPr>
            <a:r>
              <a:rPr b="0" baseline="0" i="0" lang="en-GB" sz="1800" u="none" cap="none" strike="noStrike">
                <a:solidFill>
                  <a:srgbClr val="000000"/>
                </a:solidFill>
                <a:latin typeface="Consolas"/>
                <a:ea typeface="Consolas"/>
                <a:cs typeface="Consolas"/>
                <a:sym typeface="Consolas"/>
              </a:rPr>
              <a:t>        }</a:t>
            </a: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82" name="Shape 782"/>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 Union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este o ușoară îmbunătățire față de QuickFind deoarece pentru anumite date de intrare timpul de execuție este liniar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nu putem garanta eficiența algoritmului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Nu ne va rezolva în mod eficient problema atunci când numărul de date din intrare este mare</a:t>
            </a: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sp>
        <p:nvSpPr>
          <p:cNvPr id="787" name="Shape 787"/>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88" name="Shape 788"/>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Weighted Quick Union	</a:t>
            </a:r>
          </a:p>
        </p:txBody>
      </p:sp>
      <p:pic>
        <p:nvPicPr>
          <p:cNvPr id="789" name="Shape 789"/>
          <p:cNvPicPr preferRelativeResize="0"/>
          <p:nvPr/>
        </p:nvPicPr>
        <p:blipFill rotWithShape="1">
          <a:blip r:embed="rId3">
            <a:alphaModFix/>
          </a:blip>
          <a:srcRect b="0" l="0" r="0" t="0"/>
          <a:stretch/>
        </p:blipFill>
        <p:spPr>
          <a:xfrm>
            <a:off x="2067572" y="2469852"/>
            <a:ext cx="5407019" cy="4077422"/>
          </a:xfrm>
          <a:prstGeom prst="rect">
            <a:avLst/>
          </a:prstGeom>
          <a:noFill/>
          <a:ln>
            <a:noFill/>
          </a:ln>
        </p:spPr>
      </p:pic>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sp>
        <p:nvSpPr>
          <p:cNvPr id="794" name="Shape 794"/>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Analiza algoritmilor</a:t>
            </a:r>
            <a:br>
              <a:rPr b="0" baseline="0" i="0" lang="en-GB" sz="3600" u="none" cap="none" strike="noStrike">
                <a:solidFill>
                  <a:schemeClr val="accent1"/>
                </a:solidFill>
                <a:latin typeface="Trebuchet MS"/>
                <a:ea typeface="Trebuchet MS"/>
                <a:cs typeface="Trebuchet MS"/>
                <a:sym typeface="Trebuchet MS"/>
              </a:rPr>
            </a:br>
            <a:r>
              <a:rPr b="0" baseline="0" i="0" lang="en-GB" sz="3600" u="none" cap="none" strike="noStrike">
                <a:solidFill>
                  <a:schemeClr val="accent1"/>
                </a:solidFill>
                <a:latin typeface="Trebuchet MS"/>
                <a:ea typeface="Trebuchet MS"/>
                <a:cs typeface="Trebuchet MS"/>
                <a:sym typeface="Trebuchet MS"/>
              </a:rPr>
              <a:t>Studiu de caz – Union Find</a:t>
            </a:r>
          </a:p>
        </p:txBody>
      </p:sp>
      <p:sp>
        <p:nvSpPr>
          <p:cNvPr id="795" name="Shape 795"/>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lnSpc>
                <a:spcPct val="90000"/>
              </a:lnSpc>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Weighted Quick Union	</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Garantează performanță logaritmică</a:t>
            </a:r>
          </a:p>
          <a:p>
            <a:pPr indent="-342891" lvl="0" marL="342891" marR="0" rtl="0" algn="l">
              <a:lnSpc>
                <a:spcPct val="90000"/>
              </a:lnSpc>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Propoziție: Înălțimea oricărui arbore dintr-o pădure cu N noduri nu depășește log2 N</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Demonstrație: prin inducție demonstrăm că înălțimea unui arbore de dimensiune k este cel mult log2 k</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Pentru k = 1 înălțimea arborelui este 0</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Ipoteza de inducție: un arbore cu i noduri are cel mult înălțimea log2 i, pt i &lt; k</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Dacă trebuie să combinăm un arbore de dimensiune i cu un arbore de dimensiune j (i &lt;= j, i + j = k) înălțimea fiecărui nod din arborele mai mic crește cu 1 dar aceste noduri vor fi într-un arbore de dimensiune k</a:t>
            </a:r>
          </a:p>
          <a:p>
            <a:pPr indent="-298431" lvl="1" marL="742932" marR="0" rtl="0" algn="l">
              <a:lnSpc>
                <a:spcPct val="90000"/>
              </a:lnSpc>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1 + log2 i = log2 (i + i) &lt;= log2 (i + j) = log2 k</a:t>
            </a:r>
          </a:p>
          <a:p>
            <a:pPr indent="-251450" lvl="0" marL="342891" marR="0" rtl="0" algn="l">
              <a:lnSpc>
                <a:spcPct val="90000"/>
              </a:lnSpc>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01" name="Shape 801"/>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 = procesul de rearanjare a elementelor dintr-o secvență astfel încât să fie într-o anumită ordine logică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Sortarea este de regulă prima operație în organizarea datelor</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Orice sistem de calcul are implementări pentru algoritmi de sortare atât pentru a fi utilizați de sistem cât și de utilizatori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Motive practice pentru studiul algoritmilor de sortare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Reprezintă o introducere în modalitățile folosite pentru compararea eficienței algoritmilor</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Tehnici asemănătoare pot fi folosite pentru a rezolva alte probleme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Sortarea este folosită de multe ori ca un prim pas în rezolvarea unei probleme</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x="0" y="0"/>
          <a:ext cx="0" cy="0"/>
          <a:chOff x="0" y="0"/>
          <a:chExt cx="0" cy="0"/>
        </a:xfrm>
      </p:grpSpPr>
      <p:sp>
        <p:nvSpPr>
          <p:cNvPr id="806" name="Shape 806"/>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07" name="Shape 807"/>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Algoritmii de sortare se folosesc în foarte multe domenii pentru a ordona diverse entități</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Quicksort – este considerat unul din cei mai importanți 3 algoritmi din știință și inginerie ai sec. XX</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discuta:</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Metode de sortare clasice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Implementare eficientă pentru un tip de date fundamental: </a:t>
            </a:r>
            <a:r>
              <a:rPr b="0" baseline="0" i="1" lang="en-GB" sz="1600" u="none" cap="none" strike="noStrike">
                <a:solidFill>
                  <a:srgbClr val="3F3F3F"/>
                </a:solidFill>
                <a:latin typeface="Trebuchet MS"/>
                <a:ea typeface="Trebuchet MS"/>
                <a:cs typeface="Trebuchet MS"/>
                <a:sym typeface="Trebuchet MS"/>
              </a:rPr>
              <a:t>coadă cu prioritate</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Baze teoretice pentru compararea algoritmilor de sortare</a:t>
            </a:r>
          </a:p>
          <a:p>
            <a:pPr indent="-251450" lvl="0" marL="342891" marR="0" rtl="0" algn="l">
              <a:spcBef>
                <a:spcPts val="1000"/>
              </a:spcBef>
              <a:spcAft>
                <a:spcPts val="0"/>
              </a:spcAft>
              <a:buClr>
                <a:schemeClr val="accent1"/>
              </a:buClr>
              <a:buFont typeface="Noto Symbol"/>
              <a:buNone/>
            </a:pPr>
            <a:r>
              <a:t/>
            </a:r>
            <a:endParaRPr b="0" baseline="0" i="0" sz="1800" u="none" cap="none" strike="noStrike">
              <a:solidFill>
                <a:srgbClr val="3F3F3F"/>
              </a:solidFill>
              <a:latin typeface="Trebuchet MS"/>
              <a:ea typeface="Trebuchet MS"/>
              <a:cs typeface="Trebuchet MS"/>
              <a:sym typeface="Trebuchet MS"/>
            </a:endParaRP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13" name="Shape 813"/>
          <p:cNvSpPr txBox="1"/>
          <p:nvPr>
            <p:ph idx="1" type="body"/>
          </p:nvPr>
        </p:nvSpPr>
        <p:spPr>
          <a:xfrm>
            <a:off x="677335" y="2160590"/>
            <a:ext cx="8596668"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Vom rearanja vectori de elemente – unde fiecare element conține o cheie de sortare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După sortare cheile vor fi într-o anumită ordine bine definită (de regulă numerică sau alfabetică)</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Vectorul va fi rearanjat a.î. </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Cheia fiecărui element nu va fi mai mică decât cheia unui element cu index mai mic</a:t>
            </a:r>
          </a:p>
          <a:p>
            <a:pPr indent="-298431" lvl="1" marL="742932" marR="0" rtl="0" algn="l">
              <a:spcBef>
                <a:spcPts val="1000"/>
              </a:spcBef>
              <a:spcAft>
                <a:spcPts val="0"/>
              </a:spcAft>
              <a:buClr>
                <a:schemeClr val="accent1"/>
              </a:buClr>
              <a:buSzPct val="80000"/>
              <a:buFont typeface="Noto Symbol"/>
              <a:buChar char=""/>
            </a:pPr>
            <a:r>
              <a:rPr b="0" baseline="0" i="0" lang="en-GB" sz="1600" u="none" cap="none" strike="noStrike">
                <a:solidFill>
                  <a:srgbClr val="3F3F3F"/>
                </a:solidFill>
                <a:latin typeface="Trebuchet MS"/>
                <a:ea typeface="Trebuchet MS"/>
                <a:cs typeface="Trebuchet MS"/>
                <a:sym typeface="Trebuchet MS"/>
              </a:rPr>
              <a:t>Cheia fiecărui element nu va fi mai mare decât cheia unui element cu index mai mare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Caracteristicile cheii și ale elementelor pot varia foarte mult</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7" name="Shape 817"/>
        <p:cNvGrpSpPr/>
        <p:nvPr/>
      </p:nvGrpSpPr>
      <p:grpSpPr>
        <a:xfrm>
          <a:off x="0" y="0"/>
          <a:ext cx="0" cy="0"/>
          <a:chOff x="0" y="0"/>
          <a:chExt cx="0" cy="0"/>
        </a:xfrm>
      </p:grpSpPr>
      <p:sp>
        <p:nvSpPr>
          <p:cNvPr id="818" name="Shape 818"/>
          <p:cNvSpPr txBox="1"/>
          <p:nvPr>
            <p:ph type="title"/>
          </p:nvPr>
        </p:nvSpPr>
        <p:spPr>
          <a:xfrm>
            <a:off x="677335"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baseline="0" i="0" lang="en-GB" sz="3600" u="none" cap="none" strike="noStrike">
                <a:solidFill>
                  <a:schemeClr val="accent1"/>
                </a:solidFill>
                <a:latin typeface="Trebuchet MS"/>
                <a:ea typeface="Trebuchet MS"/>
                <a:cs typeface="Trebuchet MS"/>
                <a:sym typeface="Trebuchet MS"/>
              </a:rPr>
              <a:t>Sortare</a:t>
            </a:r>
          </a:p>
        </p:txBody>
      </p:sp>
      <p:sp>
        <p:nvSpPr>
          <p:cNvPr id="819" name="Shape 819"/>
          <p:cNvSpPr txBox="1"/>
          <p:nvPr>
            <p:ph idx="1" type="body"/>
          </p:nvPr>
        </p:nvSpPr>
        <p:spPr>
          <a:xfrm>
            <a:off x="677333" y="2160590"/>
            <a:ext cx="9825683" cy="3880773"/>
          </a:xfrm>
          <a:prstGeom prst="rect">
            <a:avLst/>
          </a:prstGeom>
          <a:noFill/>
          <a:ln>
            <a:noFill/>
          </a:ln>
        </p:spPr>
        <p:txBody>
          <a:bodyPr anchorCtr="0" anchor="t" bIns="45700" lIns="91425" rIns="91425" tIns="45700">
            <a:noAutofit/>
          </a:bodyPr>
          <a:lstStyle/>
          <a:p>
            <a:pPr indent="-342891" lvl="0" marL="342891" marR="0" rtl="0" algn="l">
              <a:spcBef>
                <a:spcPts val="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Toți algoritmii de sortare pe care îi vom trata vor fi prezentați în contextul unei clase la fel ca și în </a:t>
            </a:r>
            <a:r>
              <a:rPr b="0" baseline="0" i="0" lang="en-GB" sz="1800" u="none" cap="none" strike="noStrike">
                <a:solidFill>
                  <a:srgbClr val="FF0000"/>
                </a:solidFill>
                <a:latin typeface="Trebuchet MS"/>
                <a:ea typeface="Trebuchet MS"/>
                <a:cs typeface="Trebuchet MS"/>
                <a:sym typeface="Trebuchet MS"/>
              </a:rPr>
              <a:t>ExampleSort.cs</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Folosim interfața Icomparable</a:t>
            </a:r>
          </a:p>
          <a:p>
            <a:pPr indent="-342891" lvl="0" marL="342891" marR="0" rtl="0" algn="l">
              <a:spcBef>
                <a:spcPts val="1000"/>
              </a:spcBef>
              <a:spcAft>
                <a:spcPts val="0"/>
              </a:spcAft>
              <a:buClr>
                <a:schemeClr val="accent1"/>
              </a:buClr>
              <a:buSzPct val="79999"/>
              <a:buFont typeface="Noto Symbol"/>
              <a:buChar char=""/>
            </a:pPr>
            <a:r>
              <a:rPr b="0" baseline="0" i="0" lang="en-GB" sz="1800" u="none" cap="none" strike="noStrike">
                <a:solidFill>
                  <a:srgbClr val="3F3F3F"/>
                </a:solidFill>
                <a:latin typeface="Trebuchet MS"/>
                <a:ea typeface="Trebuchet MS"/>
                <a:cs typeface="Trebuchet MS"/>
                <a:sym typeface="Trebuchet MS"/>
              </a:rPr>
              <a:t>Clasa pentru implementarea unui algoritm de sortare va conține următoarele metode</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Main(</a:t>
            </a:r>
            <a:r>
              <a:rPr b="0" baseline="0" i="0" lang="en-GB" sz="1800" u="none" cap="none" strike="noStrike">
                <a:solidFill>
                  <a:srgbClr val="0000FF"/>
                </a:solidFill>
                <a:latin typeface="Consolas"/>
                <a:ea typeface="Consolas"/>
                <a:cs typeface="Consolas"/>
                <a:sym typeface="Consolas"/>
              </a:rPr>
              <a:t>string</a:t>
            </a:r>
            <a:r>
              <a:rPr b="0" baseline="0" i="0" lang="en-GB" sz="1800" u="none" cap="none" strike="noStrike">
                <a:solidFill>
                  <a:srgbClr val="000000"/>
                </a:solidFill>
                <a:latin typeface="Consolas"/>
                <a:ea typeface="Consolas"/>
                <a:cs typeface="Consolas"/>
                <a:sym typeface="Consolas"/>
              </a:rPr>
              <a:t>[] args)</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sort&lt;T&gt;(T[] a)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less&lt;T&gt;(T p, T q)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exch&lt;T&gt;(T[] a,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i, </a:t>
            </a:r>
            <a:r>
              <a:rPr b="0" baseline="0" i="0" lang="en-GB" sz="1800" u="none" cap="none" strike="noStrike">
                <a:solidFill>
                  <a:srgbClr val="0000FF"/>
                </a:solidFill>
                <a:latin typeface="Consolas"/>
                <a:ea typeface="Consolas"/>
                <a:cs typeface="Consolas"/>
                <a:sym typeface="Consolas"/>
              </a:rPr>
              <a:t>int</a:t>
            </a:r>
            <a:r>
              <a:rPr b="0" baseline="0" i="0" lang="en-GB" sz="1800" u="none" cap="none" strike="noStrike">
                <a:solidFill>
                  <a:srgbClr val="000000"/>
                </a:solidFill>
                <a:latin typeface="Consolas"/>
                <a:ea typeface="Consolas"/>
                <a:cs typeface="Consolas"/>
                <a:sym typeface="Consolas"/>
              </a:rPr>
              <a:t> j)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private</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void</a:t>
            </a:r>
            <a:r>
              <a:rPr b="0" baseline="0" i="0" lang="en-GB" sz="1800" u="none" cap="none" strike="noStrike">
                <a:solidFill>
                  <a:srgbClr val="000000"/>
                </a:solidFill>
                <a:latin typeface="Consolas"/>
                <a:ea typeface="Consolas"/>
                <a:cs typeface="Consolas"/>
                <a:sym typeface="Consolas"/>
              </a:rPr>
              <a:t> show&lt;T&gt;(T[] a)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a:p>
            <a:pPr indent="0" lvl="0" marL="0" marR="0" rtl="0" algn="l">
              <a:spcBef>
                <a:spcPts val="1000"/>
              </a:spcBef>
              <a:spcAft>
                <a:spcPts val="0"/>
              </a:spcAft>
              <a:buClr>
                <a:schemeClr val="accent1"/>
              </a:buClr>
              <a:buSzPct val="25000"/>
              <a:buFont typeface="Noto Symbol"/>
              <a:buNone/>
            </a:pPr>
            <a:r>
              <a:rPr b="0" baseline="0" i="0" lang="en-GB" sz="1800" u="none" cap="none" strike="noStrike">
                <a:solidFill>
                  <a:srgbClr val="0000FF"/>
                </a:solidFill>
                <a:latin typeface="Consolas"/>
                <a:ea typeface="Consolas"/>
                <a:cs typeface="Consolas"/>
                <a:sym typeface="Consolas"/>
              </a:rPr>
              <a:t>public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static</a:t>
            </a:r>
            <a:r>
              <a:rPr b="0" baseline="0" i="0" lang="en-GB" sz="1800" u="none" cap="none" strike="noStrike">
                <a:solidFill>
                  <a:srgbClr val="000000"/>
                </a:solidFill>
                <a:latin typeface="Consolas"/>
                <a:ea typeface="Consolas"/>
                <a:cs typeface="Consolas"/>
                <a:sym typeface="Consolas"/>
              </a:rPr>
              <a:t> </a:t>
            </a:r>
            <a:r>
              <a:rPr b="0" baseline="0" i="0" lang="en-GB" sz="1800" u="none" cap="none" strike="noStrike">
                <a:solidFill>
                  <a:srgbClr val="0000FF"/>
                </a:solidFill>
                <a:latin typeface="Consolas"/>
                <a:ea typeface="Consolas"/>
                <a:cs typeface="Consolas"/>
                <a:sym typeface="Consolas"/>
              </a:rPr>
              <a:t>bool</a:t>
            </a:r>
            <a:r>
              <a:rPr b="0" baseline="0" i="0" lang="en-GB" sz="1800" u="none" cap="none" strike="noStrike">
                <a:solidFill>
                  <a:srgbClr val="000000"/>
                </a:solidFill>
                <a:latin typeface="Consolas"/>
                <a:ea typeface="Consolas"/>
                <a:cs typeface="Consolas"/>
                <a:sym typeface="Consolas"/>
              </a:rPr>
              <a:t> isSorted&lt;T&gt;(T[] a) </a:t>
            </a:r>
            <a:r>
              <a:rPr b="0" baseline="0" i="0" lang="en-GB" sz="1800" u="none" cap="none" strike="noStrike">
                <a:solidFill>
                  <a:srgbClr val="0000FF"/>
                </a:solidFill>
                <a:latin typeface="Consolas"/>
                <a:ea typeface="Consolas"/>
                <a:cs typeface="Consolas"/>
                <a:sym typeface="Consolas"/>
              </a:rPr>
              <a:t>where</a:t>
            </a:r>
            <a:r>
              <a:rPr b="0" baseline="0" i="0" lang="en-GB" sz="1800" u="none" cap="none" strike="noStrike">
                <a:solidFill>
                  <a:srgbClr val="000000"/>
                </a:solidFill>
                <a:latin typeface="Consolas"/>
                <a:ea typeface="Consolas"/>
                <a:cs typeface="Consolas"/>
                <a:sym typeface="Consolas"/>
              </a:rPr>
              <a:t> T: </a:t>
            </a:r>
            <a:r>
              <a:rPr b="0" baseline="0" i="0" lang="en-GB" sz="1800" u="none" cap="none" strike="noStrike">
                <a:solidFill>
                  <a:srgbClr val="2B91AF"/>
                </a:solidFill>
                <a:latin typeface="Consolas"/>
                <a:ea typeface="Consolas"/>
                <a:cs typeface="Consolas"/>
                <a:sym typeface="Consolas"/>
              </a:rPr>
              <a:t>IComparable</a:t>
            </a:r>
            <a:r>
              <a:rPr b="0" baseline="0" i="0" lang="en-GB" sz="1800" u="none" cap="none" strike="noStrike">
                <a:solidFill>
                  <a:srgbClr val="000000"/>
                </a:solidFill>
                <a:latin typeface="Consolas"/>
                <a:ea typeface="Consolas"/>
                <a:cs typeface="Consolas"/>
                <a:sym typeface="Consolas"/>
              </a:rPr>
              <a:t>&lt;T&gt;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