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5" r:id="rId1"/>
  </p:sldMasterIdLst>
  <p:notesMasterIdLst>
    <p:notesMasterId r:id="rId242"/>
  </p:notesMasterIdLst>
  <p:sldIdLst>
    <p:sldId id="256" r:id="rId2"/>
    <p:sldId id="264" r:id="rId3"/>
    <p:sldId id="257" r:id="rId4"/>
    <p:sldId id="258" r:id="rId5"/>
    <p:sldId id="259" r:id="rId6"/>
    <p:sldId id="260" r:id="rId7"/>
    <p:sldId id="261" r:id="rId8"/>
    <p:sldId id="262" r:id="rId9"/>
    <p:sldId id="322" r:id="rId10"/>
    <p:sldId id="263"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80" r:id="rId26"/>
    <p:sldId id="281" r:id="rId27"/>
    <p:sldId id="282" r:id="rId28"/>
    <p:sldId id="283" r:id="rId29"/>
    <p:sldId id="284" r:id="rId30"/>
    <p:sldId id="279"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10" r:id="rId56"/>
    <p:sldId id="309" r:id="rId57"/>
    <p:sldId id="311" r:id="rId58"/>
    <p:sldId id="312" r:id="rId59"/>
    <p:sldId id="313" r:id="rId60"/>
    <p:sldId id="314" r:id="rId61"/>
    <p:sldId id="315" r:id="rId62"/>
    <p:sldId id="316" r:id="rId63"/>
    <p:sldId id="319" r:id="rId64"/>
    <p:sldId id="317" r:id="rId65"/>
    <p:sldId id="318" r:id="rId66"/>
    <p:sldId id="320" r:id="rId67"/>
    <p:sldId id="321" r:id="rId68"/>
    <p:sldId id="323" r:id="rId69"/>
    <p:sldId id="324" r:id="rId70"/>
    <p:sldId id="325" r:id="rId71"/>
    <p:sldId id="326" r:id="rId72"/>
    <p:sldId id="328" r:id="rId73"/>
    <p:sldId id="327"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4" r:id="rId159"/>
    <p:sldId id="413" r:id="rId160"/>
    <p:sldId id="415" r:id="rId161"/>
    <p:sldId id="416" r:id="rId162"/>
    <p:sldId id="417" r:id="rId163"/>
    <p:sldId id="418" r:id="rId164"/>
    <p:sldId id="419" r:id="rId165"/>
    <p:sldId id="420" r:id="rId166"/>
    <p:sldId id="422" r:id="rId167"/>
    <p:sldId id="421" r:id="rId168"/>
    <p:sldId id="425" r:id="rId169"/>
    <p:sldId id="423" r:id="rId170"/>
    <p:sldId id="424"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8" r:id="rId190"/>
    <p:sldId id="444" r:id="rId191"/>
    <p:sldId id="445" r:id="rId192"/>
    <p:sldId id="446" r:id="rId193"/>
    <p:sldId id="447"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2" r:id="rId227"/>
    <p:sldId id="483" r:id="rId228"/>
    <p:sldId id="484" r:id="rId229"/>
    <p:sldId id="485" r:id="rId230"/>
    <p:sldId id="486" r:id="rId231"/>
    <p:sldId id="487" r:id="rId232"/>
    <p:sldId id="488" r:id="rId233"/>
    <p:sldId id="489" r:id="rId234"/>
    <p:sldId id="490" r:id="rId235"/>
    <p:sldId id="491" r:id="rId236"/>
    <p:sldId id="492" r:id="rId237"/>
    <p:sldId id="493" r:id="rId238"/>
    <p:sldId id="494" r:id="rId239"/>
    <p:sldId id="495" r:id="rId240"/>
    <p:sldId id="496" r:id="rId2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autoAdjust="0"/>
  </p:normalViewPr>
  <p:slideViewPr>
    <p:cSldViewPr snapToGrid="0">
      <p:cViewPr varScale="1">
        <p:scale>
          <a:sx n="116" d="100"/>
          <a:sy n="116" d="100"/>
        </p:scale>
        <p:origin x="336" y="108"/>
      </p:cViewPr>
      <p:guideLst>
        <p:guide orient="horz" pos="2160"/>
        <p:guide pos="3840"/>
      </p:guideLst>
    </p:cSldViewPr>
  </p:slideViewPr>
  <p:outlineViewPr>
    <p:cViewPr>
      <p:scale>
        <a:sx n="33" d="100"/>
        <a:sy n="33" d="100"/>
      </p:scale>
      <p:origin x="0" y="-486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6" d="100"/>
          <a:sy n="86" d="100"/>
        </p:scale>
        <p:origin x="3054" y="108"/>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notesMaster" Target="notesMasters/notesMaster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presProps" Target="pres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viewProps" Target="viewProps.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theme" Target="theme/theme1.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tableStyles" Target="tableStyles.xml"/><Relationship Id="rId106" Type="http://schemas.openxmlformats.org/officeDocument/2006/relationships/slide" Target="slides/slide105.xml"/><Relationship Id="rId127" Type="http://schemas.openxmlformats.org/officeDocument/2006/relationships/slide" Target="slides/slide1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o-R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95E033-8930-45BA-A17F-F4BB6BC9E2F0}" type="datetimeFigureOut">
              <a:rPr lang="ro-RO" smtClean="0"/>
              <a:t>12.01.2016</a:t>
            </a:fld>
            <a:endParaRPr lang="ro-R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o-R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o-R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4493F6-2DC0-4A0E-A701-5389BF92ACF5}" type="slidenum">
              <a:rPr lang="ro-RO" smtClean="0"/>
              <a:t>‹#›</a:t>
            </a:fld>
            <a:endParaRPr lang="ro-RO"/>
          </a:p>
        </p:txBody>
      </p:sp>
    </p:spTree>
    <p:extLst>
      <p:ext uri="{BB962C8B-B14F-4D97-AF65-F5344CB8AC3E}">
        <p14:creationId xmlns:p14="http://schemas.microsoft.com/office/powerpoint/2010/main" val="2020232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BB4493F6-2DC0-4A0E-A701-5389BF92ACF5}" type="slidenum">
              <a:rPr lang="ro-RO" smtClean="0"/>
              <a:t>11</a:t>
            </a:fld>
            <a:endParaRPr lang="ro-RO"/>
          </a:p>
        </p:txBody>
      </p:sp>
    </p:spTree>
    <p:extLst>
      <p:ext uri="{BB962C8B-B14F-4D97-AF65-F5344CB8AC3E}">
        <p14:creationId xmlns:p14="http://schemas.microsoft.com/office/powerpoint/2010/main" val="1156767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5"/>
            <a:ext cx="7766936" cy="1096899"/>
          </a:xfrm>
        </p:spPr>
        <p:txBody>
          <a:bodyPr anchor="t"/>
          <a:lstStyle>
            <a:lvl1pPr marL="0" indent="0" algn="r">
              <a:buNone/>
              <a:defRPr>
                <a:solidFill>
                  <a:schemeClr val="tx1">
                    <a:lumMod val="50000"/>
                    <a:lumOff val="50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1555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5135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1"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sz="1800" dirty="0">
              <a:solidFill>
                <a:schemeClr val="accent1">
                  <a:lumMod val="60000"/>
                  <a:lumOff val="40000"/>
                </a:schemeClr>
              </a:solidFill>
              <a:latin typeface="Arial"/>
            </a:endParaRPr>
          </a:p>
        </p:txBody>
      </p:sp>
    </p:spTree>
    <p:extLst>
      <p:ext uri="{BB962C8B-B14F-4D97-AF65-F5344CB8AC3E}">
        <p14:creationId xmlns:p14="http://schemas.microsoft.com/office/powerpoint/2010/main" val="28235521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1006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1"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542766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14777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851323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4" y="609601"/>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1"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7354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13529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9"/>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13825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5"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69" y="2160590"/>
            <a:ext cx="4184035"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91100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6" y="2160983"/>
            <a:ext cx="4185623" cy="576262"/>
          </a:xfrm>
        </p:spPr>
        <p:txBody>
          <a:bodyPr anchor="b">
            <a:noAutofit/>
          </a:bodyPr>
          <a:lstStyle>
            <a:lvl1pPr marL="0" indent="0">
              <a:buNone/>
              <a:defRPr sz="24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6" y="2737247"/>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9" cy="576262"/>
          </a:xfrm>
        </p:spPr>
        <p:txBody>
          <a:bodyPr anchor="b">
            <a:noAutofit/>
          </a:bodyPr>
          <a:lstStyle>
            <a:lvl1pPr marL="0" indent="0">
              <a:buNone/>
              <a:defRPr sz="24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5" y="2737247"/>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3518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731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0959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2" y="514926"/>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5" y="2777069"/>
            <a:ext cx="3854528" cy="2584449"/>
          </a:xfrm>
        </p:spPr>
        <p:txBody>
          <a:bodyPr>
            <a:normAutofit/>
          </a:bodyPr>
          <a:lstStyle>
            <a:lvl1pPr marL="0" indent="0">
              <a:buNone/>
              <a:defRPr sz="1400"/>
            </a:lvl1pPr>
            <a:lvl2pPr marL="457051" indent="0">
              <a:buNone/>
              <a:defRPr sz="1400"/>
            </a:lvl2pPr>
            <a:lvl3pPr marL="914104" indent="0">
              <a:buNone/>
              <a:defRPr sz="1200"/>
            </a:lvl3pPr>
            <a:lvl4pPr marL="1371155" indent="0">
              <a:buNone/>
              <a:defRPr sz="1000"/>
            </a:lvl4pPr>
            <a:lvl5pPr marL="1828205" indent="0">
              <a:buNone/>
              <a:defRPr sz="1000"/>
            </a:lvl5pPr>
            <a:lvl6pPr marL="2285258" indent="0">
              <a:buNone/>
              <a:defRPr sz="1000"/>
            </a:lvl6pPr>
            <a:lvl7pPr marL="2742309" indent="0">
              <a:buNone/>
              <a:defRPr sz="1000"/>
            </a:lvl7pPr>
            <a:lvl8pPr marL="3199360" indent="0">
              <a:buNone/>
              <a:defRPr sz="1000"/>
            </a:lvl8pPr>
            <a:lvl9pPr marL="365641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010938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5" y="609600"/>
            <a:ext cx="8596668" cy="3845718"/>
          </a:xfrm>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5" y="5367338"/>
            <a:ext cx="8596667" cy="674024"/>
          </a:xfrm>
        </p:spPr>
        <p:txBody>
          <a:bodyPr>
            <a:normAutofit/>
          </a:bodyPr>
          <a:lstStyle>
            <a:lvl1pPr marL="0" indent="0">
              <a:buNone/>
              <a:defRPr sz="12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04065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5"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5" y="2160590"/>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4"/>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1/12/2016</a:t>
            </a:fld>
            <a:endParaRPr lang="en-US" dirty="0"/>
          </a:p>
        </p:txBody>
      </p:sp>
      <p:sp>
        <p:nvSpPr>
          <p:cNvPr id="5" name="Footer Placeholder 4"/>
          <p:cNvSpPr>
            <a:spLocks noGrp="1"/>
          </p:cNvSpPr>
          <p:nvPr>
            <p:ph type="ftr" sz="quarter" idx="3"/>
          </p:nvPr>
        </p:nvSpPr>
        <p:spPr>
          <a:xfrm>
            <a:off x="677335" y="6041364"/>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4" y="6041364"/>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0771137"/>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Lst>
  <p:txStyles>
    <p:titleStyle>
      <a:lvl1pPr algn="l" defTabSz="457189"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891" indent="-342891" algn="l" defTabSz="457189"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32" indent="-285744" algn="l" defTabSz="457189"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971" indent="-228594" algn="l" defTabSz="457189"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160"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349"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537"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726"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8914"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103"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horea.oros@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coursera.org/course/algs4partI" TargetMode="External"/><Relationship Id="rId2" Type="http://schemas.openxmlformats.org/officeDocument/2006/relationships/hyperlink" Target="http://algs4.cs.princeton.edu/home/" TargetMode="External"/><Relationship Id="rId1" Type="http://schemas.openxmlformats.org/officeDocument/2006/relationships/slideLayout" Target="../slideLayouts/slideLayout2.xml"/><Relationship Id="rId6" Type="http://schemas.openxmlformats.org/officeDocument/2006/relationships/hyperlink" Target="https://github.com/HoreaOros/ASD2015" TargetMode="External"/><Relationship Id="rId5" Type="http://schemas.openxmlformats.org/officeDocument/2006/relationships/hyperlink" Target="http://uva.onlinejudge.org/" TargetMode="External"/><Relationship Id="rId4" Type="http://schemas.openxmlformats.org/officeDocument/2006/relationships/hyperlink" Target="http://www.infoarena.ro/" TargetMode="Externa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hyperlink" Target="http://www.sorting-algorithms.com/selection-sort" TargetMode="Externa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hyperlink" Target="http://www.sorting-algorithms.com/insertion-sort" TargetMode="Externa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hyperlink" Target="http://www.sorting-algorithms.com/shell-sort" TargetMode="Externa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hyperlink" Target="http://www.sorting-algorithms.com/merge-sor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hyperlink" Target="http://en.wikipedia.org/wiki/Dutch_national_flag_problem" TargetMode="Externa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msdn.microsoft.com/en-us/library/vstudio/ee5kxzk0(v=vs.100).aspx" TargetMode="Externa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hyperlink" Target="https://msdn.microsoft.com/en-us/library/bzw8611x(v=vs.110).aspx" TargetMode="Externa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96.xml"/><Relationship Id="rId4" Type="http://schemas.openxmlformats.org/officeDocument/2006/relationships/slide" Target="slide5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en.wikipedia.org/wiki/Log-log_plot"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hyperlink" Target="http://courses.csail.mit.edu/6.006/spring11/lectures/lec02.pdf" TargetMode="External"/><Relationship Id="rId2" Type="http://schemas.openxmlformats.org/officeDocument/2006/relationships/hyperlink" Target="http://stackoverflow.com/questions/12238241/find-local-minima-in-an-array" TargetMode="Externa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3065" y="889233"/>
            <a:ext cx="8560939" cy="2339483"/>
          </a:xfrm>
        </p:spPr>
        <p:txBody>
          <a:bodyPr/>
          <a:lstStyle/>
          <a:p>
            <a:r>
              <a:rPr lang="en-GB" sz="4800" dirty="0" err="1"/>
              <a:t>Algoritmi</a:t>
            </a:r>
            <a:r>
              <a:rPr lang="en-GB" sz="4800" dirty="0"/>
              <a:t> </a:t>
            </a:r>
            <a:r>
              <a:rPr lang="ro-RO" sz="4800" dirty="0"/>
              <a:t>și Structuri de Date</a:t>
            </a:r>
          </a:p>
        </p:txBody>
      </p:sp>
      <p:sp>
        <p:nvSpPr>
          <p:cNvPr id="3" name="Subtitle 2"/>
          <p:cNvSpPr>
            <a:spLocks noGrp="1"/>
          </p:cNvSpPr>
          <p:nvPr>
            <p:ph type="subTitle" idx="1"/>
          </p:nvPr>
        </p:nvSpPr>
        <p:spPr>
          <a:xfrm>
            <a:off x="1507067" y="4050833"/>
            <a:ext cx="7766936" cy="1804683"/>
          </a:xfrm>
        </p:spPr>
        <p:txBody>
          <a:bodyPr>
            <a:normAutofit/>
          </a:bodyPr>
          <a:lstStyle/>
          <a:p>
            <a:r>
              <a:rPr lang="ro-RO" dirty="0" smtClean="0"/>
              <a:t>Lect. univ. dr. Horea Oros</a:t>
            </a:r>
          </a:p>
          <a:p>
            <a:r>
              <a:rPr lang="ro-RO" dirty="0" err="1" smtClean="0">
                <a:hlinkClick r:id="rId2"/>
              </a:rPr>
              <a:t>horea.oros</a:t>
            </a:r>
            <a:r>
              <a:rPr lang="en-GB" dirty="0" smtClean="0">
                <a:hlinkClick r:id="rId2"/>
              </a:rPr>
              <a:t>@</a:t>
            </a:r>
            <a:r>
              <a:rPr lang="ro-RO" dirty="0" smtClean="0">
                <a:hlinkClick r:id="rId2"/>
              </a:rPr>
              <a:t>gmail.com</a:t>
            </a:r>
            <a:endParaRPr lang="ro-RO" dirty="0" smtClean="0"/>
          </a:p>
          <a:p>
            <a:r>
              <a:rPr lang="ro-RO" dirty="0" smtClean="0"/>
              <a:t>Universitatea din Oradea</a:t>
            </a:r>
          </a:p>
          <a:p>
            <a:r>
              <a:rPr lang="ro-RO" dirty="0" smtClean="0"/>
              <a:t>Facultatea de </a:t>
            </a:r>
            <a:r>
              <a:rPr lang="ro-RO" dirty="0" err="1" smtClean="0"/>
              <a:t>Științte</a:t>
            </a:r>
            <a:endParaRPr lang="ro-RO" dirty="0"/>
          </a:p>
        </p:txBody>
      </p:sp>
    </p:spTree>
    <p:extLst>
      <p:ext uri="{BB962C8B-B14F-4D97-AF65-F5344CB8AC3E}">
        <p14:creationId xmlns:p14="http://schemas.microsoft.com/office/powerpoint/2010/main" val="40764719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Introducere</a:t>
            </a:r>
            <a:endParaRPr lang="ro-RO" dirty="0"/>
          </a:p>
        </p:txBody>
      </p:sp>
      <p:sp>
        <p:nvSpPr>
          <p:cNvPr id="3" name="Content Placeholder 2"/>
          <p:cNvSpPr>
            <a:spLocks noGrp="1"/>
          </p:cNvSpPr>
          <p:nvPr>
            <p:ph idx="1"/>
          </p:nvPr>
        </p:nvSpPr>
        <p:spPr/>
        <p:txBody>
          <a:bodyPr/>
          <a:lstStyle/>
          <a:p>
            <a:r>
              <a:rPr lang="ro-RO" b="1" dirty="0" smtClean="0"/>
              <a:t>Bibliografie</a:t>
            </a:r>
            <a:r>
              <a:rPr lang="ro-RO" dirty="0" smtClean="0"/>
              <a:t>:</a:t>
            </a:r>
          </a:p>
          <a:p>
            <a:r>
              <a:rPr lang="en-US" i="1" dirty="0"/>
              <a:t>Algorithms, 4th Edition</a:t>
            </a:r>
            <a:r>
              <a:rPr lang="en-US" dirty="0"/>
              <a:t> by Robert Sedgewick and Kevin </a:t>
            </a:r>
            <a:r>
              <a:rPr lang="en-US" dirty="0" smtClean="0"/>
              <a:t>Wayne</a:t>
            </a:r>
            <a:endParaRPr lang="ro-RO" dirty="0" smtClean="0"/>
          </a:p>
          <a:p>
            <a:pPr lvl="1"/>
            <a:r>
              <a:rPr lang="ro-RO" dirty="0">
                <a:hlinkClick r:id="rId2"/>
              </a:rPr>
              <a:t>http://algs4.cs.princeton.edu/home</a:t>
            </a:r>
            <a:r>
              <a:rPr lang="ro-RO" dirty="0" smtClean="0">
                <a:hlinkClick r:id="rId2"/>
              </a:rPr>
              <a:t>/</a:t>
            </a:r>
            <a:endParaRPr lang="ro-RO" dirty="0" smtClean="0"/>
          </a:p>
          <a:p>
            <a:pPr lvl="1"/>
            <a:r>
              <a:rPr lang="ro-RO" dirty="0">
                <a:hlinkClick r:id="rId3"/>
              </a:rPr>
              <a:t>https://</a:t>
            </a:r>
            <a:r>
              <a:rPr lang="ro-RO" dirty="0" smtClean="0">
                <a:hlinkClick r:id="rId3"/>
              </a:rPr>
              <a:t>www.coursera.org/course/algs4partI</a:t>
            </a:r>
            <a:endParaRPr lang="ro-RO" dirty="0" smtClean="0"/>
          </a:p>
          <a:p>
            <a:r>
              <a:rPr lang="en-US" i="1" dirty="0"/>
              <a:t>Introduction to Algorithms, 3rd </a:t>
            </a:r>
            <a:r>
              <a:rPr lang="en-US" i="1" dirty="0" smtClean="0"/>
              <a:t>Edition, 2009</a:t>
            </a:r>
            <a:r>
              <a:rPr lang="ro-RO" i="1" dirty="0" smtClean="0"/>
              <a:t> </a:t>
            </a:r>
            <a:r>
              <a:rPr lang="en-US" dirty="0" smtClean="0"/>
              <a:t>by</a:t>
            </a:r>
            <a:r>
              <a:rPr lang="en-US" dirty="0"/>
              <a:t> Thomas H. </a:t>
            </a:r>
            <a:r>
              <a:rPr lang="ro-RO" dirty="0" err="1" smtClean="0"/>
              <a:t>Cormen</a:t>
            </a:r>
            <a:r>
              <a:rPr lang="en-US" dirty="0" smtClean="0"/>
              <a:t>,</a:t>
            </a:r>
            <a:r>
              <a:rPr lang="en-US" dirty="0"/>
              <a:t> Charles E. </a:t>
            </a:r>
            <a:r>
              <a:rPr lang="en-US" dirty="0" err="1" smtClean="0"/>
              <a:t>Leiserson</a:t>
            </a:r>
            <a:r>
              <a:rPr lang="en-US" dirty="0" smtClean="0"/>
              <a:t>,</a:t>
            </a:r>
            <a:r>
              <a:rPr lang="en-US" dirty="0"/>
              <a:t> Ronald L. </a:t>
            </a:r>
            <a:r>
              <a:rPr lang="en-US" dirty="0" err="1" smtClean="0"/>
              <a:t>Rivest</a:t>
            </a:r>
            <a:r>
              <a:rPr lang="en-US" dirty="0" smtClean="0"/>
              <a:t>,</a:t>
            </a:r>
            <a:r>
              <a:rPr lang="en-US" dirty="0"/>
              <a:t> Clifford </a:t>
            </a:r>
            <a:r>
              <a:rPr lang="en-US" dirty="0" smtClean="0"/>
              <a:t>Stein</a:t>
            </a:r>
            <a:endParaRPr lang="ro-RO" dirty="0" smtClean="0"/>
          </a:p>
          <a:p>
            <a:r>
              <a:rPr lang="ro-RO" dirty="0" smtClean="0">
                <a:hlinkClick r:id="rId4"/>
              </a:rPr>
              <a:t>www.infoarena.ro</a:t>
            </a:r>
            <a:r>
              <a:rPr lang="ro-RO" dirty="0" smtClean="0"/>
              <a:t> </a:t>
            </a:r>
          </a:p>
          <a:p>
            <a:r>
              <a:rPr lang="en-US" dirty="0">
                <a:hlinkClick r:id="rId5"/>
              </a:rPr>
              <a:t>http://uva.onlinejudge.org</a:t>
            </a:r>
            <a:r>
              <a:rPr lang="en-US" dirty="0" smtClean="0">
                <a:hlinkClick r:id="rId5"/>
              </a:rPr>
              <a:t>/</a:t>
            </a:r>
            <a:endParaRPr lang="ro-RO" dirty="0" smtClean="0"/>
          </a:p>
          <a:p>
            <a:r>
              <a:rPr lang="en-US" dirty="0">
                <a:hlinkClick r:id="rId6"/>
              </a:rPr>
              <a:t>https://</a:t>
            </a:r>
            <a:r>
              <a:rPr lang="en-US" dirty="0" smtClean="0">
                <a:hlinkClick r:id="rId6"/>
              </a:rPr>
              <a:t>github.com/HoreaOros/ASD2015</a:t>
            </a:r>
            <a:r>
              <a:rPr lang="ro-RO" dirty="0" smtClean="0"/>
              <a:t> (implementări C</a:t>
            </a:r>
            <a:r>
              <a:rPr lang="en-GB" dirty="0" smtClean="0"/>
              <a:t># </a:t>
            </a:r>
            <a:r>
              <a:rPr lang="ro-RO" dirty="0" smtClean="0"/>
              <a:t>ale </a:t>
            </a:r>
            <a:r>
              <a:rPr lang="ro-RO" dirty="0" err="1" smtClean="0"/>
              <a:t>algori</a:t>
            </a:r>
            <a:r>
              <a:rPr lang="en-GB" dirty="0" smtClean="0"/>
              <a:t>t</a:t>
            </a:r>
            <a:r>
              <a:rPr lang="ro-RO" dirty="0" smtClean="0"/>
              <a:t>m</a:t>
            </a:r>
            <a:r>
              <a:rPr lang="en-GB" dirty="0" err="1" smtClean="0"/>
              <a:t>ilor</a:t>
            </a:r>
            <a:r>
              <a:rPr lang="en-GB" dirty="0" smtClean="0"/>
              <a:t>/</a:t>
            </a:r>
            <a:r>
              <a:rPr lang="en-GB" dirty="0" err="1" smtClean="0"/>
              <a:t>structurilor</a:t>
            </a:r>
            <a:r>
              <a:rPr lang="en-GB" dirty="0" smtClean="0"/>
              <a:t> de date din curs</a:t>
            </a:r>
            <a:endParaRPr lang="en-US" dirty="0"/>
          </a:p>
          <a:p>
            <a:endParaRPr lang="ro-RO" dirty="0"/>
          </a:p>
        </p:txBody>
      </p:sp>
    </p:spTree>
    <p:extLst>
      <p:ext uri="{BB962C8B-B14F-4D97-AF65-F5344CB8AC3E}">
        <p14:creationId xmlns:p14="http://schemas.microsoft.com/office/powerpoint/2010/main" val="12746224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endParaRPr lang="ro-RO" dirty="0"/>
          </a:p>
        </p:txBody>
      </p:sp>
      <p:sp>
        <p:nvSpPr>
          <p:cNvPr id="3" name="Content Placeholder 2"/>
          <p:cNvSpPr>
            <a:spLocks noGrp="1"/>
          </p:cNvSpPr>
          <p:nvPr>
            <p:ph idx="1"/>
          </p:nvPr>
        </p:nvSpPr>
        <p:spPr/>
        <p:txBody>
          <a:bodyPr/>
          <a:lstStyle/>
          <a:p>
            <a:r>
              <a:rPr lang="en-GB" dirty="0" err="1" smtClean="0"/>
              <a:t>Fiecare</a:t>
            </a:r>
            <a:r>
              <a:rPr lang="en-GB" dirty="0" smtClean="0"/>
              <a:t> </a:t>
            </a:r>
            <a:r>
              <a:rPr lang="en-GB" dirty="0" err="1" smtClean="0"/>
              <a:t>algoritm</a:t>
            </a:r>
            <a:r>
              <a:rPr lang="en-GB" dirty="0" smtClean="0"/>
              <a:t> de </a:t>
            </a:r>
            <a:r>
              <a:rPr lang="en-GB" dirty="0" err="1" smtClean="0"/>
              <a:t>sortare</a:t>
            </a:r>
            <a:r>
              <a:rPr lang="ro-RO" dirty="0" smtClean="0"/>
              <a:t> </a:t>
            </a:r>
            <a:r>
              <a:rPr lang="ro-RO" dirty="0" err="1" smtClean="0"/>
              <a:t>accesază</a:t>
            </a:r>
            <a:r>
              <a:rPr lang="ro-RO" dirty="0" smtClean="0"/>
              <a:t> datele doar cu metodele </a:t>
            </a:r>
            <a:r>
              <a:rPr lang="ro-RO" dirty="0" err="1" smtClean="0"/>
              <a:t>less</a:t>
            </a:r>
            <a:r>
              <a:rPr lang="ro-RO" dirty="0" smtClean="0"/>
              <a:t>() și </a:t>
            </a:r>
            <a:r>
              <a:rPr lang="ro-RO" dirty="0" err="1" smtClean="0"/>
              <a:t>exch</a:t>
            </a:r>
            <a:r>
              <a:rPr lang="ro-RO" dirty="0" smtClean="0"/>
              <a:t>()</a:t>
            </a:r>
          </a:p>
          <a:p>
            <a:r>
              <a:rPr lang="ro-RO" dirty="0" smtClean="0"/>
              <a:t>Aceste metode sunt foarte ușor de implementat datorită interfeței </a:t>
            </a:r>
            <a:r>
              <a:rPr lang="ro-RO" dirty="0" err="1" smtClean="0"/>
              <a:t>IComparable</a:t>
            </a:r>
            <a:endParaRPr lang="ro-RO" dirty="0" smtClean="0"/>
          </a:p>
          <a:p>
            <a:r>
              <a:rPr lang="ro-RO" dirty="0" smtClean="0"/>
              <a:t>Restricționarea accesului la date doar pentru aceste două metode ne oferă o serie de avantaje</a:t>
            </a:r>
          </a:p>
          <a:p>
            <a:pPr lvl="1"/>
            <a:r>
              <a:rPr lang="ro-RO" dirty="0" smtClean="0"/>
              <a:t>Codul devine mai ușor de citit</a:t>
            </a:r>
          </a:p>
          <a:p>
            <a:pPr lvl="1"/>
            <a:r>
              <a:rPr lang="ro-RO" dirty="0" smtClean="0"/>
              <a:t>Codul este portabil</a:t>
            </a:r>
          </a:p>
          <a:p>
            <a:pPr lvl="1"/>
            <a:r>
              <a:rPr lang="ro-RO" dirty="0" smtClean="0"/>
              <a:t>E mai ușor de verificat corectitudinea algoritmului</a:t>
            </a:r>
          </a:p>
          <a:p>
            <a:pPr lvl="1"/>
            <a:r>
              <a:rPr lang="ro-RO" dirty="0" smtClean="0"/>
              <a:t>Mai ușor de studiat performanța algoritmului</a:t>
            </a:r>
          </a:p>
          <a:p>
            <a:pPr lvl="1"/>
            <a:r>
              <a:rPr lang="ro-RO" dirty="0" smtClean="0"/>
              <a:t>Mai ușor de comparat algoritmii</a:t>
            </a:r>
            <a:endParaRPr lang="ro-RO" dirty="0"/>
          </a:p>
        </p:txBody>
      </p:sp>
    </p:spTree>
    <p:extLst>
      <p:ext uri="{BB962C8B-B14F-4D97-AF65-F5344CB8AC3E}">
        <p14:creationId xmlns:p14="http://schemas.microsoft.com/office/powerpoint/2010/main" val="2573022847"/>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endParaRPr lang="ro-RO" dirty="0"/>
          </a:p>
        </p:txBody>
      </p:sp>
      <p:sp>
        <p:nvSpPr>
          <p:cNvPr id="3" name="Content Placeholder 2"/>
          <p:cNvSpPr>
            <a:spLocks noGrp="1"/>
          </p:cNvSpPr>
          <p:nvPr>
            <p:ph idx="1"/>
          </p:nvPr>
        </p:nvSpPr>
        <p:spPr/>
        <p:txBody>
          <a:bodyPr/>
          <a:lstStyle/>
          <a:p>
            <a:r>
              <a:rPr lang="ro-RO" dirty="0" smtClean="0"/>
              <a:t>Certificare</a:t>
            </a:r>
          </a:p>
          <a:p>
            <a:pPr lvl="1"/>
            <a:r>
              <a:rPr lang="ro-RO" dirty="0" smtClean="0"/>
              <a:t>Verificarea faptului că algoritmul ordonează vectorul indiferent de elementele pe care le conține</a:t>
            </a:r>
          </a:p>
          <a:p>
            <a:pPr lvl="1"/>
            <a:r>
              <a:rPr lang="ro-RO" dirty="0" smtClean="0"/>
              <a:t>Am inclus o aserțiune în cod care verifică acest lucru </a:t>
            </a:r>
            <a:r>
              <a:rPr lang="pt-BR" dirty="0">
                <a:solidFill>
                  <a:srgbClr val="2B91AF"/>
                </a:solidFill>
                <a:highlight>
                  <a:srgbClr val="FFFFFF"/>
                </a:highlight>
                <a:latin typeface="Consolas" panose="020B0609020204030204" pitchFamily="49" charset="0"/>
              </a:rPr>
              <a:t>Debug</a:t>
            </a:r>
            <a:r>
              <a:rPr lang="pt-BR" dirty="0">
                <a:solidFill>
                  <a:srgbClr val="000000"/>
                </a:solidFill>
                <a:highlight>
                  <a:srgbClr val="FFFFFF"/>
                </a:highlight>
                <a:latin typeface="Consolas" panose="020B0609020204030204" pitchFamily="49" charset="0"/>
              </a:rPr>
              <a:t>.Assert(isSorted(a), </a:t>
            </a:r>
            <a:r>
              <a:rPr lang="pt-BR" dirty="0">
                <a:solidFill>
                  <a:srgbClr val="A31515"/>
                </a:solidFill>
                <a:highlight>
                  <a:srgbClr val="FFFFFF"/>
                </a:highlight>
                <a:latin typeface="Consolas" panose="020B0609020204030204" pitchFamily="49" charset="0"/>
              </a:rPr>
              <a:t>"Vectorul nu este sortat"</a:t>
            </a:r>
            <a:r>
              <a:rPr lang="pt-BR" dirty="0">
                <a:solidFill>
                  <a:srgbClr val="000000"/>
                </a:solidFill>
                <a:highlight>
                  <a:srgbClr val="FFFFFF"/>
                </a:highlight>
                <a:latin typeface="Consolas" panose="020B0609020204030204" pitchFamily="49" charset="0"/>
              </a:rPr>
              <a:t>);</a:t>
            </a:r>
            <a:endParaRPr lang="ro-RO" dirty="0" smtClean="0"/>
          </a:p>
          <a:p>
            <a:pPr lvl="1"/>
            <a:r>
              <a:rPr lang="ro-RO" dirty="0" smtClean="0"/>
              <a:t>Aserțiunea </a:t>
            </a:r>
            <a:r>
              <a:rPr lang="ro-RO" dirty="0"/>
              <a:t>este </a:t>
            </a:r>
            <a:r>
              <a:rPr lang="ro-RO" dirty="0" smtClean="0"/>
              <a:t>suficientă doar dacă folosim doar metoda </a:t>
            </a:r>
            <a:r>
              <a:rPr lang="ro-RO" dirty="0" err="1" smtClean="0"/>
              <a:t>exch</a:t>
            </a:r>
            <a:r>
              <a:rPr lang="ro-RO" dirty="0" smtClean="0"/>
              <a:t>() </a:t>
            </a:r>
          </a:p>
          <a:p>
            <a:pPr lvl="1"/>
            <a:r>
              <a:rPr lang="ro-RO" dirty="0" smtClean="0"/>
              <a:t>Dacă folosim și alte metode care modifică elementele vectorului inițial aserțiunea poate fi corectă fără ca algoritmul de sortare să fie corect</a:t>
            </a:r>
            <a:endParaRPr lang="ro-RO" dirty="0"/>
          </a:p>
        </p:txBody>
      </p:sp>
    </p:spTree>
    <p:extLst>
      <p:ext uri="{BB962C8B-B14F-4D97-AF65-F5344CB8AC3E}">
        <p14:creationId xmlns:p14="http://schemas.microsoft.com/office/powerpoint/2010/main" val="225509612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endParaRPr lang="ro-RO" dirty="0"/>
          </a:p>
        </p:txBody>
      </p:sp>
      <p:sp>
        <p:nvSpPr>
          <p:cNvPr id="3" name="Content Placeholder 2"/>
          <p:cNvSpPr>
            <a:spLocks noGrp="1"/>
          </p:cNvSpPr>
          <p:nvPr>
            <p:ph idx="1"/>
          </p:nvPr>
        </p:nvSpPr>
        <p:spPr/>
        <p:txBody>
          <a:bodyPr/>
          <a:lstStyle/>
          <a:p>
            <a:r>
              <a:rPr lang="ro-RO" dirty="0" smtClean="0"/>
              <a:t>Timpul de execuție</a:t>
            </a:r>
          </a:p>
          <a:p>
            <a:pPr lvl="1"/>
            <a:r>
              <a:rPr lang="ro-RO" dirty="0" smtClean="0"/>
              <a:t>Vom testa performanța algoritmilor</a:t>
            </a:r>
          </a:p>
          <a:p>
            <a:pPr lvl="1"/>
            <a:r>
              <a:rPr lang="ro-RO" dirty="0" smtClean="0"/>
              <a:t>Ne interesează numărul de operații elementare (comparații, interschimbări sau numărul de accesări la elementele vectorului pentru citire/scriere)</a:t>
            </a:r>
          </a:p>
          <a:p>
            <a:pPr lvl="1"/>
            <a:r>
              <a:rPr lang="ro-RO" dirty="0" smtClean="0"/>
              <a:t>Modelul de cost pentru sortare e reprezentat de numărul de comparații și interschimbări. Dacă algoritmul nu face interschimbări vom contoriza numărul de accesări ale elementelor vectorului</a:t>
            </a:r>
          </a:p>
          <a:p>
            <a:pPr lvl="1"/>
            <a:r>
              <a:rPr lang="ro-RO" dirty="0" smtClean="0"/>
              <a:t>Pe baza acestor elemente vom emite ipoteze în legătură cu performanța algoritmilor și vom verifica experimental aceste ipoteze</a:t>
            </a:r>
            <a:endParaRPr lang="ro-RO" dirty="0"/>
          </a:p>
        </p:txBody>
      </p:sp>
    </p:spTree>
    <p:extLst>
      <p:ext uri="{BB962C8B-B14F-4D97-AF65-F5344CB8AC3E}">
        <p14:creationId xmlns:p14="http://schemas.microsoft.com/office/powerpoint/2010/main" val="3818106116"/>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endParaRPr lang="ro-RO" dirty="0"/>
          </a:p>
        </p:txBody>
      </p:sp>
      <p:sp>
        <p:nvSpPr>
          <p:cNvPr id="3" name="Content Placeholder 2"/>
          <p:cNvSpPr>
            <a:spLocks noGrp="1"/>
          </p:cNvSpPr>
          <p:nvPr>
            <p:ph idx="1"/>
          </p:nvPr>
        </p:nvSpPr>
        <p:spPr/>
        <p:txBody>
          <a:bodyPr>
            <a:normAutofit lnSpcReduction="10000"/>
          </a:bodyPr>
          <a:lstStyle/>
          <a:p>
            <a:r>
              <a:rPr lang="ro-RO" dirty="0" smtClean="0"/>
              <a:t>Memorie suplimentară</a:t>
            </a:r>
          </a:p>
          <a:p>
            <a:pPr lvl="1"/>
            <a:r>
              <a:rPr lang="ro-RO" dirty="0" smtClean="0"/>
              <a:t>Memoria folosită de un algoritm de sortare este un factor la fel de important ca și timpul de execuție</a:t>
            </a:r>
          </a:p>
          <a:p>
            <a:pPr lvl="1"/>
            <a:r>
              <a:rPr lang="ro-RO" dirty="0" smtClean="0"/>
              <a:t>Există două tipuri de algoritmi: </a:t>
            </a:r>
            <a:r>
              <a:rPr lang="ro-RO" i="1" dirty="0" smtClean="0"/>
              <a:t>in-place</a:t>
            </a:r>
            <a:r>
              <a:rPr lang="ro-RO" dirty="0" smtClean="0"/>
              <a:t> (nu au nevoie de memorie suplimentară, cu excepția unui număr constant de valori) și algoritmi care au nevoie de memorie suplimentară a cărei dimensiune este egală cu dimensiunea datelor ce sunt sortate.</a:t>
            </a:r>
          </a:p>
          <a:p>
            <a:r>
              <a:rPr lang="ro-RO" dirty="0" smtClean="0"/>
              <a:t>Tipuri de date</a:t>
            </a:r>
          </a:p>
          <a:p>
            <a:pPr lvl="1"/>
            <a:r>
              <a:rPr lang="ro-RO" dirty="0" smtClean="0"/>
              <a:t>Codul pe care l-am scris va putea sorta orice valori care sunt instanțe ale unui tip de date ce implementează interfața </a:t>
            </a:r>
            <a:r>
              <a:rPr lang="ro-RO" i="1" dirty="0" err="1" smtClean="0"/>
              <a:t>IComparable</a:t>
            </a:r>
            <a:r>
              <a:rPr lang="ro-RO" dirty="0" smtClean="0"/>
              <a:t>. </a:t>
            </a:r>
          </a:p>
          <a:p>
            <a:pPr lvl="1"/>
            <a:r>
              <a:rPr lang="ro-RO" dirty="0" smtClean="0"/>
              <a:t>Metoda </a:t>
            </a:r>
            <a:r>
              <a:rPr lang="ro-RO" i="1" dirty="0" err="1" smtClean="0"/>
              <a:t>CompareTo</a:t>
            </a:r>
            <a:r>
              <a:rPr lang="ro-RO" i="1" dirty="0" smtClean="0"/>
              <a:t>()</a:t>
            </a:r>
            <a:r>
              <a:rPr lang="ro-RO" dirty="0" smtClean="0"/>
              <a:t> trebuie să implementeze o relație de ordine totală (reflexivă, antisimetrică (dacă v </a:t>
            </a:r>
            <a:r>
              <a:rPr lang="en-GB" dirty="0" smtClean="0"/>
              <a:t>&lt; w at. </a:t>
            </a:r>
            <a:r>
              <a:rPr lang="ro-RO" dirty="0" smtClean="0"/>
              <a:t>w</a:t>
            </a:r>
            <a:r>
              <a:rPr lang="en-GB" dirty="0" smtClean="0"/>
              <a:t> &gt; v </a:t>
            </a:r>
            <a:r>
              <a:rPr lang="ro-RO" dirty="0" smtClean="0"/>
              <a:t>și dacă v = w atunci w = v) și tranzitivă)</a:t>
            </a:r>
            <a:endParaRPr lang="en-GB" dirty="0" smtClean="0"/>
          </a:p>
          <a:p>
            <a:pPr lvl="1"/>
            <a:r>
              <a:rPr lang="en-GB" dirty="0" err="1" smtClean="0"/>
              <a:t>Exemplu</a:t>
            </a:r>
            <a:r>
              <a:rPr lang="en-GB" dirty="0" smtClean="0"/>
              <a:t>: </a:t>
            </a:r>
            <a:r>
              <a:rPr lang="en-GB" dirty="0" err="1" smtClean="0">
                <a:solidFill>
                  <a:srgbClr val="FF0000"/>
                </a:solidFill>
              </a:rPr>
              <a:t>Date.cs</a:t>
            </a:r>
            <a:endParaRPr lang="ro-RO" dirty="0">
              <a:solidFill>
                <a:srgbClr val="FF0000"/>
              </a:solidFill>
            </a:endParaRPr>
          </a:p>
        </p:txBody>
      </p:sp>
    </p:spTree>
    <p:extLst>
      <p:ext uri="{BB962C8B-B14F-4D97-AF65-F5344CB8AC3E}">
        <p14:creationId xmlns:p14="http://schemas.microsoft.com/office/powerpoint/2010/main" val="314183765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Sortare</a:t>
            </a:r>
            <a:r>
              <a:rPr lang="en-GB" dirty="0" smtClean="0"/>
              <a:t/>
            </a:r>
            <a:br>
              <a:rPr lang="en-GB" dirty="0" smtClean="0"/>
            </a:br>
            <a:r>
              <a:rPr lang="en-GB" dirty="0" smtClean="0"/>
              <a:t>Selection Sort</a:t>
            </a:r>
            <a:endParaRPr lang="ro-RO" dirty="0"/>
          </a:p>
        </p:txBody>
      </p:sp>
      <p:sp>
        <p:nvSpPr>
          <p:cNvPr id="3" name="Content Placeholder 2"/>
          <p:cNvSpPr>
            <a:spLocks noGrp="1"/>
          </p:cNvSpPr>
          <p:nvPr>
            <p:ph idx="1"/>
          </p:nvPr>
        </p:nvSpPr>
        <p:spPr/>
        <p:txBody>
          <a:bodyPr/>
          <a:lstStyle/>
          <a:p>
            <a:r>
              <a:rPr lang="en-GB" dirty="0" smtClean="0"/>
              <a:t>Un </a:t>
            </a:r>
            <a:r>
              <a:rPr lang="en-GB" dirty="0" err="1" smtClean="0"/>
              <a:t>algoritm</a:t>
            </a:r>
            <a:r>
              <a:rPr lang="en-GB" dirty="0" smtClean="0"/>
              <a:t> </a:t>
            </a:r>
            <a:r>
              <a:rPr lang="en-GB" dirty="0" err="1" smtClean="0"/>
              <a:t>foarte</a:t>
            </a:r>
            <a:r>
              <a:rPr lang="en-GB" dirty="0" smtClean="0"/>
              <a:t> </a:t>
            </a:r>
            <a:r>
              <a:rPr lang="en-GB" dirty="0" err="1" smtClean="0"/>
              <a:t>simplu</a:t>
            </a:r>
            <a:endParaRPr lang="en-GB" dirty="0" smtClean="0"/>
          </a:p>
          <a:p>
            <a:pPr lvl="1"/>
            <a:r>
              <a:rPr lang="en-GB" dirty="0" smtClean="0"/>
              <a:t>G</a:t>
            </a:r>
            <a:r>
              <a:rPr lang="ro-RO" dirty="0" err="1" smtClean="0"/>
              <a:t>ăsim</a:t>
            </a:r>
            <a:r>
              <a:rPr lang="ro-RO" dirty="0" smtClean="0"/>
              <a:t> cel mai mic element din vector </a:t>
            </a:r>
            <a:r>
              <a:rPr lang="en-GB" dirty="0" smtClean="0"/>
              <a:t>[0, n - 1] </a:t>
            </a:r>
            <a:r>
              <a:rPr lang="ro-RO" dirty="0" smtClean="0"/>
              <a:t>și îl </a:t>
            </a:r>
            <a:r>
              <a:rPr lang="ro-RO" dirty="0" err="1" smtClean="0"/>
              <a:t>interschimbăm</a:t>
            </a:r>
            <a:r>
              <a:rPr lang="ro-RO" dirty="0" smtClean="0"/>
              <a:t> cu elementul de pe prima poziție</a:t>
            </a:r>
          </a:p>
          <a:p>
            <a:pPr lvl="1"/>
            <a:r>
              <a:rPr lang="en-GB" dirty="0" smtClean="0"/>
              <a:t>G</a:t>
            </a:r>
            <a:r>
              <a:rPr lang="ro-RO" dirty="0" err="1" smtClean="0"/>
              <a:t>ăsim</a:t>
            </a:r>
            <a:r>
              <a:rPr lang="ro-RO" dirty="0" smtClean="0"/>
              <a:t> cel mai mic element din vector </a:t>
            </a:r>
            <a:r>
              <a:rPr lang="en-GB" dirty="0" smtClean="0"/>
              <a:t>[1, n - 1] </a:t>
            </a:r>
            <a:r>
              <a:rPr lang="ro-RO" dirty="0" smtClean="0"/>
              <a:t>și </a:t>
            </a:r>
            <a:r>
              <a:rPr lang="ro-RO" dirty="0"/>
              <a:t> îl </a:t>
            </a:r>
            <a:r>
              <a:rPr lang="ro-RO" dirty="0" err="1"/>
              <a:t>interschimbăm</a:t>
            </a:r>
            <a:r>
              <a:rPr lang="ro-RO" dirty="0"/>
              <a:t> cu elementul </a:t>
            </a:r>
            <a:r>
              <a:rPr lang="ro-RO" dirty="0" smtClean="0"/>
              <a:t>de pe a doua poziție</a:t>
            </a:r>
          </a:p>
          <a:p>
            <a:pPr lvl="1"/>
            <a:r>
              <a:rPr lang="ro-RO" dirty="0" smtClean="0"/>
              <a:t>Continuăm până la ultimul element</a:t>
            </a:r>
          </a:p>
          <a:p>
            <a:pPr lvl="1"/>
            <a:r>
              <a:rPr lang="ro-RO" dirty="0" smtClean="0"/>
              <a:t>Selectăm în mod repetat cel mai mic element din cele rămase</a:t>
            </a:r>
          </a:p>
          <a:p>
            <a:r>
              <a:rPr lang="ro-RO" dirty="0">
                <a:hlinkClick r:id="rId2"/>
              </a:rPr>
              <a:t>http://</a:t>
            </a:r>
            <a:r>
              <a:rPr lang="ro-RO" dirty="0" smtClean="0">
                <a:hlinkClick r:id="rId2"/>
              </a:rPr>
              <a:t>www.sorting-algorithms.com/selection-sort</a:t>
            </a:r>
            <a:r>
              <a:rPr lang="ro-RO" dirty="0" smtClean="0"/>
              <a:t> </a:t>
            </a:r>
            <a:endParaRPr lang="ro-RO" dirty="0"/>
          </a:p>
        </p:txBody>
      </p:sp>
    </p:spTree>
    <p:extLst>
      <p:ext uri="{BB962C8B-B14F-4D97-AF65-F5344CB8AC3E}">
        <p14:creationId xmlns:p14="http://schemas.microsoft.com/office/powerpoint/2010/main" val="302490580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r>
              <a:rPr lang="en-GB" dirty="0"/>
              <a:t/>
            </a:r>
            <a:br>
              <a:rPr lang="en-GB" dirty="0"/>
            </a:br>
            <a:r>
              <a:rPr lang="en-GB" dirty="0"/>
              <a:t>Selection Sort</a:t>
            </a:r>
            <a:endParaRPr lang="ro-RO" dirty="0"/>
          </a:p>
        </p:txBody>
      </p:sp>
      <p:sp>
        <p:nvSpPr>
          <p:cNvPr id="3" name="Content Placeholder 2"/>
          <p:cNvSpPr>
            <a:spLocks noGrp="1"/>
          </p:cNvSpPr>
          <p:nvPr>
            <p:ph idx="1"/>
          </p:nvPr>
        </p:nvSpPr>
        <p:spPr/>
        <p:txBody>
          <a:bodyPr>
            <a:normAutofit fontScale="92500" lnSpcReduction="20000"/>
          </a:bodyPr>
          <a:lstStyle/>
          <a:p>
            <a:pPr marL="0" indent="0">
              <a:buNone/>
            </a:pPr>
            <a:r>
              <a:rPr lang="ro-RO" dirty="0">
                <a:solidFill>
                  <a:srgbClr val="000000"/>
                </a:solidFill>
                <a:highlight>
                  <a:srgbClr val="FFFFFF"/>
                </a:highlight>
                <a:latin typeface="Consolas" panose="020B0609020204030204" pitchFamily="49" charset="0"/>
              </a:rPr>
              <a:t> </a:t>
            </a:r>
            <a:r>
              <a:rPr lang="fr-FR" dirty="0">
                <a:solidFill>
                  <a:srgbClr val="0000FF"/>
                </a:solidFill>
                <a:highlight>
                  <a:srgbClr val="FFFFFF"/>
                </a:highlight>
                <a:latin typeface="Consolas" panose="020B0609020204030204" pitchFamily="49" charset="0"/>
              </a:rPr>
              <a:t>public</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static</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void</a:t>
            </a:r>
            <a:r>
              <a:rPr lang="fr-FR" dirty="0">
                <a:solidFill>
                  <a:srgbClr val="000000"/>
                </a:solidFill>
                <a:highlight>
                  <a:srgbClr val="FFFFFF"/>
                </a:highlight>
                <a:latin typeface="Consolas" panose="020B0609020204030204" pitchFamily="49" charset="0"/>
              </a:rPr>
              <a:t> sort&lt;T&gt;(T[] a) </a:t>
            </a:r>
            <a:r>
              <a:rPr lang="fr-FR" dirty="0" err="1">
                <a:solidFill>
                  <a:srgbClr val="0000FF"/>
                </a:solidFill>
                <a:highlight>
                  <a:srgbClr val="FFFFFF"/>
                </a:highlight>
                <a:latin typeface="Consolas" panose="020B0609020204030204" pitchFamily="49" charset="0"/>
              </a:rPr>
              <a:t>where</a:t>
            </a:r>
            <a:r>
              <a:rPr lang="fr-FR" dirty="0">
                <a:solidFill>
                  <a:srgbClr val="000000"/>
                </a:solidFill>
                <a:highlight>
                  <a:srgbClr val="FFFFFF"/>
                </a:highlight>
                <a:latin typeface="Consolas" panose="020B0609020204030204" pitchFamily="49" charset="0"/>
              </a:rPr>
              <a:t> T: </a:t>
            </a:r>
            <a:r>
              <a:rPr lang="fr-FR" dirty="0" err="1">
                <a:solidFill>
                  <a:srgbClr val="2B91AF"/>
                </a:solidFill>
                <a:highlight>
                  <a:srgbClr val="FFFFFF"/>
                </a:highlight>
                <a:latin typeface="Consolas" panose="020B0609020204030204" pitchFamily="49" charset="0"/>
              </a:rPr>
              <a:t>IComparable</a:t>
            </a:r>
            <a:r>
              <a:rPr lang="fr-FR" dirty="0">
                <a:solidFill>
                  <a:srgbClr val="000000"/>
                </a:solidFill>
                <a:highlight>
                  <a:srgbClr val="FFFFFF"/>
                </a:highlight>
                <a:latin typeface="Consolas" panose="020B0609020204030204" pitchFamily="49" charset="0"/>
              </a:rPr>
              <a:t>&lt;T</a:t>
            </a:r>
            <a:r>
              <a:rPr lang="fr-FR" dirty="0" smtClean="0">
                <a:solidFill>
                  <a:srgbClr val="000000"/>
                </a:solidFill>
                <a:highlight>
                  <a:srgbClr val="FFFFFF"/>
                </a:highlight>
                <a:latin typeface="Consolas" panose="020B0609020204030204" pitchFamily="49" charset="0"/>
              </a:rPr>
              <a:t>&gt;</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i, </a:t>
            </a:r>
            <a:r>
              <a:rPr lang="ro-RO" dirty="0" smtClean="0">
                <a:solidFill>
                  <a:srgbClr val="000000"/>
                </a:solidFill>
                <a:highlight>
                  <a:srgbClr val="FFFFFF"/>
                </a:highlight>
                <a:latin typeface="Consolas" panose="020B0609020204030204" pitchFamily="49" charset="0"/>
              </a:rPr>
              <a:t>j</a:t>
            </a:r>
            <a:r>
              <a:rPr lang="en-GB" dirty="0" smtClean="0">
                <a:solidFill>
                  <a:srgbClr val="000000"/>
                </a:solidFill>
                <a:highlight>
                  <a:srgbClr val="FFFFFF"/>
                </a:highlight>
                <a:latin typeface="Consolas" panose="020B0609020204030204" pitchFamily="49" charset="0"/>
              </a:rPr>
              <a:t>, </a:t>
            </a:r>
            <a:r>
              <a:rPr lang="ro-RO" dirty="0" smtClean="0">
                <a:solidFill>
                  <a:srgbClr val="000000"/>
                </a:solidFill>
                <a:highlight>
                  <a:srgbClr val="FFFFFF"/>
                </a:highlight>
                <a:latin typeface="Consolas" panose="020B0609020204030204" pitchFamily="49" charset="0"/>
              </a:rPr>
              <a:t>n </a:t>
            </a:r>
            <a:r>
              <a:rPr lang="ro-RO" dirty="0">
                <a:solidFill>
                  <a:srgbClr val="000000"/>
                </a:solidFill>
                <a:highlight>
                  <a:srgbClr val="FFFFFF"/>
                </a:highlight>
                <a:latin typeface="Consolas" panose="020B0609020204030204" pitchFamily="49" charset="0"/>
              </a:rPr>
              <a:t>= </a:t>
            </a:r>
            <a:r>
              <a:rPr lang="ro-RO" dirty="0" err="1" smtClean="0">
                <a:solidFill>
                  <a:srgbClr val="000000"/>
                </a:solidFill>
                <a:highlight>
                  <a:srgbClr val="FFFFFF"/>
                </a:highlight>
                <a:latin typeface="Consolas" panose="020B0609020204030204" pitchFamily="49" charset="0"/>
              </a:rPr>
              <a:t>a.Length</a:t>
            </a:r>
            <a:r>
              <a:rPr lang="en-GB" dirty="0" smtClean="0">
                <a:solidFill>
                  <a:srgbClr val="000000"/>
                </a:solidFill>
                <a:highlight>
                  <a:srgbClr val="FFFFFF"/>
                </a:highlight>
                <a:latin typeface="Consolas" panose="020B0609020204030204" pitchFamily="49" charset="0"/>
              </a:rPr>
              <a:t>, </a:t>
            </a:r>
            <a:r>
              <a:rPr lang="ro-RO" dirty="0" smtClean="0">
                <a:solidFill>
                  <a:srgbClr val="000000"/>
                </a:solidFill>
                <a:highlight>
                  <a:srgbClr val="FFFFFF"/>
                </a:highlight>
                <a:latin typeface="Consolas" panose="020B0609020204030204" pitchFamily="49" charset="0"/>
              </a:rPr>
              <a:t>min</a:t>
            </a:r>
            <a:r>
              <a:rPr lang="ro-RO" dirty="0">
                <a:solidFill>
                  <a:srgbClr val="000000"/>
                </a:solidFill>
                <a:highlight>
                  <a:srgbClr val="FFFFFF"/>
                </a:highlight>
                <a:latin typeface="Consolas" panose="020B0609020204030204" pitchFamily="49" charset="0"/>
              </a:rPr>
              <a:t>;</a:t>
            </a:r>
          </a:p>
          <a:p>
            <a:pPr marL="0" indent="0">
              <a:buNone/>
            </a:pPr>
            <a:r>
              <a:rPr lang="nn-NO" dirty="0">
                <a:solidFill>
                  <a:srgbClr val="000000"/>
                </a:solidFill>
                <a:highlight>
                  <a:srgbClr val="FFFFFF"/>
                </a:highlight>
                <a:latin typeface="Consolas" panose="020B0609020204030204" pitchFamily="49" charset="0"/>
              </a:rPr>
              <a:t>            </a:t>
            </a:r>
            <a:r>
              <a:rPr lang="nn-NO" dirty="0">
                <a:solidFill>
                  <a:srgbClr val="0000FF"/>
                </a:solidFill>
                <a:highlight>
                  <a:srgbClr val="FFFFFF"/>
                </a:highlight>
                <a:latin typeface="Consolas" panose="020B0609020204030204" pitchFamily="49" charset="0"/>
              </a:rPr>
              <a:t>for</a:t>
            </a:r>
            <a:r>
              <a:rPr lang="nn-NO" dirty="0">
                <a:solidFill>
                  <a:srgbClr val="000000"/>
                </a:solidFill>
                <a:highlight>
                  <a:srgbClr val="FFFFFF"/>
                </a:highlight>
                <a:latin typeface="Consolas" panose="020B0609020204030204" pitchFamily="49" charset="0"/>
              </a:rPr>
              <a:t> (i = 0; i &lt; n; i++)</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min = i;</a:t>
            </a:r>
          </a:p>
          <a:p>
            <a:pPr marL="0" indent="0">
              <a:buNone/>
            </a:pPr>
            <a:r>
              <a:rPr lang="ro-RO" dirty="0">
                <a:solidFill>
                  <a:srgbClr val="000000"/>
                </a:solidFill>
                <a:highlight>
                  <a:srgbClr val="FFFFFF"/>
                </a:highlight>
                <a:latin typeface="Consolas" panose="020B0609020204030204" pitchFamily="49" charset="0"/>
              </a:rPr>
              <a:t>                </a:t>
            </a:r>
            <a:r>
              <a:rPr lang="ro-RO" dirty="0">
                <a:solidFill>
                  <a:srgbClr val="0000FF"/>
                </a:solidFill>
                <a:highlight>
                  <a:srgbClr val="FFFFFF"/>
                </a:highlight>
                <a:latin typeface="Consolas" panose="020B0609020204030204" pitchFamily="49" charset="0"/>
              </a:rPr>
              <a:t>for</a:t>
            </a:r>
            <a:r>
              <a:rPr lang="ro-RO" dirty="0">
                <a:solidFill>
                  <a:srgbClr val="000000"/>
                </a:solidFill>
                <a:highlight>
                  <a:srgbClr val="FFFFFF"/>
                </a:highlight>
                <a:latin typeface="Consolas" panose="020B0609020204030204" pitchFamily="49" charset="0"/>
              </a:rPr>
              <a:t> (j = i + 1; j &lt; </a:t>
            </a:r>
            <a:r>
              <a:rPr lang="en-GB" dirty="0" smtClean="0">
                <a:solidFill>
                  <a:srgbClr val="000000"/>
                </a:solidFill>
                <a:highlight>
                  <a:srgbClr val="FFFFFF"/>
                </a:highlight>
                <a:latin typeface="Consolas" panose="020B0609020204030204" pitchFamily="49" charset="0"/>
              </a:rPr>
              <a:t>n</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j++)</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if</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less</a:t>
            </a:r>
            <a:r>
              <a:rPr lang="ro-RO" dirty="0">
                <a:solidFill>
                  <a:srgbClr val="000000"/>
                </a:solidFill>
                <a:highlight>
                  <a:srgbClr val="FFFFFF"/>
                </a:highlight>
                <a:latin typeface="Consolas" panose="020B0609020204030204" pitchFamily="49" charset="0"/>
              </a:rPr>
              <a:t>(a[j], a[min]))</a:t>
            </a:r>
          </a:p>
          <a:p>
            <a:pPr marL="0" indent="0">
              <a:buNone/>
            </a:pPr>
            <a:r>
              <a:rPr lang="ro-RO" dirty="0">
                <a:solidFill>
                  <a:srgbClr val="000000"/>
                </a:solidFill>
                <a:highlight>
                  <a:srgbClr val="FFFFFF"/>
                </a:highlight>
                <a:latin typeface="Consolas" panose="020B0609020204030204" pitchFamily="49" charset="0"/>
              </a:rPr>
              <a:t>                        min = j;</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exch</a:t>
            </a:r>
            <a:r>
              <a:rPr lang="ro-RO" dirty="0">
                <a:solidFill>
                  <a:srgbClr val="000000"/>
                </a:solidFill>
                <a:highlight>
                  <a:srgbClr val="FFFFFF"/>
                </a:highlight>
                <a:latin typeface="Consolas" panose="020B0609020204030204" pitchFamily="49" charset="0"/>
              </a:rPr>
              <a:t>(a, i, min</a:t>
            </a:r>
            <a:r>
              <a:rPr lang="ro-RO" dirty="0" smtClean="0">
                <a:solidFill>
                  <a:srgbClr val="000000"/>
                </a:solidFill>
                <a:highlight>
                  <a:srgbClr val="FFFFFF"/>
                </a:highlight>
                <a:latin typeface="Consolas" panose="020B0609020204030204" pitchFamily="49" charset="0"/>
              </a:rPr>
              <a:t>);</a:t>
            </a:r>
            <a:r>
              <a:rPr lang="en-GB" dirty="0" smtClean="0">
                <a:solidFill>
                  <a:srgbClr val="000000"/>
                </a:solidFill>
                <a:highlight>
                  <a:srgbClr val="FFFFFF"/>
                </a:highlight>
                <a:latin typeface="Consolas" panose="020B0609020204030204" pitchFamily="49" charset="0"/>
              </a:rPr>
              <a:t> // se </a:t>
            </a:r>
            <a:r>
              <a:rPr lang="en-GB" dirty="0" err="1" smtClean="0">
                <a:solidFill>
                  <a:srgbClr val="000000"/>
                </a:solidFill>
                <a:highlight>
                  <a:srgbClr val="FFFFFF"/>
                </a:highlight>
                <a:latin typeface="Consolas" panose="020B0609020204030204" pitchFamily="49" charset="0"/>
              </a:rPr>
              <a:t>executa</a:t>
            </a:r>
            <a:r>
              <a:rPr lang="en-GB" dirty="0" smtClean="0">
                <a:solidFill>
                  <a:srgbClr val="000000"/>
                </a:solidFill>
                <a:highlight>
                  <a:srgbClr val="FFFFFF"/>
                </a:highlight>
                <a:latin typeface="Consolas" panose="020B0609020204030204" pitchFamily="49" charset="0"/>
              </a:rPr>
              <a:t> de n </a:t>
            </a:r>
            <a:r>
              <a:rPr lang="en-GB" dirty="0" err="1" smtClean="0">
                <a:solidFill>
                  <a:srgbClr val="000000"/>
                </a:solidFill>
                <a:highlight>
                  <a:srgbClr val="FFFFFF"/>
                </a:highlight>
                <a:latin typeface="Consolas" panose="020B0609020204030204" pitchFamily="49" charset="0"/>
              </a:rPr>
              <a:t>ori</a:t>
            </a:r>
            <a:endParaRPr lang="ro-RO" dirty="0">
              <a:solidFill>
                <a:srgbClr val="000000"/>
              </a:solidFill>
              <a:highlight>
                <a:srgbClr val="FFFFFF"/>
              </a:highlight>
              <a:latin typeface="Consolas" panose="020B0609020204030204" pitchFamily="49" charset="0"/>
            </a:endParaRP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endParaRPr lang="ro-RO" dirty="0"/>
          </a:p>
        </p:txBody>
      </p:sp>
    </p:spTree>
    <p:extLst>
      <p:ext uri="{BB962C8B-B14F-4D97-AF65-F5344CB8AC3E}">
        <p14:creationId xmlns:p14="http://schemas.microsoft.com/office/powerpoint/2010/main" val="2295924295"/>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r>
              <a:rPr lang="en-GB" dirty="0"/>
              <a:t/>
            </a:r>
            <a:br>
              <a:rPr lang="en-GB" dirty="0"/>
            </a:br>
            <a:r>
              <a:rPr lang="en-GB" dirty="0"/>
              <a:t>Selection Sort</a:t>
            </a:r>
            <a:endParaRPr lang="ro-RO" dirty="0"/>
          </a:p>
        </p:txBody>
      </p:sp>
      <p:sp>
        <p:nvSpPr>
          <p:cNvPr id="3" name="Content Placeholder 2"/>
          <p:cNvSpPr>
            <a:spLocks noGrp="1"/>
          </p:cNvSpPr>
          <p:nvPr>
            <p:ph idx="1"/>
          </p:nvPr>
        </p:nvSpPr>
        <p:spPr/>
        <p:txBody>
          <a:bodyPr/>
          <a:lstStyle/>
          <a:p>
            <a:r>
              <a:rPr lang="en-GB" b="1" dirty="0" err="1" smtClean="0"/>
              <a:t>Propozi</a:t>
            </a:r>
            <a:r>
              <a:rPr lang="ro-RO" b="1" dirty="0" smtClean="0"/>
              <a:t>ție: </a:t>
            </a:r>
            <a:r>
              <a:rPr lang="ro-RO" dirty="0" err="1" smtClean="0"/>
              <a:t>Selection</a:t>
            </a:r>
            <a:r>
              <a:rPr lang="ro-RO" dirty="0" smtClean="0"/>
              <a:t> sort folosește </a:t>
            </a:r>
            <a:r>
              <a:rPr lang="en-GB" dirty="0" smtClean="0"/>
              <a:t>~N^2 / 2 </a:t>
            </a:r>
            <a:r>
              <a:rPr lang="ro-RO" dirty="0" smtClean="0"/>
              <a:t>comparații și N interschimbări pentru a sorta un vector de lungime N</a:t>
            </a:r>
          </a:p>
          <a:p>
            <a:endParaRPr lang="ro-R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7448" y="2772122"/>
            <a:ext cx="5674985" cy="3972489"/>
          </a:xfrm>
          <a:prstGeom prst="rect">
            <a:avLst/>
          </a:prstGeom>
        </p:spPr>
      </p:pic>
    </p:spTree>
    <p:extLst>
      <p:ext uri="{BB962C8B-B14F-4D97-AF65-F5344CB8AC3E}">
        <p14:creationId xmlns:p14="http://schemas.microsoft.com/office/powerpoint/2010/main" val="413340217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r>
              <a:rPr lang="en-GB" dirty="0"/>
              <a:t/>
            </a:r>
            <a:br>
              <a:rPr lang="en-GB" dirty="0"/>
            </a:br>
            <a:r>
              <a:rPr lang="en-GB" dirty="0"/>
              <a:t>Selection Sort</a:t>
            </a:r>
            <a:endParaRPr lang="ro-RO" dirty="0"/>
          </a:p>
        </p:txBody>
      </p:sp>
      <p:sp>
        <p:nvSpPr>
          <p:cNvPr id="3" name="Content Placeholder 2"/>
          <p:cNvSpPr>
            <a:spLocks noGrp="1"/>
          </p:cNvSpPr>
          <p:nvPr>
            <p:ph idx="1"/>
          </p:nvPr>
        </p:nvSpPr>
        <p:spPr/>
        <p:txBody>
          <a:bodyPr/>
          <a:lstStyle/>
          <a:p>
            <a:r>
              <a:rPr lang="ro-RO" dirty="0" smtClean="0"/>
              <a:t>Timpul de execuție nu depinde de datele de intrare</a:t>
            </a:r>
          </a:p>
          <a:p>
            <a:r>
              <a:rPr lang="ro-RO" dirty="0" smtClean="0"/>
              <a:t>Indiferent de ordinea datelor din intrare timpul de execuție este același</a:t>
            </a:r>
          </a:p>
          <a:p>
            <a:r>
              <a:rPr lang="ro-RO" dirty="0" smtClean="0"/>
              <a:t>Dacă vectorul este sortat de la început sau dacă toate elementele din vector sunt egale timpul de execuție rămâne </a:t>
            </a:r>
            <a:r>
              <a:rPr lang="en-GB" dirty="0" smtClean="0"/>
              <a:t>~N^2</a:t>
            </a:r>
            <a:endParaRPr lang="ro-RO" dirty="0" smtClean="0"/>
          </a:p>
          <a:p>
            <a:r>
              <a:rPr lang="ro-RO" dirty="0" smtClean="0"/>
              <a:t>Se fac N interschimbări – un număr mic în comparație cu alți algoritmi de sortare</a:t>
            </a:r>
            <a:endParaRPr lang="ro-RO" dirty="0"/>
          </a:p>
        </p:txBody>
      </p:sp>
    </p:spTree>
    <p:extLst>
      <p:ext uri="{BB962C8B-B14F-4D97-AF65-F5344CB8AC3E}">
        <p14:creationId xmlns:p14="http://schemas.microsoft.com/office/powerpoint/2010/main" val="1892725410"/>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r>
              <a:rPr lang="en-GB" dirty="0"/>
              <a:t/>
            </a:r>
            <a:br>
              <a:rPr lang="en-GB" dirty="0"/>
            </a:br>
            <a:r>
              <a:rPr lang="ro-RO" dirty="0" err="1" smtClean="0"/>
              <a:t>Insertion</a:t>
            </a:r>
            <a:r>
              <a:rPr lang="ro-RO" dirty="0" smtClean="0"/>
              <a:t> </a:t>
            </a:r>
            <a:r>
              <a:rPr lang="en-GB" dirty="0" smtClean="0"/>
              <a:t>Sort</a:t>
            </a:r>
            <a:endParaRPr lang="ro-RO" dirty="0"/>
          </a:p>
        </p:txBody>
      </p:sp>
      <p:sp>
        <p:nvSpPr>
          <p:cNvPr id="3" name="Content Placeholder 2"/>
          <p:cNvSpPr>
            <a:spLocks noGrp="1"/>
          </p:cNvSpPr>
          <p:nvPr>
            <p:ph idx="1"/>
          </p:nvPr>
        </p:nvSpPr>
        <p:spPr/>
        <p:txBody>
          <a:bodyPr/>
          <a:lstStyle/>
          <a:p>
            <a:r>
              <a:rPr lang="en-GB" dirty="0" smtClean="0"/>
              <a:t>Similar cu </a:t>
            </a:r>
            <a:r>
              <a:rPr lang="en-GB" dirty="0" err="1" smtClean="0"/>
              <a:t>sortarea</a:t>
            </a:r>
            <a:r>
              <a:rPr lang="en-GB" dirty="0" smtClean="0"/>
              <a:t> c</a:t>
            </a:r>
            <a:r>
              <a:rPr lang="ro-RO" dirty="0" err="1" smtClean="0"/>
              <a:t>ărților</a:t>
            </a:r>
            <a:r>
              <a:rPr lang="ro-RO" dirty="0" smtClean="0"/>
              <a:t> de joc</a:t>
            </a:r>
          </a:p>
          <a:p>
            <a:r>
              <a:rPr lang="ro-RO" dirty="0" smtClean="0"/>
              <a:t>Fiecare element este inserat la locul potrivit între cele care au fost deja tratate</a:t>
            </a:r>
          </a:p>
          <a:p>
            <a:r>
              <a:rPr lang="ro-RO" dirty="0" smtClean="0"/>
              <a:t>Algoritmul trebuie să facă loc pentru inserare prin mutarea elementelor înspre dreapta</a:t>
            </a:r>
          </a:p>
          <a:p>
            <a:r>
              <a:rPr lang="ro-RO" dirty="0" smtClean="0"/>
              <a:t>Elementele din stânga indexului curent sunt sortate dar nu sunt în mod obligatoriu în poziția finală. </a:t>
            </a:r>
          </a:p>
          <a:p>
            <a:r>
              <a:rPr lang="ro-RO" dirty="0" smtClean="0"/>
              <a:t>În dreapta indexului curent pot fi elemente mai mici decât cele tratate deja</a:t>
            </a:r>
          </a:p>
          <a:p>
            <a:r>
              <a:rPr lang="ro-RO" dirty="0" smtClean="0"/>
              <a:t>Când indexul ajunge la ultimul element vectorul este sortat.</a:t>
            </a:r>
          </a:p>
          <a:p>
            <a:r>
              <a:rPr lang="ro-RO" dirty="0">
                <a:hlinkClick r:id="rId2"/>
              </a:rPr>
              <a:t>http://</a:t>
            </a:r>
            <a:r>
              <a:rPr lang="ro-RO" dirty="0" smtClean="0">
                <a:hlinkClick r:id="rId2"/>
              </a:rPr>
              <a:t>www.sorting-algorithms.com/insertion-sort</a:t>
            </a:r>
            <a:r>
              <a:rPr lang="ro-RO" dirty="0" smtClean="0"/>
              <a:t> </a:t>
            </a:r>
          </a:p>
          <a:p>
            <a:endParaRPr lang="ro-RO" dirty="0"/>
          </a:p>
        </p:txBody>
      </p:sp>
    </p:spTree>
    <p:extLst>
      <p:ext uri="{BB962C8B-B14F-4D97-AF65-F5344CB8AC3E}">
        <p14:creationId xmlns:p14="http://schemas.microsoft.com/office/powerpoint/2010/main" val="90930411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r>
              <a:rPr lang="en-GB" dirty="0"/>
              <a:t/>
            </a:r>
            <a:br>
              <a:rPr lang="en-GB" dirty="0"/>
            </a:br>
            <a:r>
              <a:rPr lang="ro-RO" dirty="0" err="1"/>
              <a:t>Insertion</a:t>
            </a:r>
            <a:r>
              <a:rPr lang="ro-RO" dirty="0"/>
              <a:t> </a:t>
            </a:r>
            <a:r>
              <a:rPr lang="en-GB" dirty="0"/>
              <a:t>Sort</a:t>
            </a:r>
            <a:endParaRPr lang="ro-RO" dirty="0"/>
          </a:p>
        </p:txBody>
      </p:sp>
      <p:sp>
        <p:nvSpPr>
          <p:cNvPr id="3" name="Content Placeholder 2"/>
          <p:cNvSpPr>
            <a:spLocks noGrp="1"/>
          </p:cNvSpPr>
          <p:nvPr>
            <p:ph idx="1"/>
          </p:nvPr>
        </p:nvSpPr>
        <p:spPr/>
        <p:txBody>
          <a:bodyPr>
            <a:normAutofit/>
          </a:bodyPr>
          <a:lstStyle/>
          <a:p>
            <a:pPr marL="0" indent="0">
              <a:buNone/>
            </a:pPr>
            <a:r>
              <a:rPr lang="fr-FR" dirty="0">
                <a:solidFill>
                  <a:srgbClr val="0000FF"/>
                </a:solidFill>
                <a:highlight>
                  <a:srgbClr val="FFFFFF"/>
                </a:highlight>
                <a:latin typeface="Consolas" panose="020B0609020204030204" pitchFamily="49" charset="0"/>
              </a:rPr>
              <a:t>public</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static</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void</a:t>
            </a:r>
            <a:r>
              <a:rPr lang="fr-FR" dirty="0">
                <a:solidFill>
                  <a:srgbClr val="000000"/>
                </a:solidFill>
                <a:highlight>
                  <a:srgbClr val="FFFFFF"/>
                </a:highlight>
                <a:latin typeface="Consolas" panose="020B0609020204030204" pitchFamily="49" charset="0"/>
              </a:rPr>
              <a:t> sort&lt;T&gt;(T[] a) </a:t>
            </a:r>
            <a:r>
              <a:rPr lang="fr-FR" dirty="0" err="1">
                <a:solidFill>
                  <a:srgbClr val="0000FF"/>
                </a:solidFill>
                <a:highlight>
                  <a:srgbClr val="FFFFFF"/>
                </a:highlight>
                <a:latin typeface="Consolas" panose="020B0609020204030204" pitchFamily="49" charset="0"/>
              </a:rPr>
              <a:t>where</a:t>
            </a:r>
            <a:r>
              <a:rPr lang="fr-FR" dirty="0">
                <a:solidFill>
                  <a:srgbClr val="000000"/>
                </a:solidFill>
                <a:highlight>
                  <a:srgbClr val="FFFFFF"/>
                </a:highlight>
                <a:latin typeface="Consolas" panose="020B0609020204030204" pitchFamily="49" charset="0"/>
              </a:rPr>
              <a:t> T: </a:t>
            </a:r>
            <a:r>
              <a:rPr lang="fr-FR" dirty="0" err="1">
                <a:solidFill>
                  <a:srgbClr val="2B91AF"/>
                </a:solidFill>
                <a:highlight>
                  <a:srgbClr val="FFFFFF"/>
                </a:highlight>
                <a:latin typeface="Consolas" panose="020B0609020204030204" pitchFamily="49" charset="0"/>
              </a:rPr>
              <a:t>IComparable</a:t>
            </a:r>
            <a:r>
              <a:rPr lang="fr-FR" dirty="0">
                <a:solidFill>
                  <a:srgbClr val="000000"/>
                </a:solidFill>
                <a:highlight>
                  <a:srgbClr val="FFFFFF"/>
                </a:highlight>
                <a:latin typeface="Consolas" panose="020B0609020204030204" pitchFamily="49" charset="0"/>
              </a:rPr>
              <a:t>&lt;T&gt;</a:t>
            </a:r>
            <a:r>
              <a:rPr lang="ro-RO" dirty="0" smtClean="0">
                <a:solidFill>
                  <a:srgbClr val="000000"/>
                </a:solidFill>
                <a:highlight>
                  <a:srgbClr val="FFFFFF"/>
                </a:highlight>
                <a:latin typeface="Consolas" panose="020B0609020204030204" pitchFamily="49" charset="0"/>
              </a:rPr>
              <a:t>  </a:t>
            </a:r>
            <a:endParaRPr lang="en-GB" dirty="0" smtClean="0">
              <a:solidFill>
                <a:srgbClr val="000000"/>
              </a:solidFill>
              <a:highlight>
                <a:srgbClr val="FFFFFF"/>
              </a:highlight>
              <a:latin typeface="Consolas" panose="020B0609020204030204" pitchFamily="49" charset="0"/>
            </a:endParaRPr>
          </a:p>
          <a:p>
            <a:pPr marL="0" indent="0">
              <a:buNone/>
            </a:pPr>
            <a:r>
              <a:rPr lang="ro-RO" dirty="0" smtClean="0">
                <a:solidFill>
                  <a:srgbClr val="000000"/>
                </a:solidFill>
                <a:highlight>
                  <a:srgbClr val="FFFFFF"/>
                </a:highlight>
                <a:latin typeface="Consolas" panose="020B0609020204030204" pitchFamily="49" charset="0"/>
              </a:rPr>
              <a:t>{</a:t>
            </a:r>
            <a:endParaRPr lang="ro-RO" dirty="0">
              <a:solidFill>
                <a:srgbClr val="000000"/>
              </a:solidFill>
              <a:highlight>
                <a:srgbClr val="FFFFFF"/>
              </a:highlight>
              <a:latin typeface="Consolas" panose="020B0609020204030204" pitchFamily="49" charset="0"/>
            </a:endParaRP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i, </a:t>
            </a:r>
            <a:r>
              <a:rPr lang="ro-RO" dirty="0" smtClean="0">
                <a:solidFill>
                  <a:srgbClr val="000000"/>
                </a:solidFill>
                <a:highlight>
                  <a:srgbClr val="FFFFFF"/>
                </a:highlight>
                <a:latin typeface="Consolas" panose="020B0609020204030204" pitchFamily="49" charset="0"/>
              </a:rPr>
              <a:t>j, </a:t>
            </a:r>
            <a:r>
              <a:rPr lang="ro-RO" dirty="0">
                <a:solidFill>
                  <a:srgbClr val="000000"/>
                </a:solidFill>
                <a:highlight>
                  <a:srgbClr val="FFFFFF"/>
                </a:highlight>
                <a:latin typeface="Consolas" panose="020B0609020204030204" pitchFamily="49" charset="0"/>
              </a:rPr>
              <a:t>n = </a:t>
            </a:r>
            <a:r>
              <a:rPr lang="ro-RO" dirty="0" err="1">
                <a:solidFill>
                  <a:srgbClr val="000000"/>
                </a:solidFill>
                <a:highlight>
                  <a:srgbClr val="FFFFFF"/>
                </a:highlight>
                <a:latin typeface="Consolas" panose="020B0609020204030204" pitchFamily="49" charset="0"/>
              </a:rPr>
              <a:t>a.Length</a:t>
            </a:r>
            <a:r>
              <a:rPr lang="ro-RO" dirty="0">
                <a:solidFill>
                  <a:srgbClr val="000000"/>
                </a:solidFill>
                <a:highlight>
                  <a:srgbClr val="FFFFFF"/>
                </a:highlight>
                <a:latin typeface="Consolas" panose="020B0609020204030204" pitchFamily="49" charset="0"/>
              </a:rPr>
              <a:t>;</a:t>
            </a:r>
          </a:p>
          <a:p>
            <a:pPr marL="0" indent="0">
              <a:buNone/>
            </a:pPr>
            <a:r>
              <a:rPr lang="nn-NO" dirty="0">
                <a:solidFill>
                  <a:srgbClr val="000000"/>
                </a:solidFill>
                <a:highlight>
                  <a:srgbClr val="FFFFFF"/>
                </a:highlight>
                <a:latin typeface="Consolas" panose="020B0609020204030204" pitchFamily="49" charset="0"/>
              </a:rPr>
              <a:t>            </a:t>
            </a:r>
            <a:r>
              <a:rPr lang="nn-NO" dirty="0">
                <a:solidFill>
                  <a:srgbClr val="0000FF"/>
                </a:solidFill>
                <a:highlight>
                  <a:srgbClr val="FFFFFF"/>
                </a:highlight>
                <a:latin typeface="Consolas" panose="020B0609020204030204" pitchFamily="49" charset="0"/>
              </a:rPr>
              <a:t>for</a:t>
            </a:r>
            <a:r>
              <a:rPr lang="nn-NO" dirty="0">
                <a:solidFill>
                  <a:srgbClr val="000000"/>
                </a:solidFill>
                <a:highlight>
                  <a:srgbClr val="FFFFFF"/>
                </a:highlight>
                <a:latin typeface="Consolas" panose="020B0609020204030204" pitchFamily="49" charset="0"/>
              </a:rPr>
              <a:t> (i = 1; i &lt; n; i++)</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for</a:t>
            </a:r>
            <a:r>
              <a:rPr lang="en-US" dirty="0">
                <a:solidFill>
                  <a:srgbClr val="000000"/>
                </a:solidFill>
                <a:highlight>
                  <a:srgbClr val="FFFFFF"/>
                </a:highlight>
                <a:latin typeface="Consolas" panose="020B0609020204030204" pitchFamily="49" charset="0"/>
              </a:rPr>
              <a:t> (j = </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j &gt; 0 &amp;&amp; less(a[j], a[j - 1]); j--)</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exch</a:t>
            </a:r>
            <a:r>
              <a:rPr lang="ro-RO" dirty="0">
                <a:solidFill>
                  <a:srgbClr val="000000"/>
                </a:solidFill>
                <a:highlight>
                  <a:srgbClr val="FFFFFF"/>
                </a:highlight>
                <a:latin typeface="Consolas" panose="020B0609020204030204" pitchFamily="49" charset="0"/>
              </a:rPr>
              <a:t>(a, j, j - 1);</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smtClean="0">
                <a:solidFill>
                  <a:srgbClr val="000000"/>
                </a:solidFill>
                <a:highlight>
                  <a:srgbClr val="FFFFFF"/>
                </a:highlight>
                <a:latin typeface="Consolas" panose="020B0609020204030204" pitchFamily="49" charset="0"/>
              </a:rPr>
              <a:t>}</a:t>
            </a:r>
            <a:endParaRPr lang="ro-RO" dirty="0"/>
          </a:p>
        </p:txBody>
      </p:sp>
    </p:spTree>
    <p:extLst>
      <p:ext uri="{BB962C8B-B14F-4D97-AF65-F5344CB8AC3E}">
        <p14:creationId xmlns:p14="http://schemas.microsoft.com/office/powerpoint/2010/main" val="20766945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Modelul</a:t>
            </a:r>
            <a:r>
              <a:rPr lang="en-GB" dirty="0" smtClean="0"/>
              <a:t> de </a:t>
            </a:r>
            <a:r>
              <a:rPr lang="en-GB" dirty="0" err="1" smtClean="0"/>
              <a:t>programare</a:t>
            </a:r>
            <a:endParaRPr lang="ro-RO" dirty="0"/>
          </a:p>
        </p:txBody>
      </p:sp>
      <p:sp>
        <p:nvSpPr>
          <p:cNvPr id="3" name="Content Placeholder 2"/>
          <p:cNvSpPr>
            <a:spLocks noGrp="1"/>
          </p:cNvSpPr>
          <p:nvPr>
            <p:ph idx="1"/>
          </p:nvPr>
        </p:nvSpPr>
        <p:spPr/>
        <p:txBody>
          <a:bodyPr/>
          <a:lstStyle/>
          <a:p>
            <a:r>
              <a:rPr lang="en-GB" dirty="0" err="1" smtClean="0"/>
              <a:t>Componentele</a:t>
            </a:r>
            <a:r>
              <a:rPr lang="en-GB" dirty="0" smtClean="0"/>
              <a:t> de </a:t>
            </a:r>
            <a:r>
              <a:rPr lang="en-GB" dirty="0" err="1" smtClean="0"/>
              <a:t>baz</a:t>
            </a:r>
            <a:r>
              <a:rPr lang="ro-RO" dirty="0" smtClean="0"/>
              <a:t>ă ale oricărui limbaj de programare modern</a:t>
            </a:r>
          </a:p>
          <a:p>
            <a:pPr lvl="1"/>
            <a:r>
              <a:rPr lang="ro-RO" dirty="0" smtClean="0"/>
              <a:t>Tipurile de date primitive (</a:t>
            </a:r>
            <a:r>
              <a:rPr lang="ro-RO" dirty="0" err="1" smtClean="0"/>
              <a:t>bool</a:t>
            </a:r>
            <a:r>
              <a:rPr lang="ro-RO" dirty="0" smtClean="0"/>
              <a:t>, </a:t>
            </a:r>
            <a:r>
              <a:rPr lang="ro-RO" dirty="0" err="1" smtClean="0"/>
              <a:t>int</a:t>
            </a:r>
            <a:r>
              <a:rPr lang="ro-RO" dirty="0" smtClean="0"/>
              <a:t>, </a:t>
            </a:r>
            <a:r>
              <a:rPr lang="ro-RO" dirty="0" err="1" smtClean="0"/>
              <a:t>char</a:t>
            </a:r>
            <a:r>
              <a:rPr lang="ro-RO" dirty="0" smtClean="0"/>
              <a:t>, </a:t>
            </a:r>
            <a:r>
              <a:rPr lang="ro-RO" dirty="0" err="1" smtClean="0"/>
              <a:t>float</a:t>
            </a:r>
            <a:r>
              <a:rPr lang="ro-RO" dirty="0" smtClean="0"/>
              <a:t>, </a:t>
            </a:r>
            <a:r>
              <a:rPr lang="ro-RO" dirty="0" err="1" smtClean="0"/>
              <a:t>double</a:t>
            </a:r>
            <a:r>
              <a:rPr lang="ro-RO" dirty="0" smtClean="0"/>
              <a:t> etc.)</a:t>
            </a:r>
          </a:p>
          <a:p>
            <a:pPr lvl="1"/>
            <a:r>
              <a:rPr lang="ro-RO" dirty="0" smtClean="0"/>
              <a:t>Instrucțiunile (ne permit să definim calcule): declarare, atribuire, condiționale, repetitive, apel, </a:t>
            </a:r>
            <a:r>
              <a:rPr lang="ro-RO" dirty="0" err="1" smtClean="0"/>
              <a:t>return</a:t>
            </a:r>
            <a:endParaRPr lang="ro-RO" dirty="0" smtClean="0"/>
          </a:p>
          <a:p>
            <a:pPr lvl="1"/>
            <a:r>
              <a:rPr lang="ro-RO" dirty="0" smtClean="0"/>
              <a:t>Tablouri – agregarea mai multor valori de același tip</a:t>
            </a:r>
          </a:p>
          <a:p>
            <a:pPr lvl="1"/>
            <a:r>
              <a:rPr lang="ro-RO" dirty="0" smtClean="0"/>
              <a:t>Metode statice – încapsularea și reutilizarea codului pentru a dezvolta programele ca seturi de module independente</a:t>
            </a:r>
          </a:p>
          <a:p>
            <a:pPr lvl="1"/>
            <a:r>
              <a:rPr lang="ro-RO" dirty="0" err="1" smtClean="0"/>
              <a:t>String</a:t>
            </a:r>
            <a:r>
              <a:rPr lang="ro-RO" dirty="0" smtClean="0"/>
              <a:t> - șiruri de caractere</a:t>
            </a:r>
          </a:p>
          <a:p>
            <a:pPr lvl="1"/>
            <a:r>
              <a:rPr lang="ro-RO" dirty="0" smtClean="0"/>
              <a:t>Intrare/ieșire – comunicarea dintre program și restul lumii</a:t>
            </a:r>
          </a:p>
          <a:p>
            <a:pPr lvl="1"/>
            <a:r>
              <a:rPr lang="ro-RO" dirty="0" smtClean="0"/>
              <a:t>Abstractizarea datelor – POO – crearea de noi tipuri de date non-primitive (clase)  </a:t>
            </a:r>
            <a:endParaRPr lang="ro-RO" dirty="0"/>
          </a:p>
        </p:txBody>
      </p:sp>
    </p:spTree>
    <p:extLst>
      <p:ext uri="{BB962C8B-B14F-4D97-AF65-F5344CB8AC3E}">
        <p14:creationId xmlns:p14="http://schemas.microsoft.com/office/powerpoint/2010/main" val="18097272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r>
              <a:rPr lang="en-GB" dirty="0"/>
              <a:t/>
            </a:r>
            <a:br>
              <a:rPr lang="en-GB" dirty="0"/>
            </a:br>
            <a:r>
              <a:rPr lang="ro-RO" dirty="0" err="1"/>
              <a:t>Insertion</a:t>
            </a:r>
            <a:r>
              <a:rPr lang="ro-RO" dirty="0"/>
              <a:t> </a:t>
            </a:r>
            <a:r>
              <a:rPr lang="en-GB" dirty="0"/>
              <a:t>Sort</a:t>
            </a:r>
            <a:endParaRPr lang="ro-RO" dirty="0"/>
          </a:p>
        </p:txBody>
      </p:sp>
      <p:sp>
        <p:nvSpPr>
          <p:cNvPr id="3" name="Content Placeholder 2"/>
          <p:cNvSpPr>
            <a:spLocks noGrp="1"/>
          </p:cNvSpPr>
          <p:nvPr>
            <p:ph idx="1"/>
          </p:nvPr>
        </p:nvSpPr>
        <p:spPr/>
        <p:txBody>
          <a:bodyPr/>
          <a:lstStyle/>
          <a:p>
            <a:r>
              <a:rPr lang="ro-RO" b="1" dirty="0" smtClean="0"/>
              <a:t>Propoziție: </a:t>
            </a:r>
            <a:r>
              <a:rPr lang="ro-RO" dirty="0" err="1" smtClean="0"/>
              <a:t>Insertion</a:t>
            </a:r>
            <a:r>
              <a:rPr lang="ro-RO" dirty="0" smtClean="0"/>
              <a:t> sort folosește în medie </a:t>
            </a:r>
            <a:r>
              <a:rPr lang="en-GB" dirty="0" smtClean="0"/>
              <a:t>~N^2 / 4 </a:t>
            </a:r>
            <a:r>
              <a:rPr lang="ro-RO" dirty="0" smtClean="0"/>
              <a:t>comparații și </a:t>
            </a:r>
            <a:r>
              <a:rPr lang="en-GB" dirty="0"/>
              <a:t>~N^2 / 4 </a:t>
            </a:r>
            <a:r>
              <a:rPr lang="ro-RO" dirty="0" smtClean="0"/>
              <a:t>interschimbări pentru a sorta un vector de lungime N cu chei distincte, </a:t>
            </a:r>
            <a:r>
              <a:rPr lang="ro-RO" dirty="0" err="1" smtClean="0"/>
              <a:t>aleatoare</a:t>
            </a:r>
            <a:r>
              <a:rPr lang="ro-RO" dirty="0" smtClean="0"/>
              <a:t>. În cel mai rău caz avem </a:t>
            </a:r>
            <a:r>
              <a:rPr lang="en-GB" dirty="0"/>
              <a:t>~N^2 / </a:t>
            </a:r>
            <a:r>
              <a:rPr lang="ro-RO" dirty="0" smtClean="0"/>
              <a:t>2</a:t>
            </a:r>
            <a:r>
              <a:rPr lang="en-GB" dirty="0" smtClean="0"/>
              <a:t> </a:t>
            </a:r>
            <a:r>
              <a:rPr lang="ro-RO" dirty="0"/>
              <a:t>comparații și </a:t>
            </a:r>
            <a:r>
              <a:rPr lang="en-GB" dirty="0"/>
              <a:t>~N^2 / </a:t>
            </a:r>
            <a:r>
              <a:rPr lang="ro-RO" dirty="0" smtClean="0"/>
              <a:t>2</a:t>
            </a:r>
            <a:r>
              <a:rPr lang="en-GB" dirty="0" smtClean="0"/>
              <a:t> </a:t>
            </a:r>
            <a:r>
              <a:rPr lang="ro-RO" dirty="0" smtClean="0"/>
              <a:t>interschimbări, iar în cel mai bun caz N – 1 comparații și 0 interschimbări</a:t>
            </a:r>
            <a:endParaRPr lang="ro-R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0511" y="3413355"/>
            <a:ext cx="5213688" cy="3429360"/>
          </a:xfrm>
          <a:prstGeom prst="rect">
            <a:avLst/>
          </a:prstGeom>
        </p:spPr>
      </p:pic>
    </p:spTree>
    <p:extLst>
      <p:ext uri="{BB962C8B-B14F-4D97-AF65-F5344CB8AC3E}">
        <p14:creationId xmlns:p14="http://schemas.microsoft.com/office/powerpoint/2010/main" val="236809128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r>
              <a:rPr lang="en-GB" dirty="0"/>
              <a:t/>
            </a:r>
            <a:br>
              <a:rPr lang="en-GB" dirty="0"/>
            </a:br>
            <a:r>
              <a:rPr lang="ro-RO" dirty="0" err="1"/>
              <a:t>Insertion</a:t>
            </a:r>
            <a:r>
              <a:rPr lang="ro-RO" dirty="0"/>
              <a:t> </a:t>
            </a:r>
            <a:r>
              <a:rPr lang="en-GB" dirty="0"/>
              <a:t>Sort</a:t>
            </a:r>
            <a:endParaRPr lang="ro-RO" dirty="0"/>
          </a:p>
        </p:txBody>
      </p:sp>
      <p:sp>
        <p:nvSpPr>
          <p:cNvPr id="3" name="Content Placeholder 2"/>
          <p:cNvSpPr>
            <a:spLocks noGrp="1"/>
          </p:cNvSpPr>
          <p:nvPr>
            <p:ph idx="1"/>
          </p:nvPr>
        </p:nvSpPr>
        <p:spPr/>
        <p:txBody>
          <a:bodyPr>
            <a:normAutofit lnSpcReduction="10000"/>
          </a:bodyPr>
          <a:lstStyle/>
          <a:p>
            <a:r>
              <a:rPr lang="ro-RO" dirty="0" smtClean="0"/>
              <a:t>Timpul de execuție depinde de ordinea inițială a elementelor în vector</a:t>
            </a:r>
          </a:p>
          <a:p>
            <a:r>
              <a:rPr lang="ro-RO" dirty="0" smtClean="0"/>
              <a:t>Dacă vectorul este mare și este deja sortat (sau aproape sortat) </a:t>
            </a:r>
            <a:r>
              <a:rPr lang="ro-RO" i="1" dirty="0" err="1" smtClean="0"/>
              <a:t>InsertionSort</a:t>
            </a:r>
            <a:r>
              <a:rPr lang="ro-RO" dirty="0" smtClean="0"/>
              <a:t> va fi mult mai rapid decât </a:t>
            </a:r>
            <a:r>
              <a:rPr lang="ro-RO" i="1" dirty="0" err="1"/>
              <a:t>S</a:t>
            </a:r>
            <a:r>
              <a:rPr lang="ro-RO" i="1" dirty="0" err="1" smtClean="0"/>
              <a:t>electionSort</a:t>
            </a:r>
            <a:r>
              <a:rPr lang="ro-RO" dirty="0" smtClean="0"/>
              <a:t>. </a:t>
            </a:r>
          </a:p>
          <a:p>
            <a:r>
              <a:rPr lang="ro-RO" dirty="0" smtClean="0"/>
              <a:t>Pentru un vector care este deja sortat timpul de execuție al </a:t>
            </a:r>
            <a:r>
              <a:rPr lang="ro-RO" i="1" dirty="0" err="1" smtClean="0"/>
              <a:t>InsertionSort</a:t>
            </a:r>
            <a:r>
              <a:rPr lang="ro-RO" dirty="0" smtClean="0"/>
              <a:t> este liniar (în acest caz timpul de execuție al </a:t>
            </a:r>
            <a:r>
              <a:rPr lang="ro-RO" i="1" dirty="0" err="1" smtClean="0"/>
              <a:t>SelectionSort</a:t>
            </a:r>
            <a:r>
              <a:rPr lang="ro-RO" dirty="0" smtClean="0"/>
              <a:t> este pătratic)</a:t>
            </a:r>
          </a:p>
          <a:p>
            <a:r>
              <a:rPr lang="ro-RO" dirty="0" smtClean="0"/>
              <a:t>Când numărul de inversiuni din vector este mic (vectorul este aproape sortat) </a:t>
            </a:r>
            <a:r>
              <a:rPr lang="ro-RO" i="1" dirty="0" err="1" smtClean="0"/>
              <a:t>InsertionSort</a:t>
            </a:r>
            <a:r>
              <a:rPr lang="ro-RO" dirty="0" smtClean="0"/>
              <a:t> poate fi mai rapid decât orice alt algoritm de sortare (inclusiv </a:t>
            </a:r>
            <a:r>
              <a:rPr lang="ro-RO" dirty="0" err="1" smtClean="0"/>
              <a:t>QuickSort</a:t>
            </a:r>
            <a:r>
              <a:rPr lang="ro-RO" dirty="0" smtClean="0"/>
              <a:t>)</a:t>
            </a:r>
          </a:p>
          <a:p>
            <a:r>
              <a:rPr lang="ro-RO" dirty="0" smtClean="0"/>
              <a:t>Numărul de accese la elementele vectorului poate fi înjumătățit prin mutarea elementelor mai mari </a:t>
            </a:r>
            <a:r>
              <a:rPr lang="en-GB" dirty="0" err="1" smtClean="0"/>
              <a:t>dec</a:t>
            </a:r>
            <a:r>
              <a:rPr lang="ro-RO" dirty="0" err="1" smtClean="0"/>
              <a:t>ât</a:t>
            </a:r>
            <a:r>
              <a:rPr lang="ro-RO" dirty="0" smtClean="0"/>
              <a:t> </a:t>
            </a:r>
            <a:r>
              <a:rPr lang="ro-RO" dirty="0"/>
              <a:t>a</a:t>
            </a:r>
            <a:r>
              <a:rPr lang="en-GB" dirty="0" smtClean="0"/>
              <a:t>[</a:t>
            </a:r>
            <a:r>
              <a:rPr lang="en-GB" dirty="0" err="1" smtClean="0"/>
              <a:t>i</a:t>
            </a:r>
            <a:r>
              <a:rPr lang="en-GB" dirty="0" smtClean="0"/>
              <a:t>]</a:t>
            </a:r>
            <a:r>
              <a:rPr lang="ro-RO" dirty="0" smtClean="0"/>
              <a:t> cu o poziție la dreapta și efectuarea unei interschimbări la final când este găsită poziția în care trebuie inserat a</a:t>
            </a:r>
            <a:r>
              <a:rPr lang="en-GB" dirty="0" smtClean="0"/>
              <a:t>[</a:t>
            </a:r>
            <a:r>
              <a:rPr lang="en-GB" dirty="0" err="1" smtClean="0"/>
              <a:t>i</a:t>
            </a:r>
            <a:r>
              <a:rPr lang="en-GB" dirty="0" smtClean="0"/>
              <a:t>]</a:t>
            </a:r>
            <a:r>
              <a:rPr lang="ro-RO" dirty="0" smtClean="0"/>
              <a:t> (</a:t>
            </a:r>
            <a:r>
              <a:rPr lang="ro-RO" dirty="0" err="1" smtClean="0">
                <a:solidFill>
                  <a:srgbClr val="FF0000"/>
                </a:solidFill>
              </a:rPr>
              <a:t>InsertionXSort.cs</a:t>
            </a:r>
            <a:r>
              <a:rPr lang="ro-RO" dirty="0" smtClean="0"/>
              <a:t>)</a:t>
            </a:r>
          </a:p>
          <a:p>
            <a:endParaRPr lang="ro-RO" dirty="0"/>
          </a:p>
        </p:txBody>
      </p:sp>
    </p:spTree>
    <p:extLst>
      <p:ext uri="{BB962C8B-B14F-4D97-AF65-F5344CB8AC3E}">
        <p14:creationId xmlns:p14="http://schemas.microsoft.com/office/powerpoint/2010/main" val="1640832164"/>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Sortare</a:t>
            </a:r>
            <a:r>
              <a:rPr lang="en-GB" dirty="0" smtClean="0"/>
              <a:t/>
            </a:r>
            <a:br>
              <a:rPr lang="en-GB" dirty="0" smtClean="0"/>
            </a:br>
            <a:r>
              <a:rPr lang="en-GB" dirty="0" err="1" smtClean="0"/>
              <a:t>Compararea</a:t>
            </a:r>
            <a:r>
              <a:rPr lang="en-GB" dirty="0" smtClean="0"/>
              <a:t> </a:t>
            </a:r>
            <a:r>
              <a:rPr lang="en-GB" dirty="0" err="1" smtClean="0"/>
              <a:t>algoritmilor</a:t>
            </a:r>
            <a:r>
              <a:rPr lang="en-GB" dirty="0" smtClean="0"/>
              <a:t> de </a:t>
            </a:r>
            <a:r>
              <a:rPr lang="en-GB" dirty="0" err="1" smtClean="0"/>
              <a:t>sortare</a:t>
            </a:r>
            <a:endParaRPr lang="ro-RO" dirty="0"/>
          </a:p>
        </p:txBody>
      </p:sp>
      <p:sp>
        <p:nvSpPr>
          <p:cNvPr id="3" name="Content Placeholder 2"/>
          <p:cNvSpPr>
            <a:spLocks noGrp="1"/>
          </p:cNvSpPr>
          <p:nvPr>
            <p:ph idx="1"/>
          </p:nvPr>
        </p:nvSpPr>
        <p:spPr/>
        <p:txBody>
          <a:bodyPr/>
          <a:lstStyle/>
          <a:p>
            <a:r>
              <a:rPr lang="en-GB" dirty="0" err="1" smtClean="0"/>
              <a:t>Compararea</a:t>
            </a:r>
            <a:r>
              <a:rPr lang="en-GB" dirty="0" smtClean="0"/>
              <a:t> </a:t>
            </a:r>
            <a:r>
              <a:rPr lang="en-GB" dirty="0" err="1" smtClean="0"/>
              <a:t>algor</a:t>
            </a:r>
            <a:r>
              <a:rPr lang="ro-RO" dirty="0" err="1" smtClean="0"/>
              <a:t>itmilor</a:t>
            </a:r>
            <a:r>
              <a:rPr lang="ro-RO" dirty="0" smtClean="0"/>
              <a:t> se face prin metoda științifică:</a:t>
            </a:r>
          </a:p>
          <a:p>
            <a:pPr lvl="1"/>
            <a:r>
              <a:rPr lang="ro-RO" dirty="0" smtClean="0"/>
              <a:t>Implementarea și depanarea algoritmilor</a:t>
            </a:r>
          </a:p>
          <a:p>
            <a:pPr lvl="1"/>
            <a:r>
              <a:rPr lang="ro-RO" dirty="0" smtClean="0"/>
              <a:t>Analizarea proprietăților lor de bază</a:t>
            </a:r>
          </a:p>
          <a:p>
            <a:pPr lvl="1"/>
            <a:r>
              <a:rPr lang="ro-RO" dirty="0" smtClean="0"/>
              <a:t>Formularea unor ipoteze în legătură cu performanța comparativă</a:t>
            </a:r>
          </a:p>
          <a:p>
            <a:pPr lvl="1"/>
            <a:r>
              <a:rPr lang="ro-RO" dirty="0" smtClean="0"/>
              <a:t>Rularea unor experimente pentru a valida ipotezele (</a:t>
            </a:r>
            <a:r>
              <a:rPr lang="ro-RO" dirty="0" err="1" smtClean="0">
                <a:solidFill>
                  <a:srgbClr val="FF0000"/>
                </a:solidFill>
              </a:rPr>
              <a:t>SortCompare.cs</a:t>
            </a:r>
            <a:r>
              <a:rPr lang="ro-RO" dirty="0" smtClean="0"/>
              <a:t>)</a:t>
            </a:r>
            <a:endParaRPr lang="en-GB" dirty="0" smtClean="0"/>
          </a:p>
          <a:p>
            <a:r>
              <a:rPr lang="en-GB" b="1" dirty="0" err="1" smtClean="0"/>
              <a:t>Propozi</a:t>
            </a:r>
            <a:r>
              <a:rPr lang="ro-RO" b="1" dirty="0" smtClean="0"/>
              <a:t>ție: </a:t>
            </a:r>
            <a:r>
              <a:rPr lang="ro-RO" dirty="0" smtClean="0"/>
              <a:t>timpul de rulare pentru </a:t>
            </a:r>
            <a:r>
              <a:rPr lang="ro-RO" dirty="0" err="1" smtClean="0"/>
              <a:t>InsertionSort</a:t>
            </a:r>
            <a:r>
              <a:rPr lang="ro-RO" dirty="0" smtClean="0"/>
              <a:t> și </a:t>
            </a:r>
            <a:r>
              <a:rPr lang="ro-RO" dirty="0" err="1" smtClean="0"/>
              <a:t>SelectionSort</a:t>
            </a:r>
            <a:r>
              <a:rPr lang="ro-RO" dirty="0" smtClean="0"/>
              <a:t> este pătratic. </a:t>
            </a:r>
            <a:r>
              <a:rPr lang="ro-RO" dirty="0" err="1" smtClean="0"/>
              <a:t>InsertionXSort</a:t>
            </a:r>
            <a:r>
              <a:rPr lang="ro-RO" dirty="0" smtClean="0"/>
              <a:t> este de aproximativ două ori mai rapid decât </a:t>
            </a:r>
            <a:r>
              <a:rPr lang="ro-RO" dirty="0" err="1" smtClean="0"/>
              <a:t>SelectionSort</a:t>
            </a:r>
            <a:r>
              <a:rPr lang="ro-RO" dirty="0" smtClean="0"/>
              <a:t>. </a:t>
            </a:r>
            <a:endParaRPr lang="ro-RO" dirty="0"/>
          </a:p>
          <a:p>
            <a:r>
              <a:rPr lang="ro-RO" dirty="0" err="1" smtClean="0"/>
              <a:t>InsertionXSort</a:t>
            </a:r>
            <a:r>
              <a:rPr lang="ro-RO" dirty="0" smtClean="0"/>
              <a:t> este o optimizare a algoritmului </a:t>
            </a:r>
            <a:r>
              <a:rPr lang="ro-RO" dirty="0" err="1" smtClean="0"/>
              <a:t>InsertionSort</a:t>
            </a:r>
            <a:r>
              <a:rPr lang="ro-RO" dirty="0" smtClean="0"/>
              <a:t>. Numărul de interschimbări este înjumătățit. (</a:t>
            </a:r>
            <a:r>
              <a:rPr lang="ro-RO" dirty="0" err="1" smtClean="0">
                <a:solidFill>
                  <a:srgbClr val="FF0000"/>
                </a:solidFill>
              </a:rPr>
              <a:t>InsertionXSort.cs</a:t>
            </a:r>
            <a:r>
              <a:rPr lang="ro-RO" dirty="0" smtClean="0"/>
              <a:t>)</a:t>
            </a:r>
          </a:p>
          <a:p>
            <a:pPr lvl="1"/>
            <a:endParaRPr lang="ro-RO" dirty="0"/>
          </a:p>
        </p:txBody>
      </p:sp>
    </p:spTree>
    <p:extLst>
      <p:ext uri="{BB962C8B-B14F-4D97-AF65-F5344CB8AC3E}">
        <p14:creationId xmlns:p14="http://schemas.microsoft.com/office/powerpoint/2010/main" val="113382468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Sortare</a:t>
            </a:r>
            <a:r>
              <a:rPr lang="ro-RO" dirty="0" smtClean="0"/>
              <a:t/>
            </a:r>
            <a:br>
              <a:rPr lang="ro-RO" dirty="0" smtClean="0"/>
            </a:br>
            <a:r>
              <a:rPr lang="ro-RO" dirty="0" err="1" smtClean="0"/>
              <a:t>ShellSort</a:t>
            </a:r>
            <a:endParaRPr lang="ro-RO" dirty="0"/>
          </a:p>
        </p:txBody>
      </p:sp>
      <p:sp>
        <p:nvSpPr>
          <p:cNvPr id="3" name="Content Placeholder 2"/>
          <p:cNvSpPr>
            <a:spLocks noGrp="1"/>
          </p:cNvSpPr>
          <p:nvPr>
            <p:ph idx="1"/>
          </p:nvPr>
        </p:nvSpPr>
        <p:spPr/>
        <p:txBody>
          <a:bodyPr/>
          <a:lstStyle/>
          <a:p>
            <a:r>
              <a:rPr lang="ro-RO" i="1" dirty="0" err="1" smtClean="0"/>
              <a:t>ShellSort</a:t>
            </a:r>
            <a:r>
              <a:rPr lang="ro-RO" dirty="0" smtClean="0"/>
              <a:t> e</a:t>
            </a:r>
            <a:r>
              <a:rPr lang="en-GB" dirty="0" err="1" smtClean="0"/>
              <a:t>ste</a:t>
            </a:r>
            <a:r>
              <a:rPr lang="en-GB" dirty="0" smtClean="0"/>
              <a:t> un </a:t>
            </a:r>
            <a:r>
              <a:rPr lang="en-GB" dirty="0" err="1" smtClean="0"/>
              <a:t>algoritm</a:t>
            </a:r>
            <a:r>
              <a:rPr lang="ro-RO" dirty="0" smtClean="0"/>
              <a:t> de sortare</a:t>
            </a:r>
            <a:r>
              <a:rPr lang="en-GB" dirty="0" smtClean="0"/>
              <a:t> rapid </a:t>
            </a:r>
            <a:r>
              <a:rPr lang="en-GB" dirty="0" err="1" smtClean="0"/>
              <a:t>ba</a:t>
            </a:r>
            <a:r>
              <a:rPr lang="ro-RO" dirty="0" err="1" smtClean="0"/>
              <a:t>zat</a:t>
            </a:r>
            <a:r>
              <a:rPr lang="ro-RO" dirty="0" smtClean="0"/>
              <a:t> pe </a:t>
            </a:r>
            <a:r>
              <a:rPr lang="ro-RO" i="1" dirty="0" err="1" smtClean="0"/>
              <a:t>InsertionSort</a:t>
            </a:r>
            <a:endParaRPr lang="ro-RO" i="1" dirty="0" smtClean="0"/>
          </a:p>
          <a:p>
            <a:r>
              <a:rPr lang="ro-RO" i="1" dirty="0" err="1" smtClean="0"/>
              <a:t>InsertionSort</a:t>
            </a:r>
            <a:r>
              <a:rPr lang="ro-RO" dirty="0" smtClean="0"/>
              <a:t> </a:t>
            </a:r>
            <a:r>
              <a:rPr lang="ro-RO" dirty="0" err="1" smtClean="0"/>
              <a:t>interschimbă</a:t>
            </a:r>
            <a:r>
              <a:rPr lang="ro-RO" dirty="0" smtClean="0"/>
              <a:t> întotdeauna două elemente care sunt unul lângă altul în vector. Dacă cel mai mic element al vectorului este pe ultima poziție vor fi nevoie de N-1 operații de interschimbare pentru a fi adus pe prima poziție (ceea ce este ineficient)</a:t>
            </a:r>
          </a:p>
          <a:p>
            <a:r>
              <a:rPr lang="ro-RO" i="1" dirty="0" err="1" smtClean="0"/>
              <a:t>ShellSort</a:t>
            </a:r>
            <a:r>
              <a:rPr lang="ro-RO" dirty="0" smtClean="0"/>
              <a:t> este o simplă extensie mai rapidă a </a:t>
            </a:r>
            <a:r>
              <a:rPr lang="ro-RO" i="1" dirty="0" err="1" smtClean="0"/>
              <a:t>InsertionSort</a:t>
            </a:r>
            <a:r>
              <a:rPr lang="ro-RO" dirty="0" smtClean="0"/>
              <a:t> întrucât permite interschimbarea a două elemente care sunt mai îndepărtate unul de altul rezultând vectori parțial sortați care pot fi sortați în mod eficient (prin </a:t>
            </a:r>
            <a:r>
              <a:rPr lang="ro-RO" i="1" dirty="0" err="1" smtClean="0"/>
              <a:t>InsertionSort</a:t>
            </a:r>
            <a:r>
              <a:rPr lang="ro-RO" dirty="0" smtClean="0"/>
              <a:t>)</a:t>
            </a:r>
          </a:p>
          <a:p>
            <a:endParaRPr lang="ro-RO" dirty="0" smtClean="0"/>
          </a:p>
          <a:p>
            <a:endParaRPr lang="ro-RO" dirty="0"/>
          </a:p>
        </p:txBody>
      </p:sp>
    </p:spTree>
    <p:extLst>
      <p:ext uri="{BB962C8B-B14F-4D97-AF65-F5344CB8AC3E}">
        <p14:creationId xmlns:p14="http://schemas.microsoft.com/office/powerpoint/2010/main" val="192893387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r>
              <a:rPr lang="ro-RO" dirty="0"/>
              <a:t/>
            </a:r>
            <a:br>
              <a:rPr lang="ro-RO" dirty="0"/>
            </a:br>
            <a:r>
              <a:rPr lang="ro-RO" dirty="0" err="1"/>
              <a:t>ShellSort</a:t>
            </a:r>
            <a:endParaRPr lang="ro-RO" dirty="0"/>
          </a:p>
        </p:txBody>
      </p:sp>
      <p:sp>
        <p:nvSpPr>
          <p:cNvPr id="3" name="Content Placeholder 2"/>
          <p:cNvSpPr>
            <a:spLocks noGrp="1"/>
          </p:cNvSpPr>
          <p:nvPr>
            <p:ph idx="1"/>
          </p:nvPr>
        </p:nvSpPr>
        <p:spPr>
          <a:xfrm>
            <a:off x="677337" y="2160590"/>
            <a:ext cx="8986783" cy="3880773"/>
          </a:xfrm>
        </p:spPr>
        <p:txBody>
          <a:bodyPr/>
          <a:lstStyle/>
          <a:p>
            <a:r>
              <a:rPr lang="ro-RO" dirty="0"/>
              <a:t>Ideea este de a rearanja vectorul </a:t>
            </a:r>
            <a:r>
              <a:rPr lang="ro-RO" dirty="0" err="1"/>
              <a:t>a.î</a:t>
            </a:r>
            <a:r>
              <a:rPr lang="ro-RO" dirty="0"/>
              <a:t>. </a:t>
            </a:r>
            <a:r>
              <a:rPr lang="ro-RO" dirty="0" smtClean="0"/>
              <a:t>luând tot al </a:t>
            </a:r>
            <a:r>
              <a:rPr lang="ro-RO" i="1" dirty="0" smtClean="0"/>
              <a:t>h</a:t>
            </a:r>
            <a:r>
              <a:rPr lang="ro-RO" dirty="0" smtClean="0"/>
              <a:t>-lea element din vector obținem o secvență sortată. </a:t>
            </a:r>
          </a:p>
          <a:p>
            <a:r>
              <a:rPr lang="ro-RO" dirty="0" smtClean="0"/>
              <a:t>Un astfel de vector se numește </a:t>
            </a:r>
            <a:r>
              <a:rPr lang="ro-RO" i="1" dirty="0" smtClean="0"/>
              <a:t>h</a:t>
            </a:r>
            <a:r>
              <a:rPr lang="ro-RO" dirty="0" smtClean="0"/>
              <a:t>-sortat</a:t>
            </a:r>
          </a:p>
          <a:p>
            <a:r>
              <a:rPr lang="ro-RO" dirty="0" smtClean="0"/>
              <a:t>Un vector </a:t>
            </a:r>
            <a:r>
              <a:rPr lang="ro-RO" i="1" dirty="0" smtClean="0"/>
              <a:t>h</a:t>
            </a:r>
            <a:r>
              <a:rPr lang="ro-RO" dirty="0" smtClean="0"/>
              <a:t>-sortat reprezintă o intercalare a h secvențe sortate</a:t>
            </a:r>
          </a:p>
          <a:p>
            <a:r>
              <a:rPr lang="ro-RO" dirty="0" smtClean="0"/>
              <a:t>Prin </a:t>
            </a:r>
            <a:r>
              <a:rPr lang="ro-RO" i="1" dirty="0" smtClean="0"/>
              <a:t>h</a:t>
            </a:r>
            <a:r>
              <a:rPr lang="ro-RO" dirty="0" smtClean="0"/>
              <a:t>-sortare pentru o valoarea mare a lui </a:t>
            </a:r>
            <a:r>
              <a:rPr lang="ro-RO" i="1" dirty="0" smtClean="0"/>
              <a:t>h</a:t>
            </a:r>
            <a:r>
              <a:rPr lang="ro-RO" dirty="0" smtClean="0"/>
              <a:t>, putem muta elemente pe distanțe mari astfel încât va fi mai ușor să </a:t>
            </a:r>
            <a:r>
              <a:rPr lang="ro-RO" i="1" dirty="0" smtClean="0"/>
              <a:t>h</a:t>
            </a:r>
            <a:r>
              <a:rPr lang="ro-RO" dirty="0" smtClean="0"/>
              <a:t>-sortăm pentru valori mici ale lui </a:t>
            </a:r>
            <a:r>
              <a:rPr lang="ro-RO" i="1" dirty="0" smtClean="0"/>
              <a:t>h</a:t>
            </a:r>
          </a:p>
          <a:p>
            <a:r>
              <a:rPr lang="ro-RO" dirty="0" smtClean="0"/>
              <a:t>O astfel de procedură pentru orice secvență de valori pentru h care se termină cu 1 va produce un vector sortat: </a:t>
            </a:r>
            <a:r>
              <a:rPr lang="ro-RO" i="1" dirty="0" err="1" smtClean="0"/>
              <a:t>shellsort</a:t>
            </a:r>
            <a:endParaRPr lang="ro-RO" i="1" dirty="0"/>
          </a:p>
          <a:p>
            <a:endParaRPr lang="ro-RO" dirty="0" smtClean="0"/>
          </a:p>
        </p:txBody>
      </p:sp>
    </p:spTree>
    <p:extLst>
      <p:ext uri="{BB962C8B-B14F-4D97-AF65-F5344CB8AC3E}">
        <p14:creationId xmlns:p14="http://schemas.microsoft.com/office/powerpoint/2010/main" val="137693734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r>
              <a:rPr lang="ro-RO" dirty="0"/>
              <a:t/>
            </a:r>
            <a:br>
              <a:rPr lang="ro-RO" dirty="0"/>
            </a:br>
            <a:r>
              <a:rPr lang="ro-RO" dirty="0" err="1"/>
              <a:t>ShellSort</a:t>
            </a:r>
            <a:endParaRPr lang="ro-RO" dirty="0"/>
          </a:p>
        </p:txBody>
      </p:sp>
      <p:sp>
        <p:nvSpPr>
          <p:cNvPr id="3" name="Content Placeholder 2"/>
          <p:cNvSpPr>
            <a:spLocks noGrp="1"/>
          </p:cNvSpPr>
          <p:nvPr>
            <p:ph idx="1"/>
          </p:nvPr>
        </p:nvSpPr>
        <p:spPr/>
        <p:txBody>
          <a:bodyPr/>
          <a:lstStyle/>
          <a:p>
            <a:r>
              <a:rPr lang="ro-RO" dirty="0" smtClean="0"/>
              <a:t>O secvență </a:t>
            </a:r>
            <a:r>
              <a:rPr lang="ro-RO" i="1" dirty="0" smtClean="0"/>
              <a:t>h</a:t>
            </a:r>
            <a:r>
              <a:rPr lang="ro-RO" dirty="0" smtClean="0"/>
              <a:t>-sortată reprezintă h </a:t>
            </a:r>
            <a:r>
              <a:rPr lang="ro-RO" dirty="0" err="1" smtClean="0"/>
              <a:t>subsecvențe</a:t>
            </a:r>
            <a:r>
              <a:rPr lang="ro-RO" dirty="0" smtClean="0"/>
              <a:t> sortate, intercalate.</a:t>
            </a:r>
            <a:endParaRPr lang="ro-R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8946" y="2756810"/>
            <a:ext cx="7755397" cy="2402423"/>
          </a:xfrm>
          <a:prstGeom prst="rect">
            <a:avLst/>
          </a:prstGeom>
        </p:spPr>
      </p:pic>
    </p:spTree>
    <p:extLst>
      <p:ext uri="{BB962C8B-B14F-4D97-AF65-F5344CB8AC3E}">
        <p14:creationId xmlns:p14="http://schemas.microsoft.com/office/powerpoint/2010/main" val="345584572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r>
              <a:rPr lang="ro-RO" dirty="0"/>
              <a:t/>
            </a:r>
            <a:br>
              <a:rPr lang="ro-RO" dirty="0"/>
            </a:br>
            <a:r>
              <a:rPr lang="ro-RO" dirty="0" err="1"/>
              <a:t>ShellSort</a:t>
            </a:r>
            <a:endParaRPr lang="ro-RO" dirty="0"/>
          </a:p>
        </p:txBody>
      </p:sp>
      <p:sp>
        <p:nvSpPr>
          <p:cNvPr id="3" name="Content Placeholder 2"/>
          <p:cNvSpPr>
            <a:spLocks noGrp="1"/>
          </p:cNvSpPr>
          <p:nvPr>
            <p:ph idx="1"/>
          </p:nvPr>
        </p:nvSpPr>
        <p:spPr>
          <a:xfrm>
            <a:off x="677333" y="1770078"/>
            <a:ext cx="9758571" cy="4271285"/>
          </a:xfrm>
        </p:spPr>
        <p:txBody>
          <a:bodyPr>
            <a:normAutofit fontScale="92500"/>
          </a:bodyPr>
          <a:lstStyle/>
          <a:p>
            <a:pPr marL="0" indent="0">
              <a:buNone/>
            </a:pPr>
            <a:r>
              <a:rPr lang="fr-FR" dirty="0">
                <a:solidFill>
                  <a:srgbClr val="000000"/>
                </a:solidFill>
                <a:highlight>
                  <a:srgbClr val="FFFFFF"/>
                </a:highlight>
                <a:latin typeface="Consolas" panose="020B0609020204030204" pitchFamily="49" charset="0"/>
              </a:rPr>
              <a:t> </a:t>
            </a:r>
            <a:r>
              <a:rPr lang="fr-FR" dirty="0">
                <a:solidFill>
                  <a:srgbClr val="0000FF"/>
                </a:solidFill>
                <a:highlight>
                  <a:srgbClr val="FFFFFF"/>
                </a:highlight>
                <a:latin typeface="Consolas" panose="020B0609020204030204" pitchFamily="49" charset="0"/>
              </a:rPr>
              <a:t>public</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static</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void</a:t>
            </a:r>
            <a:r>
              <a:rPr lang="fr-FR" dirty="0">
                <a:solidFill>
                  <a:srgbClr val="000000"/>
                </a:solidFill>
                <a:highlight>
                  <a:srgbClr val="FFFFFF"/>
                </a:highlight>
                <a:latin typeface="Consolas" panose="020B0609020204030204" pitchFamily="49" charset="0"/>
              </a:rPr>
              <a:t> sort&lt;T&gt;(T[] a) </a:t>
            </a:r>
            <a:r>
              <a:rPr lang="fr-FR" dirty="0" err="1">
                <a:solidFill>
                  <a:srgbClr val="0000FF"/>
                </a:solidFill>
                <a:highlight>
                  <a:srgbClr val="FFFFFF"/>
                </a:highlight>
                <a:latin typeface="Consolas" panose="020B0609020204030204" pitchFamily="49" charset="0"/>
              </a:rPr>
              <a:t>where</a:t>
            </a:r>
            <a:r>
              <a:rPr lang="fr-FR" dirty="0">
                <a:solidFill>
                  <a:srgbClr val="000000"/>
                </a:solidFill>
                <a:highlight>
                  <a:srgbClr val="FFFFFF"/>
                </a:highlight>
                <a:latin typeface="Consolas" panose="020B0609020204030204" pitchFamily="49" charset="0"/>
              </a:rPr>
              <a:t> T : </a:t>
            </a:r>
            <a:r>
              <a:rPr lang="fr-FR" dirty="0" err="1">
                <a:solidFill>
                  <a:srgbClr val="2B91AF"/>
                </a:solidFill>
                <a:highlight>
                  <a:srgbClr val="FFFFFF"/>
                </a:highlight>
                <a:latin typeface="Consolas" panose="020B0609020204030204" pitchFamily="49" charset="0"/>
              </a:rPr>
              <a:t>IComparable</a:t>
            </a:r>
            <a:r>
              <a:rPr lang="fr-FR" dirty="0">
                <a:solidFill>
                  <a:srgbClr val="000000"/>
                </a:solidFill>
                <a:highlight>
                  <a:srgbClr val="FFFFFF"/>
                </a:highlight>
                <a:latin typeface="Consolas" panose="020B0609020204030204" pitchFamily="49" charset="0"/>
              </a:rPr>
              <a:t>&lt;T</a:t>
            </a:r>
            <a:r>
              <a:rPr lang="fr-FR" dirty="0" smtClean="0">
                <a:solidFill>
                  <a:srgbClr val="000000"/>
                </a:solidFill>
                <a:highlight>
                  <a:srgbClr val="FFFFFF"/>
                </a:highlight>
                <a:latin typeface="Consolas" panose="020B0609020204030204" pitchFamily="49" charset="0"/>
              </a:rPr>
              <a:t>&gt;</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smtClean="0">
                <a:solidFill>
                  <a:srgbClr val="000000"/>
                </a:solidFill>
                <a:highlight>
                  <a:srgbClr val="FFFFFF"/>
                </a:highlight>
                <a:latin typeface="Consolas" panose="020B0609020204030204" pitchFamily="49" charset="0"/>
              </a:rPr>
              <a:t> </a:t>
            </a:r>
            <a:r>
              <a:rPr lang="ro-RO" dirty="0" err="1" smtClean="0">
                <a:solidFill>
                  <a:srgbClr val="0000FF"/>
                </a:solidFill>
                <a:highlight>
                  <a:srgbClr val="FFFFFF"/>
                </a:highlight>
                <a:latin typeface="Consolas" panose="020B0609020204030204" pitchFamily="49" charset="0"/>
              </a:rPr>
              <a:t>int</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n = </a:t>
            </a:r>
            <a:r>
              <a:rPr lang="ro-RO" dirty="0" err="1">
                <a:solidFill>
                  <a:srgbClr val="000000"/>
                </a:solidFill>
                <a:highlight>
                  <a:srgbClr val="FFFFFF"/>
                </a:highlight>
                <a:latin typeface="Consolas" panose="020B0609020204030204" pitchFamily="49" charset="0"/>
              </a:rPr>
              <a:t>a.Length</a:t>
            </a:r>
            <a:r>
              <a:rPr lang="ro-RO" dirty="0">
                <a:solidFill>
                  <a:srgbClr val="000000"/>
                </a:solidFill>
                <a:highlight>
                  <a:srgbClr val="FFFFFF"/>
                </a:highlight>
                <a:latin typeface="Consolas" panose="020B0609020204030204" pitchFamily="49" charset="0"/>
              </a:rPr>
              <a:t>;</a:t>
            </a:r>
          </a:p>
          <a:p>
            <a:pPr marL="0" indent="0">
              <a:buNone/>
            </a:pPr>
            <a:r>
              <a:rPr lang="ro-RO" dirty="0" smtClean="0">
                <a:solidFill>
                  <a:srgbClr val="000000"/>
                </a:solidFill>
                <a:highlight>
                  <a:srgbClr val="FFFFFF"/>
                </a:highlight>
                <a:latin typeface="Consolas" panose="020B0609020204030204" pitchFamily="49" charset="0"/>
              </a:rPr>
              <a:t>   </a:t>
            </a:r>
            <a:r>
              <a:rPr lang="ro-RO" dirty="0" err="1" smtClean="0">
                <a:solidFill>
                  <a:srgbClr val="0000FF"/>
                </a:solidFill>
                <a:highlight>
                  <a:srgbClr val="FFFFFF"/>
                </a:highlight>
                <a:latin typeface="Consolas" panose="020B0609020204030204" pitchFamily="49" charset="0"/>
              </a:rPr>
              <a:t>int</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h = 1</a:t>
            </a:r>
            <a:r>
              <a:rPr lang="ro-RO" dirty="0" smtClean="0">
                <a:solidFill>
                  <a:srgbClr val="000000"/>
                </a:solidFill>
                <a:highlight>
                  <a:srgbClr val="FFFFFF"/>
                </a:highlight>
                <a:latin typeface="Consolas" panose="020B0609020204030204" pitchFamily="49" charset="0"/>
              </a:rPr>
              <a:t>; </a:t>
            </a:r>
            <a:r>
              <a:rPr lang="ro-RO" dirty="0">
                <a:solidFill>
                  <a:srgbClr val="008000"/>
                </a:solidFill>
                <a:highlight>
                  <a:srgbClr val="FFFFFF"/>
                </a:highlight>
                <a:latin typeface="Consolas" panose="020B0609020204030204" pitchFamily="49" charset="0"/>
              </a:rPr>
              <a:t>// 3x+1 </a:t>
            </a:r>
            <a:r>
              <a:rPr lang="ro-RO" dirty="0" err="1" smtClean="0">
                <a:solidFill>
                  <a:srgbClr val="008000"/>
                </a:solidFill>
                <a:highlight>
                  <a:srgbClr val="FFFFFF"/>
                </a:highlight>
                <a:latin typeface="Consolas" panose="020B0609020204030204" pitchFamily="49" charset="0"/>
              </a:rPr>
              <a:t>secv</a:t>
            </a:r>
            <a:r>
              <a:rPr lang="ro-RO" dirty="0" smtClean="0">
                <a:solidFill>
                  <a:srgbClr val="008000"/>
                </a:solidFill>
                <a:highlight>
                  <a:srgbClr val="FFFFFF"/>
                </a:highlight>
                <a:latin typeface="Consolas" panose="020B0609020204030204" pitchFamily="49" charset="0"/>
              </a:rPr>
              <a:t>. </a:t>
            </a:r>
            <a:r>
              <a:rPr lang="ro-RO" dirty="0">
                <a:solidFill>
                  <a:srgbClr val="008000"/>
                </a:solidFill>
                <a:highlight>
                  <a:srgbClr val="FFFFFF"/>
                </a:highlight>
                <a:latin typeface="Consolas" panose="020B0609020204030204" pitchFamily="49" charset="0"/>
              </a:rPr>
              <a:t>de incrementuri:  1, 4, 13, 40, 121, 364, 1093, ... </a:t>
            </a:r>
            <a:endParaRPr lang="ro-RO" dirty="0">
              <a:solidFill>
                <a:srgbClr val="000000"/>
              </a:solidFill>
              <a:highlight>
                <a:srgbClr val="FFFFFF"/>
              </a:highlight>
              <a:latin typeface="Consolas" panose="020B0609020204030204" pitchFamily="49" charset="0"/>
            </a:endParaRPr>
          </a:p>
          <a:p>
            <a:pPr marL="0" indent="0">
              <a:buNone/>
            </a:pPr>
            <a:r>
              <a:rPr lang="ro-RO" dirty="0">
                <a:solidFill>
                  <a:srgbClr val="000000"/>
                </a:solidFill>
                <a:highlight>
                  <a:srgbClr val="FFFFFF"/>
                </a:highlight>
                <a:latin typeface="Consolas" panose="020B0609020204030204" pitchFamily="49" charset="0"/>
              </a:rPr>
              <a:t>    </a:t>
            </a:r>
            <a:r>
              <a:rPr lang="ro-RO" dirty="0" err="1" smtClean="0">
                <a:solidFill>
                  <a:srgbClr val="0000FF"/>
                </a:solidFill>
                <a:highlight>
                  <a:srgbClr val="FFFFFF"/>
                </a:highlight>
                <a:latin typeface="Consolas" panose="020B0609020204030204" pitchFamily="49" charset="0"/>
              </a:rPr>
              <a:t>while</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(h &lt; n / 3) </a:t>
            </a:r>
            <a:r>
              <a:rPr lang="ro-RO" dirty="0" smtClean="0">
                <a:solidFill>
                  <a:srgbClr val="000000"/>
                </a:solidFill>
                <a:highlight>
                  <a:srgbClr val="FFFFFF"/>
                </a:highlight>
                <a:latin typeface="Consolas" panose="020B0609020204030204" pitchFamily="49" charset="0"/>
              </a:rPr>
              <a:t>h </a:t>
            </a:r>
            <a:r>
              <a:rPr lang="ro-RO" dirty="0">
                <a:solidFill>
                  <a:srgbClr val="000000"/>
                </a:solidFill>
                <a:highlight>
                  <a:srgbClr val="FFFFFF"/>
                </a:highlight>
                <a:latin typeface="Consolas" panose="020B0609020204030204" pitchFamily="49" charset="0"/>
              </a:rPr>
              <a:t>= 3 * h + 1; </a:t>
            </a:r>
          </a:p>
          <a:p>
            <a:pPr marL="0" indent="0">
              <a:buNone/>
            </a:pPr>
            <a:r>
              <a:rPr lang="ro-RO" dirty="0" smtClean="0">
                <a:solidFill>
                  <a:srgbClr val="0000FF"/>
                </a:solidFill>
                <a:highlight>
                  <a:srgbClr val="FFFFFF"/>
                </a:highlight>
                <a:latin typeface="Consolas" panose="020B0609020204030204" pitchFamily="49" charset="0"/>
              </a:rPr>
              <a:t>	</a:t>
            </a:r>
            <a:r>
              <a:rPr lang="ro-RO" dirty="0" err="1" smtClean="0">
                <a:solidFill>
                  <a:srgbClr val="0000FF"/>
                </a:solidFill>
                <a:highlight>
                  <a:srgbClr val="FFFFFF"/>
                </a:highlight>
                <a:latin typeface="Consolas" panose="020B0609020204030204" pitchFamily="49" charset="0"/>
              </a:rPr>
              <a:t>while</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(h &gt;= 1) {</a:t>
            </a:r>
          </a:p>
          <a:p>
            <a:pPr marL="0" indent="0">
              <a:buNone/>
            </a:pPr>
            <a:r>
              <a:rPr lang="ro-RO" dirty="0">
                <a:solidFill>
                  <a:srgbClr val="000000"/>
                </a:solidFill>
                <a:highlight>
                  <a:srgbClr val="FFFFFF"/>
                </a:highlight>
                <a:latin typeface="Consolas" panose="020B0609020204030204" pitchFamily="49" charset="0"/>
              </a:rPr>
              <a:t>      </a:t>
            </a:r>
            <a:r>
              <a:rPr lang="ro-RO" dirty="0" smtClean="0">
                <a:solidFill>
                  <a:srgbClr val="000000"/>
                </a:solidFill>
                <a:highlight>
                  <a:srgbClr val="FFFFFF"/>
                </a:highlight>
                <a:latin typeface="Consolas" panose="020B0609020204030204" pitchFamily="49" charset="0"/>
              </a:rPr>
              <a:t>   </a:t>
            </a:r>
            <a:r>
              <a:rPr lang="nn-NO" dirty="0" smtClean="0">
                <a:solidFill>
                  <a:srgbClr val="0000FF"/>
                </a:solidFill>
                <a:highlight>
                  <a:srgbClr val="FFFFFF"/>
                </a:highlight>
                <a:latin typeface="Consolas" panose="020B0609020204030204" pitchFamily="49" charset="0"/>
              </a:rPr>
              <a:t>for</a:t>
            </a:r>
            <a:r>
              <a:rPr lang="nn-NO" dirty="0" smtClean="0">
                <a:solidFill>
                  <a:srgbClr val="000000"/>
                </a:solidFill>
                <a:highlight>
                  <a:srgbClr val="FFFFFF"/>
                </a:highlight>
                <a:latin typeface="Consolas" panose="020B0609020204030204" pitchFamily="49" charset="0"/>
              </a:rPr>
              <a:t> </a:t>
            </a:r>
            <a:r>
              <a:rPr lang="nn-NO" dirty="0">
                <a:solidFill>
                  <a:srgbClr val="000000"/>
                </a:solidFill>
                <a:highlight>
                  <a:srgbClr val="FFFFFF"/>
                </a:highlight>
                <a:latin typeface="Consolas" panose="020B0609020204030204" pitchFamily="49" charset="0"/>
              </a:rPr>
              <a:t>(</a:t>
            </a:r>
            <a:r>
              <a:rPr lang="nn-NO" dirty="0">
                <a:solidFill>
                  <a:srgbClr val="0000FF"/>
                </a:solidFill>
                <a:highlight>
                  <a:srgbClr val="FFFFFF"/>
                </a:highlight>
                <a:latin typeface="Consolas" panose="020B0609020204030204" pitchFamily="49" charset="0"/>
              </a:rPr>
              <a:t>int</a:t>
            </a:r>
            <a:r>
              <a:rPr lang="nn-NO" dirty="0">
                <a:solidFill>
                  <a:srgbClr val="000000"/>
                </a:solidFill>
                <a:highlight>
                  <a:srgbClr val="FFFFFF"/>
                </a:highlight>
                <a:latin typeface="Consolas" panose="020B0609020204030204" pitchFamily="49" charset="0"/>
              </a:rPr>
              <a:t> i = h; i &lt; n; i++) </a:t>
            </a:r>
            <a:r>
              <a:rPr lang="ro-RO" dirty="0" smtClean="0">
                <a:solidFill>
                  <a:srgbClr val="000000"/>
                </a:solidFill>
                <a:highlight>
                  <a:srgbClr val="FFFFFF"/>
                </a:highlight>
                <a:latin typeface="Consolas" panose="020B0609020204030204" pitchFamily="49" charset="0"/>
              </a:rPr>
              <a:t> </a:t>
            </a:r>
            <a:r>
              <a:rPr lang="ro-RO" dirty="0" smtClean="0">
                <a:solidFill>
                  <a:srgbClr val="008000"/>
                </a:solidFill>
                <a:highlight>
                  <a:srgbClr val="FFFFFF"/>
                </a:highlight>
                <a:latin typeface="Consolas" panose="020B0609020204030204" pitchFamily="49" charset="0"/>
              </a:rPr>
              <a:t>// </a:t>
            </a:r>
            <a:r>
              <a:rPr lang="ro-RO" dirty="0">
                <a:solidFill>
                  <a:srgbClr val="008000"/>
                </a:solidFill>
                <a:highlight>
                  <a:srgbClr val="FFFFFF"/>
                </a:highlight>
                <a:latin typeface="Consolas" panose="020B0609020204030204" pitchFamily="49" charset="0"/>
              </a:rPr>
              <a:t>h-sortare a vectorului </a:t>
            </a:r>
            <a:endParaRPr lang="nn-NO" dirty="0">
              <a:solidFill>
                <a:srgbClr val="000000"/>
              </a:solidFill>
              <a:highlight>
                <a:srgbClr val="FFFFFF"/>
              </a:highlight>
              <a:latin typeface="Consolas" panose="020B0609020204030204" pitchFamily="49" charset="0"/>
            </a:endParaRPr>
          </a:p>
          <a:p>
            <a:pPr marL="0" indent="0">
              <a:buNone/>
            </a:pPr>
            <a:r>
              <a:rPr lang="pt-BR" dirty="0">
                <a:solidFill>
                  <a:srgbClr val="000000"/>
                </a:solidFill>
                <a:highlight>
                  <a:srgbClr val="FFFFFF"/>
                </a:highlight>
                <a:latin typeface="Consolas" panose="020B0609020204030204" pitchFamily="49" charset="0"/>
              </a:rPr>
              <a:t>            </a:t>
            </a:r>
            <a:r>
              <a:rPr lang="pt-BR" dirty="0" smtClean="0">
                <a:solidFill>
                  <a:srgbClr val="0000FF"/>
                </a:solidFill>
                <a:highlight>
                  <a:srgbClr val="FFFFFF"/>
                </a:highlight>
                <a:latin typeface="Consolas" panose="020B0609020204030204" pitchFamily="49" charset="0"/>
              </a:rPr>
              <a:t>for</a:t>
            </a:r>
            <a:r>
              <a:rPr lang="pt-BR" dirty="0" smtClean="0">
                <a:solidFill>
                  <a:srgbClr val="000000"/>
                </a:solidFill>
                <a:highlight>
                  <a:srgbClr val="FFFFFF"/>
                </a:highlight>
                <a:latin typeface="Consolas" panose="020B0609020204030204" pitchFamily="49" charset="0"/>
              </a:rPr>
              <a:t> </a:t>
            </a:r>
            <a:r>
              <a:rPr lang="pt-BR" dirty="0">
                <a:solidFill>
                  <a:srgbClr val="000000"/>
                </a:solidFill>
                <a:highlight>
                  <a:srgbClr val="FFFFFF"/>
                </a:highlight>
                <a:latin typeface="Consolas" panose="020B0609020204030204" pitchFamily="49" charset="0"/>
              </a:rPr>
              <a:t>(</a:t>
            </a:r>
            <a:r>
              <a:rPr lang="pt-BR" dirty="0">
                <a:solidFill>
                  <a:srgbClr val="0000FF"/>
                </a:solidFill>
                <a:highlight>
                  <a:srgbClr val="FFFFFF"/>
                </a:highlight>
                <a:latin typeface="Consolas" panose="020B0609020204030204" pitchFamily="49" charset="0"/>
              </a:rPr>
              <a:t>int</a:t>
            </a:r>
            <a:r>
              <a:rPr lang="pt-BR" dirty="0">
                <a:solidFill>
                  <a:srgbClr val="000000"/>
                </a:solidFill>
                <a:highlight>
                  <a:srgbClr val="FFFFFF"/>
                </a:highlight>
                <a:latin typeface="Consolas" panose="020B0609020204030204" pitchFamily="49" charset="0"/>
              </a:rPr>
              <a:t> j = i; j &gt;= h &amp;&amp; less(a[j], a[j-h]); j -= h</a:t>
            </a:r>
            <a:r>
              <a:rPr lang="pt-BR" dirty="0" smtClean="0">
                <a:solidFill>
                  <a:srgbClr val="000000"/>
                </a:solidFill>
                <a:highlight>
                  <a:srgbClr val="FFFFFF"/>
                </a:highlight>
                <a:latin typeface="Consolas" panose="020B0609020204030204" pitchFamily="49" charset="0"/>
              </a:rPr>
              <a:t>)</a:t>
            </a:r>
            <a:endParaRPr lang="pt-BR" dirty="0">
              <a:solidFill>
                <a:srgbClr val="000000"/>
              </a:solidFill>
              <a:highlight>
                <a:srgbClr val="FFFFFF"/>
              </a:highlight>
              <a:latin typeface="Consolas" panose="020B0609020204030204" pitchFamily="49" charset="0"/>
            </a:endParaRPr>
          </a:p>
          <a:p>
            <a:pPr marL="0" indent="0">
              <a:buNone/>
            </a:pPr>
            <a:r>
              <a:rPr lang="ro-RO" dirty="0">
                <a:solidFill>
                  <a:srgbClr val="000000"/>
                </a:solidFill>
                <a:highlight>
                  <a:srgbClr val="FFFFFF"/>
                </a:highlight>
                <a:latin typeface="Consolas" panose="020B0609020204030204" pitchFamily="49" charset="0"/>
              </a:rPr>
              <a:t>                </a:t>
            </a:r>
            <a:r>
              <a:rPr lang="ro-RO" dirty="0" err="1" smtClean="0">
                <a:solidFill>
                  <a:srgbClr val="000000"/>
                </a:solidFill>
                <a:highlight>
                  <a:srgbClr val="FFFFFF"/>
                </a:highlight>
                <a:latin typeface="Consolas" panose="020B0609020204030204" pitchFamily="49" charset="0"/>
              </a:rPr>
              <a:t>exch</a:t>
            </a:r>
            <a:r>
              <a:rPr lang="ro-RO" dirty="0" smtClean="0">
                <a:solidFill>
                  <a:srgbClr val="000000"/>
                </a:solidFill>
                <a:highlight>
                  <a:srgbClr val="FFFFFF"/>
                </a:highlight>
                <a:latin typeface="Consolas" panose="020B0609020204030204" pitchFamily="49" charset="0"/>
              </a:rPr>
              <a:t>(a</a:t>
            </a:r>
            <a:r>
              <a:rPr lang="ro-RO" dirty="0">
                <a:solidFill>
                  <a:srgbClr val="000000"/>
                </a:solidFill>
                <a:highlight>
                  <a:srgbClr val="FFFFFF"/>
                </a:highlight>
                <a:latin typeface="Consolas" panose="020B0609020204030204" pitchFamily="49" charset="0"/>
              </a:rPr>
              <a:t>, j, j-h);</a:t>
            </a:r>
          </a:p>
          <a:p>
            <a:pPr marL="0" indent="0">
              <a:buNone/>
            </a:pPr>
            <a:r>
              <a:rPr lang="ro-RO" dirty="0" smtClean="0">
                <a:solidFill>
                  <a:srgbClr val="000000"/>
                </a:solidFill>
                <a:highlight>
                  <a:srgbClr val="FFFFFF"/>
                </a:highlight>
                <a:latin typeface="Consolas" panose="020B0609020204030204" pitchFamily="49" charset="0"/>
              </a:rPr>
              <a:t>	     h </a:t>
            </a:r>
            <a:r>
              <a:rPr lang="ro-RO" dirty="0">
                <a:solidFill>
                  <a:srgbClr val="000000"/>
                </a:solidFill>
                <a:highlight>
                  <a:srgbClr val="FFFFFF"/>
                </a:highlight>
                <a:latin typeface="Consolas" panose="020B0609020204030204" pitchFamily="49" charset="0"/>
              </a:rPr>
              <a:t>/= 3;</a:t>
            </a:r>
          </a:p>
          <a:p>
            <a:pPr marL="0" indent="0">
              <a:buNone/>
            </a:pPr>
            <a:r>
              <a:rPr lang="ro-RO" dirty="0">
                <a:solidFill>
                  <a:srgbClr val="000000"/>
                </a:solidFill>
                <a:highlight>
                  <a:srgbClr val="FFFFFF"/>
                </a:highlight>
                <a:latin typeface="Consolas" panose="020B0609020204030204" pitchFamily="49" charset="0"/>
              </a:rPr>
              <a:t>    </a:t>
            </a:r>
            <a:r>
              <a:rPr lang="ro-RO" dirty="0" smtClean="0">
                <a:solidFill>
                  <a:srgbClr val="000000"/>
                </a:solidFill>
                <a:highlight>
                  <a:srgbClr val="FFFFFF"/>
                </a:highlight>
                <a:latin typeface="Consolas" panose="020B0609020204030204" pitchFamily="49" charset="0"/>
              </a:rPr>
              <a:t>}</a:t>
            </a:r>
            <a:endParaRPr lang="ro-RO" dirty="0">
              <a:solidFill>
                <a:srgbClr val="000000"/>
              </a:solidFill>
              <a:highlight>
                <a:srgbClr val="FFFFFF"/>
              </a:highlight>
              <a:latin typeface="Consolas" panose="020B0609020204030204" pitchFamily="49" charset="0"/>
            </a:endParaRPr>
          </a:p>
          <a:p>
            <a:pPr marL="0" indent="0">
              <a:buNone/>
            </a:pPr>
            <a:r>
              <a:rPr lang="ro-RO" dirty="0">
                <a:solidFill>
                  <a:srgbClr val="000000"/>
                </a:solidFill>
                <a:highlight>
                  <a:srgbClr val="FFFFFF"/>
                </a:highlight>
                <a:latin typeface="Consolas" panose="020B0609020204030204" pitchFamily="49" charset="0"/>
              </a:rPr>
              <a:t> </a:t>
            </a:r>
            <a:r>
              <a:rPr lang="ro-RO" dirty="0" smtClean="0">
                <a:solidFill>
                  <a:srgbClr val="000000"/>
                </a:solidFill>
                <a:highlight>
                  <a:srgbClr val="FFFFFF"/>
                </a:highlight>
                <a:latin typeface="Consolas" panose="020B0609020204030204" pitchFamily="49" charset="0"/>
              </a:rPr>
              <a:t>}</a:t>
            </a:r>
            <a:endParaRPr lang="ro-RO" dirty="0"/>
          </a:p>
        </p:txBody>
      </p:sp>
    </p:spTree>
    <p:extLst>
      <p:ext uri="{BB962C8B-B14F-4D97-AF65-F5344CB8AC3E}">
        <p14:creationId xmlns:p14="http://schemas.microsoft.com/office/powerpoint/2010/main" val="36921899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r>
              <a:rPr lang="ro-RO" dirty="0"/>
              <a:t/>
            </a:r>
            <a:br>
              <a:rPr lang="ro-RO" dirty="0"/>
            </a:br>
            <a:r>
              <a:rPr lang="ro-RO" dirty="0" err="1"/>
              <a:t>ShellSort</a:t>
            </a:r>
            <a:endParaRPr lang="ro-RO" dirty="0"/>
          </a:p>
        </p:txBody>
      </p:sp>
      <p:sp>
        <p:nvSpPr>
          <p:cNvPr id="3" name="Content Placeholder 2"/>
          <p:cNvSpPr>
            <a:spLocks noGrp="1"/>
          </p:cNvSpPr>
          <p:nvPr>
            <p:ph idx="1"/>
          </p:nvPr>
        </p:nvSpPr>
        <p:spPr/>
        <p:txBody>
          <a:bodyPr/>
          <a:lstStyle/>
          <a:p>
            <a:r>
              <a:rPr lang="ro-RO" dirty="0" smtClean="0"/>
              <a:t>Implementarea folosește secvența de valori descrescătoare ½(3^k - 1) care începe la cea mai mare valoarea din această secvență mai mică decât N/3 și se termină cu 1 // </a:t>
            </a:r>
            <a:r>
              <a:rPr lang="ro-RO" dirty="0" smtClean="0">
                <a:solidFill>
                  <a:srgbClr val="008000"/>
                </a:solidFill>
                <a:highlight>
                  <a:srgbClr val="FFFFFF"/>
                </a:highlight>
                <a:latin typeface="Consolas" panose="020B0609020204030204" pitchFamily="49" charset="0"/>
              </a:rPr>
              <a:t>1</a:t>
            </a:r>
            <a:r>
              <a:rPr lang="ro-RO" dirty="0">
                <a:solidFill>
                  <a:srgbClr val="008000"/>
                </a:solidFill>
                <a:highlight>
                  <a:srgbClr val="FFFFFF"/>
                </a:highlight>
                <a:latin typeface="Consolas" panose="020B0609020204030204" pitchFamily="49" charset="0"/>
              </a:rPr>
              <a:t>, 4, 13, 40, 121, 364, </a:t>
            </a:r>
            <a:r>
              <a:rPr lang="ro-RO" dirty="0" smtClean="0">
                <a:solidFill>
                  <a:srgbClr val="008000"/>
                </a:solidFill>
                <a:highlight>
                  <a:srgbClr val="FFFFFF"/>
                </a:highlight>
                <a:latin typeface="Consolas" panose="020B0609020204030204" pitchFamily="49" charset="0"/>
              </a:rPr>
              <a:t>1093, ...</a:t>
            </a:r>
          </a:p>
          <a:p>
            <a:r>
              <a:rPr lang="ro-RO" dirty="0" smtClean="0"/>
              <a:t>Se pot folosi și alte secvențe de </a:t>
            </a:r>
            <a:r>
              <a:rPr lang="ro-RO" dirty="0" err="1" smtClean="0"/>
              <a:t>incremenți</a:t>
            </a:r>
            <a:r>
              <a:rPr lang="ro-RO" dirty="0" smtClean="0"/>
              <a:t> cu performanțe mai bune. Ne rezumăm la aceasta întrucât e simplu de calculat</a:t>
            </a:r>
          </a:p>
          <a:p>
            <a:r>
              <a:rPr lang="ro-RO" dirty="0" err="1" smtClean="0"/>
              <a:t>ShellSort</a:t>
            </a:r>
            <a:r>
              <a:rPr lang="ro-RO" dirty="0" smtClean="0"/>
              <a:t> are eficiență superioară făcând compromis între dimensiunea vectorului și ordinea parțială din </a:t>
            </a:r>
            <a:r>
              <a:rPr lang="ro-RO" dirty="0" err="1" smtClean="0"/>
              <a:t>subsecvențe</a:t>
            </a:r>
            <a:endParaRPr lang="ro-RO" dirty="0" smtClean="0"/>
          </a:p>
          <a:p>
            <a:r>
              <a:rPr lang="ro-RO" dirty="0" smtClean="0"/>
              <a:t>Înțelegerea performanței </a:t>
            </a:r>
            <a:r>
              <a:rPr lang="ro-RO" dirty="0" err="1" smtClean="0"/>
              <a:t>ShellSort</a:t>
            </a:r>
            <a:r>
              <a:rPr lang="ro-RO" dirty="0" smtClean="0"/>
              <a:t> este dificilă – fiind un algoritm de sortare pentru care performanța în cazul unor vectori de elemente </a:t>
            </a:r>
            <a:r>
              <a:rPr lang="ro-RO" dirty="0" err="1" smtClean="0"/>
              <a:t>aleatoare</a:t>
            </a:r>
            <a:r>
              <a:rPr lang="ro-RO" dirty="0" smtClean="0"/>
              <a:t> nu a fost caracterizată în mod precis în literatura de specialitate</a:t>
            </a:r>
          </a:p>
          <a:p>
            <a:r>
              <a:rPr lang="ro-RO" dirty="0">
                <a:hlinkClick r:id="rId2"/>
              </a:rPr>
              <a:t>http://</a:t>
            </a:r>
            <a:r>
              <a:rPr lang="ro-RO" dirty="0" smtClean="0">
                <a:hlinkClick r:id="rId2"/>
              </a:rPr>
              <a:t>www.sorting-algorithms.com/shell-sort</a:t>
            </a:r>
            <a:r>
              <a:rPr lang="ro-RO" dirty="0" smtClean="0"/>
              <a:t> </a:t>
            </a:r>
          </a:p>
          <a:p>
            <a:endParaRPr lang="ro-RO" dirty="0"/>
          </a:p>
        </p:txBody>
      </p:sp>
    </p:spTree>
    <p:extLst>
      <p:ext uri="{BB962C8B-B14F-4D97-AF65-F5344CB8AC3E}">
        <p14:creationId xmlns:p14="http://schemas.microsoft.com/office/powerpoint/2010/main" val="218958"/>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r>
              <a:rPr lang="ro-RO" dirty="0"/>
              <a:t/>
            </a:r>
            <a:br>
              <a:rPr lang="ro-RO" dirty="0"/>
            </a:br>
            <a:r>
              <a:rPr lang="ro-RO" dirty="0" err="1"/>
              <a:t>ShellSort</a:t>
            </a:r>
            <a:endParaRPr lang="ro-RO" dirty="0"/>
          </a:p>
        </p:txBody>
      </p:sp>
      <p:sp>
        <p:nvSpPr>
          <p:cNvPr id="3" name="Content Placeholder 2"/>
          <p:cNvSpPr>
            <a:spLocks noGrp="1"/>
          </p:cNvSpPr>
          <p:nvPr>
            <p:ph idx="1"/>
          </p:nvPr>
        </p:nvSpPr>
        <p:spPr/>
        <p:txBody>
          <a:bodyPr/>
          <a:lstStyle/>
          <a:p>
            <a:r>
              <a:rPr lang="ro-RO" i="1" dirty="0" err="1" smtClean="0"/>
              <a:t>ShellSort</a:t>
            </a:r>
            <a:r>
              <a:rPr lang="ro-RO" dirty="0" smtClean="0"/>
              <a:t> este mult mai rapid decât </a:t>
            </a:r>
            <a:r>
              <a:rPr lang="ro-RO" i="1" dirty="0" err="1" smtClean="0"/>
              <a:t>InsertionSort</a:t>
            </a:r>
            <a:r>
              <a:rPr lang="ro-RO" dirty="0" smtClean="0"/>
              <a:t> și </a:t>
            </a:r>
            <a:r>
              <a:rPr lang="ro-RO" i="1" dirty="0" err="1" smtClean="0"/>
              <a:t>SelectionSort</a:t>
            </a:r>
            <a:endParaRPr lang="ro-RO" i="1" dirty="0" smtClean="0"/>
          </a:p>
          <a:p>
            <a:r>
              <a:rPr lang="ro-RO" dirty="0" smtClean="0"/>
              <a:t>Avantajele </a:t>
            </a:r>
            <a:r>
              <a:rPr lang="ro-RO" i="1" dirty="0" err="1" smtClean="0"/>
              <a:t>ShellSort</a:t>
            </a:r>
            <a:r>
              <a:rPr lang="ro-RO" dirty="0" smtClean="0"/>
              <a:t> cresc pe măsură ce crește dimensiunea vectorului</a:t>
            </a:r>
          </a:p>
          <a:p>
            <a:r>
              <a:rPr lang="ro-RO" i="1" dirty="0" err="1" smtClean="0"/>
              <a:t>ShellSort</a:t>
            </a:r>
            <a:r>
              <a:rPr lang="ro-RO" dirty="0" smtClean="0"/>
              <a:t> permite sortarea unor secvențe de dimensiune mare care nu ar putea fi sortate în timp util cu celelalte două metode</a:t>
            </a:r>
          </a:p>
          <a:p>
            <a:r>
              <a:rPr lang="ro-RO" b="1" dirty="0" smtClean="0"/>
              <a:t>Principiu în algoritmică: </a:t>
            </a:r>
            <a:r>
              <a:rPr lang="ro-RO" i="1" dirty="0" smtClean="0"/>
              <a:t>motivul principal pentru care studiem performanța și proiectarea algoritmilor este de a obține algoritmi mai buni care permit găsirea soluțiilor pentru diverse probleme</a:t>
            </a:r>
          </a:p>
          <a:p>
            <a:r>
              <a:rPr lang="ro-RO" dirty="0" smtClean="0"/>
              <a:t>Numărul de comparații efectuat de </a:t>
            </a:r>
            <a:r>
              <a:rPr lang="ro-RO" i="1" dirty="0" err="1" smtClean="0"/>
              <a:t>ShellSort</a:t>
            </a:r>
            <a:r>
              <a:rPr lang="ro-RO" dirty="0" smtClean="0"/>
              <a:t> 	în cel mai rău caz este N^(3/2)</a:t>
            </a:r>
            <a:endParaRPr lang="ro-RO" dirty="0"/>
          </a:p>
        </p:txBody>
      </p:sp>
    </p:spTree>
    <p:extLst>
      <p:ext uri="{BB962C8B-B14F-4D97-AF65-F5344CB8AC3E}">
        <p14:creationId xmlns:p14="http://schemas.microsoft.com/office/powerpoint/2010/main" val="1928320568"/>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r>
              <a:rPr lang="ro-RO" dirty="0"/>
              <a:t/>
            </a:r>
            <a:br>
              <a:rPr lang="ro-RO" dirty="0"/>
            </a:br>
            <a:r>
              <a:rPr lang="ro-RO" dirty="0" err="1"/>
              <a:t>ShellSort</a:t>
            </a:r>
            <a:endParaRPr lang="ro-RO" dirty="0"/>
          </a:p>
        </p:txBody>
      </p:sp>
      <p:sp>
        <p:nvSpPr>
          <p:cNvPr id="3" name="Content Placeholder 2"/>
          <p:cNvSpPr>
            <a:spLocks noGrp="1"/>
          </p:cNvSpPr>
          <p:nvPr>
            <p:ph idx="1"/>
          </p:nvPr>
        </p:nvSpPr>
        <p:spPr>
          <a:xfrm>
            <a:off x="677338" y="2160590"/>
            <a:ext cx="2653095" cy="3880773"/>
          </a:xfrm>
        </p:spPr>
        <p:txBody>
          <a:bodyPr/>
          <a:lstStyle/>
          <a:p>
            <a:r>
              <a:rPr lang="ro-RO" dirty="0" smtClean="0"/>
              <a:t>Vizualizare </a:t>
            </a:r>
            <a:r>
              <a:rPr lang="en-GB" dirty="0"/>
              <a:t/>
            </a:r>
            <a:br>
              <a:rPr lang="en-GB" dirty="0"/>
            </a:br>
            <a:r>
              <a:rPr lang="ro-RO" dirty="0" err="1" smtClean="0"/>
              <a:t>ShellSort</a:t>
            </a:r>
            <a:endParaRPr lang="ro-RO" dirty="0" smtClean="0"/>
          </a:p>
          <a:p>
            <a:endParaRPr lang="ro-R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9659" y="609600"/>
            <a:ext cx="7799059" cy="5981349"/>
          </a:xfrm>
          <a:prstGeom prst="rect">
            <a:avLst/>
          </a:prstGeom>
        </p:spPr>
      </p:pic>
    </p:spTree>
    <p:extLst>
      <p:ext uri="{BB962C8B-B14F-4D97-AF65-F5344CB8AC3E}">
        <p14:creationId xmlns:p14="http://schemas.microsoft.com/office/powerpoint/2010/main" val="36448010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Colec</a:t>
            </a:r>
            <a:r>
              <a:rPr lang="ro-RO" dirty="0" smtClean="0"/>
              <a:t>ții de obiecte: bag, </a:t>
            </a:r>
            <a:r>
              <a:rPr lang="ro-RO" dirty="0" err="1" smtClean="0"/>
              <a:t>queue</a:t>
            </a:r>
            <a:r>
              <a:rPr lang="ro-RO" dirty="0" smtClean="0"/>
              <a:t>, </a:t>
            </a:r>
            <a:r>
              <a:rPr lang="ro-RO" dirty="0" err="1" smtClean="0"/>
              <a:t>stack</a:t>
            </a:r>
            <a:endParaRPr lang="ro-RO" dirty="0"/>
          </a:p>
        </p:txBody>
      </p:sp>
      <p:sp>
        <p:nvSpPr>
          <p:cNvPr id="3" name="Content Placeholder 2"/>
          <p:cNvSpPr>
            <a:spLocks noGrp="1"/>
          </p:cNvSpPr>
          <p:nvPr>
            <p:ph idx="1"/>
          </p:nvPr>
        </p:nvSpPr>
        <p:spPr/>
        <p:txBody>
          <a:bodyPr/>
          <a:lstStyle/>
          <a:p>
            <a:r>
              <a:rPr lang="ro-RO" dirty="0" smtClean="0"/>
              <a:t>Bag, </a:t>
            </a:r>
            <a:r>
              <a:rPr lang="ro-RO" dirty="0" err="1" smtClean="0"/>
              <a:t>Queue</a:t>
            </a:r>
            <a:r>
              <a:rPr lang="ro-RO" dirty="0" smtClean="0"/>
              <a:t>, </a:t>
            </a:r>
            <a:r>
              <a:rPr lang="ro-RO" dirty="0" err="1" smtClean="0"/>
              <a:t>Stack</a:t>
            </a:r>
            <a:r>
              <a:rPr lang="ro-RO" dirty="0" smtClean="0"/>
              <a:t>: structuri de date fundamentale</a:t>
            </a:r>
          </a:p>
          <a:p>
            <a:r>
              <a:rPr lang="ro-RO" dirty="0" smtClean="0"/>
              <a:t>Modul în care sunt reprezentate datele într-o colecție influențează direct eficiența diferitelor operații</a:t>
            </a:r>
          </a:p>
          <a:p>
            <a:r>
              <a:rPr lang="ro-RO" dirty="0" err="1" smtClean="0"/>
              <a:t>Generics</a:t>
            </a:r>
            <a:r>
              <a:rPr lang="ro-RO" dirty="0" smtClean="0"/>
              <a:t> și iterații</a:t>
            </a:r>
          </a:p>
          <a:p>
            <a:r>
              <a:rPr lang="ro-RO" dirty="0" smtClean="0"/>
              <a:t>Structuri de date înlănțuite – permit implementări ce realizează obiectivele de eficiență</a:t>
            </a:r>
          </a:p>
          <a:p>
            <a:r>
              <a:rPr lang="ro-RO" dirty="0" smtClean="0"/>
              <a:t>Înțelegerea listelor înlănțuite este un prim pas în studiul algoritmilor și structurilor de date</a:t>
            </a:r>
          </a:p>
          <a:p>
            <a:r>
              <a:rPr lang="ro-RO" dirty="0" smtClean="0"/>
              <a:t>Vom investiga mai multe modalități de reprezentare a valorilor și de implementare a operațiilor specifice</a:t>
            </a:r>
          </a:p>
          <a:p>
            <a:endParaRPr lang="ro-RO" dirty="0"/>
          </a:p>
        </p:txBody>
      </p:sp>
    </p:spTree>
    <p:extLst>
      <p:ext uri="{BB962C8B-B14F-4D97-AF65-F5344CB8AC3E}">
        <p14:creationId xmlns:p14="http://schemas.microsoft.com/office/powerpoint/2010/main" val="9774891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Sortare</a:t>
            </a:r>
            <a:br>
              <a:rPr lang="ro-RO" dirty="0" smtClean="0"/>
            </a:br>
            <a:r>
              <a:rPr lang="ro-RO" dirty="0" smtClean="0"/>
              <a:t>Merge Sort</a:t>
            </a:r>
            <a:endParaRPr lang="ro-RO" dirty="0"/>
          </a:p>
        </p:txBody>
      </p:sp>
      <p:sp>
        <p:nvSpPr>
          <p:cNvPr id="3" name="Content Placeholder 2"/>
          <p:cNvSpPr>
            <a:spLocks noGrp="1"/>
          </p:cNvSpPr>
          <p:nvPr>
            <p:ph idx="1"/>
          </p:nvPr>
        </p:nvSpPr>
        <p:spPr/>
        <p:txBody>
          <a:bodyPr/>
          <a:lstStyle/>
          <a:p>
            <a:r>
              <a:rPr lang="ro-RO" dirty="0" smtClean="0"/>
              <a:t>Algoritmul </a:t>
            </a:r>
            <a:r>
              <a:rPr lang="ro-RO" dirty="0" err="1" smtClean="0"/>
              <a:t>MergeSort</a:t>
            </a:r>
            <a:r>
              <a:rPr lang="ro-RO" dirty="0" smtClean="0"/>
              <a:t> se bazează pe o operație numită </a:t>
            </a:r>
            <a:r>
              <a:rPr lang="ro-RO" i="1" dirty="0" smtClean="0"/>
              <a:t>interclasare</a:t>
            </a:r>
            <a:r>
              <a:rPr lang="ro-RO" dirty="0" smtClean="0"/>
              <a:t> (merge)</a:t>
            </a:r>
          </a:p>
          <a:p>
            <a:r>
              <a:rPr lang="ro-RO" dirty="0" smtClean="0"/>
              <a:t>Interclasare = combinarea a doi vectori sortați pentru a forma un nou vector sortat (care conține toate elementele din cei doi vectori)</a:t>
            </a:r>
          </a:p>
          <a:p>
            <a:r>
              <a:rPr lang="ro-RO" dirty="0" err="1" smtClean="0"/>
              <a:t>MergeSort</a:t>
            </a:r>
            <a:r>
              <a:rPr lang="ro-RO" dirty="0" smtClean="0"/>
              <a:t> = algoritm recursiv – se împarte vectorul în două jumătăți, se sortează cele două jumătăți, se combină (interclasează) cele două jumătăți sortate pentru a obține vectorul original sortat. (Un vector cu un singur element este sortat)</a:t>
            </a:r>
          </a:p>
          <a:p>
            <a:r>
              <a:rPr lang="ro-RO" dirty="0" smtClean="0"/>
              <a:t>Avantaj: timpul de execuție este N log N (N = numărul de elemente din vector)</a:t>
            </a:r>
          </a:p>
          <a:p>
            <a:r>
              <a:rPr lang="ro-RO" dirty="0" smtClean="0"/>
              <a:t>Dezavantaj: se folosește spațiu suplimentar proporțional cu N</a:t>
            </a:r>
          </a:p>
          <a:p>
            <a:endParaRPr lang="ro-RO" dirty="0" smtClean="0"/>
          </a:p>
          <a:p>
            <a:endParaRPr lang="ro-RO" dirty="0"/>
          </a:p>
        </p:txBody>
      </p:sp>
    </p:spTree>
    <p:extLst>
      <p:ext uri="{BB962C8B-B14F-4D97-AF65-F5344CB8AC3E}">
        <p14:creationId xmlns:p14="http://schemas.microsoft.com/office/powerpoint/2010/main" val="616946138"/>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Sortare</a:t>
            </a:r>
            <a:br>
              <a:rPr lang="ro-RO" dirty="0"/>
            </a:br>
            <a:r>
              <a:rPr lang="ro-RO" dirty="0"/>
              <a:t>Merge Sort</a:t>
            </a:r>
          </a:p>
        </p:txBody>
      </p:sp>
      <p:sp>
        <p:nvSpPr>
          <p:cNvPr id="3" name="Content Placeholder 2"/>
          <p:cNvSpPr>
            <a:spLocks noGrp="1"/>
          </p:cNvSpPr>
          <p:nvPr>
            <p:ph idx="1"/>
          </p:nvPr>
        </p:nvSpPr>
        <p:spPr>
          <a:xfrm>
            <a:off x="677334" y="2160589"/>
            <a:ext cx="10312245" cy="4307323"/>
          </a:xfrm>
        </p:spPr>
        <p:txBody>
          <a:bodyPr>
            <a:normAutofit fontScale="92500" lnSpcReduction="20000"/>
          </a:bodyPr>
          <a:lstStyle/>
          <a:p>
            <a:r>
              <a:rPr lang="en-GB" dirty="0" smtClean="0"/>
              <a:t>Opera</a:t>
            </a:r>
            <a:r>
              <a:rPr lang="ro-RO" dirty="0" err="1" smtClean="0"/>
              <a:t>ția</a:t>
            </a:r>
            <a:r>
              <a:rPr lang="ro-RO" dirty="0" smtClean="0"/>
              <a:t> Merge (interclasare)</a:t>
            </a:r>
          </a:p>
          <a:p>
            <a:pPr marL="0" indent="0">
              <a:buNone/>
            </a:pPr>
            <a:r>
              <a:rPr lang="fr-FR" dirty="0" err="1">
                <a:solidFill>
                  <a:srgbClr val="0000FF"/>
                </a:solidFill>
                <a:highlight>
                  <a:srgbClr val="FFFFFF"/>
                </a:highlight>
                <a:latin typeface="Consolas" panose="020B0609020204030204" pitchFamily="49" charset="0"/>
              </a:rPr>
              <a:t>private</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static</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void</a:t>
            </a:r>
            <a:r>
              <a:rPr lang="fr-FR" dirty="0">
                <a:solidFill>
                  <a:srgbClr val="000000"/>
                </a:solidFill>
                <a:highlight>
                  <a:srgbClr val="FFFFFF"/>
                </a:highlight>
                <a:latin typeface="Consolas" panose="020B0609020204030204" pitchFamily="49" charset="0"/>
              </a:rPr>
              <a:t> </a:t>
            </a:r>
            <a:r>
              <a:rPr lang="fr-FR" dirty="0" err="1">
                <a:solidFill>
                  <a:srgbClr val="000000"/>
                </a:solidFill>
                <a:highlight>
                  <a:srgbClr val="FFFFFF"/>
                </a:highlight>
                <a:latin typeface="Consolas" panose="020B0609020204030204" pitchFamily="49" charset="0"/>
              </a:rPr>
              <a:t>merge</a:t>
            </a:r>
            <a:r>
              <a:rPr lang="fr-FR" dirty="0">
                <a:solidFill>
                  <a:srgbClr val="000000"/>
                </a:solidFill>
                <a:highlight>
                  <a:srgbClr val="FFFFFF"/>
                </a:highlight>
                <a:latin typeface="Consolas" panose="020B0609020204030204" pitchFamily="49" charset="0"/>
              </a:rPr>
              <a:t>&lt;T&gt;(T[] a, </a:t>
            </a:r>
            <a:r>
              <a:rPr lang="fr-FR" dirty="0" err="1">
                <a:solidFill>
                  <a:srgbClr val="0000FF"/>
                </a:solidFill>
                <a:highlight>
                  <a:srgbClr val="FFFFFF"/>
                </a:highlight>
                <a:latin typeface="Consolas" panose="020B0609020204030204" pitchFamily="49" charset="0"/>
              </a:rPr>
              <a:t>int</a:t>
            </a:r>
            <a:r>
              <a:rPr lang="fr-FR" dirty="0">
                <a:solidFill>
                  <a:srgbClr val="000000"/>
                </a:solidFill>
                <a:highlight>
                  <a:srgbClr val="FFFFFF"/>
                </a:highlight>
                <a:latin typeface="Consolas" panose="020B0609020204030204" pitchFamily="49" charset="0"/>
              </a:rPr>
              <a:t> </a:t>
            </a:r>
            <a:r>
              <a:rPr lang="fr-FR" dirty="0" err="1">
                <a:solidFill>
                  <a:srgbClr val="000000"/>
                </a:solidFill>
                <a:highlight>
                  <a:srgbClr val="FFFFFF"/>
                </a:highlight>
                <a:latin typeface="Consolas" panose="020B0609020204030204" pitchFamily="49" charset="0"/>
              </a:rPr>
              <a:t>lo</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int</a:t>
            </a:r>
            <a:r>
              <a:rPr lang="fr-FR" dirty="0">
                <a:solidFill>
                  <a:srgbClr val="000000"/>
                </a:solidFill>
                <a:highlight>
                  <a:srgbClr val="FFFFFF"/>
                </a:highlight>
                <a:latin typeface="Consolas" panose="020B0609020204030204" pitchFamily="49" charset="0"/>
              </a:rPr>
              <a:t> </a:t>
            </a:r>
            <a:r>
              <a:rPr lang="fr-FR" dirty="0" err="1">
                <a:solidFill>
                  <a:srgbClr val="000000"/>
                </a:solidFill>
                <a:highlight>
                  <a:srgbClr val="FFFFFF"/>
                </a:highlight>
                <a:latin typeface="Consolas" panose="020B0609020204030204" pitchFamily="49" charset="0"/>
              </a:rPr>
              <a:t>mid</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int</a:t>
            </a:r>
            <a:r>
              <a:rPr lang="fr-FR" dirty="0">
                <a:solidFill>
                  <a:srgbClr val="000000"/>
                </a:solidFill>
                <a:highlight>
                  <a:srgbClr val="FFFFFF"/>
                </a:highlight>
                <a:latin typeface="Consolas" panose="020B0609020204030204" pitchFamily="49" charset="0"/>
              </a:rPr>
              <a:t> hi, T[] aux) </a:t>
            </a:r>
            <a:r>
              <a:rPr lang="fr-FR" dirty="0" err="1">
                <a:solidFill>
                  <a:srgbClr val="0000FF"/>
                </a:solidFill>
                <a:highlight>
                  <a:srgbClr val="FFFFFF"/>
                </a:highlight>
                <a:latin typeface="Consolas" panose="020B0609020204030204" pitchFamily="49" charset="0"/>
              </a:rPr>
              <a:t>where</a:t>
            </a:r>
            <a:r>
              <a:rPr lang="fr-FR" dirty="0">
                <a:solidFill>
                  <a:srgbClr val="000000"/>
                </a:solidFill>
                <a:highlight>
                  <a:srgbClr val="FFFFFF"/>
                </a:highlight>
                <a:latin typeface="Consolas" panose="020B0609020204030204" pitchFamily="49" charset="0"/>
              </a:rPr>
              <a:t> T: </a:t>
            </a:r>
            <a:r>
              <a:rPr lang="fr-FR" dirty="0" err="1">
                <a:solidFill>
                  <a:srgbClr val="2B91AF"/>
                </a:solidFill>
                <a:highlight>
                  <a:srgbClr val="FFFFFF"/>
                </a:highlight>
                <a:latin typeface="Consolas" panose="020B0609020204030204" pitchFamily="49" charset="0"/>
              </a:rPr>
              <a:t>IComparable</a:t>
            </a:r>
            <a:r>
              <a:rPr lang="fr-FR" dirty="0">
                <a:solidFill>
                  <a:srgbClr val="000000"/>
                </a:solidFill>
                <a:highlight>
                  <a:srgbClr val="FFFFFF"/>
                </a:highlight>
                <a:latin typeface="Consolas" panose="020B0609020204030204" pitchFamily="49" charset="0"/>
              </a:rPr>
              <a:t>&lt;T&gt;</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i = </a:t>
            </a:r>
            <a:r>
              <a:rPr lang="ro-RO" dirty="0" err="1">
                <a:solidFill>
                  <a:srgbClr val="000000"/>
                </a:solidFill>
                <a:highlight>
                  <a:srgbClr val="FFFFFF"/>
                </a:highlight>
                <a:latin typeface="Consolas" panose="020B0609020204030204" pitchFamily="49" charset="0"/>
              </a:rPr>
              <a:t>lo</a:t>
            </a:r>
            <a:r>
              <a:rPr lang="ro-RO" dirty="0">
                <a:solidFill>
                  <a:srgbClr val="000000"/>
                </a:solidFill>
                <a:highlight>
                  <a:srgbClr val="FFFFFF"/>
                </a:highlight>
                <a:latin typeface="Consolas" panose="020B0609020204030204" pitchFamily="49" charset="0"/>
              </a:rPr>
              <a:t>, j = </a:t>
            </a:r>
            <a:r>
              <a:rPr lang="ro-RO" dirty="0" err="1">
                <a:solidFill>
                  <a:srgbClr val="000000"/>
                </a:solidFill>
                <a:highlight>
                  <a:srgbClr val="FFFFFF"/>
                </a:highlight>
                <a:latin typeface="Consolas" panose="020B0609020204030204" pitchFamily="49" charset="0"/>
              </a:rPr>
              <a:t>mid</a:t>
            </a:r>
            <a:r>
              <a:rPr lang="ro-RO" dirty="0">
                <a:solidFill>
                  <a:srgbClr val="000000"/>
                </a:solidFill>
                <a:highlight>
                  <a:srgbClr val="FFFFFF"/>
                </a:highlight>
                <a:latin typeface="Consolas" panose="020B0609020204030204" pitchFamily="49" charset="0"/>
              </a:rPr>
              <a:t> + 1;</a:t>
            </a:r>
          </a:p>
          <a:p>
            <a:pPr marL="0" indent="0">
              <a:buNone/>
            </a:pPr>
            <a:r>
              <a:rPr lang="it-IT" dirty="0">
                <a:solidFill>
                  <a:srgbClr val="000000"/>
                </a:solidFill>
                <a:highlight>
                  <a:srgbClr val="FFFFFF"/>
                </a:highlight>
                <a:latin typeface="Consolas" panose="020B0609020204030204" pitchFamily="49" charset="0"/>
              </a:rPr>
              <a:t>            </a:t>
            </a:r>
            <a:r>
              <a:rPr lang="it-IT" dirty="0">
                <a:solidFill>
                  <a:srgbClr val="0000FF"/>
                </a:solidFill>
                <a:highlight>
                  <a:srgbClr val="FFFFFF"/>
                </a:highlight>
                <a:latin typeface="Consolas" panose="020B0609020204030204" pitchFamily="49" charset="0"/>
              </a:rPr>
              <a:t>for</a:t>
            </a:r>
            <a:r>
              <a:rPr lang="it-IT" dirty="0">
                <a:solidFill>
                  <a:srgbClr val="000000"/>
                </a:solidFill>
                <a:highlight>
                  <a:srgbClr val="FFFFFF"/>
                </a:highlight>
                <a:latin typeface="Consolas" panose="020B0609020204030204" pitchFamily="49" charset="0"/>
              </a:rPr>
              <a:t> (</a:t>
            </a:r>
            <a:r>
              <a:rPr lang="it-IT" dirty="0">
                <a:solidFill>
                  <a:srgbClr val="0000FF"/>
                </a:solidFill>
                <a:highlight>
                  <a:srgbClr val="FFFFFF"/>
                </a:highlight>
                <a:latin typeface="Consolas" panose="020B0609020204030204" pitchFamily="49" charset="0"/>
              </a:rPr>
              <a:t>int</a:t>
            </a:r>
            <a:r>
              <a:rPr lang="it-IT" dirty="0">
                <a:solidFill>
                  <a:srgbClr val="000000"/>
                </a:solidFill>
                <a:highlight>
                  <a:srgbClr val="FFFFFF"/>
                </a:highlight>
                <a:latin typeface="Consolas" panose="020B0609020204030204" pitchFamily="49" charset="0"/>
              </a:rPr>
              <a:t> k = lo; k &lt;= hi; k++) </a:t>
            </a:r>
            <a:r>
              <a:rPr lang="it-IT" dirty="0">
                <a:solidFill>
                  <a:srgbClr val="008000"/>
                </a:solidFill>
                <a:highlight>
                  <a:srgbClr val="FFFFFF"/>
                </a:highlight>
                <a:latin typeface="Consolas" panose="020B0609020204030204" pitchFamily="49" charset="0"/>
              </a:rPr>
              <a:t>// copiem portiunea din a in aux</a:t>
            </a:r>
            <a:endParaRPr lang="it-IT" dirty="0">
              <a:solidFill>
                <a:srgbClr val="000000"/>
              </a:solidFill>
              <a:highlight>
                <a:srgbClr val="FFFFFF"/>
              </a:highlight>
              <a:latin typeface="Consolas" panose="020B0609020204030204" pitchFamily="49" charset="0"/>
            </a:endParaRP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aux</a:t>
            </a:r>
            <a:r>
              <a:rPr lang="ro-RO" dirty="0">
                <a:solidFill>
                  <a:srgbClr val="000000"/>
                </a:solidFill>
                <a:highlight>
                  <a:srgbClr val="FFFFFF"/>
                </a:highlight>
                <a:latin typeface="Consolas" panose="020B0609020204030204" pitchFamily="49" charset="0"/>
              </a:rPr>
              <a:t>[k] = a[k];</a:t>
            </a:r>
          </a:p>
          <a:p>
            <a:pPr marL="0" indent="0">
              <a:buNone/>
            </a:pPr>
            <a:r>
              <a:rPr lang="nn-NO" dirty="0" smtClean="0">
                <a:solidFill>
                  <a:srgbClr val="000000"/>
                </a:solidFill>
                <a:highlight>
                  <a:srgbClr val="FFFFFF"/>
                </a:highlight>
                <a:latin typeface="Consolas" panose="020B0609020204030204" pitchFamily="49" charset="0"/>
              </a:rPr>
              <a:t>            </a:t>
            </a:r>
            <a:r>
              <a:rPr lang="nn-NO" dirty="0">
                <a:solidFill>
                  <a:srgbClr val="0000FF"/>
                </a:solidFill>
                <a:highlight>
                  <a:srgbClr val="FFFFFF"/>
                </a:highlight>
                <a:latin typeface="Consolas" panose="020B0609020204030204" pitchFamily="49" charset="0"/>
              </a:rPr>
              <a:t>for</a:t>
            </a:r>
            <a:r>
              <a:rPr lang="nn-NO" dirty="0">
                <a:solidFill>
                  <a:srgbClr val="000000"/>
                </a:solidFill>
                <a:highlight>
                  <a:srgbClr val="FFFFFF"/>
                </a:highlight>
                <a:latin typeface="Consolas" panose="020B0609020204030204" pitchFamily="49" charset="0"/>
              </a:rPr>
              <a:t> (</a:t>
            </a:r>
            <a:r>
              <a:rPr lang="nn-NO" dirty="0">
                <a:solidFill>
                  <a:srgbClr val="0000FF"/>
                </a:solidFill>
                <a:highlight>
                  <a:srgbClr val="FFFFFF"/>
                </a:highlight>
                <a:latin typeface="Consolas" panose="020B0609020204030204" pitchFamily="49" charset="0"/>
              </a:rPr>
              <a:t>int</a:t>
            </a:r>
            <a:r>
              <a:rPr lang="nn-NO" dirty="0">
                <a:solidFill>
                  <a:srgbClr val="000000"/>
                </a:solidFill>
                <a:highlight>
                  <a:srgbClr val="FFFFFF"/>
                </a:highlight>
                <a:latin typeface="Consolas" panose="020B0609020204030204" pitchFamily="49" charset="0"/>
              </a:rPr>
              <a:t> k = lo; k &lt;= hi; k++)</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if</a:t>
            </a:r>
            <a:r>
              <a:rPr lang="ro-RO" dirty="0">
                <a:solidFill>
                  <a:srgbClr val="000000"/>
                </a:solidFill>
                <a:highlight>
                  <a:srgbClr val="FFFFFF"/>
                </a:highlight>
                <a:latin typeface="Consolas" panose="020B0609020204030204" pitchFamily="49" charset="0"/>
              </a:rPr>
              <a:t> (i &gt; </a:t>
            </a:r>
            <a:r>
              <a:rPr lang="ro-RO" dirty="0" err="1">
                <a:solidFill>
                  <a:srgbClr val="000000"/>
                </a:solidFill>
                <a:highlight>
                  <a:srgbClr val="FFFFFF"/>
                </a:highlight>
                <a:latin typeface="Consolas" panose="020B0609020204030204" pitchFamily="49" charset="0"/>
              </a:rPr>
              <a:t>mid</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a[k] = </a:t>
            </a:r>
            <a:r>
              <a:rPr lang="ro-RO" dirty="0" err="1">
                <a:solidFill>
                  <a:srgbClr val="000000"/>
                </a:solidFill>
                <a:highlight>
                  <a:srgbClr val="FFFFFF"/>
                </a:highlight>
                <a:latin typeface="Consolas" panose="020B0609020204030204" pitchFamily="49" charset="0"/>
              </a:rPr>
              <a:t>aux</a:t>
            </a:r>
            <a:r>
              <a:rPr lang="ro-RO" dirty="0">
                <a:solidFill>
                  <a:srgbClr val="000000"/>
                </a:solidFill>
                <a:highlight>
                  <a:srgbClr val="FFFFFF"/>
                </a:highlight>
                <a:latin typeface="Consolas" panose="020B0609020204030204" pitchFamily="49" charset="0"/>
              </a:rPr>
              <a:t>[j++];</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else</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if</a:t>
            </a:r>
            <a:r>
              <a:rPr lang="ro-RO" dirty="0">
                <a:solidFill>
                  <a:srgbClr val="000000"/>
                </a:solidFill>
                <a:highlight>
                  <a:srgbClr val="FFFFFF"/>
                </a:highlight>
                <a:latin typeface="Consolas" panose="020B0609020204030204" pitchFamily="49" charset="0"/>
              </a:rPr>
              <a:t> (j &gt; hi</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a[k] = </a:t>
            </a:r>
            <a:r>
              <a:rPr lang="ro-RO" dirty="0" err="1">
                <a:solidFill>
                  <a:srgbClr val="000000"/>
                </a:solidFill>
                <a:highlight>
                  <a:srgbClr val="FFFFFF"/>
                </a:highlight>
                <a:latin typeface="Consolas" panose="020B0609020204030204" pitchFamily="49" charset="0"/>
              </a:rPr>
              <a:t>aux</a:t>
            </a:r>
            <a:r>
              <a:rPr lang="ro-RO" dirty="0">
                <a:solidFill>
                  <a:srgbClr val="000000"/>
                </a:solidFill>
                <a:highlight>
                  <a:srgbClr val="FFFFFF"/>
                </a:highlight>
                <a:latin typeface="Consolas" panose="020B0609020204030204" pitchFamily="49" charset="0"/>
              </a:rPr>
              <a:t>[i++];</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else</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if</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less</a:t>
            </a:r>
            <a:r>
              <a:rPr lang="ro-RO" dirty="0">
                <a:solidFill>
                  <a:srgbClr val="000000"/>
                </a:solidFill>
                <a:highlight>
                  <a:srgbClr val="FFFFFF"/>
                </a:highlight>
                <a:latin typeface="Consolas" panose="020B0609020204030204" pitchFamily="49" charset="0"/>
              </a:rPr>
              <a:t>(</a:t>
            </a:r>
            <a:r>
              <a:rPr lang="ro-RO" dirty="0" err="1">
                <a:solidFill>
                  <a:srgbClr val="000000"/>
                </a:solidFill>
                <a:highlight>
                  <a:srgbClr val="FFFFFF"/>
                </a:highlight>
                <a:latin typeface="Consolas" panose="020B0609020204030204" pitchFamily="49" charset="0"/>
              </a:rPr>
              <a:t>aux</a:t>
            </a:r>
            <a:r>
              <a:rPr lang="ro-RO" dirty="0">
                <a:solidFill>
                  <a:srgbClr val="000000"/>
                </a:solidFill>
                <a:highlight>
                  <a:srgbClr val="FFFFFF"/>
                </a:highlight>
                <a:latin typeface="Consolas" panose="020B0609020204030204" pitchFamily="49" charset="0"/>
              </a:rPr>
              <a:t>[j], </a:t>
            </a:r>
            <a:r>
              <a:rPr lang="ro-RO" dirty="0" err="1">
                <a:solidFill>
                  <a:srgbClr val="000000"/>
                </a:solidFill>
                <a:highlight>
                  <a:srgbClr val="FFFFFF"/>
                </a:highlight>
                <a:latin typeface="Consolas" panose="020B0609020204030204" pitchFamily="49" charset="0"/>
              </a:rPr>
              <a:t>aux</a:t>
            </a:r>
            <a:r>
              <a:rPr lang="ro-RO" dirty="0">
                <a:solidFill>
                  <a:srgbClr val="000000"/>
                </a:solidFill>
                <a:highlight>
                  <a:srgbClr val="FFFFFF"/>
                </a:highlight>
                <a:latin typeface="Consolas" panose="020B0609020204030204" pitchFamily="49" charset="0"/>
              </a:rPr>
              <a:t>[i</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a[k] = </a:t>
            </a:r>
            <a:r>
              <a:rPr lang="ro-RO" dirty="0" err="1">
                <a:solidFill>
                  <a:srgbClr val="000000"/>
                </a:solidFill>
                <a:highlight>
                  <a:srgbClr val="FFFFFF"/>
                </a:highlight>
                <a:latin typeface="Consolas" panose="020B0609020204030204" pitchFamily="49" charset="0"/>
              </a:rPr>
              <a:t>aux</a:t>
            </a:r>
            <a:r>
              <a:rPr lang="ro-RO" dirty="0">
                <a:solidFill>
                  <a:srgbClr val="000000"/>
                </a:solidFill>
                <a:highlight>
                  <a:srgbClr val="FFFFFF"/>
                </a:highlight>
                <a:latin typeface="Consolas" panose="020B0609020204030204" pitchFamily="49" charset="0"/>
              </a:rPr>
              <a:t>[j++];</a:t>
            </a:r>
          </a:p>
          <a:p>
            <a:pPr marL="0" indent="0">
              <a:buNone/>
            </a:pPr>
            <a:r>
              <a:rPr lang="ro-RO" dirty="0">
                <a:solidFill>
                  <a:srgbClr val="000000"/>
                </a:solidFill>
                <a:highlight>
                  <a:srgbClr val="FFFFFF"/>
                </a:highlight>
                <a:latin typeface="Consolas" panose="020B0609020204030204" pitchFamily="49" charset="0"/>
              </a:rPr>
              <a:t>                </a:t>
            </a:r>
            <a:r>
              <a:rPr lang="ro-RO" dirty="0" err="1" smtClean="0">
                <a:solidFill>
                  <a:srgbClr val="0000FF"/>
                </a:solidFill>
                <a:highlight>
                  <a:srgbClr val="FFFFFF"/>
                </a:highlight>
                <a:latin typeface="Consolas" panose="020B0609020204030204" pitchFamily="49" charset="0"/>
              </a:rPr>
              <a:t>else</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a[k] = </a:t>
            </a:r>
            <a:r>
              <a:rPr lang="ro-RO" dirty="0" err="1">
                <a:solidFill>
                  <a:srgbClr val="000000"/>
                </a:solidFill>
                <a:highlight>
                  <a:srgbClr val="FFFFFF"/>
                </a:highlight>
                <a:latin typeface="Consolas" panose="020B0609020204030204" pitchFamily="49" charset="0"/>
              </a:rPr>
              <a:t>aux</a:t>
            </a:r>
            <a:r>
              <a:rPr lang="ro-RO" dirty="0">
                <a:solidFill>
                  <a:srgbClr val="000000"/>
                </a:solidFill>
                <a:highlight>
                  <a:srgbClr val="FFFFFF"/>
                </a:highlight>
                <a:latin typeface="Consolas" panose="020B0609020204030204" pitchFamily="49" charset="0"/>
              </a:rPr>
              <a:t>[i++];</a:t>
            </a:r>
          </a:p>
          <a:p>
            <a:pPr marL="0" indent="0">
              <a:buNone/>
            </a:pPr>
            <a:r>
              <a:rPr lang="ro-RO" dirty="0">
                <a:solidFill>
                  <a:srgbClr val="000000"/>
                </a:solidFill>
                <a:highlight>
                  <a:srgbClr val="FFFFFF"/>
                </a:highlight>
                <a:latin typeface="Consolas" panose="020B0609020204030204" pitchFamily="49" charset="0"/>
              </a:rPr>
              <a:t>        }</a:t>
            </a:r>
            <a:endParaRPr lang="ro-RO" dirty="0"/>
          </a:p>
        </p:txBody>
      </p:sp>
    </p:spTree>
    <p:extLst>
      <p:ext uri="{BB962C8B-B14F-4D97-AF65-F5344CB8AC3E}">
        <p14:creationId xmlns:p14="http://schemas.microsoft.com/office/powerpoint/2010/main" val="4085589034"/>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Sortare</a:t>
            </a:r>
            <a:br>
              <a:rPr lang="ro-RO" dirty="0"/>
            </a:br>
            <a:r>
              <a:rPr lang="ro-RO" dirty="0"/>
              <a:t>Merge Sort</a:t>
            </a:r>
          </a:p>
        </p:txBody>
      </p:sp>
      <p:sp>
        <p:nvSpPr>
          <p:cNvPr id="3" name="Content Placeholder 2"/>
          <p:cNvSpPr>
            <a:spLocks noGrp="1"/>
          </p:cNvSpPr>
          <p:nvPr>
            <p:ph idx="1"/>
          </p:nvPr>
        </p:nvSpPr>
        <p:spPr>
          <a:xfrm>
            <a:off x="677338" y="1820415"/>
            <a:ext cx="8596668" cy="4220951"/>
          </a:xfrm>
        </p:spPr>
        <p:txBody>
          <a:bodyPr/>
          <a:lstStyle/>
          <a:p>
            <a:r>
              <a:rPr lang="ro-RO" dirty="0" smtClean="0"/>
              <a:t>Metode in-place de realizare a operației merge sunt foarte complicate</a:t>
            </a:r>
          </a:p>
          <a:p>
            <a:r>
              <a:rPr lang="ro-RO" dirty="0" smtClean="0"/>
              <a:t>Folosim o metodă care folosește un singur vector auxiliar de dimensiune N pe care îl alocăm </a:t>
            </a:r>
            <a:r>
              <a:rPr lang="ro-RO" b="1" dirty="0" smtClean="0"/>
              <a:t>o singură </a:t>
            </a:r>
            <a:r>
              <a:rPr lang="ro-RO" dirty="0" smtClean="0"/>
              <a:t>dată și îl transmitem ca argument la fiecare apel</a:t>
            </a:r>
          </a:p>
          <a:p>
            <a:endParaRPr lang="ro-R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0527" y="2799387"/>
            <a:ext cx="7268031" cy="3853087"/>
          </a:xfrm>
          <a:prstGeom prst="rect">
            <a:avLst/>
          </a:prstGeom>
        </p:spPr>
      </p:pic>
    </p:spTree>
    <p:extLst>
      <p:ext uri="{BB962C8B-B14F-4D97-AF65-F5344CB8AC3E}">
        <p14:creationId xmlns:p14="http://schemas.microsoft.com/office/powerpoint/2010/main" val="3757450531"/>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Sortare</a:t>
            </a:r>
            <a:br>
              <a:rPr lang="ro-RO" dirty="0"/>
            </a:br>
            <a:r>
              <a:rPr lang="ro-RO" dirty="0"/>
              <a:t>Merge Sort</a:t>
            </a:r>
          </a:p>
        </p:txBody>
      </p:sp>
      <p:sp>
        <p:nvSpPr>
          <p:cNvPr id="3" name="Content Placeholder 2"/>
          <p:cNvSpPr>
            <a:spLocks noGrp="1"/>
          </p:cNvSpPr>
          <p:nvPr>
            <p:ph idx="1"/>
          </p:nvPr>
        </p:nvSpPr>
        <p:spPr>
          <a:xfrm>
            <a:off x="677335" y="2160590"/>
            <a:ext cx="9104229" cy="3880773"/>
          </a:xfrm>
        </p:spPr>
        <p:txBody>
          <a:bodyPr>
            <a:normAutofit fontScale="85000" lnSpcReduction="10000"/>
          </a:bodyPr>
          <a:lstStyle/>
          <a:p>
            <a:r>
              <a:rPr lang="ro-RO" dirty="0" smtClean="0"/>
              <a:t>Top-</a:t>
            </a:r>
            <a:r>
              <a:rPr lang="ro-RO" dirty="0" err="1" smtClean="0"/>
              <a:t>Down</a:t>
            </a:r>
            <a:r>
              <a:rPr lang="ro-RO" dirty="0" smtClean="0"/>
              <a:t> </a:t>
            </a:r>
            <a:r>
              <a:rPr lang="ro-RO" dirty="0" err="1" smtClean="0"/>
              <a:t>mergesort</a:t>
            </a:r>
            <a:r>
              <a:rPr lang="ro-RO" dirty="0" smtClean="0"/>
              <a:t> – implementare recursivă a algoritmului </a:t>
            </a:r>
            <a:r>
              <a:rPr lang="ro-RO" dirty="0" err="1" smtClean="0"/>
              <a:t>MergeSort</a:t>
            </a:r>
            <a:r>
              <a:rPr lang="ro-RO" dirty="0" smtClean="0"/>
              <a:t> bazată pe operația de interclasare</a:t>
            </a:r>
          </a:p>
          <a:p>
            <a:r>
              <a:rPr lang="ro-RO" dirty="0" smtClean="0"/>
              <a:t>Este unul din cele mai cunoscute exemple ale paradigmei </a:t>
            </a:r>
            <a:r>
              <a:rPr lang="ro-RO" i="1" dirty="0" smtClean="0"/>
              <a:t>divide-et-</a:t>
            </a:r>
            <a:r>
              <a:rPr lang="ro-RO" i="1" dirty="0" err="1" smtClean="0"/>
              <a:t>impera</a:t>
            </a:r>
            <a:r>
              <a:rPr lang="ro-RO" dirty="0" smtClean="0"/>
              <a:t> pentru realizarea de algoritmi eficienți (de realizat un </a:t>
            </a:r>
            <a:r>
              <a:rPr lang="ro-RO" i="1" dirty="0" err="1" smtClean="0"/>
              <a:t>call</a:t>
            </a:r>
            <a:r>
              <a:rPr lang="ro-RO" i="1" dirty="0" smtClean="0"/>
              <a:t> trace</a:t>
            </a:r>
            <a:r>
              <a:rPr lang="ro-RO" dirty="0" smtClean="0"/>
              <a:t>!!)</a:t>
            </a:r>
          </a:p>
          <a:p>
            <a:pPr marL="0" indent="0">
              <a:buNone/>
            </a:pPr>
            <a:r>
              <a:rPr lang="fr-FR" dirty="0" err="1">
                <a:solidFill>
                  <a:srgbClr val="0000FF"/>
                </a:solidFill>
                <a:highlight>
                  <a:srgbClr val="FFFFFF"/>
                </a:highlight>
                <a:latin typeface="Consolas" panose="020B0609020204030204" pitchFamily="49" charset="0"/>
              </a:rPr>
              <a:t>private</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static</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void</a:t>
            </a:r>
            <a:r>
              <a:rPr lang="fr-FR" dirty="0">
                <a:solidFill>
                  <a:srgbClr val="000000"/>
                </a:solidFill>
                <a:highlight>
                  <a:srgbClr val="FFFFFF"/>
                </a:highlight>
                <a:latin typeface="Consolas" panose="020B0609020204030204" pitchFamily="49" charset="0"/>
              </a:rPr>
              <a:t> sort&lt;T&gt;(T[] a, </a:t>
            </a:r>
            <a:r>
              <a:rPr lang="fr-FR" dirty="0" err="1">
                <a:solidFill>
                  <a:srgbClr val="0000FF"/>
                </a:solidFill>
                <a:highlight>
                  <a:srgbClr val="FFFFFF"/>
                </a:highlight>
                <a:latin typeface="Consolas" panose="020B0609020204030204" pitchFamily="49" charset="0"/>
              </a:rPr>
              <a:t>int</a:t>
            </a:r>
            <a:r>
              <a:rPr lang="fr-FR" dirty="0">
                <a:solidFill>
                  <a:srgbClr val="000000"/>
                </a:solidFill>
                <a:highlight>
                  <a:srgbClr val="FFFFFF"/>
                </a:highlight>
                <a:latin typeface="Consolas" panose="020B0609020204030204" pitchFamily="49" charset="0"/>
              </a:rPr>
              <a:t> </a:t>
            </a:r>
            <a:r>
              <a:rPr lang="fr-FR" dirty="0" err="1">
                <a:solidFill>
                  <a:srgbClr val="000000"/>
                </a:solidFill>
                <a:highlight>
                  <a:srgbClr val="FFFFFF"/>
                </a:highlight>
                <a:latin typeface="Consolas" panose="020B0609020204030204" pitchFamily="49" charset="0"/>
              </a:rPr>
              <a:t>lo</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int</a:t>
            </a:r>
            <a:r>
              <a:rPr lang="fr-FR" dirty="0">
                <a:solidFill>
                  <a:srgbClr val="000000"/>
                </a:solidFill>
                <a:highlight>
                  <a:srgbClr val="FFFFFF"/>
                </a:highlight>
                <a:latin typeface="Consolas" panose="020B0609020204030204" pitchFamily="49" charset="0"/>
              </a:rPr>
              <a:t> hi, T[] aux) </a:t>
            </a:r>
            <a:r>
              <a:rPr lang="fr-FR" dirty="0" err="1">
                <a:solidFill>
                  <a:srgbClr val="0000FF"/>
                </a:solidFill>
                <a:highlight>
                  <a:srgbClr val="FFFFFF"/>
                </a:highlight>
                <a:latin typeface="Consolas" panose="020B0609020204030204" pitchFamily="49" charset="0"/>
              </a:rPr>
              <a:t>where</a:t>
            </a:r>
            <a:r>
              <a:rPr lang="fr-FR" dirty="0">
                <a:solidFill>
                  <a:srgbClr val="000000"/>
                </a:solidFill>
                <a:highlight>
                  <a:srgbClr val="FFFFFF"/>
                </a:highlight>
                <a:latin typeface="Consolas" panose="020B0609020204030204" pitchFamily="49" charset="0"/>
              </a:rPr>
              <a:t> T: </a:t>
            </a:r>
            <a:r>
              <a:rPr lang="fr-FR" dirty="0" err="1">
                <a:solidFill>
                  <a:srgbClr val="2B91AF"/>
                </a:solidFill>
                <a:highlight>
                  <a:srgbClr val="FFFFFF"/>
                </a:highlight>
                <a:latin typeface="Consolas" panose="020B0609020204030204" pitchFamily="49" charset="0"/>
              </a:rPr>
              <a:t>IComparable</a:t>
            </a:r>
            <a:r>
              <a:rPr lang="fr-FR" dirty="0">
                <a:solidFill>
                  <a:srgbClr val="000000"/>
                </a:solidFill>
                <a:highlight>
                  <a:srgbClr val="FFFFFF"/>
                </a:highlight>
                <a:latin typeface="Consolas" panose="020B0609020204030204" pitchFamily="49" charset="0"/>
              </a:rPr>
              <a:t>&lt;T&gt;</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if</a:t>
            </a:r>
            <a:r>
              <a:rPr lang="ro-RO" dirty="0">
                <a:solidFill>
                  <a:srgbClr val="000000"/>
                </a:solidFill>
                <a:highlight>
                  <a:srgbClr val="FFFFFF"/>
                </a:highlight>
                <a:latin typeface="Consolas" panose="020B0609020204030204" pitchFamily="49" charset="0"/>
              </a:rPr>
              <a:t> (hi &lt;= </a:t>
            </a:r>
            <a:r>
              <a:rPr lang="ro-RO" dirty="0" err="1">
                <a:solidFill>
                  <a:srgbClr val="000000"/>
                </a:solidFill>
                <a:highlight>
                  <a:srgbClr val="FFFFFF"/>
                </a:highlight>
                <a:latin typeface="Consolas" panose="020B0609020204030204" pitchFamily="49" charset="0"/>
              </a:rPr>
              <a:t>lo</a:t>
            </a:r>
            <a:r>
              <a:rPr lang="ro-RO" dirty="0" smtClean="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return</a:t>
            </a:r>
            <a:r>
              <a:rPr lang="ro-RO" dirty="0">
                <a:solidFill>
                  <a:srgbClr val="000000"/>
                </a:solidFill>
                <a:highlight>
                  <a:srgbClr val="FFFFFF"/>
                </a:highlight>
                <a:latin typeface="Consolas" panose="020B0609020204030204" pitchFamily="49" charset="0"/>
              </a:rPr>
              <a:t>;</a:t>
            </a:r>
          </a:p>
          <a:p>
            <a:pPr marL="0" indent="0">
              <a:buNone/>
            </a:pPr>
            <a:r>
              <a:rPr lang="ro-RO" dirty="0" smtClean="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mid</a:t>
            </a:r>
            <a:r>
              <a:rPr lang="ro-RO" dirty="0">
                <a:solidFill>
                  <a:srgbClr val="000000"/>
                </a:solidFill>
                <a:highlight>
                  <a:srgbClr val="FFFFFF"/>
                </a:highlight>
                <a:latin typeface="Consolas" panose="020B0609020204030204" pitchFamily="49" charset="0"/>
              </a:rPr>
              <a:t> = </a:t>
            </a:r>
            <a:r>
              <a:rPr lang="ro-RO" dirty="0" err="1">
                <a:solidFill>
                  <a:srgbClr val="000000"/>
                </a:solidFill>
                <a:highlight>
                  <a:srgbClr val="FFFFFF"/>
                </a:highlight>
                <a:latin typeface="Consolas" panose="020B0609020204030204" pitchFamily="49" charset="0"/>
              </a:rPr>
              <a:t>lo</a:t>
            </a:r>
            <a:r>
              <a:rPr lang="ro-RO" dirty="0">
                <a:solidFill>
                  <a:srgbClr val="000000"/>
                </a:solidFill>
                <a:highlight>
                  <a:srgbClr val="FFFFFF"/>
                </a:highlight>
                <a:latin typeface="Consolas" panose="020B0609020204030204" pitchFamily="49" charset="0"/>
              </a:rPr>
              <a:t> + (hi - </a:t>
            </a:r>
            <a:r>
              <a:rPr lang="ro-RO" dirty="0" err="1">
                <a:solidFill>
                  <a:srgbClr val="000000"/>
                </a:solidFill>
                <a:highlight>
                  <a:srgbClr val="FFFFFF"/>
                </a:highlight>
                <a:latin typeface="Consolas" panose="020B0609020204030204" pitchFamily="49" charset="0"/>
              </a:rPr>
              <a:t>lo</a:t>
            </a:r>
            <a:r>
              <a:rPr lang="ro-RO" dirty="0">
                <a:solidFill>
                  <a:srgbClr val="000000"/>
                </a:solidFill>
                <a:highlight>
                  <a:srgbClr val="FFFFFF"/>
                </a:highlight>
                <a:latin typeface="Consolas" panose="020B0609020204030204" pitchFamily="49" charset="0"/>
              </a:rPr>
              <a:t>) / 2;</a:t>
            </a:r>
          </a:p>
          <a:p>
            <a:pPr marL="0" indent="0">
              <a:buNone/>
            </a:pPr>
            <a:r>
              <a:rPr lang="ro-RO" dirty="0">
                <a:solidFill>
                  <a:srgbClr val="000000"/>
                </a:solidFill>
                <a:highlight>
                  <a:srgbClr val="FFFFFF"/>
                </a:highlight>
                <a:latin typeface="Consolas" panose="020B0609020204030204" pitchFamily="49" charset="0"/>
              </a:rPr>
              <a:t>            sort(a, </a:t>
            </a:r>
            <a:r>
              <a:rPr lang="ro-RO" dirty="0" err="1">
                <a:solidFill>
                  <a:srgbClr val="000000"/>
                </a:solidFill>
                <a:highlight>
                  <a:srgbClr val="FFFFFF"/>
                </a:highlight>
                <a:latin typeface="Consolas" panose="020B0609020204030204" pitchFamily="49" charset="0"/>
              </a:rPr>
              <a:t>lo</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mid</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aux</a:t>
            </a:r>
            <a:r>
              <a:rPr lang="ro-RO" dirty="0">
                <a:solidFill>
                  <a:srgbClr val="000000"/>
                </a:solidFill>
                <a:highlight>
                  <a:srgbClr val="FFFFFF"/>
                </a:highlight>
                <a:latin typeface="Consolas" panose="020B0609020204030204" pitchFamily="49" charset="0"/>
              </a:rPr>
              <a:t>);</a:t>
            </a:r>
          </a:p>
          <a:p>
            <a:pPr marL="0" indent="0">
              <a:buNone/>
            </a:pPr>
            <a:r>
              <a:rPr lang="fr-FR" dirty="0">
                <a:solidFill>
                  <a:srgbClr val="000000"/>
                </a:solidFill>
                <a:highlight>
                  <a:srgbClr val="FFFFFF"/>
                </a:highlight>
                <a:latin typeface="Consolas" panose="020B0609020204030204" pitchFamily="49" charset="0"/>
              </a:rPr>
              <a:t>            sort(a, </a:t>
            </a:r>
            <a:r>
              <a:rPr lang="fr-FR" dirty="0" err="1">
                <a:solidFill>
                  <a:srgbClr val="000000"/>
                </a:solidFill>
                <a:highlight>
                  <a:srgbClr val="FFFFFF"/>
                </a:highlight>
                <a:latin typeface="Consolas" panose="020B0609020204030204" pitchFamily="49" charset="0"/>
              </a:rPr>
              <a:t>mid</a:t>
            </a:r>
            <a:r>
              <a:rPr lang="fr-FR" dirty="0">
                <a:solidFill>
                  <a:srgbClr val="000000"/>
                </a:solidFill>
                <a:highlight>
                  <a:srgbClr val="FFFFFF"/>
                </a:highlight>
                <a:latin typeface="Consolas" panose="020B0609020204030204" pitchFamily="49" charset="0"/>
              </a:rPr>
              <a:t> + 1, hi, aux);</a:t>
            </a:r>
          </a:p>
          <a:p>
            <a:pPr marL="0" indent="0">
              <a:buNone/>
            </a:pPr>
            <a:r>
              <a:rPr lang="it-IT" dirty="0">
                <a:solidFill>
                  <a:srgbClr val="000000"/>
                </a:solidFill>
                <a:highlight>
                  <a:srgbClr val="FFFFFF"/>
                </a:highlight>
                <a:latin typeface="Consolas" panose="020B0609020204030204" pitchFamily="49" charset="0"/>
              </a:rPr>
              <a:t>            merge(a, lo, mid, hi, aux);</a:t>
            </a:r>
          </a:p>
          <a:p>
            <a:pPr marL="0" indent="0">
              <a:buNone/>
            </a:pPr>
            <a:r>
              <a:rPr lang="ro-RO" dirty="0">
                <a:solidFill>
                  <a:srgbClr val="000000"/>
                </a:solidFill>
                <a:highlight>
                  <a:srgbClr val="FFFFFF"/>
                </a:highlight>
                <a:latin typeface="Consolas" panose="020B0609020204030204" pitchFamily="49" charset="0"/>
              </a:rPr>
              <a:t>        }</a:t>
            </a:r>
            <a:endParaRPr lang="ro-RO" dirty="0"/>
          </a:p>
        </p:txBody>
      </p:sp>
    </p:spTree>
    <p:extLst>
      <p:ext uri="{BB962C8B-B14F-4D97-AF65-F5344CB8AC3E}">
        <p14:creationId xmlns:p14="http://schemas.microsoft.com/office/powerpoint/2010/main" val="3019244434"/>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dirty="0"/>
              <a:t>Sortare</a:t>
            </a:r>
            <a:br>
              <a:rPr lang="ro-RO" dirty="0"/>
            </a:br>
            <a:r>
              <a:rPr lang="ro-RO" dirty="0"/>
              <a:t>Merge </a:t>
            </a:r>
            <a:r>
              <a:rPr lang="ro-RO" dirty="0" smtClean="0"/>
              <a:t>Sort</a:t>
            </a:r>
            <a:endParaRPr lang="ro-RO"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8026" y="2399470"/>
            <a:ext cx="3162357" cy="313589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1568" y="2399472"/>
            <a:ext cx="3616347" cy="3639233"/>
          </a:xfrm>
          <a:prstGeom prst="rect">
            <a:avLst/>
          </a:prstGeom>
        </p:spPr>
      </p:pic>
      <p:sp>
        <p:nvSpPr>
          <p:cNvPr id="6" name="TextBox 5"/>
          <p:cNvSpPr txBox="1"/>
          <p:nvPr/>
        </p:nvSpPr>
        <p:spPr>
          <a:xfrm>
            <a:off x="956345" y="2030137"/>
            <a:ext cx="7114179" cy="369332"/>
          </a:xfrm>
          <a:prstGeom prst="rect">
            <a:avLst/>
          </a:prstGeom>
          <a:noFill/>
        </p:spPr>
        <p:txBody>
          <a:bodyPr wrap="square" rtlCol="0">
            <a:spAutoFit/>
          </a:bodyPr>
          <a:lstStyle/>
          <a:p>
            <a:r>
              <a:rPr lang="ro-RO" dirty="0" err="1"/>
              <a:t>Call</a:t>
            </a:r>
            <a:r>
              <a:rPr lang="ro-RO" dirty="0"/>
              <a:t> trace (apelurile pentru vector de dimensiune 1 sunt omise)</a:t>
            </a:r>
          </a:p>
        </p:txBody>
      </p:sp>
    </p:spTree>
    <p:extLst>
      <p:ext uri="{BB962C8B-B14F-4D97-AF65-F5344CB8AC3E}">
        <p14:creationId xmlns:p14="http://schemas.microsoft.com/office/powerpoint/2010/main" val="2887496158"/>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Sortare</a:t>
            </a:r>
            <a:br>
              <a:rPr lang="ro-RO" dirty="0"/>
            </a:br>
            <a:r>
              <a:rPr lang="ro-RO" dirty="0"/>
              <a:t>Merge Sort</a:t>
            </a:r>
          </a:p>
        </p:txBody>
      </p:sp>
      <p:sp>
        <p:nvSpPr>
          <p:cNvPr id="3" name="Content Placeholder 2"/>
          <p:cNvSpPr>
            <a:spLocks noGrp="1"/>
          </p:cNvSpPr>
          <p:nvPr>
            <p:ph idx="1"/>
          </p:nvPr>
        </p:nvSpPr>
        <p:spPr>
          <a:xfrm>
            <a:off x="677338" y="2160590"/>
            <a:ext cx="9666292" cy="3880773"/>
          </a:xfrm>
        </p:spPr>
        <p:txBody>
          <a:bodyPr>
            <a:normAutofit lnSpcReduction="10000"/>
          </a:bodyPr>
          <a:lstStyle/>
          <a:p>
            <a:r>
              <a:rPr lang="ro-RO" b="1" dirty="0" smtClean="0"/>
              <a:t>Propoziție: </a:t>
            </a:r>
            <a:r>
              <a:rPr lang="ro-RO" dirty="0" smtClean="0"/>
              <a:t>Top-</a:t>
            </a:r>
            <a:r>
              <a:rPr lang="ro-RO" dirty="0" err="1" smtClean="0"/>
              <a:t>down</a:t>
            </a:r>
            <a:r>
              <a:rPr lang="ro-RO" dirty="0" smtClean="0"/>
              <a:t> </a:t>
            </a:r>
            <a:r>
              <a:rPr lang="ro-RO" dirty="0" err="1" smtClean="0"/>
              <a:t>MergeSort</a:t>
            </a:r>
            <a:r>
              <a:rPr lang="ro-RO" dirty="0" smtClean="0"/>
              <a:t> folosește între ½ N log N și N log N operații de comparație pentru a sorta un vector de lungime N</a:t>
            </a:r>
          </a:p>
          <a:p>
            <a:r>
              <a:rPr lang="ro-RO" b="1" dirty="0" smtClean="0"/>
              <a:t>Demonstrație: </a:t>
            </a:r>
          </a:p>
          <a:p>
            <a:pPr lvl="1"/>
            <a:r>
              <a:rPr lang="ro-RO" dirty="0" smtClean="0"/>
              <a:t>fie C(N) numărul de operații de comparație necesar pentru sortarea unui vector de lungime N</a:t>
            </a:r>
          </a:p>
          <a:p>
            <a:pPr lvl="1"/>
            <a:r>
              <a:rPr lang="ro-RO" dirty="0" smtClean="0"/>
              <a:t>C(0) = C(1) = 0</a:t>
            </a:r>
          </a:p>
          <a:p>
            <a:pPr lvl="1"/>
            <a:r>
              <a:rPr lang="ro-RO" dirty="0" smtClean="0"/>
              <a:t>C(N) ≤</a:t>
            </a:r>
            <a:r>
              <a:rPr lang="en-GB" dirty="0" smtClean="0"/>
              <a:t> C(N / 2) + C(N / 2) + N (</a:t>
            </a:r>
            <a:r>
              <a:rPr lang="en-GB" dirty="0" err="1" smtClean="0"/>
              <a:t>st</a:t>
            </a:r>
            <a:r>
              <a:rPr lang="ro-RO" dirty="0" err="1" smtClean="0"/>
              <a:t>ânga</a:t>
            </a:r>
            <a:r>
              <a:rPr lang="ro-RO" dirty="0" smtClean="0"/>
              <a:t> + dreapta + merge</a:t>
            </a:r>
            <a:r>
              <a:rPr lang="en-GB" dirty="0" smtClean="0"/>
              <a:t>)</a:t>
            </a:r>
            <a:endParaRPr lang="ro-RO" dirty="0" smtClean="0"/>
          </a:p>
          <a:p>
            <a:pPr lvl="1"/>
            <a:r>
              <a:rPr lang="ro-RO" dirty="0" smtClean="0"/>
              <a:t>C(N) ≥ C(N / 2) + C(N / 2) + N / 2 (pentru că numărul de comparații pentru merge este cel puțin N / 2</a:t>
            </a:r>
            <a:endParaRPr lang="en-GB" dirty="0" smtClean="0"/>
          </a:p>
          <a:p>
            <a:pPr lvl="1"/>
            <a:r>
              <a:rPr lang="en-GB" dirty="0" err="1" smtClean="0"/>
              <a:t>Dac</a:t>
            </a:r>
            <a:r>
              <a:rPr lang="ro-RO" dirty="0" smtClean="0"/>
              <a:t>ă N = 2^n atunci C(2^n) = 2C(2^(n-1)) + 2^n</a:t>
            </a:r>
          </a:p>
          <a:p>
            <a:pPr lvl="1"/>
            <a:r>
              <a:rPr lang="ro-RO" dirty="0" smtClean="0"/>
              <a:t>C(2^n)/2^n = C(2^(n-1)) / 2^(n-1) + 1 = C(2^(n-2))/ 2^(n-2) + 1 + 1 =…=C(2^0)/2^0 + n = n</a:t>
            </a:r>
          </a:p>
          <a:p>
            <a:pPr lvl="1"/>
            <a:r>
              <a:rPr lang="ro-RO" dirty="0" smtClean="0"/>
              <a:t>C(N) = C(2^n) = n * 2^n = N * log N</a:t>
            </a:r>
          </a:p>
          <a:p>
            <a:endParaRPr lang="ro-RO" dirty="0"/>
          </a:p>
        </p:txBody>
      </p:sp>
    </p:spTree>
    <p:extLst>
      <p:ext uri="{BB962C8B-B14F-4D97-AF65-F5344CB8AC3E}">
        <p14:creationId xmlns:p14="http://schemas.microsoft.com/office/powerpoint/2010/main" val="3871160782"/>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Sortare</a:t>
            </a:r>
            <a:br>
              <a:rPr lang="ro-RO" dirty="0"/>
            </a:br>
            <a:r>
              <a:rPr lang="ro-RO" dirty="0"/>
              <a:t>Merge Sort</a:t>
            </a:r>
          </a:p>
        </p:txBody>
      </p:sp>
      <p:sp>
        <p:nvSpPr>
          <p:cNvPr id="3" name="Content Placeholder 2"/>
          <p:cNvSpPr>
            <a:spLocks noGrp="1"/>
          </p:cNvSpPr>
          <p:nvPr>
            <p:ph idx="1"/>
          </p:nvPr>
        </p:nvSpPr>
        <p:spPr/>
        <p:txBody>
          <a:bodyPr/>
          <a:lstStyle/>
          <a:p>
            <a:r>
              <a:rPr lang="ro-RO" dirty="0" smtClean="0"/>
              <a:t>Un alt mod de a înțelege propoziția anterioară</a:t>
            </a:r>
            <a:endParaRPr lang="ro-R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463" y="2699857"/>
            <a:ext cx="9771440" cy="2778155"/>
          </a:xfrm>
          <a:prstGeom prst="rect">
            <a:avLst/>
          </a:prstGeom>
        </p:spPr>
      </p:pic>
    </p:spTree>
    <p:extLst>
      <p:ext uri="{BB962C8B-B14F-4D97-AF65-F5344CB8AC3E}">
        <p14:creationId xmlns:p14="http://schemas.microsoft.com/office/powerpoint/2010/main" val="3615673451"/>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Sortare</a:t>
            </a:r>
            <a:br>
              <a:rPr lang="ro-RO" dirty="0"/>
            </a:br>
            <a:r>
              <a:rPr lang="ro-RO" dirty="0"/>
              <a:t>Merge Sort</a:t>
            </a:r>
          </a:p>
        </p:txBody>
      </p:sp>
      <p:sp>
        <p:nvSpPr>
          <p:cNvPr id="3" name="Content Placeholder 2"/>
          <p:cNvSpPr>
            <a:spLocks noGrp="1"/>
          </p:cNvSpPr>
          <p:nvPr>
            <p:ph idx="1"/>
          </p:nvPr>
        </p:nvSpPr>
        <p:spPr/>
        <p:txBody>
          <a:bodyPr/>
          <a:lstStyle/>
          <a:p>
            <a:r>
              <a:rPr lang="ro-RO" dirty="0" smtClean="0"/>
              <a:t>Fiecare nod din arbore reprezintă un </a:t>
            </a:r>
            <a:r>
              <a:rPr lang="ro-RO" dirty="0" err="1" smtClean="0"/>
              <a:t>subvector</a:t>
            </a:r>
            <a:r>
              <a:rPr lang="ro-RO" dirty="0" smtClean="0"/>
              <a:t> pentru care sort() face o interclasare</a:t>
            </a:r>
          </a:p>
          <a:p>
            <a:r>
              <a:rPr lang="ro-RO" dirty="0" smtClean="0"/>
              <a:t>Arborele are n niveluri</a:t>
            </a:r>
          </a:p>
          <a:p>
            <a:r>
              <a:rPr lang="ro-RO" dirty="0" smtClean="0"/>
              <a:t>Pentru k = 0, n – 1 fiecare nivel k are 2^k </a:t>
            </a:r>
            <a:r>
              <a:rPr lang="ro-RO" dirty="0" err="1" smtClean="0"/>
              <a:t>subvectori</a:t>
            </a:r>
            <a:r>
              <a:rPr lang="ro-RO" dirty="0" smtClean="0"/>
              <a:t> de lungime 2^(n - k)</a:t>
            </a:r>
          </a:p>
          <a:p>
            <a:r>
              <a:rPr lang="ro-RO" dirty="0" smtClean="0"/>
              <a:t>Orice astfel de </a:t>
            </a:r>
            <a:r>
              <a:rPr lang="ro-RO" dirty="0" err="1" smtClean="0"/>
              <a:t>subvector</a:t>
            </a:r>
            <a:r>
              <a:rPr lang="ro-RO" dirty="0" smtClean="0"/>
              <a:t> necesită </a:t>
            </a:r>
            <a:r>
              <a:rPr lang="ro-RO" dirty="0"/>
              <a:t>2^(n - k</a:t>
            </a:r>
            <a:r>
              <a:rPr lang="ro-RO" dirty="0" smtClean="0"/>
              <a:t>) operații de comparare pentru realizarea interclasării</a:t>
            </a:r>
          </a:p>
          <a:p>
            <a:r>
              <a:rPr lang="ro-RO" dirty="0" smtClean="0"/>
              <a:t>Vom avea 2^k * </a:t>
            </a:r>
            <a:r>
              <a:rPr lang="ro-RO" dirty="0"/>
              <a:t>2^(n - k</a:t>
            </a:r>
            <a:r>
              <a:rPr lang="ro-RO" dirty="0" smtClean="0"/>
              <a:t>) = 2^n comparații pentru fiecare nivel</a:t>
            </a:r>
          </a:p>
          <a:p>
            <a:r>
              <a:rPr lang="ro-RO" dirty="0" smtClean="0"/>
              <a:t>În total numărul de comparații va fi n*2^n = N log N</a:t>
            </a:r>
          </a:p>
          <a:p>
            <a:endParaRPr lang="ro-RO" dirty="0" smtClean="0"/>
          </a:p>
          <a:p>
            <a:endParaRPr lang="ro-RO" dirty="0"/>
          </a:p>
          <a:p>
            <a:endParaRPr lang="ro-RO" dirty="0"/>
          </a:p>
          <a:p>
            <a:endParaRPr lang="ro-RO" dirty="0"/>
          </a:p>
        </p:txBody>
      </p:sp>
    </p:spTree>
    <p:extLst>
      <p:ext uri="{BB962C8B-B14F-4D97-AF65-F5344CB8AC3E}">
        <p14:creationId xmlns:p14="http://schemas.microsoft.com/office/powerpoint/2010/main" val="1320334552"/>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Sortare</a:t>
            </a:r>
            <a:br>
              <a:rPr lang="ro-RO" dirty="0"/>
            </a:br>
            <a:r>
              <a:rPr lang="ro-RO" dirty="0"/>
              <a:t>Merge Sort</a:t>
            </a:r>
          </a:p>
        </p:txBody>
      </p:sp>
      <p:sp>
        <p:nvSpPr>
          <p:cNvPr id="3" name="Content Placeholder 2"/>
          <p:cNvSpPr>
            <a:spLocks noGrp="1"/>
          </p:cNvSpPr>
          <p:nvPr>
            <p:ph idx="1"/>
          </p:nvPr>
        </p:nvSpPr>
        <p:spPr/>
        <p:txBody>
          <a:bodyPr/>
          <a:lstStyle/>
          <a:p>
            <a:r>
              <a:rPr lang="ro-RO" b="1" dirty="0" smtClean="0"/>
              <a:t>Propoziție: </a:t>
            </a:r>
            <a:r>
              <a:rPr lang="ro-RO" dirty="0" smtClean="0"/>
              <a:t>Top-</a:t>
            </a:r>
            <a:r>
              <a:rPr lang="ro-RO" dirty="0" err="1" smtClean="0"/>
              <a:t>down</a:t>
            </a:r>
            <a:r>
              <a:rPr lang="ro-RO" dirty="0" smtClean="0"/>
              <a:t> </a:t>
            </a:r>
            <a:r>
              <a:rPr lang="ro-RO" dirty="0" err="1" smtClean="0"/>
              <a:t>MergeSort</a:t>
            </a:r>
            <a:r>
              <a:rPr lang="ro-RO" dirty="0" smtClean="0"/>
              <a:t> folosește cel mult 6N log N accese la elementele vectorului pentru a-l sorta.</a:t>
            </a:r>
          </a:p>
          <a:p>
            <a:r>
              <a:rPr lang="ro-RO" b="1" dirty="0" smtClean="0"/>
              <a:t>Demonstrație: </a:t>
            </a:r>
          </a:p>
          <a:p>
            <a:pPr lvl="1"/>
            <a:r>
              <a:rPr lang="ro-RO" dirty="0" smtClean="0"/>
              <a:t>fiecare operație merge() folosește cel mult 6N accese (2N pentru copiere în </a:t>
            </a:r>
            <a:r>
              <a:rPr lang="ro-RO" dirty="0" err="1" smtClean="0"/>
              <a:t>aux</a:t>
            </a:r>
            <a:r>
              <a:rPr lang="ro-RO" dirty="0" smtClean="0"/>
              <a:t>, 2N pentru a fi mutate înapoi și cel mult 2N pentru comparații)</a:t>
            </a:r>
          </a:p>
          <a:p>
            <a:r>
              <a:rPr lang="ro-RO" dirty="0" smtClean="0"/>
              <a:t>Din cele două propoziții rezultă că timpul necesar pentru ca </a:t>
            </a:r>
            <a:r>
              <a:rPr lang="ro-RO" dirty="0" err="1" smtClean="0"/>
              <a:t>MergeSort</a:t>
            </a:r>
            <a:r>
              <a:rPr lang="ro-RO" dirty="0" smtClean="0"/>
              <a:t> să sorteze vectorul este N log N</a:t>
            </a:r>
          </a:p>
          <a:p>
            <a:r>
              <a:rPr lang="ro-RO" dirty="0" smtClean="0"/>
              <a:t>Prin urmare </a:t>
            </a:r>
            <a:r>
              <a:rPr lang="ro-RO" dirty="0" err="1" smtClean="0"/>
              <a:t>MergeSort</a:t>
            </a:r>
            <a:r>
              <a:rPr lang="ro-RO" dirty="0" smtClean="0"/>
              <a:t> ne permite abordarea cu succes a unor probleme de sortare a unor vectori mult mai mari, care nu ar putea fi sortați în timp util de algoritmii de sortare elementari</a:t>
            </a:r>
            <a:endParaRPr lang="ro-RO" dirty="0"/>
          </a:p>
        </p:txBody>
      </p:sp>
    </p:spTree>
    <p:extLst>
      <p:ext uri="{BB962C8B-B14F-4D97-AF65-F5344CB8AC3E}">
        <p14:creationId xmlns:p14="http://schemas.microsoft.com/office/powerpoint/2010/main" val="1124203756"/>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Sortare</a:t>
            </a:r>
            <a:br>
              <a:rPr lang="ro-RO" dirty="0"/>
            </a:br>
            <a:r>
              <a:rPr lang="ro-RO" dirty="0"/>
              <a:t>Merge Sort</a:t>
            </a:r>
          </a:p>
        </p:txBody>
      </p:sp>
      <p:sp>
        <p:nvSpPr>
          <p:cNvPr id="3" name="Content Placeholder 2"/>
          <p:cNvSpPr>
            <a:spLocks noGrp="1"/>
          </p:cNvSpPr>
          <p:nvPr>
            <p:ph idx="1"/>
          </p:nvPr>
        </p:nvSpPr>
        <p:spPr/>
        <p:txBody>
          <a:bodyPr>
            <a:normAutofit lnSpcReduction="10000"/>
          </a:bodyPr>
          <a:lstStyle/>
          <a:p>
            <a:r>
              <a:rPr lang="ro-RO" dirty="0" smtClean="0"/>
              <a:t>Cu mici modificări putem îmbunătăți performanța:</a:t>
            </a:r>
          </a:p>
          <a:p>
            <a:pPr lvl="1"/>
            <a:r>
              <a:rPr lang="ro-RO" dirty="0" smtClean="0"/>
              <a:t>Vectorii de dimensiune mică (de ex. ≤ 15) pot fi sortați cu </a:t>
            </a:r>
            <a:r>
              <a:rPr lang="ro-RO" dirty="0" err="1" smtClean="0"/>
              <a:t>InsertionSort</a:t>
            </a:r>
            <a:r>
              <a:rPr lang="ro-RO" dirty="0" smtClean="0"/>
              <a:t> pentru că performanța va fi mai bună (de verificat!!!). Timpul de execuție trebuie să se îmbunătățească cu 10-15%</a:t>
            </a:r>
          </a:p>
          <a:p>
            <a:pPr lvl="1"/>
            <a:r>
              <a:rPr lang="ro-RO" dirty="0" smtClean="0"/>
              <a:t>Asta e o tehnică generală ce poate fi aplicată la orice algoritm recursiv (o instanță de dimensiune mică a problemei se rezolvă nerecursiv)</a:t>
            </a:r>
          </a:p>
          <a:p>
            <a:pPr lvl="1"/>
            <a:r>
              <a:rPr lang="ro-RO" dirty="0" smtClean="0"/>
              <a:t>Testăm dacă vectorul este deja sortat – dacă a</a:t>
            </a:r>
            <a:r>
              <a:rPr lang="en-GB" dirty="0" smtClean="0"/>
              <a:t>[mid] ≤ a[mid + 1] nu </a:t>
            </a:r>
            <a:r>
              <a:rPr lang="en-GB" dirty="0" err="1" smtClean="0"/>
              <a:t>mai</a:t>
            </a:r>
            <a:r>
              <a:rPr lang="en-GB" dirty="0" smtClean="0"/>
              <a:t> </a:t>
            </a:r>
            <a:r>
              <a:rPr lang="en-GB" dirty="0" err="1" smtClean="0"/>
              <a:t>apel</a:t>
            </a:r>
            <a:r>
              <a:rPr lang="ro-RO" dirty="0" err="1" smtClean="0"/>
              <a:t>ăm</a:t>
            </a:r>
            <a:r>
              <a:rPr lang="ro-RO" dirty="0" smtClean="0"/>
              <a:t> merge()</a:t>
            </a:r>
          </a:p>
          <a:p>
            <a:pPr lvl="1"/>
            <a:r>
              <a:rPr lang="ro-RO" dirty="0" smtClean="0"/>
              <a:t>Eliminarea copierii în vectorul auxiliar; putem elimina timpul de copiere în vectorul auxiliar dar nu și spațiul: pentru cele două invocări ale metodei sort() una va lua intrare din a și pune vectorul sortat în </a:t>
            </a:r>
            <a:r>
              <a:rPr lang="ro-RO" dirty="0" err="1" smtClean="0"/>
              <a:t>aux</a:t>
            </a:r>
            <a:r>
              <a:rPr lang="ro-RO" dirty="0" smtClean="0"/>
              <a:t>, iar cealaltă va lua intrarea din </a:t>
            </a:r>
            <a:r>
              <a:rPr lang="ro-RO" dirty="0" err="1" smtClean="0"/>
              <a:t>aux</a:t>
            </a:r>
            <a:r>
              <a:rPr lang="ro-RO" dirty="0" smtClean="0"/>
              <a:t> și o pune vectorul sortat în a. La fiecare apel recursiv schimbăm rolul lui a cu </a:t>
            </a:r>
            <a:r>
              <a:rPr lang="ro-RO" dirty="0" err="1" smtClean="0"/>
              <a:t>aux</a:t>
            </a:r>
            <a:r>
              <a:rPr lang="ro-RO" dirty="0" smtClean="0"/>
              <a:t> și invers.</a:t>
            </a:r>
          </a:p>
          <a:p>
            <a:r>
              <a:rPr lang="ro-RO" dirty="0">
                <a:hlinkClick r:id="rId2"/>
              </a:rPr>
              <a:t>http://</a:t>
            </a:r>
            <a:r>
              <a:rPr lang="ro-RO" dirty="0" smtClean="0">
                <a:hlinkClick r:id="rId2"/>
              </a:rPr>
              <a:t>www.sorting-algorithms.com/merge-sort</a:t>
            </a:r>
            <a:r>
              <a:rPr lang="ro-RO" dirty="0" smtClean="0"/>
              <a:t> </a:t>
            </a:r>
            <a:endParaRPr lang="ro-RO" dirty="0"/>
          </a:p>
        </p:txBody>
      </p:sp>
    </p:spTree>
    <p:extLst>
      <p:ext uri="{BB962C8B-B14F-4D97-AF65-F5344CB8AC3E}">
        <p14:creationId xmlns:p14="http://schemas.microsoft.com/office/powerpoint/2010/main" val="8102856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Colec</a:t>
            </a:r>
            <a:r>
              <a:rPr lang="ro-RO" dirty="0"/>
              <a:t>ții de obiecte: </a:t>
            </a:r>
            <a:r>
              <a:rPr lang="en-GB" dirty="0" smtClean="0"/>
              <a:t>B</a:t>
            </a:r>
            <a:r>
              <a:rPr lang="ro-RO" dirty="0" err="1" smtClean="0"/>
              <a:t>ag</a:t>
            </a:r>
            <a:endParaRPr lang="ro-RO" dirty="0"/>
          </a:p>
        </p:txBody>
      </p:sp>
      <p:sp>
        <p:nvSpPr>
          <p:cNvPr id="3" name="Content Placeholder 2"/>
          <p:cNvSpPr>
            <a:spLocks noGrp="1"/>
          </p:cNvSpPr>
          <p:nvPr>
            <p:ph idx="1"/>
          </p:nvPr>
        </p:nvSpPr>
        <p:spPr/>
        <p:txBody>
          <a:bodyPr>
            <a:normAutofit/>
          </a:bodyPr>
          <a:lstStyle/>
          <a:p>
            <a:r>
              <a:rPr lang="en-GB" dirty="0" smtClean="0"/>
              <a:t>API </a:t>
            </a:r>
            <a:r>
              <a:rPr lang="en-GB" dirty="0" err="1" smtClean="0"/>
              <a:t>pentru</a:t>
            </a:r>
            <a:r>
              <a:rPr lang="en-GB" dirty="0" smtClean="0"/>
              <a:t> Bag:</a:t>
            </a:r>
          </a:p>
          <a:p>
            <a:pPr marL="0" indent="0">
              <a:buNone/>
            </a:pPr>
            <a:r>
              <a:rPr lang="ro-RO" dirty="0" err="1">
                <a:solidFill>
                  <a:srgbClr val="0000FF"/>
                </a:solidFill>
                <a:highlight>
                  <a:srgbClr val="FFFFFF"/>
                </a:highlight>
                <a:latin typeface="Consolas" panose="020B0609020204030204" pitchFamily="49" charset="0"/>
              </a:rPr>
              <a:t>class</a:t>
            </a:r>
            <a:r>
              <a:rPr lang="ro-RO" dirty="0">
                <a:solidFill>
                  <a:srgbClr val="000000"/>
                </a:solidFill>
                <a:highlight>
                  <a:srgbClr val="FFFFFF"/>
                </a:highlight>
                <a:latin typeface="Consolas" panose="020B0609020204030204" pitchFamily="49" charset="0"/>
              </a:rPr>
              <a:t> </a:t>
            </a:r>
            <a:r>
              <a:rPr lang="ro-RO" dirty="0">
                <a:solidFill>
                  <a:srgbClr val="2B91AF"/>
                </a:solidFill>
                <a:highlight>
                  <a:srgbClr val="FFFFFF"/>
                </a:highlight>
                <a:latin typeface="Consolas" panose="020B0609020204030204" pitchFamily="49" charset="0"/>
              </a:rPr>
              <a:t>Bag</a:t>
            </a:r>
            <a:r>
              <a:rPr lang="ro-RO" dirty="0">
                <a:solidFill>
                  <a:srgbClr val="000000"/>
                </a:solidFill>
                <a:highlight>
                  <a:srgbClr val="FFFFFF"/>
                </a:highlight>
                <a:latin typeface="Consolas" panose="020B0609020204030204" pitchFamily="49" charset="0"/>
              </a:rPr>
              <a:t>&lt;Item&gt;</a:t>
            </a:r>
            <a:endParaRPr lang="en-GB" dirty="0" smtClean="0"/>
          </a:p>
          <a:p>
            <a:pPr marL="0" indent="0">
              <a:buNone/>
            </a:pPr>
            <a:r>
              <a:rPr lang="en-GB" dirty="0" smtClean="0">
                <a:solidFill>
                  <a:srgbClr val="0000FF"/>
                </a:solidFill>
                <a:highlight>
                  <a:srgbClr val="FFFFFF"/>
                </a:highlight>
                <a:latin typeface="Consolas" panose="020B0609020204030204" pitchFamily="49" charset="0"/>
              </a:rPr>
              <a:t>	</a:t>
            </a:r>
            <a:r>
              <a:rPr lang="ro-RO" dirty="0" smtClean="0">
                <a:solidFill>
                  <a:srgbClr val="0000FF"/>
                </a:solidFill>
                <a:highlight>
                  <a:srgbClr val="FFFFFF"/>
                </a:highlight>
                <a:latin typeface="Consolas" panose="020B0609020204030204" pitchFamily="49" charset="0"/>
              </a:rPr>
              <a:t>public</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Bag</a:t>
            </a:r>
            <a:r>
              <a:rPr lang="ro-RO" dirty="0" smtClean="0">
                <a:solidFill>
                  <a:srgbClr val="000000"/>
                </a:solidFill>
                <a:highlight>
                  <a:srgbClr val="FFFFFF"/>
                </a:highlight>
                <a:latin typeface="Consolas" panose="020B0609020204030204" pitchFamily="49" charset="0"/>
              </a:rPr>
              <a:t>()</a:t>
            </a:r>
            <a:r>
              <a:rPr lang="en-GB" dirty="0" smtClean="0">
                <a:solidFill>
                  <a:srgbClr val="000000"/>
                </a:solidFill>
                <a:highlight>
                  <a:srgbClr val="FFFFFF"/>
                </a:highlight>
                <a:latin typeface="Consolas" panose="020B0609020204030204" pitchFamily="49" charset="0"/>
              </a:rPr>
              <a:t> </a:t>
            </a:r>
            <a:r>
              <a:rPr lang="ro-RO" dirty="0">
                <a:solidFill>
                  <a:srgbClr val="808080"/>
                </a:solidFill>
                <a:highlight>
                  <a:srgbClr val="FFFFFF"/>
                </a:highlight>
                <a:latin typeface="Consolas" panose="020B0609020204030204" pitchFamily="49" charset="0"/>
              </a:rPr>
              <a:t>//</a:t>
            </a:r>
            <a:r>
              <a:rPr lang="ro-RO" dirty="0">
                <a:solidFill>
                  <a:srgbClr val="008000"/>
                </a:solidFill>
                <a:highlight>
                  <a:srgbClr val="FFFFFF"/>
                </a:highlight>
                <a:latin typeface="Consolas" panose="020B0609020204030204" pitchFamily="49" charset="0"/>
              </a:rPr>
              <a:t> </a:t>
            </a:r>
            <a:r>
              <a:rPr lang="en-GB" dirty="0" err="1" smtClean="0">
                <a:solidFill>
                  <a:srgbClr val="008000"/>
                </a:solidFill>
                <a:highlight>
                  <a:srgbClr val="FFFFFF"/>
                </a:highlight>
                <a:latin typeface="Consolas" panose="020B0609020204030204" pitchFamily="49" charset="0"/>
              </a:rPr>
              <a:t>Crearea</a:t>
            </a:r>
            <a:r>
              <a:rPr lang="en-GB" dirty="0" smtClean="0">
                <a:solidFill>
                  <a:srgbClr val="008000"/>
                </a:solidFill>
                <a:highlight>
                  <a:srgbClr val="FFFFFF"/>
                </a:highlight>
                <a:latin typeface="Consolas" panose="020B0609020204030204" pitchFamily="49" charset="0"/>
              </a:rPr>
              <a:t> </a:t>
            </a:r>
            <a:r>
              <a:rPr lang="en-GB" dirty="0" err="1" smtClean="0">
                <a:solidFill>
                  <a:srgbClr val="008000"/>
                </a:solidFill>
                <a:highlight>
                  <a:srgbClr val="FFFFFF"/>
                </a:highlight>
                <a:latin typeface="Consolas" panose="020B0609020204030204" pitchFamily="49" charset="0"/>
              </a:rPr>
              <a:t>unui</a:t>
            </a:r>
            <a:r>
              <a:rPr lang="en-GB" dirty="0" smtClean="0">
                <a:solidFill>
                  <a:srgbClr val="008000"/>
                </a:solidFill>
                <a:highlight>
                  <a:srgbClr val="FFFFFF"/>
                </a:highlight>
                <a:latin typeface="Consolas" panose="020B0609020204030204" pitchFamily="49" charset="0"/>
              </a:rPr>
              <a:t> bag </a:t>
            </a:r>
            <a:r>
              <a:rPr lang="en-GB" dirty="0" err="1" smtClean="0">
                <a:solidFill>
                  <a:srgbClr val="008000"/>
                </a:solidFill>
                <a:highlight>
                  <a:srgbClr val="FFFFFF"/>
                </a:highlight>
                <a:latin typeface="Consolas" panose="020B0609020204030204" pitchFamily="49" charset="0"/>
              </a:rPr>
              <a:t>gol</a:t>
            </a:r>
            <a:endParaRPr lang="ro-RO" dirty="0">
              <a:solidFill>
                <a:srgbClr val="000000"/>
              </a:solidFill>
              <a:highlight>
                <a:srgbClr val="FFFFFF"/>
              </a:highlight>
              <a:latin typeface="Consolas" panose="020B0609020204030204" pitchFamily="49" charset="0"/>
            </a:endParaRPr>
          </a:p>
          <a:p>
            <a:pPr marL="0" indent="0">
              <a:buNone/>
            </a:pPr>
            <a:r>
              <a:rPr lang="en-GB" dirty="0" smtClean="0">
                <a:solidFill>
                  <a:srgbClr val="0000FF"/>
                </a:solidFill>
                <a:highlight>
                  <a:srgbClr val="FFFFFF"/>
                </a:highlight>
                <a:latin typeface="Consolas" panose="020B0609020204030204" pitchFamily="49" charset="0"/>
              </a:rPr>
              <a:t>	</a:t>
            </a:r>
            <a:r>
              <a:rPr lang="ro-RO" dirty="0" smtClean="0">
                <a:solidFill>
                  <a:srgbClr val="0000FF"/>
                </a:solidFill>
                <a:highlight>
                  <a:srgbClr val="FFFFFF"/>
                </a:highlight>
                <a:latin typeface="Consolas" panose="020B0609020204030204" pitchFamily="49" charset="0"/>
              </a:rPr>
              <a:t>public</a:t>
            </a:r>
            <a:r>
              <a:rPr lang="ro-RO" dirty="0" smtClean="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void</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add</a:t>
            </a:r>
            <a:r>
              <a:rPr lang="ro-RO" dirty="0">
                <a:solidFill>
                  <a:srgbClr val="000000"/>
                </a:solidFill>
                <a:highlight>
                  <a:srgbClr val="FFFFFF"/>
                </a:highlight>
                <a:latin typeface="Consolas" panose="020B0609020204030204" pitchFamily="49" charset="0"/>
              </a:rPr>
              <a:t>(Item item</a:t>
            </a:r>
            <a:r>
              <a:rPr lang="ro-RO" dirty="0" smtClean="0">
                <a:solidFill>
                  <a:srgbClr val="000000"/>
                </a:solidFill>
                <a:highlight>
                  <a:srgbClr val="FFFFFF"/>
                </a:highlight>
                <a:latin typeface="Consolas" panose="020B0609020204030204" pitchFamily="49" charset="0"/>
              </a:rPr>
              <a:t>)</a:t>
            </a:r>
            <a:r>
              <a:rPr lang="en-GB" dirty="0" smtClean="0">
                <a:solidFill>
                  <a:srgbClr val="000000"/>
                </a:solidFill>
                <a:highlight>
                  <a:srgbClr val="FFFFFF"/>
                </a:highlight>
                <a:latin typeface="Consolas" panose="020B0609020204030204" pitchFamily="49" charset="0"/>
              </a:rPr>
              <a:t> </a:t>
            </a:r>
            <a:r>
              <a:rPr lang="ro-RO" dirty="0">
                <a:solidFill>
                  <a:srgbClr val="808080"/>
                </a:solidFill>
                <a:highlight>
                  <a:srgbClr val="FFFFFF"/>
                </a:highlight>
                <a:latin typeface="Consolas" panose="020B0609020204030204" pitchFamily="49" charset="0"/>
              </a:rPr>
              <a:t>//</a:t>
            </a:r>
            <a:r>
              <a:rPr lang="ro-RO" dirty="0">
                <a:solidFill>
                  <a:srgbClr val="008000"/>
                </a:solidFill>
                <a:highlight>
                  <a:srgbClr val="FFFFFF"/>
                </a:highlight>
                <a:latin typeface="Consolas" panose="020B0609020204030204" pitchFamily="49" charset="0"/>
              </a:rPr>
              <a:t> </a:t>
            </a:r>
            <a:r>
              <a:rPr lang="ro-RO" dirty="0" err="1">
                <a:solidFill>
                  <a:srgbClr val="008000"/>
                </a:solidFill>
                <a:highlight>
                  <a:srgbClr val="FFFFFF"/>
                </a:highlight>
                <a:latin typeface="Consolas" panose="020B0609020204030204" pitchFamily="49" charset="0"/>
              </a:rPr>
              <a:t>Adaugarea</a:t>
            </a:r>
            <a:r>
              <a:rPr lang="ro-RO" dirty="0">
                <a:solidFill>
                  <a:srgbClr val="008000"/>
                </a:solidFill>
                <a:highlight>
                  <a:srgbClr val="FFFFFF"/>
                </a:highlight>
                <a:latin typeface="Consolas" panose="020B0609020204030204" pitchFamily="49" charset="0"/>
              </a:rPr>
              <a:t> unui element</a:t>
            </a:r>
            <a:endParaRPr lang="ro-RO" dirty="0">
              <a:solidFill>
                <a:srgbClr val="000000"/>
              </a:solidFill>
              <a:highlight>
                <a:srgbClr val="FFFFFF"/>
              </a:highlight>
              <a:latin typeface="Consolas" panose="020B0609020204030204" pitchFamily="49" charset="0"/>
            </a:endParaRPr>
          </a:p>
          <a:p>
            <a:pPr marL="0" indent="0">
              <a:buNone/>
            </a:pPr>
            <a:r>
              <a:rPr lang="en-GB" dirty="0" smtClean="0">
                <a:solidFill>
                  <a:srgbClr val="0000FF"/>
                </a:solidFill>
                <a:highlight>
                  <a:srgbClr val="FFFFFF"/>
                </a:highlight>
                <a:latin typeface="Consolas" panose="020B0609020204030204" pitchFamily="49" charset="0"/>
              </a:rPr>
              <a:t>	</a:t>
            </a:r>
            <a:r>
              <a:rPr lang="ro-RO" dirty="0" smtClean="0">
                <a:solidFill>
                  <a:srgbClr val="0000FF"/>
                </a:solidFill>
                <a:highlight>
                  <a:srgbClr val="FFFFFF"/>
                </a:highlight>
                <a:latin typeface="Consolas" panose="020B0609020204030204" pitchFamily="49" charset="0"/>
              </a:rPr>
              <a:t>public</a:t>
            </a:r>
            <a:r>
              <a:rPr lang="ro-RO" dirty="0" smtClean="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bool</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isEmpty</a:t>
            </a:r>
            <a:r>
              <a:rPr lang="ro-RO" dirty="0" smtClean="0">
                <a:solidFill>
                  <a:srgbClr val="000000"/>
                </a:solidFill>
                <a:highlight>
                  <a:srgbClr val="FFFFFF"/>
                </a:highlight>
                <a:latin typeface="Consolas" panose="020B0609020204030204" pitchFamily="49" charset="0"/>
              </a:rPr>
              <a:t>()</a:t>
            </a:r>
            <a:r>
              <a:rPr lang="en-GB" dirty="0" smtClean="0">
                <a:solidFill>
                  <a:srgbClr val="000000"/>
                </a:solidFill>
                <a:highlight>
                  <a:srgbClr val="FFFFFF"/>
                </a:highlight>
                <a:latin typeface="Consolas" panose="020B0609020204030204" pitchFamily="49" charset="0"/>
              </a:rPr>
              <a:t> </a:t>
            </a:r>
            <a:r>
              <a:rPr lang="ro-RO" dirty="0" smtClean="0">
                <a:solidFill>
                  <a:srgbClr val="808080"/>
                </a:solidFill>
                <a:highlight>
                  <a:srgbClr val="FFFFFF"/>
                </a:highlight>
                <a:latin typeface="Consolas" panose="020B0609020204030204" pitchFamily="49" charset="0"/>
              </a:rPr>
              <a:t>//</a:t>
            </a:r>
            <a:r>
              <a:rPr lang="ro-RO" dirty="0" smtClean="0">
                <a:solidFill>
                  <a:srgbClr val="008000"/>
                </a:solidFill>
                <a:highlight>
                  <a:srgbClr val="FFFFFF"/>
                </a:highlight>
                <a:latin typeface="Consolas" panose="020B0609020204030204" pitchFamily="49" charset="0"/>
              </a:rPr>
              <a:t> </a:t>
            </a:r>
            <a:r>
              <a:rPr lang="ro-RO" dirty="0">
                <a:solidFill>
                  <a:srgbClr val="008000"/>
                </a:solidFill>
                <a:highlight>
                  <a:srgbClr val="FFFFFF"/>
                </a:highlight>
                <a:latin typeface="Consolas" panose="020B0609020204030204" pitchFamily="49" charset="0"/>
              </a:rPr>
              <a:t>Este gol?</a:t>
            </a:r>
            <a:endParaRPr lang="ro-RO" dirty="0">
              <a:solidFill>
                <a:srgbClr val="000000"/>
              </a:solidFill>
              <a:highlight>
                <a:srgbClr val="FFFFFF"/>
              </a:highlight>
              <a:latin typeface="Consolas" panose="020B0609020204030204" pitchFamily="49" charset="0"/>
            </a:endParaRPr>
          </a:p>
          <a:p>
            <a:pPr marL="0" indent="0">
              <a:buNone/>
            </a:pPr>
            <a:r>
              <a:rPr lang="en-GB" dirty="0" smtClean="0">
                <a:solidFill>
                  <a:srgbClr val="0000FF"/>
                </a:solidFill>
                <a:highlight>
                  <a:srgbClr val="FFFFFF"/>
                </a:highlight>
                <a:latin typeface="Consolas" panose="020B0609020204030204" pitchFamily="49" charset="0"/>
              </a:rPr>
              <a:t>	</a:t>
            </a:r>
            <a:r>
              <a:rPr lang="ro-RO" dirty="0" smtClean="0">
                <a:solidFill>
                  <a:srgbClr val="0000FF"/>
                </a:solidFill>
                <a:highlight>
                  <a:srgbClr val="FFFFFF"/>
                </a:highlight>
                <a:latin typeface="Consolas" panose="020B0609020204030204" pitchFamily="49" charset="0"/>
              </a:rPr>
              <a:t>public</a:t>
            </a:r>
            <a:r>
              <a:rPr lang="ro-RO" dirty="0" smtClean="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size</a:t>
            </a:r>
            <a:r>
              <a:rPr lang="ro-RO" dirty="0" smtClean="0">
                <a:solidFill>
                  <a:srgbClr val="000000"/>
                </a:solidFill>
                <a:highlight>
                  <a:srgbClr val="FFFFFF"/>
                </a:highlight>
                <a:latin typeface="Consolas" panose="020B0609020204030204" pitchFamily="49" charset="0"/>
              </a:rPr>
              <a:t>()</a:t>
            </a:r>
            <a:r>
              <a:rPr lang="en-GB" dirty="0" smtClean="0">
                <a:solidFill>
                  <a:srgbClr val="000000"/>
                </a:solidFill>
                <a:highlight>
                  <a:srgbClr val="FFFFFF"/>
                </a:highlight>
                <a:latin typeface="Consolas" panose="020B0609020204030204" pitchFamily="49" charset="0"/>
              </a:rPr>
              <a:t> </a:t>
            </a:r>
            <a:r>
              <a:rPr lang="da-DK" dirty="0" smtClean="0">
                <a:solidFill>
                  <a:srgbClr val="808080"/>
                </a:solidFill>
                <a:highlight>
                  <a:srgbClr val="FFFFFF"/>
                </a:highlight>
                <a:latin typeface="Consolas" panose="020B0609020204030204" pitchFamily="49" charset="0"/>
              </a:rPr>
              <a:t>//</a:t>
            </a:r>
            <a:r>
              <a:rPr lang="da-DK" dirty="0" smtClean="0">
                <a:solidFill>
                  <a:srgbClr val="008000"/>
                </a:solidFill>
                <a:highlight>
                  <a:srgbClr val="FFFFFF"/>
                </a:highlight>
                <a:latin typeface="Consolas" panose="020B0609020204030204" pitchFamily="49" charset="0"/>
              </a:rPr>
              <a:t> </a:t>
            </a:r>
            <a:r>
              <a:rPr lang="da-DK" dirty="0">
                <a:solidFill>
                  <a:srgbClr val="008000"/>
                </a:solidFill>
                <a:highlight>
                  <a:srgbClr val="FFFFFF"/>
                </a:highlight>
                <a:latin typeface="Consolas" panose="020B0609020204030204" pitchFamily="49" charset="0"/>
              </a:rPr>
              <a:t>Numarul de elemente din Bag</a:t>
            </a:r>
            <a:endParaRPr lang="da-DK" dirty="0">
              <a:solidFill>
                <a:srgbClr val="000000"/>
              </a:solidFill>
              <a:highlight>
                <a:srgbClr val="FFFFFF"/>
              </a:highlight>
              <a:latin typeface="Consolas" panose="020B0609020204030204" pitchFamily="49" charset="0"/>
            </a:endParaRPr>
          </a:p>
          <a:p>
            <a:pPr marL="0" indent="0">
              <a:buNone/>
            </a:pPr>
            <a:endParaRPr lang="ro-RO"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38353784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Sortare</a:t>
            </a:r>
            <a:br>
              <a:rPr lang="ro-RO" dirty="0"/>
            </a:br>
            <a:r>
              <a:rPr lang="ro-RO" dirty="0"/>
              <a:t>Merge </a:t>
            </a:r>
            <a:r>
              <a:rPr lang="ro-RO" dirty="0" smtClean="0"/>
              <a:t>Sort - </a:t>
            </a:r>
            <a:r>
              <a:rPr lang="ro-RO" dirty="0" err="1" smtClean="0"/>
              <a:t>BottomUp</a:t>
            </a:r>
            <a:endParaRPr lang="ro-RO" dirty="0"/>
          </a:p>
        </p:txBody>
      </p:sp>
      <p:sp>
        <p:nvSpPr>
          <p:cNvPr id="3" name="Content Placeholder 2"/>
          <p:cNvSpPr>
            <a:spLocks noGrp="1"/>
          </p:cNvSpPr>
          <p:nvPr>
            <p:ph idx="1"/>
          </p:nvPr>
        </p:nvSpPr>
        <p:spPr>
          <a:xfrm>
            <a:off x="677337" y="2160590"/>
            <a:ext cx="3928223" cy="3880773"/>
          </a:xfrm>
        </p:spPr>
        <p:txBody>
          <a:bodyPr/>
          <a:lstStyle/>
          <a:p>
            <a:r>
              <a:rPr lang="ro-RO" dirty="0" err="1" smtClean="0"/>
              <a:t>MergeSort</a:t>
            </a:r>
            <a:r>
              <a:rPr lang="ro-RO" dirty="0" smtClean="0"/>
              <a:t> se poate implementa și nerecursiv</a:t>
            </a:r>
          </a:p>
          <a:p>
            <a:pPr lvl="1"/>
            <a:r>
              <a:rPr lang="ro-RO" dirty="0" smtClean="0"/>
              <a:t>La prima parcurgere a vectorului executăm merge() pe fiecare pereche de elemente rezultând perechi ordonate </a:t>
            </a:r>
          </a:p>
          <a:p>
            <a:pPr lvl="1"/>
            <a:r>
              <a:rPr lang="ro-RO" dirty="0" smtClean="0"/>
              <a:t>La următoarea parcurgere </a:t>
            </a:r>
            <a:r>
              <a:rPr lang="ro-RO" dirty="0"/>
              <a:t>executăm </a:t>
            </a:r>
            <a:r>
              <a:rPr lang="ro-RO" dirty="0" smtClean="0"/>
              <a:t>merge() pe vectori de lungime 2 rezultând vectori ordonați de lungime 4 etc.</a:t>
            </a:r>
            <a:endParaRPr lang="ro-R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0770" y="2160593"/>
            <a:ext cx="3417732" cy="4290695"/>
          </a:xfrm>
          <a:prstGeom prst="rect">
            <a:avLst/>
          </a:prstGeom>
        </p:spPr>
      </p:pic>
    </p:spTree>
    <p:extLst>
      <p:ext uri="{BB962C8B-B14F-4D97-AF65-F5344CB8AC3E}">
        <p14:creationId xmlns:p14="http://schemas.microsoft.com/office/powerpoint/2010/main" val="241727448"/>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Sortare</a:t>
            </a:r>
            <a:br>
              <a:rPr lang="ro-RO" dirty="0"/>
            </a:br>
            <a:r>
              <a:rPr lang="ro-RO" dirty="0"/>
              <a:t>Merge Sort - </a:t>
            </a:r>
            <a:r>
              <a:rPr lang="ro-RO" dirty="0" err="1"/>
              <a:t>BottomUp</a:t>
            </a:r>
            <a:endParaRPr lang="ro-RO" dirty="0"/>
          </a:p>
        </p:txBody>
      </p:sp>
      <p:sp>
        <p:nvSpPr>
          <p:cNvPr id="3" name="Content Placeholder 2"/>
          <p:cNvSpPr>
            <a:spLocks noGrp="1"/>
          </p:cNvSpPr>
          <p:nvPr>
            <p:ph idx="1"/>
          </p:nvPr>
        </p:nvSpPr>
        <p:spPr>
          <a:xfrm>
            <a:off x="677334" y="2160590"/>
            <a:ext cx="9708237" cy="3880773"/>
          </a:xfrm>
        </p:spPr>
        <p:txBody>
          <a:bodyPr/>
          <a:lstStyle/>
          <a:p>
            <a:pPr marL="0" indent="0">
              <a:buNone/>
            </a:pPr>
            <a:r>
              <a:rPr lang="fr-FR" dirty="0">
                <a:solidFill>
                  <a:srgbClr val="0000FF"/>
                </a:solidFill>
                <a:highlight>
                  <a:srgbClr val="FFFFFF"/>
                </a:highlight>
                <a:latin typeface="Consolas" panose="020B0609020204030204" pitchFamily="49" charset="0"/>
              </a:rPr>
              <a:t>public</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static</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void</a:t>
            </a:r>
            <a:r>
              <a:rPr lang="fr-FR" dirty="0">
                <a:solidFill>
                  <a:srgbClr val="000000"/>
                </a:solidFill>
                <a:highlight>
                  <a:srgbClr val="FFFFFF"/>
                </a:highlight>
                <a:latin typeface="Consolas" panose="020B0609020204030204" pitchFamily="49" charset="0"/>
              </a:rPr>
              <a:t> sort&lt;T&gt;(T[] a) </a:t>
            </a:r>
            <a:r>
              <a:rPr lang="fr-FR" dirty="0" err="1">
                <a:solidFill>
                  <a:srgbClr val="0000FF"/>
                </a:solidFill>
                <a:highlight>
                  <a:srgbClr val="FFFFFF"/>
                </a:highlight>
                <a:latin typeface="Consolas" panose="020B0609020204030204" pitchFamily="49" charset="0"/>
              </a:rPr>
              <a:t>where</a:t>
            </a:r>
            <a:r>
              <a:rPr lang="fr-FR" dirty="0">
                <a:solidFill>
                  <a:srgbClr val="000000"/>
                </a:solidFill>
                <a:highlight>
                  <a:srgbClr val="FFFFFF"/>
                </a:highlight>
                <a:latin typeface="Consolas" panose="020B0609020204030204" pitchFamily="49" charset="0"/>
              </a:rPr>
              <a:t> T : </a:t>
            </a:r>
            <a:r>
              <a:rPr lang="fr-FR" dirty="0" err="1">
                <a:solidFill>
                  <a:srgbClr val="2B91AF"/>
                </a:solidFill>
                <a:highlight>
                  <a:srgbClr val="FFFFFF"/>
                </a:highlight>
                <a:latin typeface="Consolas" panose="020B0609020204030204" pitchFamily="49" charset="0"/>
              </a:rPr>
              <a:t>IComparable</a:t>
            </a:r>
            <a:r>
              <a:rPr lang="fr-FR" dirty="0">
                <a:solidFill>
                  <a:srgbClr val="000000"/>
                </a:solidFill>
                <a:highlight>
                  <a:srgbClr val="FFFFFF"/>
                </a:highlight>
                <a:latin typeface="Consolas" panose="020B0609020204030204" pitchFamily="49" charset="0"/>
              </a:rPr>
              <a:t>&lt;T&gt;</a:t>
            </a:r>
          </a:p>
          <a:p>
            <a:pPr marL="0" indent="0">
              <a:buNone/>
            </a:pPr>
            <a:r>
              <a:rPr lang="ro-RO" dirty="0" smtClean="0">
                <a:solidFill>
                  <a:srgbClr val="000000"/>
                </a:solidFill>
                <a:highlight>
                  <a:srgbClr val="FFFFFF"/>
                </a:highlight>
                <a:latin typeface="Consolas" panose="020B0609020204030204" pitchFamily="49" charset="0"/>
              </a:rPr>
              <a:t>{</a:t>
            </a:r>
            <a:endParaRPr lang="ro-RO" dirty="0">
              <a:solidFill>
                <a:srgbClr val="000000"/>
              </a:solidFill>
              <a:highlight>
                <a:srgbClr val="FFFFFF"/>
              </a:highlight>
              <a:latin typeface="Consolas" panose="020B0609020204030204" pitchFamily="49" charset="0"/>
            </a:endParaRPr>
          </a:p>
          <a:p>
            <a:pPr marL="0" indent="0">
              <a:buNone/>
            </a:pPr>
            <a:r>
              <a:rPr lang="ro-RO" dirty="0" smtClean="0">
                <a:solidFill>
                  <a:srgbClr val="000000"/>
                </a:solidFill>
                <a:highlight>
                  <a:srgbClr val="FFFFFF"/>
                </a:highlight>
                <a:latin typeface="Consolas" panose="020B0609020204030204" pitchFamily="49" charset="0"/>
              </a:rPr>
              <a:t>    T</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aux</a:t>
            </a:r>
            <a:r>
              <a:rPr lang="ro-RO" dirty="0">
                <a:solidFill>
                  <a:srgbClr val="000000"/>
                </a:solidFill>
                <a:highlight>
                  <a:srgbClr val="FFFFFF"/>
                </a:highlight>
                <a:latin typeface="Consolas" panose="020B0609020204030204" pitchFamily="49" charset="0"/>
              </a:rPr>
              <a:t> = </a:t>
            </a:r>
            <a:r>
              <a:rPr lang="ro-RO" dirty="0" err="1">
                <a:solidFill>
                  <a:srgbClr val="0000FF"/>
                </a:solidFill>
                <a:highlight>
                  <a:srgbClr val="FFFFFF"/>
                </a:highlight>
                <a:latin typeface="Consolas" panose="020B0609020204030204" pitchFamily="49" charset="0"/>
              </a:rPr>
              <a:t>new</a:t>
            </a:r>
            <a:r>
              <a:rPr lang="ro-RO" dirty="0">
                <a:solidFill>
                  <a:srgbClr val="000000"/>
                </a:solidFill>
                <a:highlight>
                  <a:srgbClr val="FFFFFF"/>
                </a:highlight>
                <a:latin typeface="Consolas" panose="020B0609020204030204" pitchFamily="49" charset="0"/>
              </a:rPr>
              <a:t> T[</a:t>
            </a:r>
            <a:r>
              <a:rPr lang="ro-RO" dirty="0" err="1">
                <a:solidFill>
                  <a:srgbClr val="000000"/>
                </a:solidFill>
                <a:highlight>
                  <a:srgbClr val="FFFFFF"/>
                </a:highlight>
                <a:latin typeface="Consolas" panose="020B0609020204030204" pitchFamily="49" charset="0"/>
              </a:rPr>
              <a:t>a.Length</a:t>
            </a:r>
            <a:r>
              <a:rPr lang="ro-RO" dirty="0">
                <a:solidFill>
                  <a:srgbClr val="000000"/>
                </a:solidFill>
                <a:highlight>
                  <a:srgbClr val="FFFFFF"/>
                </a:highlight>
                <a:latin typeface="Consolas" panose="020B0609020204030204" pitchFamily="49" charset="0"/>
              </a:rPr>
              <a:t>];</a:t>
            </a:r>
          </a:p>
          <a:p>
            <a:pPr marL="0" indent="0">
              <a:buNone/>
            </a:pPr>
            <a:r>
              <a:rPr lang="ro-RO" dirty="0" smtClean="0">
                <a:solidFill>
                  <a:srgbClr val="0000FF"/>
                </a:solidFill>
                <a:highlight>
                  <a:srgbClr val="FFFFFF"/>
                </a:highlight>
                <a:latin typeface="Consolas" panose="020B0609020204030204" pitchFamily="49" charset="0"/>
              </a:rPr>
              <a:t>    </a:t>
            </a:r>
            <a:r>
              <a:rPr lang="ro-RO" dirty="0" err="1" smtClean="0">
                <a:solidFill>
                  <a:srgbClr val="0000FF"/>
                </a:solidFill>
                <a:highlight>
                  <a:srgbClr val="FFFFFF"/>
                </a:highlight>
                <a:latin typeface="Consolas" panose="020B0609020204030204" pitchFamily="49" charset="0"/>
              </a:rPr>
              <a:t>int</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n = </a:t>
            </a:r>
            <a:r>
              <a:rPr lang="ro-RO" dirty="0" err="1">
                <a:solidFill>
                  <a:srgbClr val="000000"/>
                </a:solidFill>
                <a:highlight>
                  <a:srgbClr val="FFFFFF"/>
                </a:highlight>
                <a:latin typeface="Consolas" panose="020B0609020204030204" pitchFamily="49" charset="0"/>
              </a:rPr>
              <a:t>a.Length</a:t>
            </a:r>
            <a:r>
              <a:rPr lang="ro-RO" dirty="0">
                <a:solidFill>
                  <a:srgbClr val="000000"/>
                </a:solidFill>
                <a:highlight>
                  <a:srgbClr val="FFFFFF"/>
                </a:highlight>
                <a:latin typeface="Consolas" panose="020B0609020204030204" pitchFamily="49" charset="0"/>
              </a:rPr>
              <a:t>;</a:t>
            </a:r>
          </a:p>
          <a:p>
            <a:pPr marL="0" indent="0">
              <a:buNone/>
            </a:pPr>
            <a:r>
              <a:rPr lang="pl-PL" dirty="0" smtClean="0">
                <a:solidFill>
                  <a:srgbClr val="0000FF"/>
                </a:solidFill>
                <a:highlight>
                  <a:srgbClr val="FFFFFF"/>
                </a:highlight>
                <a:latin typeface="Consolas" panose="020B0609020204030204" pitchFamily="49" charset="0"/>
              </a:rPr>
              <a:t>    for</a:t>
            </a:r>
            <a:r>
              <a:rPr lang="pl-PL" dirty="0" smtClean="0">
                <a:solidFill>
                  <a:srgbClr val="000000"/>
                </a:solidFill>
                <a:highlight>
                  <a:srgbClr val="FFFFFF"/>
                </a:highlight>
                <a:latin typeface="Consolas" panose="020B0609020204030204" pitchFamily="49" charset="0"/>
              </a:rPr>
              <a:t> </a:t>
            </a:r>
            <a:r>
              <a:rPr lang="pl-PL" dirty="0">
                <a:solidFill>
                  <a:srgbClr val="000000"/>
                </a:solidFill>
                <a:highlight>
                  <a:srgbClr val="FFFFFF"/>
                </a:highlight>
                <a:latin typeface="Consolas" panose="020B0609020204030204" pitchFamily="49" charset="0"/>
              </a:rPr>
              <a:t>(</a:t>
            </a:r>
            <a:r>
              <a:rPr lang="pl-PL" dirty="0">
                <a:solidFill>
                  <a:srgbClr val="0000FF"/>
                </a:solidFill>
                <a:highlight>
                  <a:srgbClr val="FFFFFF"/>
                </a:highlight>
                <a:latin typeface="Consolas" panose="020B0609020204030204" pitchFamily="49" charset="0"/>
              </a:rPr>
              <a:t>int</a:t>
            </a:r>
            <a:r>
              <a:rPr lang="pl-PL" dirty="0">
                <a:solidFill>
                  <a:srgbClr val="000000"/>
                </a:solidFill>
                <a:highlight>
                  <a:srgbClr val="FFFFFF"/>
                </a:highlight>
                <a:latin typeface="Consolas" panose="020B0609020204030204" pitchFamily="49" charset="0"/>
              </a:rPr>
              <a:t> sz = 1; sz &lt; n; sz = sz + sz) </a:t>
            </a:r>
          </a:p>
          <a:p>
            <a:pPr marL="0" indent="0">
              <a:buNone/>
            </a:pPr>
            <a:r>
              <a:rPr lang="ro-RO" dirty="0" smtClean="0">
                <a:solidFill>
                  <a:srgbClr val="0000FF"/>
                </a:solidFill>
                <a:highlight>
                  <a:srgbClr val="FFFFFF"/>
                </a:highlight>
                <a:latin typeface="Consolas" panose="020B0609020204030204" pitchFamily="49" charset="0"/>
              </a:rPr>
              <a:t>      for</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lo</a:t>
            </a:r>
            <a:r>
              <a:rPr lang="ro-RO" dirty="0">
                <a:solidFill>
                  <a:srgbClr val="000000"/>
                </a:solidFill>
                <a:highlight>
                  <a:srgbClr val="FFFFFF"/>
                </a:highlight>
                <a:latin typeface="Consolas" panose="020B0609020204030204" pitchFamily="49" charset="0"/>
              </a:rPr>
              <a:t> = 0; </a:t>
            </a:r>
            <a:r>
              <a:rPr lang="ro-RO" dirty="0" err="1">
                <a:solidFill>
                  <a:srgbClr val="000000"/>
                </a:solidFill>
                <a:highlight>
                  <a:srgbClr val="FFFFFF"/>
                </a:highlight>
                <a:latin typeface="Consolas" panose="020B0609020204030204" pitchFamily="49" charset="0"/>
              </a:rPr>
              <a:t>lo</a:t>
            </a:r>
            <a:r>
              <a:rPr lang="ro-RO" dirty="0">
                <a:solidFill>
                  <a:srgbClr val="000000"/>
                </a:solidFill>
                <a:highlight>
                  <a:srgbClr val="FFFFFF"/>
                </a:highlight>
                <a:latin typeface="Consolas" panose="020B0609020204030204" pitchFamily="49" charset="0"/>
              </a:rPr>
              <a:t> &lt; n - </a:t>
            </a:r>
            <a:r>
              <a:rPr lang="ro-RO" dirty="0" err="1">
                <a:solidFill>
                  <a:srgbClr val="000000"/>
                </a:solidFill>
                <a:highlight>
                  <a:srgbClr val="FFFFFF"/>
                </a:highlight>
                <a:latin typeface="Consolas" panose="020B0609020204030204" pitchFamily="49" charset="0"/>
              </a:rPr>
              <a:t>sz</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lo</a:t>
            </a:r>
            <a:r>
              <a:rPr lang="ro-RO" dirty="0">
                <a:solidFill>
                  <a:srgbClr val="000000"/>
                </a:solidFill>
                <a:highlight>
                  <a:srgbClr val="FFFFFF"/>
                </a:highlight>
                <a:latin typeface="Consolas" panose="020B0609020204030204" pitchFamily="49" charset="0"/>
              </a:rPr>
              <a:t> += </a:t>
            </a:r>
            <a:r>
              <a:rPr lang="ro-RO" dirty="0" err="1">
                <a:solidFill>
                  <a:srgbClr val="000000"/>
                </a:solidFill>
                <a:highlight>
                  <a:srgbClr val="FFFFFF"/>
                </a:highlight>
                <a:latin typeface="Consolas" panose="020B0609020204030204" pitchFamily="49" charset="0"/>
              </a:rPr>
              <a:t>sz</a:t>
            </a:r>
            <a:r>
              <a:rPr lang="ro-RO" dirty="0">
                <a:solidFill>
                  <a:srgbClr val="000000"/>
                </a:solidFill>
                <a:highlight>
                  <a:srgbClr val="FFFFFF"/>
                </a:highlight>
                <a:latin typeface="Consolas" panose="020B0609020204030204" pitchFamily="49" charset="0"/>
              </a:rPr>
              <a:t> + </a:t>
            </a:r>
            <a:r>
              <a:rPr lang="ro-RO" dirty="0" err="1">
                <a:solidFill>
                  <a:srgbClr val="000000"/>
                </a:solidFill>
                <a:highlight>
                  <a:srgbClr val="FFFFFF"/>
                </a:highlight>
                <a:latin typeface="Consolas" panose="020B0609020204030204" pitchFamily="49" charset="0"/>
              </a:rPr>
              <a:t>sz</a:t>
            </a:r>
            <a:r>
              <a:rPr lang="ro-RO" dirty="0" smtClean="0">
                <a:solidFill>
                  <a:srgbClr val="000000"/>
                </a:solidFill>
                <a:highlight>
                  <a:srgbClr val="FFFFFF"/>
                </a:highlight>
                <a:latin typeface="Consolas" panose="020B0609020204030204" pitchFamily="49" charset="0"/>
              </a:rPr>
              <a:t>)</a:t>
            </a:r>
            <a:endParaRPr lang="ro-RO" dirty="0">
              <a:solidFill>
                <a:srgbClr val="000000"/>
              </a:solidFill>
              <a:highlight>
                <a:srgbClr val="FFFFFF"/>
              </a:highlight>
              <a:latin typeface="Consolas" panose="020B0609020204030204" pitchFamily="49" charset="0"/>
            </a:endParaRPr>
          </a:p>
          <a:p>
            <a:pPr marL="0" indent="0">
              <a:buNone/>
            </a:pPr>
            <a:r>
              <a:rPr lang="ro-RO" dirty="0" smtClean="0">
                <a:solidFill>
                  <a:srgbClr val="000000"/>
                </a:solidFill>
                <a:highlight>
                  <a:srgbClr val="FFFFFF"/>
                </a:highlight>
                <a:latin typeface="Consolas" panose="020B0609020204030204" pitchFamily="49" charset="0"/>
              </a:rPr>
              <a:t>        merge(a</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lo</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lo</a:t>
            </a:r>
            <a:r>
              <a:rPr lang="ro-RO" dirty="0">
                <a:solidFill>
                  <a:srgbClr val="000000"/>
                </a:solidFill>
                <a:highlight>
                  <a:srgbClr val="FFFFFF"/>
                </a:highlight>
                <a:latin typeface="Consolas" panose="020B0609020204030204" pitchFamily="49" charset="0"/>
              </a:rPr>
              <a:t> + </a:t>
            </a:r>
            <a:r>
              <a:rPr lang="ro-RO" dirty="0" err="1">
                <a:solidFill>
                  <a:srgbClr val="000000"/>
                </a:solidFill>
                <a:highlight>
                  <a:srgbClr val="FFFFFF"/>
                </a:highlight>
                <a:latin typeface="Consolas" panose="020B0609020204030204" pitchFamily="49" charset="0"/>
              </a:rPr>
              <a:t>sz</a:t>
            </a:r>
            <a:r>
              <a:rPr lang="ro-RO" dirty="0">
                <a:solidFill>
                  <a:srgbClr val="000000"/>
                </a:solidFill>
                <a:highlight>
                  <a:srgbClr val="FFFFFF"/>
                </a:highlight>
                <a:latin typeface="Consolas" panose="020B0609020204030204" pitchFamily="49" charset="0"/>
              </a:rPr>
              <a:t> - 1, </a:t>
            </a:r>
            <a:r>
              <a:rPr lang="ro-RO" dirty="0" err="1">
                <a:solidFill>
                  <a:srgbClr val="2B91AF"/>
                </a:solidFill>
                <a:highlight>
                  <a:srgbClr val="FFFFFF"/>
                </a:highlight>
                <a:latin typeface="Consolas" panose="020B0609020204030204" pitchFamily="49" charset="0"/>
              </a:rPr>
              <a:t>Math</a:t>
            </a:r>
            <a:r>
              <a:rPr lang="ro-RO" dirty="0" err="1">
                <a:solidFill>
                  <a:srgbClr val="000000"/>
                </a:solidFill>
                <a:highlight>
                  <a:srgbClr val="FFFFFF"/>
                </a:highlight>
                <a:latin typeface="Consolas" panose="020B0609020204030204" pitchFamily="49" charset="0"/>
              </a:rPr>
              <a:t>.Min</a:t>
            </a:r>
            <a:r>
              <a:rPr lang="ro-RO" dirty="0">
                <a:solidFill>
                  <a:srgbClr val="000000"/>
                </a:solidFill>
                <a:highlight>
                  <a:srgbClr val="FFFFFF"/>
                </a:highlight>
                <a:latin typeface="Consolas" panose="020B0609020204030204" pitchFamily="49" charset="0"/>
              </a:rPr>
              <a:t>(</a:t>
            </a:r>
            <a:r>
              <a:rPr lang="ro-RO" dirty="0" err="1">
                <a:solidFill>
                  <a:srgbClr val="000000"/>
                </a:solidFill>
                <a:highlight>
                  <a:srgbClr val="FFFFFF"/>
                </a:highlight>
                <a:latin typeface="Consolas" panose="020B0609020204030204" pitchFamily="49" charset="0"/>
              </a:rPr>
              <a:t>lo</a:t>
            </a:r>
            <a:r>
              <a:rPr lang="ro-RO" dirty="0">
                <a:solidFill>
                  <a:srgbClr val="000000"/>
                </a:solidFill>
                <a:highlight>
                  <a:srgbClr val="FFFFFF"/>
                </a:highlight>
                <a:latin typeface="Consolas" panose="020B0609020204030204" pitchFamily="49" charset="0"/>
              </a:rPr>
              <a:t> + </a:t>
            </a:r>
            <a:r>
              <a:rPr lang="ro-RO" dirty="0" err="1">
                <a:solidFill>
                  <a:srgbClr val="000000"/>
                </a:solidFill>
                <a:highlight>
                  <a:srgbClr val="FFFFFF"/>
                </a:highlight>
                <a:latin typeface="Consolas" panose="020B0609020204030204" pitchFamily="49" charset="0"/>
              </a:rPr>
              <a:t>sz</a:t>
            </a:r>
            <a:r>
              <a:rPr lang="ro-RO" dirty="0">
                <a:solidFill>
                  <a:srgbClr val="000000"/>
                </a:solidFill>
                <a:highlight>
                  <a:srgbClr val="FFFFFF"/>
                </a:highlight>
                <a:latin typeface="Consolas" panose="020B0609020204030204" pitchFamily="49" charset="0"/>
              </a:rPr>
              <a:t> + </a:t>
            </a:r>
            <a:r>
              <a:rPr lang="ro-RO" dirty="0" err="1">
                <a:solidFill>
                  <a:srgbClr val="000000"/>
                </a:solidFill>
                <a:highlight>
                  <a:srgbClr val="FFFFFF"/>
                </a:highlight>
                <a:latin typeface="Consolas" panose="020B0609020204030204" pitchFamily="49" charset="0"/>
              </a:rPr>
              <a:t>sz</a:t>
            </a:r>
            <a:r>
              <a:rPr lang="ro-RO" dirty="0">
                <a:solidFill>
                  <a:srgbClr val="000000"/>
                </a:solidFill>
                <a:highlight>
                  <a:srgbClr val="FFFFFF"/>
                </a:highlight>
                <a:latin typeface="Consolas" panose="020B0609020204030204" pitchFamily="49" charset="0"/>
              </a:rPr>
              <a:t> - 1, n - 1), </a:t>
            </a:r>
            <a:r>
              <a:rPr lang="ro-RO" dirty="0" err="1">
                <a:solidFill>
                  <a:srgbClr val="000000"/>
                </a:solidFill>
                <a:highlight>
                  <a:srgbClr val="FFFFFF"/>
                </a:highlight>
                <a:latin typeface="Consolas" panose="020B0609020204030204" pitchFamily="49" charset="0"/>
              </a:rPr>
              <a:t>aux</a:t>
            </a:r>
            <a:r>
              <a:rPr lang="ro-RO" dirty="0">
                <a:solidFill>
                  <a:srgbClr val="000000"/>
                </a:solidFill>
                <a:highlight>
                  <a:srgbClr val="FFFFFF"/>
                </a:highlight>
                <a:latin typeface="Consolas" panose="020B0609020204030204" pitchFamily="49" charset="0"/>
              </a:rPr>
              <a:t>);</a:t>
            </a:r>
          </a:p>
          <a:p>
            <a:pPr marL="0" indent="0">
              <a:buNone/>
            </a:pPr>
            <a:r>
              <a:rPr lang="ro-RO" dirty="0" smtClean="0">
                <a:solidFill>
                  <a:srgbClr val="000000"/>
                </a:solidFill>
                <a:highlight>
                  <a:srgbClr val="FFFFFF"/>
                </a:highlight>
                <a:latin typeface="Consolas" panose="020B0609020204030204" pitchFamily="49" charset="0"/>
              </a:rPr>
              <a:t>}</a:t>
            </a:r>
            <a:endParaRPr lang="ro-RO" dirty="0"/>
          </a:p>
        </p:txBody>
      </p:sp>
    </p:spTree>
    <p:extLst>
      <p:ext uri="{BB962C8B-B14F-4D97-AF65-F5344CB8AC3E}">
        <p14:creationId xmlns:p14="http://schemas.microsoft.com/office/powerpoint/2010/main" val="2062764384"/>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Sortare</a:t>
            </a:r>
            <a:br>
              <a:rPr lang="ro-RO" dirty="0"/>
            </a:br>
            <a:r>
              <a:rPr lang="ro-RO" dirty="0"/>
              <a:t>Merge Sort - </a:t>
            </a:r>
            <a:r>
              <a:rPr lang="ro-RO" dirty="0" err="1"/>
              <a:t>BottomUp</a:t>
            </a:r>
            <a:endParaRPr lang="ro-RO"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0176" y="1930401"/>
            <a:ext cx="7256477" cy="4239739"/>
          </a:xfrm>
        </p:spPr>
      </p:pic>
    </p:spTree>
    <p:extLst>
      <p:ext uri="{BB962C8B-B14F-4D97-AF65-F5344CB8AC3E}">
        <p14:creationId xmlns:p14="http://schemas.microsoft.com/office/powerpoint/2010/main" val="2314185300"/>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Sortare</a:t>
            </a:r>
            <a:br>
              <a:rPr lang="ro-RO" dirty="0"/>
            </a:br>
            <a:r>
              <a:rPr lang="ro-RO" dirty="0"/>
              <a:t>Merge Sort - </a:t>
            </a:r>
            <a:r>
              <a:rPr lang="ro-RO" dirty="0" err="1"/>
              <a:t>BottomUp</a:t>
            </a:r>
            <a:endParaRPr lang="ro-RO" dirty="0"/>
          </a:p>
        </p:txBody>
      </p:sp>
      <p:sp>
        <p:nvSpPr>
          <p:cNvPr id="3" name="Content Placeholder 2"/>
          <p:cNvSpPr>
            <a:spLocks noGrp="1"/>
          </p:cNvSpPr>
          <p:nvPr>
            <p:ph idx="1"/>
          </p:nvPr>
        </p:nvSpPr>
        <p:spPr/>
        <p:txBody>
          <a:bodyPr/>
          <a:lstStyle/>
          <a:p>
            <a:r>
              <a:rPr lang="en-GB" b="1" dirty="0" err="1" smtClean="0"/>
              <a:t>Propozi</a:t>
            </a:r>
            <a:r>
              <a:rPr lang="ro-RO" b="1" dirty="0" smtClean="0"/>
              <a:t>ție:</a:t>
            </a:r>
            <a:r>
              <a:rPr lang="ro-RO" dirty="0" smtClean="0"/>
              <a:t> </a:t>
            </a:r>
            <a:r>
              <a:rPr lang="ro-RO" dirty="0" err="1" smtClean="0"/>
              <a:t>BottomUpMergeSort</a:t>
            </a:r>
            <a:r>
              <a:rPr lang="ro-RO" dirty="0" smtClean="0"/>
              <a:t> efectuează între ½ N log N și N log N comparații și cel mult 6N log N accesări ale elementelor vectorului</a:t>
            </a:r>
          </a:p>
          <a:p>
            <a:r>
              <a:rPr lang="ro-RO" b="1" dirty="0" smtClean="0"/>
              <a:t>Demonstrație:</a:t>
            </a:r>
          </a:p>
          <a:p>
            <a:pPr lvl="1"/>
            <a:r>
              <a:rPr lang="ro-RO" dirty="0" smtClean="0"/>
              <a:t>Numărul de parcurgeri ale vectorului este </a:t>
            </a:r>
            <a:r>
              <a:rPr lang="en-GB" dirty="0" smtClean="0"/>
              <a:t>[</a:t>
            </a:r>
            <a:r>
              <a:rPr lang="ro-RO" dirty="0" smtClean="0"/>
              <a:t>log N</a:t>
            </a:r>
            <a:r>
              <a:rPr lang="en-GB" dirty="0" smtClean="0"/>
              <a:t>]</a:t>
            </a:r>
            <a:r>
              <a:rPr lang="ro-RO" dirty="0" smtClean="0"/>
              <a:t> (valoarea lui n pentru care 2^n ≤N </a:t>
            </a:r>
            <a:r>
              <a:rPr lang="en-GB" dirty="0" smtClean="0"/>
              <a:t>&lt; </a:t>
            </a:r>
            <a:r>
              <a:rPr lang="ro-RO" dirty="0" smtClean="0"/>
              <a:t>2^(n+1))</a:t>
            </a:r>
          </a:p>
          <a:p>
            <a:pPr lvl="1"/>
            <a:r>
              <a:rPr lang="ro-RO" dirty="0" smtClean="0"/>
              <a:t>La fiecare parcurgere numărul de accesări ale elementelor vectorului este exact 6N iar numărul de comparații este cel mult N dar nu mai puțin de N/2</a:t>
            </a:r>
          </a:p>
          <a:p>
            <a:r>
              <a:rPr lang="ro-RO" dirty="0" smtClean="0"/>
              <a:t>Pentru sortarea unei liste înlănțuite se folosește o versiune a </a:t>
            </a:r>
            <a:r>
              <a:rPr lang="ro-RO" dirty="0" err="1" smtClean="0"/>
              <a:t>BottomUpMergeSort</a:t>
            </a:r>
            <a:r>
              <a:rPr lang="ro-RO" dirty="0" smtClean="0"/>
              <a:t> – se rearanjează legăturile pentru a sorta </a:t>
            </a:r>
            <a:r>
              <a:rPr lang="ro-RO" smtClean="0"/>
              <a:t>lista </a:t>
            </a:r>
            <a:r>
              <a:rPr lang="ro-RO" i="1" smtClean="0"/>
              <a:t>in-place</a:t>
            </a:r>
          </a:p>
          <a:p>
            <a:endParaRPr lang="ro-RO" dirty="0"/>
          </a:p>
        </p:txBody>
      </p:sp>
    </p:spTree>
    <p:extLst>
      <p:ext uri="{BB962C8B-B14F-4D97-AF65-F5344CB8AC3E}">
        <p14:creationId xmlns:p14="http://schemas.microsoft.com/office/powerpoint/2010/main" val="480863945"/>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Sortare</a:t>
            </a:r>
            <a:r>
              <a:rPr lang="en-GB" dirty="0" smtClean="0"/>
              <a:t/>
            </a:r>
            <a:br>
              <a:rPr lang="en-GB" dirty="0" smtClean="0"/>
            </a:br>
            <a:r>
              <a:rPr lang="en-GB" dirty="0" err="1" smtClean="0"/>
              <a:t>Complexitatea</a:t>
            </a:r>
            <a:r>
              <a:rPr lang="en-GB" dirty="0" smtClean="0"/>
              <a:t> so</a:t>
            </a:r>
            <a:r>
              <a:rPr lang="ro-RO" dirty="0" err="1" smtClean="0"/>
              <a:t>rt</a:t>
            </a:r>
            <a:r>
              <a:rPr lang="ro-RO" dirty="0" err="1"/>
              <a:t>ă</a:t>
            </a:r>
            <a:r>
              <a:rPr lang="ro-RO" dirty="0" err="1" smtClean="0"/>
              <a:t>rii</a:t>
            </a:r>
            <a:endParaRPr lang="ro-RO" dirty="0"/>
          </a:p>
        </p:txBody>
      </p:sp>
      <p:sp>
        <p:nvSpPr>
          <p:cNvPr id="3" name="Content Placeholder 2"/>
          <p:cNvSpPr>
            <a:spLocks noGrp="1"/>
          </p:cNvSpPr>
          <p:nvPr>
            <p:ph idx="1"/>
          </p:nvPr>
        </p:nvSpPr>
        <p:spPr/>
        <p:txBody>
          <a:bodyPr>
            <a:normAutofit fontScale="92500" lnSpcReduction="10000"/>
          </a:bodyPr>
          <a:lstStyle/>
          <a:p>
            <a:r>
              <a:rPr lang="ro-RO" dirty="0" err="1" smtClean="0"/>
              <a:t>MergeSort</a:t>
            </a:r>
            <a:r>
              <a:rPr lang="ro-RO" dirty="0" smtClean="0"/>
              <a:t> este important întrucât ne permite să demonstrăm un rezultat fundamental </a:t>
            </a:r>
            <a:r>
              <a:rPr lang="ro-RO" smtClean="0"/>
              <a:t>de teoria </a:t>
            </a:r>
            <a:r>
              <a:rPr lang="ro-RO" dirty="0" smtClean="0"/>
              <a:t>complexității calculului care ne ajută să înțelegem cât de dificilă este operația de sortare</a:t>
            </a:r>
          </a:p>
          <a:p>
            <a:r>
              <a:rPr lang="ro-RO" dirty="0" smtClean="0"/>
              <a:t>Modelul de calcul va fi bazat pe operațiile de comparare (accesurile la elementele vectorului vor fi ignorate)</a:t>
            </a:r>
          </a:p>
          <a:p>
            <a:r>
              <a:rPr lang="ro-RO" b="1" dirty="0" smtClean="0"/>
              <a:t>Propoziție: </a:t>
            </a:r>
            <a:r>
              <a:rPr lang="ro-RO" dirty="0" smtClean="0"/>
              <a:t>nici un algoritm de sortare bazat pe comparații nu poate sorta N elemente cu mai puțin de log(N!) </a:t>
            </a:r>
            <a:r>
              <a:rPr lang="en-GB" dirty="0" smtClean="0"/>
              <a:t>~</a:t>
            </a:r>
            <a:r>
              <a:rPr lang="ro-RO" dirty="0" smtClean="0"/>
              <a:t> N log N comparații.</a:t>
            </a:r>
          </a:p>
          <a:p>
            <a:r>
              <a:rPr lang="ro-RO" b="1" dirty="0" smtClean="0"/>
              <a:t>Demonstrație:</a:t>
            </a:r>
            <a:r>
              <a:rPr lang="ro-RO" dirty="0" smtClean="0"/>
              <a:t> pp. că avem chei distincte. </a:t>
            </a:r>
          </a:p>
          <a:p>
            <a:pPr lvl="1"/>
            <a:r>
              <a:rPr lang="ro-RO" dirty="0" smtClean="0"/>
              <a:t>Cu ajutorul unui arbore binar vom descrie secvența de comparații. </a:t>
            </a:r>
          </a:p>
          <a:p>
            <a:pPr lvl="1"/>
            <a:r>
              <a:rPr lang="ro-RO" dirty="0" smtClean="0"/>
              <a:t>Fiecare nod va fi fie frunză ce indică faptul că sortarea s-a încheiat și s-a stabilit ordinea elementelor </a:t>
            </a:r>
          </a:p>
          <a:p>
            <a:pPr lvl="1"/>
            <a:r>
              <a:rPr lang="ro-RO" dirty="0" smtClean="0"/>
              <a:t>Fie un nod intern (</a:t>
            </a:r>
            <a:r>
              <a:rPr lang="ro-RO" dirty="0" err="1" smtClean="0"/>
              <a:t>i:j</a:t>
            </a:r>
            <a:r>
              <a:rPr lang="ro-RO" dirty="0" smtClean="0"/>
              <a:t>) care corespunde operației de comparare între a[i] și a[j]. </a:t>
            </a:r>
          </a:p>
          <a:p>
            <a:pPr lvl="1"/>
            <a:r>
              <a:rPr lang="ro-RO" dirty="0" smtClean="0"/>
              <a:t>Subarborele stâng corespunde situației a[i] &lt; a[j] iar subarborele drept a[i] &gt; a[j]</a:t>
            </a:r>
            <a:endParaRPr lang="ro-RO" dirty="0"/>
          </a:p>
        </p:txBody>
      </p:sp>
    </p:spTree>
    <p:extLst>
      <p:ext uri="{BB962C8B-B14F-4D97-AF65-F5344CB8AC3E}">
        <p14:creationId xmlns:p14="http://schemas.microsoft.com/office/powerpoint/2010/main" val="581562912"/>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Sortare</a:t>
            </a:r>
            <a:r>
              <a:rPr lang="en-GB" dirty="0"/>
              <a:t/>
            </a:r>
            <a:br>
              <a:rPr lang="en-GB" dirty="0"/>
            </a:br>
            <a:r>
              <a:rPr lang="en-GB" dirty="0" err="1"/>
              <a:t>Complexitatea</a:t>
            </a:r>
            <a:r>
              <a:rPr lang="en-GB" dirty="0"/>
              <a:t> so</a:t>
            </a:r>
            <a:r>
              <a:rPr lang="ro-RO" dirty="0" err="1"/>
              <a:t>rtării</a:t>
            </a:r>
            <a:endParaRPr lang="ro-RO" dirty="0"/>
          </a:p>
        </p:txBody>
      </p:sp>
      <p:sp>
        <p:nvSpPr>
          <p:cNvPr id="3" name="Content Placeholder 2"/>
          <p:cNvSpPr>
            <a:spLocks noGrp="1"/>
          </p:cNvSpPr>
          <p:nvPr>
            <p:ph idx="1"/>
          </p:nvPr>
        </p:nvSpPr>
        <p:spPr>
          <a:xfrm>
            <a:off x="677333" y="2160590"/>
            <a:ext cx="3047379" cy="3880773"/>
          </a:xfrm>
        </p:spPr>
        <p:txBody>
          <a:bodyPr/>
          <a:lstStyle/>
          <a:p>
            <a:r>
              <a:rPr lang="ro-RO" dirty="0" smtClean="0"/>
              <a:t>Fiecare drum de la rădăcină la o frunză corespunde unei secvențe de operații de comparare pe care algoritmul o folosește pentru a stabili ordinea din acea frunză</a:t>
            </a:r>
            <a:endParaRPr lang="ro-R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1317" y="2160593"/>
            <a:ext cx="5777688" cy="2847639"/>
          </a:xfrm>
          <a:prstGeom prst="rect">
            <a:avLst/>
          </a:prstGeom>
        </p:spPr>
      </p:pic>
    </p:spTree>
    <p:extLst>
      <p:ext uri="{BB962C8B-B14F-4D97-AF65-F5344CB8AC3E}">
        <p14:creationId xmlns:p14="http://schemas.microsoft.com/office/powerpoint/2010/main" val="1423552987"/>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Sortare</a:t>
            </a:r>
            <a:r>
              <a:rPr lang="en-GB" dirty="0"/>
              <a:t/>
            </a:r>
            <a:br>
              <a:rPr lang="en-GB" dirty="0"/>
            </a:br>
            <a:r>
              <a:rPr lang="en-GB" dirty="0" err="1"/>
              <a:t>Complexitatea</a:t>
            </a:r>
            <a:r>
              <a:rPr lang="en-GB" dirty="0"/>
              <a:t> so</a:t>
            </a:r>
            <a:r>
              <a:rPr lang="ro-RO" dirty="0" err="1"/>
              <a:t>rtării</a:t>
            </a:r>
            <a:endParaRPr lang="ro-RO" dirty="0"/>
          </a:p>
        </p:txBody>
      </p:sp>
      <p:sp>
        <p:nvSpPr>
          <p:cNvPr id="3" name="Content Placeholder 2"/>
          <p:cNvSpPr>
            <a:spLocks noGrp="1"/>
          </p:cNvSpPr>
          <p:nvPr>
            <p:ph idx="1"/>
          </p:nvPr>
        </p:nvSpPr>
        <p:spPr/>
        <p:txBody>
          <a:bodyPr/>
          <a:lstStyle/>
          <a:p>
            <a:r>
              <a:rPr lang="ro-RO" dirty="0" smtClean="0"/>
              <a:t>Arborele trebuie să aibă N! frunze pentru că sunt N! permutări de N chei distincte</a:t>
            </a:r>
          </a:p>
          <a:p>
            <a:r>
              <a:rPr lang="ro-RO" dirty="0" smtClean="0"/>
              <a:t>Dacă arborele nu are N! frunze atunci înseamnă că lipsesc anumite permutări (ordonări ale cheilor) pentru care algoritmul de sortare nu va funcționa corect</a:t>
            </a:r>
          </a:p>
          <a:p>
            <a:r>
              <a:rPr lang="ro-RO" dirty="0" smtClean="0"/>
              <a:t>Ne interesează </a:t>
            </a:r>
            <a:r>
              <a:rPr lang="ro-RO" i="1" dirty="0" smtClean="0"/>
              <a:t>înălțimea </a:t>
            </a:r>
            <a:r>
              <a:rPr lang="ro-RO" dirty="0" smtClean="0"/>
              <a:t>arborelui = lungimea celui mai lung drum de la rădăcină la o frunză. </a:t>
            </a:r>
          </a:p>
          <a:p>
            <a:r>
              <a:rPr lang="ro-RO" dirty="0" smtClean="0"/>
              <a:t>Înălțimea arborelui reprezintă numărul de operații de comparație pe care le face algoritmul în cel mai rău caz</a:t>
            </a:r>
          </a:p>
          <a:p>
            <a:r>
              <a:rPr lang="ro-RO" dirty="0" smtClean="0"/>
              <a:t>Obs. Un arbore de înălțime </a:t>
            </a:r>
            <a:r>
              <a:rPr lang="ro-RO" i="1" dirty="0" smtClean="0"/>
              <a:t>h</a:t>
            </a:r>
            <a:r>
              <a:rPr lang="ro-RO" dirty="0" smtClean="0"/>
              <a:t> nu poate avea mai mult de </a:t>
            </a:r>
            <a:r>
              <a:rPr lang="ro-RO" i="1" dirty="0" smtClean="0"/>
              <a:t>2^h</a:t>
            </a:r>
            <a:r>
              <a:rPr lang="ro-RO" dirty="0" smtClean="0"/>
              <a:t> frunze. Arborele de înălțime h cu numărul maxim de frunze este arborele complet (perfect </a:t>
            </a:r>
            <a:r>
              <a:rPr lang="ro-RO" dirty="0" err="1" smtClean="0"/>
              <a:t>echilibart</a:t>
            </a:r>
            <a:r>
              <a:rPr lang="ro-RO" dirty="0" smtClean="0"/>
              <a:t>) – exemplu pentru h = 4 pe </a:t>
            </a:r>
            <a:r>
              <a:rPr lang="ro-RO" dirty="0" err="1" smtClean="0"/>
              <a:t>slide-ul</a:t>
            </a:r>
            <a:r>
              <a:rPr lang="ro-RO" dirty="0" smtClean="0"/>
              <a:t> următor</a:t>
            </a:r>
            <a:endParaRPr lang="ro-RO" dirty="0"/>
          </a:p>
        </p:txBody>
      </p:sp>
    </p:spTree>
    <p:extLst>
      <p:ext uri="{BB962C8B-B14F-4D97-AF65-F5344CB8AC3E}">
        <p14:creationId xmlns:p14="http://schemas.microsoft.com/office/powerpoint/2010/main" val="2221031290"/>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Sortare</a:t>
            </a:r>
            <a:r>
              <a:rPr lang="en-GB" dirty="0"/>
              <a:t/>
            </a:r>
            <a:br>
              <a:rPr lang="en-GB" dirty="0"/>
            </a:br>
            <a:r>
              <a:rPr lang="en-GB" dirty="0" err="1"/>
              <a:t>Complexitatea</a:t>
            </a:r>
            <a:r>
              <a:rPr lang="en-GB" dirty="0"/>
              <a:t> so</a:t>
            </a:r>
            <a:r>
              <a:rPr lang="ro-RO" dirty="0" err="1"/>
              <a:t>rtării</a:t>
            </a:r>
            <a:endParaRPr lang="ro-RO" dirty="0"/>
          </a:p>
        </p:txBody>
      </p:sp>
      <p:sp>
        <p:nvSpPr>
          <p:cNvPr id="3" name="Content Placeholder 2"/>
          <p:cNvSpPr>
            <a:spLocks noGrp="1"/>
          </p:cNvSpPr>
          <p:nvPr>
            <p:ph idx="1"/>
          </p:nvPr>
        </p:nvSpPr>
        <p:spPr>
          <a:xfrm>
            <a:off x="677335" y="2160593"/>
            <a:ext cx="8962048" cy="708447"/>
          </a:xfrm>
        </p:spPr>
        <p:txBody>
          <a:bodyPr>
            <a:normAutofit fontScale="92500" lnSpcReduction="10000"/>
          </a:bodyPr>
          <a:lstStyle/>
          <a:p>
            <a:r>
              <a:rPr lang="ro-RO" dirty="0" smtClean="0"/>
              <a:t>Arbore de înălțime 4 complet (perfect echilibrat) = 16 frunze</a:t>
            </a:r>
          </a:p>
          <a:p>
            <a:r>
              <a:rPr lang="ro-RO" dirty="0" smtClean="0"/>
              <a:t>Orice alt arbore de înălțime 4 are mai puțin de 16 frunze</a:t>
            </a:r>
            <a:endParaRPr lang="ro-R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5" y="2969707"/>
            <a:ext cx="8962048" cy="2768367"/>
          </a:xfrm>
          <a:prstGeom prst="rect">
            <a:avLst/>
          </a:prstGeom>
        </p:spPr>
      </p:pic>
    </p:spTree>
    <p:extLst>
      <p:ext uri="{BB962C8B-B14F-4D97-AF65-F5344CB8AC3E}">
        <p14:creationId xmlns:p14="http://schemas.microsoft.com/office/powerpoint/2010/main" val="1330969780"/>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Sortare</a:t>
            </a:r>
            <a:r>
              <a:rPr lang="en-GB" dirty="0"/>
              <a:t/>
            </a:r>
            <a:br>
              <a:rPr lang="en-GB" dirty="0"/>
            </a:br>
            <a:r>
              <a:rPr lang="en-GB" dirty="0" err="1"/>
              <a:t>Complexitatea</a:t>
            </a:r>
            <a:r>
              <a:rPr lang="en-GB" dirty="0"/>
              <a:t> so</a:t>
            </a:r>
            <a:r>
              <a:rPr lang="ro-RO" dirty="0" err="1"/>
              <a:t>rtării</a:t>
            </a:r>
            <a:endParaRPr lang="ro-RO" dirty="0"/>
          </a:p>
        </p:txBody>
      </p:sp>
      <p:sp>
        <p:nvSpPr>
          <p:cNvPr id="3" name="Content Placeholder 2"/>
          <p:cNvSpPr>
            <a:spLocks noGrp="1"/>
          </p:cNvSpPr>
          <p:nvPr>
            <p:ph idx="1"/>
          </p:nvPr>
        </p:nvSpPr>
        <p:spPr>
          <a:xfrm>
            <a:off x="677338" y="2160589"/>
            <a:ext cx="8596668" cy="1832571"/>
          </a:xfrm>
        </p:spPr>
        <p:txBody>
          <a:bodyPr/>
          <a:lstStyle/>
          <a:p>
            <a:r>
              <a:rPr lang="ro-RO" dirty="0" smtClean="0"/>
              <a:t>Orice algoritm de sortare bazat pe comparații corespunde unui arbore de comparații de înălțime h pentru care </a:t>
            </a:r>
            <a:r>
              <a:rPr lang="ro-RO" i="1" dirty="0" smtClean="0"/>
              <a:t>N! ≤ numărul de frunze ≤ 2^h</a:t>
            </a:r>
          </a:p>
          <a:p>
            <a:r>
              <a:rPr lang="ro-RO" i="1" dirty="0" smtClean="0"/>
              <a:t>h</a:t>
            </a:r>
            <a:r>
              <a:rPr lang="ro-RO" dirty="0" smtClean="0"/>
              <a:t> reprezintă numărul de comparații în cel mai rău caz</a:t>
            </a:r>
          </a:p>
          <a:p>
            <a:r>
              <a:rPr lang="ro-RO" dirty="0" smtClean="0"/>
              <a:t>Logaritmând în baza 2 obținem că numărul de comparații - </a:t>
            </a:r>
            <a:r>
              <a:rPr lang="ro-RO" i="1" dirty="0" smtClean="0"/>
              <a:t>h</a:t>
            </a:r>
            <a:r>
              <a:rPr lang="ro-RO" dirty="0" smtClean="0"/>
              <a:t> - trebuie să fie minim log2(N!) </a:t>
            </a:r>
            <a:r>
              <a:rPr lang="en-GB" dirty="0" smtClean="0"/>
              <a:t>~ N log N (</a:t>
            </a:r>
            <a:r>
              <a:rPr lang="en-GB" dirty="0" err="1" smtClean="0"/>
              <a:t>pe</a:t>
            </a:r>
            <a:r>
              <a:rPr lang="en-GB" dirty="0" smtClean="0"/>
              <a:t> </a:t>
            </a:r>
            <a:r>
              <a:rPr lang="en-GB" dirty="0" err="1" smtClean="0"/>
              <a:t>baza</a:t>
            </a:r>
            <a:r>
              <a:rPr lang="en-GB" dirty="0" smtClean="0"/>
              <a:t> </a:t>
            </a:r>
            <a:r>
              <a:rPr lang="en-GB" dirty="0" err="1" smtClean="0"/>
              <a:t>aprox</a:t>
            </a:r>
            <a:r>
              <a:rPr lang="ro-RO" dirty="0" err="1" smtClean="0"/>
              <a:t>imării</a:t>
            </a:r>
            <a:r>
              <a:rPr lang="ro-RO" dirty="0" smtClean="0"/>
              <a:t> lui Stirling)</a:t>
            </a:r>
            <a:endParaRPr lang="ro-R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3" y="3875715"/>
            <a:ext cx="8965835" cy="2852379"/>
          </a:xfrm>
          <a:prstGeom prst="rect">
            <a:avLst/>
          </a:prstGeom>
        </p:spPr>
      </p:pic>
    </p:spTree>
    <p:extLst>
      <p:ext uri="{BB962C8B-B14F-4D97-AF65-F5344CB8AC3E}">
        <p14:creationId xmlns:p14="http://schemas.microsoft.com/office/powerpoint/2010/main" val="1789095433"/>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Sortare</a:t>
            </a:r>
            <a:r>
              <a:rPr lang="en-GB" dirty="0"/>
              <a:t/>
            </a:r>
            <a:br>
              <a:rPr lang="en-GB" dirty="0"/>
            </a:br>
            <a:r>
              <a:rPr lang="en-GB" dirty="0" err="1"/>
              <a:t>Complexitatea</a:t>
            </a:r>
            <a:r>
              <a:rPr lang="en-GB" dirty="0"/>
              <a:t> so</a:t>
            </a:r>
            <a:r>
              <a:rPr lang="ro-RO" dirty="0" err="1"/>
              <a:t>rtării</a:t>
            </a:r>
            <a:endParaRPr lang="ro-RO" dirty="0"/>
          </a:p>
        </p:txBody>
      </p:sp>
      <p:sp>
        <p:nvSpPr>
          <p:cNvPr id="3" name="Content Placeholder 2"/>
          <p:cNvSpPr>
            <a:spLocks noGrp="1"/>
          </p:cNvSpPr>
          <p:nvPr>
            <p:ph idx="1"/>
          </p:nvPr>
        </p:nvSpPr>
        <p:spPr/>
        <p:txBody>
          <a:bodyPr>
            <a:normAutofit lnSpcReduction="10000"/>
          </a:bodyPr>
          <a:lstStyle/>
          <a:p>
            <a:r>
              <a:rPr lang="ro-RO" dirty="0" smtClean="0"/>
              <a:t>Numărul de comparații	folosit de </a:t>
            </a:r>
            <a:r>
              <a:rPr lang="ro-RO" dirty="0" err="1" smtClean="0"/>
              <a:t>MergeSort</a:t>
            </a:r>
            <a:r>
              <a:rPr lang="ro-RO" dirty="0" smtClean="0"/>
              <a:t> (în cel mai rău caz) este </a:t>
            </a:r>
            <a:r>
              <a:rPr lang="en-GB" dirty="0" smtClean="0"/>
              <a:t>~N log N</a:t>
            </a:r>
          </a:p>
          <a:p>
            <a:r>
              <a:rPr lang="en-GB" dirty="0" err="1" smtClean="0"/>
              <a:t>Aceast</a:t>
            </a:r>
            <a:r>
              <a:rPr lang="ro-RO" dirty="0" smtClean="0"/>
              <a:t>ă valoarea este o limită superioară pentru dificultatea problemei sortării</a:t>
            </a:r>
          </a:p>
          <a:p>
            <a:r>
              <a:rPr lang="ro-RO" dirty="0" smtClean="0"/>
              <a:t>Nici un algoritm de sortare bazat pe comparații nu poate sorta cu mai puțin de </a:t>
            </a:r>
            <a:r>
              <a:rPr lang="en-GB" dirty="0" smtClean="0"/>
              <a:t>~</a:t>
            </a:r>
            <a:r>
              <a:rPr lang="ro-RO" dirty="0" smtClean="0"/>
              <a:t>N log N comparații – această fiind o limită inferioară</a:t>
            </a:r>
          </a:p>
          <a:p>
            <a:r>
              <a:rPr lang="ro-RO" b="1" dirty="0" smtClean="0"/>
              <a:t>Propoziție: </a:t>
            </a:r>
            <a:r>
              <a:rPr lang="ro-RO" dirty="0" err="1" smtClean="0"/>
              <a:t>MergeSort</a:t>
            </a:r>
            <a:r>
              <a:rPr lang="ro-RO" dirty="0" smtClean="0"/>
              <a:t> este un algoritm de sortare bazat pe </a:t>
            </a:r>
            <a:r>
              <a:rPr lang="ro-RO" dirty="0" err="1" smtClean="0"/>
              <a:t>comprații</a:t>
            </a:r>
            <a:r>
              <a:rPr lang="ro-RO" dirty="0" smtClean="0"/>
              <a:t> optim din punct de vedere asimptotic </a:t>
            </a:r>
          </a:p>
          <a:p>
            <a:r>
              <a:rPr lang="ro-RO" dirty="0" smtClean="0"/>
              <a:t>Vom considera și alte metode de sortare pentru că:</a:t>
            </a:r>
          </a:p>
          <a:p>
            <a:pPr lvl="1"/>
            <a:r>
              <a:rPr lang="ro-RO" dirty="0" err="1" smtClean="0"/>
              <a:t>MergeSort</a:t>
            </a:r>
            <a:r>
              <a:rPr lang="ro-RO" dirty="0" smtClean="0"/>
              <a:t> nu este optim </a:t>
            </a:r>
            <a:r>
              <a:rPr lang="ro-RO" dirty="0" err="1" smtClean="0"/>
              <a:t>dpdv</a:t>
            </a:r>
            <a:r>
              <a:rPr lang="ro-RO" dirty="0" smtClean="0"/>
              <a:t> al spațiului folosit</a:t>
            </a:r>
          </a:p>
          <a:p>
            <a:pPr lvl="1"/>
            <a:r>
              <a:rPr lang="ro-RO" dirty="0" smtClean="0"/>
              <a:t>Și alte operații pe lângă comparații pot fi importante (accesele la elementele vectorului)</a:t>
            </a:r>
          </a:p>
          <a:p>
            <a:pPr lvl="1"/>
            <a:r>
              <a:rPr lang="ro-RO" dirty="0" smtClean="0"/>
              <a:t>Anumite date pot fi sortate fără comparații</a:t>
            </a:r>
            <a:endParaRPr lang="ro-RO" dirty="0"/>
          </a:p>
        </p:txBody>
      </p:sp>
    </p:spTree>
    <p:extLst>
      <p:ext uri="{BB962C8B-B14F-4D97-AF65-F5344CB8AC3E}">
        <p14:creationId xmlns:p14="http://schemas.microsoft.com/office/powerpoint/2010/main" val="7769604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Colec</a:t>
            </a:r>
            <a:r>
              <a:rPr lang="ro-RO" dirty="0"/>
              <a:t>ții de obiecte: </a:t>
            </a:r>
            <a:r>
              <a:rPr lang="en-GB" dirty="0" smtClean="0"/>
              <a:t>Queue</a:t>
            </a:r>
            <a:endParaRPr lang="ro-RO" dirty="0"/>
          </a:p>
        </p:txBody>
      </p:sp>
      <p:sp>
        <p:nvSpPr>
          <p:cNvPr id="3" name="Content Placeholder 2"/>
          <p:cNvSpPr>
            <a:spLocks noGrp="1"/>
          </p:cNvSpPr>
          <p:nvPr>
            <p:ph idx="1"/>
          </p:nvPr>
        </p:nvSpPr>
        <p:spPr>
          <a:xfrm>
            <a:off x="677338" y="1579419"/>
            <a:ext cx="8596668" cy="4461944"/>
          </a:xfrm>
        </p:spPr>
        <p:txBody>
          <a:bodyPr>
            <a:normAutofit fontScale="92500" lnSpcReduction="10000"/>
          </a:bodyPr>
          <a:lstStyle/>
          <a:p>
            <a:r>
              <a:rPr lang="en-GB" dirty="0"/>
              <a:t>API </a:t>
            </a:r>
            <a:r>
              <a:rPr lang="en-GB" dirty="0" err="1"/>
              <a:t>pentru</a:t>
            </a:r>
            <a:r>
              <a:rPr lang="en-GB" dirty="0"/>
              <a:t> </a:t>
            </a:r>
            <a:r>
              <a:rPr lang="en-GB" dirty="0" smtClean="0"/>
              <a:t>Queue:</a:t>
            </a:r>
            <a:endParaRPr lang="en-GB" dirty="0"/>
          </a:p>
          <a:p>
            <a:pPr marL="0" indent="0">
              <a:buNone/>
            </a:pPr>
            <a:r>
              <a:rPr lang="ro-RO" dirty="0" err="1">
                <a:solidFill>
                  <a:srgbClr val="0000FF"/>
                </a:solidFill>
                <a:highlight>
                  <a:srgbClr val="FFFFFF"/>
                </a:highlight>
                <a:latin typeface="Consolas" panose="020B0609020204030204" pitchFamily="49" charset="0"/>
              </a:rPr>
              <a:t>class</a:t>
            </a:r>
            <a:r>
              <a:rPr lang="ro-RO" dirty="0">
                <a:solidFill>
                  <a:srgbClr val="000000"/>
                </a:solidFill>
                <a:highlight>
                  <a:srgbClr val="FFFFFF"/>
                </a:highlight>
                <a:latin typeface="Consolas" panose="020B0609020204030204" pitchFamily="49" charset="0"/>
              </a:rPr>
              <a:t> </a:t>
            </a:r>
            <a:r>
              <a:rPr lang="ro-RO" dirty="0" err="1">
                <a:solidFill>
                  <a:srgbClr val="2B91AF"/>
                </a:solidFill>
                <a:highlight>
                  <a:srgbClr val="FFFFFF"/>
                </a:highlight>
                <a:latin typeface="Consolas" panose="020B0609020204030204" pitchFamily="49" charset="0"/>
              </a:rPr>
              <a:t>Queue</a:t>
            </a:r>
            <a:r>
              <a:rPr lang="ro-RO" dirty="0">
                <a:solidFill>
                  <a:srgbClr val="000000"/>
                </a:solidFill>
                <a:highlight>
                  <a:srgbClr val="FFFFFF"/>
                </a:highlight>
                <a:latin typeface="Consolas" panose="020B0609020204030204" pitchFamily="49" charset="0"/>
              </a:rPr>
              <a:t>&lt;Item&gt;</a:t>
            </a:r>
          </a:p>
          <a:p>
            <a:pPr marL="0" indent="0">
              <a:buNone/>
            </a:pPr>
            <a:r>
              <a:rPr lang="en-GB" dirty="0" smtClean="0">
                <a:solidFill>
                  <a:srgbClr val="0000FF"/>
                </a:solidFill>
                <a:highlight>
                  <a:srgbClr val="FFFFFF"/>
                </a:highlight>
                <a:latin typeface="Consolas" panose="020B0609020204030204" pitchFamily="49" charset="0"/>
              </a:rPr>
              <a:t>	</a:t>
            </a:r>
            <a:r>
              <a:rPr lang="it-IT" dirty="0">
                <a:solidFill>
                  <a:srgbClr val="808080"/>
                </a:solidFill>
                <a:highlight>
                  <a:srgbClr val="FFFFFF"/>
                </a:highlight>
                <a:latin typeface="Consolas" panose="020B0609020204030204" pitchFamily="49" charset="0"/>
              </a:rPr>
              <a:t>//</a:t>
            </a:r>
            <a:r>
              <a:rPr lang="it-IT" dirty="0">
                <a:solidFill>
                  <a:srgbClr val="008000"/>
                </a:solidFill>
                <a:highlight>
                  <a:srgbClr val="FFFFFF"/>
                </a:highlight>
                <a:latin typeface="Consolas" panose="020B0609020204030204" pitchFamily="49" charset="0"/>
              </a:rPr>
              <a:t> Crearea unei cozi fara nici un element</a:t>
            </a:r>
            <a:endParaRPr lang="ro-RO" dirty="0">
              <a:solidFill>
                <a:srgbClr val="000000"/>
              </a:solidFill>
              <a:highlight>
                <a:srgbClr val="FFFFFF"/>
              </a:highlight>
              <a:latin typeface="Consolas" panose="020B0609020204030204" pitchFamily="49" charset="0"/>
            </a:endParaRPr>
          </a:p>
          <a:p>
            <a:pPr marL="0" indent="0">
              <a:buNone/>
            </a:pPr>
            <a:r>
              <a:rPr lang="en-GB" dirty="0" smtClean="0">
                <a:solidFill>
                  <a:srgbClr val="0000FF"/>
                </a:solidFill>
                <a:highlight>
                  <a:srgbClr val="FFFFFF"/>
                </a:highlight>
                <a:latin typeface="Consolas" panose="020B0609020204030204" pitchFamily="49" charset="0"/>
              </a:rPr>
              <a:t>	</a:t>
            </a:r>
            <a:r>
              <a:rPr lang="ro-RO" dirty="0" smtClean="0">
                <a:solidFill>
                  <a:srgbClr val="0000FF"/>
                </a:solidFill>
                <a:highlight>
                  <a:srgbClr val="FFFFFF"/>
                </a:highlight>
                <a:latin typeface="Consolas" panose="020B0609020204030204" pitchFamily="49" charset="0"/>
              </a:rPr>
              <a:t>public</a:t>
            </a:r>
            <a:r>
              <a:rPr lang="ro-RO" dirty="0" smtClean="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Queue</a:t>
            </a:r>
            <a:r>
              <a:rPr lang="ro-RO" dirty="0" smtClean="0">
                <a:solidFill>
                  <a:srgbClr val="000000"/>
                </a:solidFill>
                <a:highlight>
                  <a:srgbClr val="FFFFFF"/>
                </a:highlight>
                <a:latin typeface="Consolas" panose="020B0609020204030204" pitchFamily="49" charset="0"/>
              </a:rPr>
              <a:t>()</a:t>
            </a:r>
            <a:r>
              <a:rPr lang="en-GB" dirty="0" smtClean="0">
                <a:solidFill>
                  <a:srgbClr val="000000"/>
                </a:solidFill>
                <a:highlight>
                  <a:srgbClr val="FFFFFF"/>
                </a:highlight>
                <a:latin typeface="Consolas" panose="020B0609020204030204" pitchFamily="49" charset="0"/>
              </a:rPr>
              <a:t> </a:t>
            </a:r>
          </a:p>
          <a:p>
            <a:pPr marL="0" indent="0">
              <a:buNone/>
            </a:pPr>
            <a:r>
              <a:rPr lang="en-GB" dirty="0">
                <a:solidFill>
                  <a:srgbClr val="000000"/>
                </a:solidFill>
                <a:highlight>
                  <a:srgbClr val="FFFFFF"/>
                </a:highlight>
                <a:latin typeface="Consolas" panose="020B0609020204030204" pitchFamily="49" charset="0"/>
              </a:rPr>
              <a:t>	</a:t>
            </a:r>
            <a:r>
              <a:rPr lang="it-IT" dirty="0">
                <a:solidFill>
                  <a:srgbClr val="808080"/>
                </a:solidFill>
                <a:highlight>
                  <a:srgbClr val="FFFFFF"/>
                </a:highlight>
                <a:latin typeface="Consolas" panose="020B0609020204030204" pitchFamily="49" charset="0"/>
              </a:rPr>
              <a:t> //</a:t>
            </a:r>
            <a:r>
              <a:rPr lang="it-IT" dirty="0">
                <a:solidFill>
                  <a:srgbClr val="008000"/>
                </a:solidFill>
                <a:highlight>
                  <a:srgbClr val="FFFFFF"/>
                </a:highlight>
                <a:latin typeface="Consolas" panose="020B0609020204030204" pitchFamily="49" charset="0"/>
              </a:rPr>
              <a:t> Adaugarea unui element in coada</a:t>
            </a:r>
            <a:endParaRPr lang="en-GB" dirty="0" smtClean="0">
              <a:solidFill>
                <a:srgbClr val="000000"/>
              </a:solidFill>
              <a:highlight>
                <a:srgbClr val="FFFFFF"/>
              </a:highlight>
              <a:latin typeface="Consolas" panose="020B0609020204030204" pitchFamily="49" charset="0"/>
            </a:endParaRPr>
          </a:p>
          <a:p>
            <a:pPr marL="0" indent="0">
              <a:buNone/>
            </a:pPr>
            <a:r>
              <a:rPr lang="en-GB" dirty="0" smtClean="0">
                <a:solidFill>
                  <a:srgbClr val="0000FF"/>
                </a:solidFill>
                <a:highlight>
                  <a:srgbClr val="FFFFFF"/>
                </a:highlight>
                <a:latin typeface="Consolas" panose="020B0609020204030204" pitchFamily="49" charset="0"/>
              </a:rPr>
              <a:t>	</a:t>
            </a:r>
            <a:r>
              <a:rPr lang="ro-RO" dirty="0" smtClean="0">
                <a:solidFill>
                  <a:srgbClr val="0000FF"/>
                </a:solidFill>
                <a:highlight>
                  <a:srgbClr val="FFFFFF"/>
                </a:highlight>
                <a:latin typeface="Consolas" panose="020B0609020204030204" pitchFamily="49" charset="0"/>
              </a:rPr>
              <a:t>public</a:t>
            </a:r>
            <a:r>
              <a:rPr lang="ro-RO" dirty="0" smtClean="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void</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enqueue</a:t>
            </a:r>
            <a:r>
              <a:rPr lang="ro-RO" dirty="0">
                <a:solidFill>
                  <a:srgbClr val="000000"/>
                </a:solidFill>
                <a:highlight>
                  <a:srgbClr val="FFFFFF"/>
                </a:highlight>
                <a:latin typeface="Consolas" panose="020B0609020204030204" pitchFamily="49" charset="0"/>
              </a:rPr>
              <a:t>(Item item</a:t>
            </a:r>
            <a:r>
              <a:rPr lang="ro-RO" dirty="0" smtClean="0">
                <a:solidFill>
                  <a:srgbClr val="000000"/>
                </a:solidFill>
                <a:highlight>
                  <a:srgbClr val="FFFFFF"/>
                </a:highlight>
                <a:latin typeface="Consolas" panose="020B0609020204030204" pitchFamily="49" charset="0"/>
              </a:rPr>
              <a:t>)</a:t>
            </a:r>
            <a:endParaRPr lang="it-IT" dirty="0">
              <a:solidFill>
                <a:srgbClr val="000000"/>
              </a:solidFill>
              <a:highlight>
                <a:srgbClr val="FFFFFF"/>
              </a:highlight>
              <a:latin typeface="Consolas" panose="020B0609020204030204" pitchFamily="49" charset="0"/>
            </a:endParaRPr>
          </a:p>
          <a:p>
            <a:pPr marL="0" indent="0">
              <a:buNone/>
            </a:pPr>
            <a:r>
              <a:rPr lang="en-GB" dirty="0" smtClean="0">
                <a:solidFill>
                  <a:srgbClr val="000000"/>
                </a:solidFill>
                <a:highlight>
                  <a:srgbClr val="FFFFFF"/>
                </a:highlight>
                <a:latin typeface="Consolas" panose="020B0609020204030204" pitchFamily="49" charset="0"/>
              </a:rPr>
              <a:t>	</a:t>
            </a:r>
            <a:r>
              <a:rPr lang="it-IT" dirty="0">
                <a:solidFill>
                  <a:srgbClr val="808080"/>
                </a:solidFill>
                <a:highlight>
                  <a:srgbClr val="FFFFFF"/>
                </a:highlight>
                <a:latin typeface="Consolas" panose="020B0609020204030204" pitchFamily="49" charset="0"/>
              </a:rPr>
              <a:t>//</a:t>
            </a:r>
            <a:r>
              <a:rPr lang="it-IT" dirty="0">
                <a:solidFill>
                  <a:srgbClr val="008000"/>
                </a:solidFill>
                <a:highlight>
                  <a:srgbClr val="FFFFFF"/>
                </a:highlight>
                <a:latin typeface="Consolas" panose="020B0609020204030204" pitchFamily="49" charset="0"/>
              </a:rPr>
              <a:t> Eliminarea elementului care a fost adaugat cel mai demult</a:t>
            </a:r>
            <a:endParaRPr lang="it-IT" dirty="0">
              <a:solidFill>
                <a:srgbClr val="000000"/>
              </a:solidFill>
              <a:highlight>
                <a:srgbClr val="FFFFFF"/>
              </a:highlight>
              <a:latin typeface="Consolas" panose="020B0609020204030204" pitchFamily="49" charset="0"/>
            </a:endParaRPr>
          </a:p>
          <a:p>
            <a:pPr marL="0" indent="0">
              <a:buNone/>
            </a:pPr>
            <a:r>
              <a:rPr lang="ro-RO" dirty="0" smtClean="0">
                <a:solidFill>
                  <a:srgbClr val="000000"/>
                </a:solidFill>
                <a:highlight>
                  <a:srgbClr val="FFFFFF"/>
                </a:highlight>
                <a:latin typeface="Consolas" panose="020B0609020204030204" pitchFamily="49" charset="0"/>
              </a:rPr>
              <a:t> </a:t>
            </a:r>
            <a:r>
              <a:rPr lang="en-GB" dirty="0" smtClean="0">
                <a:solidFill>
                  <a:srgbClr val="000000"/>
                </a:solidFill>
                <a:highlight>
                  <a:srgbClr val="FFFFFF"/>
                </a:highlight>
                <a:latin typeface="Consolas" panose="020B0609020204030204" pitchFamily="49" charset="0"/>
              </a:rPr>
              <a:t>	</a:t>
            </a:r>
            <a:r>
              <a:rPr lang="ro-RO" dirty="0" smtClean="0">
                <a:solidFill>
                  <a:srgbClr val="0000FF"/>
                </a:solidFill>
                <a:highlight>
                  <a:srgbClr val="FFFFFF"/>
                </a:highlight>
                <a:latin typeface="Consolas" panose="020B0609020204030204" pitchFamily="49" charset="0"/>
              </a:rPr>
              <a:t>public</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Item </a:t>
            </a:r>
            <a:r>
              <a:rPr lang="ro-RO" dirty="0" err="1">
                <a:solidFill>
                  <a:srgbClr val="000000"/>
                </a:solidFill>
                <a:highlight>
                  <a:srgbClr val="FFFFFF"/>
                </a:highlight>
                <a:latin typeface="Consolas" panose="020B0609020204030204" pitchFamily="49" charset="0"/>
              </a:rPr>
              <a:t>dequeue</a:t>
            </a:r>
            <a:r>
              <a:rPr lang="ro-RO" dirty="0" smtClean="0">
                <a:solidFill>
                  <a:srgbClr val="000000"/>
                </a:solidFill>
                <a:highlight>
                  <a:srgbClr val="FFFFFF"/>
                </a:highlight>
                <a:latin typeface="Consolas" panose="020B0609020204030204" pitchFamily="49" charset="0"/>
              </a:rPr>
              <a:t>()</a:t>
            </a:r>
            <a:r>
              <a:rPr lang="en-GB" dirty="0" smtClean="0">
                <a:solidFill>
                  <a:srgbClr val="000000"/>
                </a:solidFill>
                <a:highlight>
                  <a:srgbClr val="FFFFFF"/>
                </a:highlight>
                <a:latin typeface="Consolas" panose="020B0609020204030204" pitchFamily="49" charset="0"/>
              </a:rPr>
              <a:t> </a:t>
            </a:r>
          </a:p>
          <a:p>
            <a:pPr marL="0" indent="0">
              <a:buNone/>
            </a:pPr>
            <a:r>
              <a:rPr lang="en-GB" dirty="0">
                <a:solidFill>
                  <a:srgbClr val="000000"/>
                </a:solidFill>
                <a:highlight>
                  <a:srgbClr val="FFFFFF"/>
                </a:highlight>
                <a:latin typeface="Consolas" panose="020B0609020204030204" pitchFamily="49" charset="0"/>
              </a:rPr>
              <a:t>	</a:t>
            </a:r>
            <a:r>
              <a:rPr lang="ro-RO" dirty="0">
                <a:solidFill>
                  <a:srgbClr val="808080"/>
                </a:solidFill>
                <a:highlight>
                  <a:srgbClr val="FFFFFF"/>
                </a:highlight>
                <a:latin typeface="Consolas" panose="020B0609020204030204" pitchFamily="49" charset="0"/>
              </a:rPr>
              <a:t>//</a:t>
            </a:r>
            <a:r>
              <a:rPr lang="ro-RO" dirty="0">
                <a:solidFill>
                  <a:srgbClr val="008000"/>
                </a:solidFill>
                <a:highlight>
                  <a:srgbClr val="FFFFFF"/>
                </a:highlight>
                <a:latin typeface="Consolas" panose="020B0609020204030204" pitchFamily="49" charset="0"/>
              </a:rPr>
              <a:t> Este goala coada?</a:t>
            </a:r>
            <a:endParaRPr lang="ro-RO" dirty="0">
              <a:solidFill>
                <a:srgbClr val="000000"/>
              </a:solidFill>
              <a:highlight>
                <a:srgbClr val="FFFFFF"/>
              </a:highlight>
              <a:latin typeface="Consolas" panose="020B0609020204030204" pitchFamily="49" charset="0"/>
            </a:endParaRPr>
          </a:p>
          <a:p>
            <a:pPr marL="0" indent="0">
              <a:buNone/>
            </a:pPr>
            <a:r>
              <a:rPr lang="en-GB" dirty="0" smtClean="0">
                <a:solidFill>
                  <a:srgbClr val="0000FF"/>
                </a:solidFill>
                <a:highlight>
                  <a:srgbClr val="FFFFFF"/>
                </a:highlight>
                <a:latin typeface="Consolas" panose="020B0609020204030204" pitchFamily="49" charset="0"/>
              </a:rPr>
              <a:t>	</a:t>
            </a:r>
            <a:r>
              <a:rPr lang="ro-RO" dirty="0" smtClean="0">
                <a:solidFill>
                  <a:srgbClr val="0000FF"/>
                </a:solidFill>
                <a:highlight>
                  <a:srgbClr val="FFFFFF"/>
                </a:highlight>
                <a:latin typeface="Consolas" panose="020B0609020204030204" pitchFamily="49" charset="0"/>
              </a:rPr>
              <a:t>public</a:t>
            </a:r>
            <a:r>
              <a:rPr lang="ro-RO" dirty="0" smtClean="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bool</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isEmpty</a:t>
            </a:r>
            <a:r>
              <a:rPr lang="ro-RO" dirty="0" smtClean="0">
                <a:solidFill>
                  <a:srgbClr val="000000"/>
                </a:solidFill>
                <a:highlight>
                  <a:srgbClr val="FFFFFF"/>
                </a:highlight>
                <a:latin typeface="Consolas" panose="020B0609020204030204" pitchFamily="49" charset="0"/>
              </a:rPr>
              <a:t>()</a:t>
            </a:r>
            <a:r>
              <a:rPr lang="en-GB" dirty="0" smtClean="0">
                <a:solidFill>
                  <a:srgbClr val="000000"/>
                </a:solidFill>
                <a:highlight>
                  <a:srgbClr val="FFFFFF"/>
                </a:highlight>
                <a:latin typeface="Consolas" panose="020B0609020204030204" pitchFamily="49" charset="0"/>
              </a:rPr>
              <a:t> </a:t>
            </a:r>
            <a:r>
              <a:rPr lang="en-GB" dirty="0" smtClean="0">
                <a:solidFill>
                  <a:srgbClr val="0000FF"/>
                </a:solidFill>
                <a:highlight>
                  <a:srgbClr val="FFFFFF"/>
                </a:highlight>
                <a:latin typeface="Consolas" panose="020B0609020204030204" pitchFamily="49" charset="0"/>
              </a:rPr>
              <a:t>	</a:t>
            </a:r>
          </a:p>
          <a:p>
            <a:pPr marL="0" indent="0">
              <a:buNone/>
            </a:pPr>
            <a:r>
              <a:rPr lang="en-GB" dirty="0">
                <a:solidFill>
                  <a:srgbClr val="0000FF"/>
                </a:solidFill>
                <a:highlight>
                  <a:srgbClr val="FFFFFF"/>
                </a:highlight>
                <a:latin typeface="Consolas" panose="020B0609020204030204" pitchFamily="49" charset="0"/>
              </a:rPr>
              <a:t>	</a:t>
            </a:r>
            <a:r>
              <a:rPr lang="pt-BR" dirty="0">
                <a:solidFill>
                  <a:srgbClr val="808080"/>
                </a:solidFill>
                <a:highlight>
                  <a:srgbClr val="FFFFFF"/>
                </a:highlight>
                <a:latin typeface="Consolas" panose="020B0609020204030204" pitchFamily="49" charset="0"/>
              </a:rPr>
              <a:t> //</a:t>
            </a:r>
            <a:r>
              <a:rPr lang="pt-BR" dirty="0">
                <a:solidFill>
                  <a:srgbClr val="008000"/>
                </a:solidFill>
                <a:highlight>
                  <a:srgbClr val="FFFFFF"/>
                </a:highlight>
                <a:latin typeface="Consolas" panose="020B0609020204030204" pitchFamily="49" charset="0"/>
              </a:rPr>
              <a:t> Numarul de elemente din coada</a:t>
            </a:r>
            <a:endParaRPr lang="en-GB" dirty="0" smtClean="0">
              <a:solidFill>
                <a:srgbClr val="0000FF"/>
              </a:solidFill>
              <a:highlight>
                <a:srgbClr val="FFFFFF"/>
              </a:highlight>
              <a:latin typeface="Consolas" panose="020B0609020204030204" pitchFamily="49" charset="0"/>
            </a:endParaRPr>
          </a:p>
          <a:p>
            <a:pPr marL="0" indent="0">
              <a:buNone/>
            </a:pPr>
            <a:r>
              <a:rPr lang="en-GB" dirty="0" smtClean="0">
                <a:solidFill>
                  <a:srgbClr val="0000FF"/>
                </a:solidFill>
                <a:highlight>
                  <a:srgbClr val="FFFFFF"/>
                </a:highlight>
                <a:latin typeface="Consolas" panose="020B0609020204030204" pitchFamily="49" charset="0"/>
              </a:rPr>
              <a:t>	</a:t>
            </a:r>
            <a:r>
              <a:rPr lang="ro-RO" dirty="0" smtClean="0">
                <a:solidFill>
                  <a:srgbClr val="0000FF"/>
                </a:solidFill>
                <a:highlight>
                  <a:srgbClr val="FFFFFF"/>
                </a:highlight>
                <a:latin typeface="Consolas" panose="020B0609020204030204" pitchFamily="49" charset="0"/>
              </a:rPr>
              <a:t>public</a:t>
            </a:r>
            <a:r>
              <a:rPr lang="ro-RO" dirty="0" smtClean="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size</a:t>
            </a:r>
            <a:r>
              <a:rPr lang="ro-RO" dirty="0" smtClean="0">
                <a:solidFill>
                  <a:srgbClr val="000000"/>
                </a:solidFill>
                <a:highlight>
                  <a:srgbClr val="FFFFFF"/>
                </a:highlight>
                <a:latin typeface="Consolas" panose="020B0609020204030204" pitchFamily="49" charset="0"/>
              </a:rPr>
              <a:t>()</a:t>
            </a:r>
            <a:endParaRPr lang="pt-BR" dirty="0">
              <a:solidFill>
                <a:srgbClr val="000000"/>
              </a:solidFill>
              <a:highlight>
                <a:srgbClr val="FFFFFF"/>
              </a:highlight>
              <a:latin typeface="Consolas" panose="020B0609020204030204" pitchFamily="49" charset="0"/>
            </a:endParaRPr>
          </a:p>
          <a:p>
            <a:pPr marL="0" indent="0">
              <a:buNone/>
            </a:pPr>
            <a:endParaRPr lang="ro-RO"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28245016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Sortare</a:t>
            </a:r>
            <a:r>
              <a:rPr lang="en-GB" dirty="0" smtClean="0"/>
              <a:t/>
            </a:r>
            <a:br>
              <a:rPr lang="en-GB" dirty="0" smtClean="0"/>
            </a:br>
            <a:r>
              <a:rPr lang="en-GB" dirty="0" err="1" smtClean="0"/>
              <a:t>QuickSort</a:t>
            </a:r>
            <a:endParaRPr lang="ro-RO" dirty="0"/>
          </a:p>
        </p:txBody>
      </p:sp>
      <p:sp>
        <p:nvSpPr>
          <p:cNvPr id="3" name="Content Placeholder 2"/>
          <p:cNvSpPr>
            <a:spLocks noGrp="1"/>
          </p:cNvSpPr>
          <p:nvPr>
            <p:ph idx="1"/>
          </p:nvPr>
        </p:nvSpPr>
        <p:spPr/>
        <p:txBody>
          <a:bodyPr/>
          <a:lstStyle/>
          <a:p>
            <a:r>
              <a:rPr lang="en-GB" dirty="0" err="1" smtClean="0"/>
              <a:t>QuickS</a:t>
            </a:r>
            <a:r>
              <a:rPr lang="ro-RO" dirty="0" smtClean="0"/>
              <a:t>o</a:t>
            </a:r>
            <a:r>
              <a:rPr lang="en-GB" dirty="0" err="1" smtClean="0"/>
              <a:t>rt</a:t>
            </a:r>
            <a:r>
              <a:rPr lang="en-GB" dirty="0" smtClean="0"/>
              <a:t> </a:t>
            </a:r>
            <a:r>
              <a:rPr lang="en-GB" dirty="0" err="1" smtClean="0"/>
              <a:t>este</a:t>
            </a:r>
            <a:r>
              <a:rPr lang="en-GB" dirty="0" smtClean="0"/>
              <a:t> </a:t>
            </a:r>
            <a:r>
              <a:rPr lang="en-GB" dirty="0" err="1" smtClean="0"/>
              <a:t>unul</a:t>
            </a:r>
            <a:r>
              <a:rPr lang="en-GB" dirty="0" smtClean="0"/>
              <a:t> din </a:t>
            </a:r>
            <a:r>
              <a:rPr lang="ro-RO" dirty="0" smtClean="0"/>
              <a:t>cei mai utilizați algoritmi de sortare</a:t>
            </a:r>
          </a:p>
          <a:p>
            <a:r>
              <a:rPr lang="ro-RO" dirty="0" smtClean="0"/>
              <a:t>Inventat în 1960 de C.A.R. </a:t>
            </a:r>
            <a:r>
              <a:rPr lang="ro-RO" dirty="0" err="1" smtClean="0"/>
              <a:t>Hoare</a:t>
            </a:r>
            <a:endParaRPr lang="ro-RO" dirty="0" smtClean="0"/>
          </a:p>
          <a:p>
            <a:r>
              <a:rPr lang="ro-RO" dirty="0" smtClean="0"/>
              <a:t>Are o serie de avantaje:</a:t>
            </a:r>
          </a:p>
          <a:p>
            <a:pPr lvl="1"/>
            <a:r>
              <a:rPr lang="ro-RO" dirty="0" smtClean="0"/>
              <a:t>Ușor de implementat</a:t>
            </a:r>
          </a:p>
          <a:p>
            <a:pPr lvl="1"/>
            <a:r>
              <a:rPr lang="ro-RO" dirty="0" smtClean="0"/>
              <a:t>Funcționează bine pentru multe tipuri de date</a:t>
            </a:r>
          </a:p>
          <a:p>
            <a:pPr lvl="1"/>
            <a:r>
              <a:rPr lang="ro-RO" dirty="0" smtClean="0"/>
              <a:t>Substanțial mai rapid față de orice altă metodă de sortare în aplicații obișnuite</a:t>
            </a:r>
          </a:p>
          <a:p>
            <a:pPr lvl="1"/>
            <a:r>
              <a:rPr lang="ro-RO" dirty="0" smtClean="0"/>
              <a:t>In-place (folosește un număr constant de variabile suplimentare)</a:t>
            </a:r>
          </a:p>
          <a:p>
            <a:pPr lvl="1"/>
            <a:r>
              <a:rPr lang="ro-RO" dirty="0" smtClean="0"/>
              <a:t>Timpul de execuție este proporțional cu N log N pentru un vector de lungime N</a:t>
            </a:r>
          </a:p>
          <a:p>
            <a:pPr lvl="1"/>
            <a:r>
              <a:rPr lang="ro-RO" dirty="0" smtClean="0"/>
              <a:t>Este rapid atât în teorie cât și în practică</a:t>
            </a:r>
            <a:endParaRPr lang="ro-RO" dirty="0"/>
          </a:p>
        </p:txBody>
      </p:sp>
    </p:spTree>
    <p:extLst>
      <p:ext uri="{BB962C8B-B14F-4D97-AF65-F5344CB8AC3E}">
        <p14:creationId xmlns:p14="http://schemas.microsoft.com/office/powerpoint/2010/main" val="680430232"/>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r>
              <a:rPr lang="en-GB" dirty="0"/>
              <a:t/>
            </a:r>
            <a:br>
              <a:rPr lang="en-GB" dirty="0"/>
            </a:br>
            <a:r>
              <a:rPr lang="en-GB" dirty="0" err="1"/>
              <a:t>QuickSort</a:t>
            </a:r>
            <a:endParaRPr lang="ro-RO" dirty="0"/>
          </a:p>
        </p:txBody>
      </p:sp>
      <p:sp>
        <p:nvSpPr>
          <p:cNvPr id="3" name="Content Placeholder 2"/>
          <p:cNvSpPr>
            <a:spLocks noGrp="1"/>
          </p:cNvSpPr>
          <p:nvPr>
            <p:ph idx="1"/>
          </p:nvPr>
        </p:nvSpPr>
        <p:spPr/>
        <p:txBody>
          <a:bodyPr>
            <a:normAutofit lnSpcReduction="10000"/>
          </a:bodyPr>
          <a:lstStyle/>
          <a:p>
            <a:r>
              <a:rPr lang="ro-RO" dirty="0" err="1" smtClean="0"/>
              <a:t>QuickSort</a:t>
            </a:r>
            <a:r>
              <a:rPr lang="ro-RO" dirty="0" smtClean="0"/>
              <a:t> este un algoritm de sortare de tip divide-et-</a:t>
            </a:r>
            <a:r>
              <a:rPr lang="ro-RO" dirty="0" err="1" smtClean="0"/>
              <a:t>impera</a:t>
            </a:r>
            <a:endParaRPr lang="ro-RO" dirty="0" smtClean="0"/>
          </a:p>
          <a:p>
            <a:r>
              <a:rPr lang="ro-RO" dirty="0" smtClean="0"/>
              <a:t>Ideea principală este de a </a:t>
            </a:r>
            <a:r>
              <a:rPr lang="ro-RO" dirty="0" err="1" smtClean="0"/>
              <a:t>partiționa</a:t>
            </a:r>
            <a:r>
              <a:rPr lang="ro-RO" dirty="0" smtClean="0"/>
              <a:t> vectorul în doi sub-vectori (stâng și drept) care vor fi sortați independent (în urma partiționării toate elementele din primul </a:t>
            </a:r>
            <a:r>
              <a:rPr lang="ro-RO" dirty="0" err="1" smtClean="0"/>
              <a:t>subvector</a:t>
            </a:r>
            <a:r>
              <a:rPr lang="ro-RO" dirty="0" smtClean="0"/>
              <a:t> vor fi mai mici decât elementele din cel de-al doilea </a:t>
            </a:r>
            <a:r>
              <a:rPr lang="ro-RO" dirty="0" err="1" smtClean="0"/>
              <a:t>subvector</a:t>
            </a:r>
            <a:r>
              <a:rPr lang="ro-RO" dirty="0" smtClean="0"/>
              <a:t>)</a:t>
            </a:r>
          </a:p>
          <a:p>
            <a:r>
              <a:rPr lang="ro-RO" dirty="0" err="1" smtClean="0"/>
              <a:t>QuickSort</a:t>
            </a:r>
            <a:r>
              <a:rPr lang="ro-RO" dirty="0" smtClean="0"/>
              <a:t> este complementar lui </a:t>
            </a:r>
            <a:r>
              <a:rPr lang="ro-RO" dirty="0" err="1" smtClean="0"/>
              <a:t>MergeSort</a:t>
            </a:r>
            <a:endParaRPr lang="ro-RO" dirty="0" smtClean="0"/>
          </a:p>
          <a:p>
            <a:pPr lvl="1"/>
            <a:r>
              <a:rPr lang="ro-RO" dirty="0" err="1" smtClean="0"/>
              <a:t>MergeSort</a:t>
            </a:r>
            <a:r>
              <a:rPr lang="ro-RO" dirty="0" smtClean="0"/>
              <a:t> - împărțim vectorul în doi </a:t>
            </a:r>
            <a:r>
              <a:rPr lang="ro-RO" dirty="0" err="1" smtClean="0"/>
              <a:t>subvectori</a:t>
            </a:r>
            <a:r>
              <a:rPr lang="ro-RO" dirty="0" smtClean="0"/>
              <a:t> care se sortează și cei doi </a:t>
            </a:r>
            <a:r>
              <a:rPr lang="ro-RO" dirty="0" err="1" smtClean="0"/>
              <a:t>subvectori</a:t>
            </a:r>
            <a:r>
              <a:rPr lang="ro-RO" dirty="0" smtClean="0"/>
              <a:t> sortați se interclasează pentru a obține vectorul sortat (interclasarea se realizează după cele două apeluri recursive). Împărțirea se face în doi </a:t>
            </a:r>
            <a:r>
              <a:rPr lang="ro-RO" dirty="0" err="1" smtClean="0"/>
              <a:t>subvectori</a:t>
            </a:r>
            <a:r>
              <a:rPr lang="ro-RO" dirty="0" smtClean="0"/>
              <a:t> de dimensiune egală</a:t>
            </a:r>
          </a:p>
          <a:p>
            <a:pPr lvl="1"/>
            <a:r>
              <a:rPr lang="ro-RO" dirty="0" err="1" smtClean="0"/>
              <a:t>QuickSort</a:t>
            </a:r>
            <a:r>
              <a:rPr lang="ro-RO" dirty="0" smtClean="0"/>
              <a:t> – </a:t>
            </a:r>
            <a:r>
              <a:rPr lang="ro-RO" dirty="0" err="1" smtClean="0"/>
              <a:t>partiționăm</a:t>
            </a:r>
            <a:r>
              <a:rPr lang="ro-RO" dirty="0" smtClean="0"/>
              <a:t> vectorul în doi </a:t>
            </a:r>
            <a:r>
              <a:rPr lang="ro-RO" dirty="0" err="1" smtClean="0"/>
              <a:t>subvectori</a:t>
            </a:r>
            <a:r>
              <a:rPr lang="ro-RO" dirty="0" smtClean="0"/>
              <a:t> astfel încât atunci când cei doi </a:t>
            </a:r>
            <a:r>
              <a:rPr lang="ro-RO" dirty="0" err="1" smtClean="0"/>
              <a:t>subvectori</a:t>
            </a:r>
            <a:r>
              <a:rPr lang="ro-RO" dirty="0" smtClean="0"/>
              <a:t> sunt sortați tot vectorul este sortat (partiționarea se face înainte de cele două apeluri recursive). Partiționarea depinde de conținutul vectorului</a:t>
            </a:r>
            <a:endParaRPr lang="ro-RO" dirty="0"/>
          </a:p>
        </p:txBody>
      </p:sp>
    </p:spTree>
    <p:extLst>
      <p:ext uri="{BB962C8B-B14F-4D97-AF65-F5344CB8AC3E}">
        <p14:creationId xmlns:p14="http://schemas.microsoft.com/office/powerpoint/2010/main" val="1107407716"/>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r>
              <a:rPr lang="en-GB" dirty="0"/>
              <a:t/>
            </a:r>
            <a:br>
              <a:rPr lang="en-GB" dirty="0"/>
            </a:br>
            <a:r>
              <a:rPr lang="en-GB" dirty="0" err="1"/>
              <a:t>QuickSort</a:t>
            </a:r>
            <a:endParaRPr lang="ro-RO" dirty="0"/>
          </a:p>
        </p:txBody>
      </p:sp>
      <p:sp>
        <p:nvSpPr>
          <p:cNvPr id="3" name="Content Placeholder 2"/>
          <p:cNvSpPr>
            <a:spLocks noGrp="1"/>
          </p:cNvSpPr>
          <p:nvPr>
            <p:ph idx="1"/>
          </p:nvPr>
        </p:nvSpPr>
        <p:spPr>
          <a:xfrm>
            <a:off x="677338" y="2160593"/>
            <a:ext cx="8596668" cy="1018839"/>
          </a:xfrm>
        </p:spPr>
        <p:txBody>
          <a:bodyPr/>
          <a:lstStyle/>
          <a:p>
            <a:r>
              <a:rPr lang="ro-RO" dirty="0" err="1" smtClean="0"/>
              <a:t>QuickSort</a:t>
            </a:r>
            <a:r>
              <a:rPr lang="ro-RO" dirty="0" smtClean="0"/>
              <a:t> partiționare</a:t>
            </a:r>
            <a:endParaRPr lang="ro-R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402" y="2757003"/>
            <a:ext cx="8510604" cy="3275023"/>
          </a:xfrm>
          <a:prstGeom prst="rect">
            <a:avLst/>
          </a:prstGeom>
        </p:spPr>
      </p:pic>
    </p:spTree>
    <p:extLst>
      <p:ext uri="{BB962C8B-B14F-4D97-AF65-F5344CB8AC3E}">
        <p14:creationId xmlns:p14="http://schemas.microsoft.com/office/powerpoint/2010/main" val="2117860961"/>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r>
              <a:rPr lang="en-GB" dirty="0"/>
              <a:t/>
            </a:r>
            <a:br>
              <a:rPr lang="en-GB" dirty="0"/>
            </a:br>
            <a:r>
              <a:rPr lang="en-GB" dirty="0" err="1"/>
              <a:t>QuickSort</a:t>
            </a:r>
            <a:endParaRPr lang="ro-RO" dirty="0"/>
          </a:p>
        </p:txBody>
      </p:sp>
      <p:sp>
        <p:nvSpPr>
          <p:cNvPr id="3" name="Content Placeholder 2"/>
          <p:cNvSpPr>
            <a:spLocks noGrp="1"/>
          </p:cNvSpPr>
          <p:nvPr>
            <p:ph idx="1"/>
          </p:nvPr>
        </p:nvSpPr>
        <p:spPr>
          <a:xfrm>
            <a:off x="677338" y="2160594"/>
            <a:ext cx="8596668" cy="1136284"/>
          </a:xfrm>
        </p:spPr>
        <p:txBody>
          <a:bodyPr/>
          <a:lstStyle/>
          <a:p>
            <a:r>
              <a:rPr lang="en-GB" dirty="0" err="1" smtClean="0"/>
              <a:t>QuickSort</a:t>
            </a:r>
            <a:r>
              <a:rPr lang="en-GB" dirty="0" smtClean="0"/>
              <a:t> </a:t>
            </a:r>
            <a:r>
              <a:rPr lang="en-GB" dirty="0" err="1" smtClean="0"/>
              <a:t>este</a:t>
            </a:r>
            <a:r>
              <a:rPr lang="en-GB" dirty="0" smtClean="0"/>
              <a:t> o </a:t>
            </a:r>
            <a:r>
              <a:rPr lang="en-GB" dirty="0" err="1" smtClean="0"/>
              <a:t>func</a:t>
            </a:r>
            <a:r>
              <a:rPr lang="ro-RO" dirty="0" smtClean="0"/>
              <a:t>ție recursivă care sortează vectorul </a:t>
            </a:r>
            <a:r>
              <a:rPr lang="ro-RO" dirty="0" smtClean="0">
                <a:latin typeface="Consolas" panose="020B0609020204030204" pitchFamily="49" charset="0"/>
                <a:cs typeface="Consolas" panose="020B0609020204030204" pitchFamily="49" charset="0"/>
              </a:rPr>
              <a:t>a</a:t>
            </a:r>
            <a:r>
              <a:rPr lang="en-GB" dirty="0" smtClean="0">
                <a:latin typeface="Consolas" panose="020B0609020204030204" pitchFamily="49" charset="0"/>
                <a:cs typeface="Consolas" panose="020B0609020204030204" pitchFamily="49" charset="0"/>
              </a:rPr>
              <a:t>[</a:t>
            </a:r>
            <a:r>
              <a:rPr lang="en-GB" dirty="0" err="1" smtClean="0">
                <a:latin typeface="Consolas" panose="020B0609020204030204" pitchFamily="49" charset="0"/>
                <a:cs typeface="Consolas" panose="020B0609020204030204" pitchFamily="49" charset="0"/>
              </a:rPr>
              <a:t>lo..hi</a:t>
            </a:r>
            <a:r>
              <a:rPr lang="en-GB" dirty="0" smtClean="0">
                <a:latin typeface="Consolas" panose="020B0609020204030204" pitchFamily="49" charset="0"/>
                <a:cs typeface="Consolas" panose="020B0609020204030204" pitchFamily="49" charset="0"/>
              </a:rPr>
              <a:t>]</a:t>
            </a:r>
            <a:r>
              <a:rPr lang="ro-RO" dirty="0" smtClean="0">
                <a:latin typeface="Consolas" panose="020B0609020204030204" pitchFamily="49" charset="0"/>
                <a:cs typeface="Consolas" panose="020B0609020204030204" pitchFamily="49" charset="0"/>
              </a:rPr>
              <a:t> </a:t>
            </a:r>
            <a:r>
              <a:rPr lang="ro-RO" dirty="0" smtClean="0"/>
              <a:t>folosind funcția de partiționare care pune pe </a:t>
            </a:r>
            <a:r>
              <a:rPr lang="ro-RO" dirty="0" smtClean="0">
                <a:latin typeface="Consolas" panose="020B0609020204030204" pitchFamily="49" charset="0"/>
                <a:cs typeface="Consolas" panose="020B0609020204030204" pitchFamily="49" charset="0"/>
              </a:rPr>
              <a:t>a</a:t>
            </a:r>
            <a:r>
              <a:rPr lang="en-GB" dirty="0" smtClean="0">
                <a:latin typeface="Consolas" panose="020B0609020204030204" pitchFamily="49" charset="0"/>
                <a:cs typeface="Consolas" panose="020B0609020204030204" pitchFamily="49" charset="0"/>
              </a:rPr>
              <a:t>[j] </a:t>
            </a:r>
            <a:r>
              <a:rPr lang="en-GB" dirty="0" err="1" smtClean="0"/>
              <a:t>pe</a:t>
            </a:r>
            <a:r>
              <a:rPr lang="en-GB" dirty="0" smtClean="0"/>
              <a:t> </a:t>
            </a:r>
            <a:r>
              <a:rPr lang="en-GB" dirty="0" err="1" smtClean="0"/>
              <a:t>poz</a:t>
            </a:r>
            <a:r>
              <a:rPr lang="ro-RO" dirty="0" err="1" smtClean="0"/>
              <a:t>iția</a:t>
            </a:r>
            <a:r>
              <a:rPr lang="ro-RO" dirty="0" smtClean="0"/>
              <a:t> finală și rearanjează restul valorilor astfel încât restul apelurilor recursive vor termina sortarea</a:t>
            </a:r>
            <a:endParaRPr lang="ro-R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6799" y="3116772"/>
            <a:ext cx="6200797" cy="3741229"/>
          </a:xfrm>
          <a:prstGeom prst="rect">
            <a:avLst/>
          </a:prstGeom>
        </p:spPr>
      </p:pic>
    </p:spTree>
    <p:extLst>
      <p:ext uri="{BB962C8B-B14F-4D97-AF65-F5344CB8AC3E}">
        <p14:creationId xmlns:p14="http://schemas.microsoft.com/office/powerpoint/2010/main" val="1044037103"/>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r>
              <a:rPr lang="en-GB" dirty="0"/>
              <a:t/>
            </a:r>
            <a:br>
              <a:rPr lang="en-GB" dirty="0"/>
            </a:br>
            <a:r>
              <a:rPr lang="en-GB" dirty="0" err="1"/>
              <a:t>QuickSort</a:t>
            </a:r>
            <a:endParaRPr lang="ro-RO" dirty="0"/>
          </a:p>
        </p:txBody>
      </p:sp>
      <p:sp>
        <p:nvSpPr>
          <p:cNvPr id="3" name="Content Placeholder 2"/>
          <p:cNvSpPr>
            <a:spLocks noGrp="1"/>
          </p:cNvSpPr>
          <p:nvPr>
            <p:ph idx="1"/>
          </p:nvPr>
        </p:nvSpPr>
        <p:spPr>
          <a:xfrm>
            <a:off x="677334" y="1828801"/>
            <a:ext cx="10421301" cy="4212563"/>
          </a:xfrm>
        </p:spPr>
        <p:txBody>
          <a:bodyPr>
            <a:normAutofit fontScale="92500" lnSpcReduction="20000"/>
          </a:bodyPr>
          <a:lstStyle/>
          <a:p>
            <a:pPr marL="0" indent="0">
              <a:buNone/>
            </a:pPr>
            <a:r>
              <a:rPr lang="fr-FR" dirty="0" smtClean="0">
                <a:solidFill>
                  <a:srgbClr val="0000FF"/>
                </a:solidFill>
                <a:highlight>
                  <a:srgbClr val="FFFFFF"/>
                </a:highlight>
                <a:latin typeface="Consolas" panose="020B0609020204030204" pitchFamily="49" charset="0"/>
              </a:rPr>
              <a:t>public</a:t>
            </a:r>
            <a:r>
              <a:rPr lang="fr-FR" dirty="0" smtClean="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static</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void</a:t>
            </a:r>
            <a:r>
              <a:rPr lang="fr-FR" dirty="0">
                <a:solidFill>
                  <a:srgbClr val="000000"/>
                </a:solidFill>
                <a:highlight>
                  <a:srgbClr val="FFFFFF"/>
                </a:highlight>
                <a:latin typeface="Consolas" panose="020B0609020204030204" pitchFamily="49" charset="0"/>
              </a:rPr>
              <a:t> sort&lt;T&gt;(T[] a) </a:t>
            </a:r>
            <a:r>
              <a:rPr lang="fr-FR" dirty="0" err="1">
                <a:solidFill>
                  <a:srgbClr val="0000FF"/>
                </a:solidFill>
                <a:highlight>
                  <a:srgbClr val="FFFFFF"/>
                </a:highlight>
                <a:latin typeface="Consolas" panose="020B0609020204030204" pitchFamily="49" charset="0"/>
              </a:rPr>
              <a:t>where</a:t>
            </a:r>
            <a:r>
              <a:rPr lang="fr-FR" dirty="0">
                <a:solidFill>
                  <a:srgbClr val="000000"/>
                </a:solidFill>
                <a:highlight>
                  <a:srgbClr val="FFFFFF"/>
                </a:highlight>
                <a:latin typeface="Consolas" panose="020B0609020204030204" pitchFamily="49" charset="0"/>
              </a:rPr>
              <a:t> T : </a:t>
            </a:r>
            <a:r>
              <a:rPr lang="fr-FR" dirty="0" err="1">
                <a:solidFill>
                  <a:srgbClr val="2B91AF"/>
                </a:solidFill>
                <a:highlight>
                  <a:srgbClr val="FFFFFF"/>
                </a:highlight>
                <a:latin typeface="Consolas" panose="020B0609020204030204" pitchFamily="49" charset="0"/>
              </a:rPr>
              <a:t>IComparable</a:t>
            </a:r>
            <a:r>
              <a:rPr lang="fr-FR" dirty="0">
                <a:solidFill>
                  <a:srgbClr val="000000"/>
                </a:solidFill>
                <a:highlight>
                  <a:srgbClr val="FFFFFF"/>
                </a:highlight>
                <a:latin typeface="Consolas" panose="020B0609020204030204" pitchFamily="49" charset="0"/>
              </a:rPr>
              <a:t>&lt;T&gt;</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2B91AF"/>
                </a:solidFill>
                <a:highlight>
                  <a:srgbClr val="FFFFFF"/>
                </a:highlight>
                <a:latin typeface="Consolas" panose="020B0609020204030204" pitchFamily="49" charset="0"/>
              </a:rPr>
              <a:t>Util</a:t>
            </a:r>
            <a:r>
              <a:rPr lang="ro-RO" dirty="0" err="1">
                <a:solidFill>
                  <a:srgbClr val="000000"/>
                </a:solidFill>
                <a:highlight>
                  <a:srgbClr val="FFFFFF"/>
                </a:highlight>
                <a:latin typeface="Consolas" panose="020B0609020204030204" pitchFamily="49" charset="0"/>
              </a:rPr>
              <a:t>.shuffle</a:t>
            </a:r>
            <a:r>
              <a:rPr lang="ro-RO" dirty="0">
                <a:solidFill>
                  <a:srgbClr val="000000"/>
                </a:solidFill>
                <a:highlight>
                  <a:srgbClr val="FFFFFF"/>
                </a:highlight>
                <a:latin typeface="Consolas" panose="020B0609020204030204" pitchFamily="49" charset="0"/>
              </a:rPr>
              <a:t>(a); </a:t>
            </a:r>
            <a:r>
              <a:rPr lang="ro-RO" dirty="0">
                <a:solidFill>
                  <a:srgbClr val="008000"/>
                </a:solidFill>
                <a:highlight>
                  <a:srgbClr val="FFFFFF"/>
                </a:highlight>
                <a:latin typeface="Consolas" panose="020B0609020204030204" pitchFamily="49" charset="0"/>
              </a:rPr>
              <a:t>// se elimina dependenta de datele de intrare</a:t>
            </a:r>
            <a:endParaRPr lang="ro-RO" dirty="0">
              <a:solidFill>
                <a:srgbClr val="000000"/>
              </a:solidFill>
              <a:highlight>
                <a:srgbClr val="FFFFFF"/>
              </a:highlight>
              <a:latin typeface="Consolas" panose="020B0609020204030204" pitchFamily="49" charset="0"/>
            </a:endParaRPr>
          </a:p>
          <a:p>
            <a:pPr marL="0" indent="0">
              <a:buNone/>
            </a:pPr>
            <a:r>
              <a:rPr lang="ro-RO" dirty="0">
                <a:solidFill>
                  <a:srgbClr val="000000"/>
                </a:solidFill>
                <a:highlight>
                  <a:srgbClr val="FFFFFF"/>
                </a:highlight>
                <a:latin typeface="Consolas" panose="020B0609020204030204" pitchFamily="49" charset="0"/>
              </a:rPr>
              <a:t>            sort(a, 0, </a:t>
            </a:r>
            <a:r>
              <a:rPr lang="ro-RO" dirty="0" err="1">
                <a:solidFill>
                  <a:srgbClr val="000000"/>
                </a:solidFill>
                <a:highlight>
                  <a:srgbClr val="FFFFFF"/>
                </a:highlight>
                <a:latin typeface="Consolas" panose="020B0609020204030204" pitchFamily="49" charset="0"/>
              </a:rPr>
              <a:t>a.Length</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endParaRPr lang="ro-RO" dirty="0" smtClean="0">
              <a:solidFill>
                <a:srgbClr val="0000FF"/>
              </a:solidFill>
              <a:highlight>
                <a:srgbClr val="FFFFFF"/>
              </a:highlight>
              <a:latin typeface="Consolas" panose="020B0609020204030204" pitchFamily="49" charset="0"/>
            </a:endParaRPr>
          </a:p>
          <a:p>
            <a:pPr marL="0" indent="0">
              <a:buNone/>
            </a:pPr>
            <a:r>
              <a:rPr lang="fr-FR" dirty="0" err="1" smtClean="0">
                <a:solidFill>
                  <a:srgbClr val="0000FF"/>
                </a:solidFill>
                <a:highlight>
                  <a:srgbClr val="FFFFFF"/>
                </a:highlight>
                <a:latin typeface="Consolas" panose="020B0609020204030204" pitchFamily="49" charset="0"/>
              </a:rPr>
              <a:t>private</a:t>
            </a:r>
            <a:r>
              <a:rPr lang="fr-FR" dirty="0" smtClean="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static</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void</a:t>
            </a:r>
            <a:r>
              <a:rPr lang="fr-FR" dirty="0">
                <a:solidFill>
                  <a:srgbClr val="000000"/>
                </a:solidFill>
                <a:highlight>
                  <a:srgbClr val="FFFFFF"/>
                </a:highlight>
                <a:latin typeface="Consolas" panose="020B0609020204030204" pitchFamily="49" charset="0"/>
              </a:rPr>
              <a:t> sort&lt;T&gt;(T[] a, </a:t>
            </a:r>
            <a:r>
              <a:rPr lang="fr-FR" dirty="0" err="1">
                <a:solidFill>
                  <a:srgbClr val="0000FF"/>
                </a:solidFill>
                <a:highlight>
                  <a:srgbClr val="FFFFFF"/>
                </a:highlight>
                <a:latin typeface="Consolas" panose="020B0609020204030204" pitchFamily="49" charset="0"/>
              </a:rPr>
              <a:t>int</a:t>
            </a:r>
            <a:r>
              <a:rPr lang="fr-FR" dirty="0">
                <a:solidFill>
                  <a:srgbClr val="000000"/>
                </a:solidFill>
                <a:highlight>
                  <a:srgbClr val="FFFFFF"/>
                </a:highlight>
                <a:latin typeface="Consolas" panose="020B0609020204030204" pitchFamily="49" charset="0"/>
              </a:rPr>
              <a:t> </a:t>
            </a:r>
            <a:r>
              <a:rPr lang="fr-FR" dirty="0" err="1">
                <a:solidFill>
                  <a:srgbClr val="000000"/>
                </a:solidFill>
                <a:highlight>
                  <a:srgbClr val="FFFFFF"/>
                </a:highlight>
                <a:latin typeface="Consolas" panose="020B0609020204030204" pitchFamily="49" charset="0"/>
              </a:rPr>
              <a:t>lo</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int</a:t>
            </a:r>
            <a:r>
              <a:rPr lang="fr-FR" dirty="0">
                <a:solidFill>
                  <a:srgbClr val="000000"/>
                </a:solidFill>
                <a:highlight>
                  <a:srgbClr val="FFFFFF"/>
                </a:highlight>
                <a:latin typeface="Consolas" panose="020B0609020204030204" pitchFamily="49" charset="0"/>
              </a:rPr>
              <a:t> hi) </a:t>
            </a:r>
            <a:r>
              <a:rPr lang="fr-FR" dirty="0" err="1">
                <a:solidFill>
                  <a:srgbClr val="0000FF"/>
                </a:solidFill>
                <a:highlight>
                  <a:srgbClr val="FFFFFF"/>
                </a:highlight>
                <a:latin typeface="Consolas" panose="020B0609020204030204" pitchFamily="49" charset="0"/>
              </a:rPr>
              <a:t>where</a:t>
            </a:r>
            <a:r>
              <a:rPr lang="fr-FR" dirty="0">
                <a:solidFill>
                  <a:srgbClr val="000000"/>
                </a:solidFill>
                <a:highlight>
                  <a:srgbClr val="FFFFFF"/>
                </a:highlight>
                <a:latin typeface="Consolas" panose="020B0609020204030204" pitchFamily="49" charset="0"/>
              </a:rPr>
              <a:t> T : </a:t>
            </a:r>
            <a:r>
              <a:rPr lang="fr-FR" dirty="0" err="1">
                <a:solidFill>
                  <a:srgbClr val="2B91AF"/>
                </a:solidFill>
                <a:highlight>
                  <a:srgbClr val="FFFFFF"/>
                </a:highlight>
                <a:latin typeface="Consolas" panose="020B0609020204030204" pitchFamily="49" charset="0"/>
              </a:rPr>
              <a:t>IComparable</a:t>
            </a:r>
            <a:r>
              <a:rPr lang="fr-FR" dirty="0">
                <a:solidFill>
                  <a:srgbClr val="000000"/>
                </a:solidFill>
                <a:highlight>
                  <a:srgbClr val="FFFFFF"/>
                </a:highlight>
                <a:latin typeface="Consolas" panose="020B0609020204030204" pitchFamily="49" charset="0"/>
              </a:rPr>
              <a:t>&lt;T&gt;</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if</a:t>
            </a:r>
            <a:r>
              <a:rPr lang="ro-RO" dirty="0">
                <a:solidFill>
                  <a:srgbClr val="000000"/>
                </a:solidFill>
                <a:highlight>
                  <a:srgbClr val="FFFFFF"/>
                </a:highlight>
                <a:latin typeface="Consolas" panose="020B0609020204030204" pitchFamily="49" charset="0"/>
              </a:rPr>
              <a:t> (hi &lt;= </a:t>
            </a:r>
            <a:r>
              <a:rPr lang="ro-RO" dirty="0" err="1">
                <a:solidFill>
                  <a:srgbClr val="000000"/>
                </a:solidFill>
                <a:highlight>
                  <a:srgbClr val="FFFFFF"/>
                </a:highlight>
                <a:latin typeface="Consolas" panose="020B0609020204030204" pitchFamily="49" charset="0"/>
              </a:rPr>
              <a:t>lo</a:t>
            </a:r>
            <a:r>
              <a:rPr lang="ro-RO" dirty="0" smtClean="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return</a:t>
            </a:r>
            <a:r>
              <a:rPr lang="ro-RO" dirty="0">
                <a:solidFill>
                  <a:srgbClr val="000000"/>
                </a:solidFill>
                <a:highlight>
                  <a:srgbClr val="FFFFFF"/>
                </a:highlight>
                <a:latin typeface="Consolas" panose="020B0609020204030204" pitchFamily="49" charset="0"/>
              </a:rPr>
              <a:t>;</a:t>
            </a:r>
          </a:p>
          <a:p>
            <a:pPr marL="0" indent="0">
              <a:buNone/>
            </a:pPr>
            <a:r>
              <a:rPr lang="it-IT" dirty="0">
                <a:solidFill>
                  <a:srgbClr val="000000"/>
                </a:solidFill>
                <a:highlight>
                  <a:srgbClr val="FFFFFF"/>
                </a:highlight>
                <a:latin typeface="Consolas" panose="020B0609020204030204" pitchFamily="49" charset="0"/>
              </a:rPr>
              <a:t>            </a:t>
            </a:r>
            <a:r>
              <a:rPr lang="it-IT" dirty="0">
                <a:solidFill>
                  <a:srgbClr val="0000FF"/>
                </a:solidFill>
                <a:highlight>
                  <a:srgbClr val="FFFFFF"/>
                </a:highlight>
                <a:latin typeface="Consolas" panose="020B0609020204030204" pitchFamily="49" charset="0"/>
              </a:rPr>
              <a:t>int</a:t>
            </a:r>
            <a:r>
              <a:rPr lang="it-IT" dirty="0">
                <a:solidFill>
                  <a:srgbClr val="000000"/>
                </a:solidFill>
                <a:highlight>
                  <a:srgbClr val="FFFFFF"/>
                </a:highlight>
                <a:latin typeface="Consolas" panose="020B0609020204030204" pitchFamily="49" charset="0"/>
              </a:rPr>
              <a:t> j = partition(a, lo, hi);</a:t>
            </a:r>
          </a:p>
          <a:p>
            <a:pPr marL="0" indent="0">
              <a:buNone/>
            </a:pPr>
            <a:r>
              <a:rPr lang="ro-RO" dirty="0">
                <a:solidFill>
                  <a:srgbClr val="000000"/>
                </a:solidFill>
                <a:highlight>
                  <a:srgbClr val="FFFFFF"/>
                </a:highlight>
                <a:latin typeface="Consolas" panose="020B0609020204030204" pitchFamily="49" charset="0"/>
              </a:rPr>
              <a:t>            sort(a, </a:t>
            </a:r>
            <a:r>
              <a:rPr lang="ro-RO" dirty="0" err="1">
                <a:solidFill>
                  <a:srgbClr val="000000"/>
                </a:solidFill>
                <a:highlight>
                  <a:srgbClr val="FFFFFF"/>
                </a:highlight>
                <a:latin typeface="Consolas" panose="020B0609020204030204" pitchFamily="49" charset="0"/>
              </a:rPr>
              <a:t>lo</a:t>
            </a:r>
            <a:r>
              <a:rPr lang="ro-RO" dirty="0">
                <a:solidFill>
                  <a:srgbClr val="000000"/>
                </a:solidFill>
                <a:highlight>
                  <a:srgbClr val="FFFFFF"/>
                </a:highlight>
                <a:latin typeface="Consolas" panose="020B0609020204030204" pitchFamily="49" charset="0"/>
              </a:rPr>
              <a:t>, j - 1);</a:t>
            </a:r>
          </a:p>
          <a:p>
            <a:pPr marL="0" indent="0">
              <a:buNone/>
            </a:pPr>
            <a:r>
              <a:rPr lang="ro-RO" dirty="0">
                <a:solidFill>
                  <a:srgbClr val="000000"/>
                </a:solidFill>
                <a:highlight>
                  <a:srgbClr val="FFFFFF"/>
                </a:highlight>
                <a:latin typeface="Consolas" panose="020B0609020204030204" pitchFamily="49" charset="0"/>
              </a:rPr>
              <a:t>            sort(a, j + 1, hi);</a:t>
            </a:r>
          </a:p>
          <a:p>
            <a:pPr marL="0" indent="0">
              <a:buNone/>
            </a:pPr>
            <a:r>
              <a:rPr lang="ro-RO" dirty="0">
                <a:solidFill>
                  <a:srgbClr val="000000"/>
                </a:solidFill>
                <a:highlight>
                  <a:srgbClr val="FFFFFF"/>
                </a:highlight>
                <a:latin typeface="Consolas" panose="020B0609020204030204" pitchFamily="49" charset="0"/>
              </a:rPr>
              <a:t>        }</a:t>
            </a:r>
            <a:endParaRPr lang="ro-RO" dirty="0"/>
          </a:p>
        </p:txBody>
      </p:sp>
    </p:spTree>
    <p:extLst>
      <p:ext uri="{BB962C8B-B14F-4D97-AF65-F5344CB8AC3E}">
        <p14:creationId xmlns:p14="http://schemas.microsoft.com/office/powerpoint/2010/main" val="2600550616"/>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r>
              <a:rPr lang="en-GB" dirty="0"/>
              <a:t/>
            </a:r>
            <a:br>
              <a:rPr lang="en-GB" dirty="0"/>
            </a:br>
            <a:r>
              <a:rPr lang="en-GB" dirty="0" err="1"/>
              <a:t>QuickSort</a:t>
            </a:r>
            <a:endParaRPr lang="ro-RO" dirty="0"/>
          </a:p>
        </p:txBody>
      </p:sp>
      <p:sp>
        <p:nvSpPr>
          <p:cNvPr id="3" name="Content Placeholder 2"/>
          <p:cNvSpPr>
            <a:spLocks noGrp="1"/>
          </p:cNvSpPr>
          <p:nvPr>
            <p:ph idx="1"/>
          </p:nvPr>
        </p:nvSpPr>
        <p:spPr>
          <a:xfrm>
            <a:off x="677335" y="1837190"/>
            <a:ext cx="9221675" cy="4204173"/>
          </a:xfrm>
        </p:spPr>
        <p:txBody>
          <a:bodyPr>
            <a:normAutofit fontScale="85000" lnSpcReduction="10000"/>
          </a:bodyPr>
          <a:lstStyle/>
          <a:p>
            <a:pPr marL="0" indent="0">
              <a:buNone/>
            </a:pPr>
            <a:r>
              <a:rPr lang="fr-FR" dirty="0" err="1">
                <a:solidFill>
                  <a:srgbClr val="0000FF"/>
                </a:solidFill>
                <a:highlight>
                  <a:srgbClr val="FFFFFF"/>
                </a:highlight>
                <a:latin typeface="Consolas" panose="020B0609020204030204" pitchFamily="49" charset="0"/>
              </a:rPr>
              <a:t>private</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static</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int</a:t>
            </a:r>
            <a:r>
              <a:rPr lang="fr-FR" dirty="0">
                <a:solidFill>
                  <a:srgbClr val="000000"/>
                </a:solidFill>
                <a:highlight>
                  <a:srgbClr val="FFFFFF"/>
                </a:highlight>
                <a:latin typeface="Consolas" panose="020B0609020204030204" pitchFamily="49" charset="0"/>
              </a:rPr>
              <a:t> partition&lt;T&gt;(T[] a, </a:t>
            </a:r>
            <a:r>
              <a:rPr lang="fr-FR" dirty="0" err="1">
                <a:solidFill>
                  <a:srgbClr val="0000FF"/>
                </a:solidFill>
                <a:highlight>
                  <a:srgbClr val="FFFFFF"/>
                </a:highlight>
                <a:latin typeface="Consolas" panose="020B0609020204030204" pitchFamily="49" charset="0"/>
              </a:rPr>
              <a:t>int</a:t>
            </a:r>
            <a:r>
              <a:rPr lang="fr-FR" dirty="0">
                <a:solidFill>
                  <a:srgbClr val="000000"/>
                </a:solidFill>
                <a:highlight>
                  <a:srgbClr val="FFFFFF"/>
                </a:highlight>
                <a:latin typeface="Consolas" panose="020B0609020204030204" pitchFamily="49" charset="0"/>
              </a:rPr>
              <a:t> </a:t>
            </a:r>
            <a:r>
              <a:rPr lang="fr-FR" dirty="0" err="1">
                <a:solidFill>
                  <a:srgbClr val="000000"/>
                </a:solidFill>
                <a:highlight>
                  <a:srgbClr val="FFFFFF"/>
                </a:highlight>
                <a:latin typeface="Consolas" panose="020B0609020204030204" pitchFamily="49" charset="0"/>
              </a:rPr>
              <a:t>lo</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int</a:t>
            </a:r>
            <a:r>
              <a:rPr lang="fr-FR" dirty="0">
                <a:solidFill>
                  <a:srgbClr val="000000"/>
                </a:solidFill>
                <a:highlight>
                  <a:srgbClr val="FFFFFF"/>
                </a:highlight>
                <a:latin typeface="Consolas" panose="020B0609020204030204" pitchFamily="49" charset="0"/>
              </a:rPr>
              <a:t> hi) </a:t>
            </a:r>
            <a:r>
              <a:rPr lang="fr-FR" dirty="0" err="1">
                <a:solidFill>
                  <a:srgbClr val="0000FF"/>
                </a:solidFill>
                <a:highlight>
                  <a:srgbClr val="FFFFFF"/>
                </a:highlight>
                <a:latin typeface="Consolas" panose="020B0609020204030204" pitchFamily="49" charset="0"/>
              </a:rPr>
              <a:t>where</a:t>
            </a:r>
            <a:r>
              <a:rPr lang="fr-FR" dirty="0">
                <a:solidFill>
                  <a:srgbClr val="000000"/>
                </a:solidFill>
                <a:highlight>
                  <a:srgbClr val="FFFFFF"/>
                </a:highlight>
                <a:latin typeface="Consolas" panose="020B0609020204030204" pitchFamily="49" charset="0"/>
              </a:rPr>
              <a:t> T: </a:t>
            </a:r>
            <a:r>
              <a:rPr lang="fr-FR" dirty="0" err="1">
                <a:solidFill>
                  <a:srgbClr val="2B91AF"/>
                </a:solidFill>
                <a:highlight>
                  <a:srgbClr val="FFFFFF"/>
                </a:highlight>
                <a:latin typeface="Consolas" panose="020B0609020204030204" pitchFamily="49" charset="0"/>
              </a:rPr>
              <a:t>IComparable</a:t>
            </a:r>
            <a:r>
              <a:rPr lang="fr-FR" dirty="0">
                <a:solidFill>
                  <a:srgbClr val="000000"/>
                </a:solidFill>
                <a:highlight>
                  <a:srgbClr val="FFFFFF"/>
                </a:highlight>
                <a:latin typeface="Consolas" panose="020B0609020204030204" pitchFamily="49" charset="0"/>
              </a:rPr>
              <a:t>&lt;T</a:t>
            </a:r>
            <a:r>
              <a:rPr lang="fr-FR" dirty="0" smtClean="0">
                <a:solidFill>
                  <a:srgbClr val="000000"/>
                </a:solidFill>
                <a:highlight>
                  <a:srgbClr val="FFFFFF"/>
                </a:highlight>
                <a:latin typeface="Consolas" panose="020B0609020204030204" pitchFamily="49" charset="0"/>
              </a:rPr>
              <a:t>&gt;</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a:t>
            </a:r>
          </a:p>
          <a:p>
            <a:pPr marL="0" indent="0">
              <a:buNone/>
            </a:pPr>
            <a:r>
              <a:rPr lang="it-IT" dirty="0">
                <a:solidFill>
                  <a:srgbClr val="000000"/>
                </a:solidFill>
                <a:highlight>
                  <a:srgbClr val="FFFFFF"/>
                </a:highlight>
                <a:latin typeface="Consolas" panose="020B0609020204030204" pitchFamily="49" charset="0"/>
              </a:rPr>
              <a:t>          </a:t>
            </a:r>
            <a:r>
              <a:rPr lang="it-IT" dirty="0" smtClean="0">
                <a:solidFill>
                  <a:srgbClr val="0000FF"/>
                </a:solidFill>
                <a:highlight>
                  <a:srgbClr val="FFFFFF"/>
                </a:highlight>
                <a:latin typeface="Consolas" panose="020B0609020204030204" pitchFamily="49" charset="0"/>
              </a:rPr>
              <a:t>int</a:t>
            </a:r>
            <a:r>
              <a:rPr lang="it-IT" dirty="0" smtClean="0">
                <a:solidFill>
                  <a:srgbClr val="000000"/>
                </a:solidFill>
                <a:highlight>
                  <a:srgbClr val="FFFFFF"/>
                </a:highlight>
                <a:latin typeface="Consolas" panose="020B0609020204030204" pitchFamily="49" charset="0"/>
              </a:rPr>
              <a:t> </a:t>
            </a:r>
            <a:r>
              <a:rPr lang="it-IT" dirty="0">
                <a:solidFill>
                  <a:srgbClr val="000000"/>
                </a:solidFill>
                <a:highlight>
                  <a:srgbClr val="FFFFFF"/>
                </a:highlight>
                <a:latin typeface="Consolas" panose="020B0609020204030204" pitchFamily="49" charset="0"/>
              </a:rPr>
              <a:t>i = lo, j = hi + </a:t>
            </a:r>
            <a:r>
              <a:rPr lang="it-IT" dirty="0" smtClean="0">
                <a:solidFill>
                  <a:srgbClr val="000000"/>
                </a:solidFill>
                <a:highlight>
                  <a:srgbClr val="FFFFFF"/>
                </a:highlight>
                <a:latin typeface="Consolas" panose="020B0609020204030204" pitchFamily="49" charset="0"/>
              </a:rPr>
              <a:t>1</a:t>
            </a:r>
            <a:r>
              <a:rPr lang="en-GB" dirty="0">
                <a:solidFill>
                  <a:srgbClr val="000000"/>
                </a:solidFill>
                <a:highlight>
                  <a:srgbClr val="FFFFFF"/>
                </a:highlight>
                <a:latin typeface="Consolas" panose="020B0609020204030204" pitchFamily="49" charset="0"/>
              </a:rPr>
              <a:t>;</a:t>
            </a:r>
            <a:r>
              <a:rPr lang="it-IT" dirty="0" smtClean="0">
                <a:solidFill>
                  <a:srgbClr val="000000"/>
                </a:solidFill>
                <a:highlight>
                  <a:srgbClr val="FFFFFF"/>
                </a:highlight>
                <a:latin typeface="Consolas" panose="020B0609020204030204" pitchFamily="49" charset="0"/>
              </a:rPr>
              <a:t>  </a:t>
            </a:r>
            <a:endParaRPr lang="ro-RO" dirty="0" smtClean="0">
              <a:solidFill>
                <a:srgbClr val="000000"/>
              </a:solidFill>
              <a:highlight>
                <a:srgbClr val="FFFFFF"/>
              </a:highlight>
              <a:latin typeface="Consolas" panose="020B0609020204030204" pitchFamily="49" charset="0"/>
            </a:endParaRPr>
          </a:p>
          <a:p>
            <a:pPr marL="0" indent="0">
              <a:buNone/>
            </a:pPr>
            <a:r>
              <a:rPr lang="ro-RO" dirty="0">
                <a:solidFill>
                  <a:srgbClr val="000000"/>
                </a:solidFill>
                <a:highlight>
                  <a:srgbClr val="FFFFFF"/>
                </a:highlight>
                <a:latin typeface="Consolas" panose="020B0609020204030204" pitchFamily="49" charset="0"/>
              </a:rPr>
              <a:t>	</a:t>
            </a:r>
            <a:r>
              <a:rPr lang="ro-RO" dirty="0" smtClean="0">
                <a:solidFill>
                  <a:srgbClr val="000000"/>
                </a:solidFill>
                <a:highlight>
                  <a:srgbClr val="FFFFFF"/>
                </a:highlight>
                <a:latin typeface="Consolas" panose="020B0609020204030204" pitchFamily="49" charset="0"/>
              </a:rPr>
              <a:t>	  </a:t>
            </a:r>
            <a:r>
              <a:rPr lang="it-IT" dirty="0" smtClean="0">
                <a:solidFill>
                  <a:srgbClr val="000000"/>
                </a:solidFill>
                <a:highlight>
                  <a:srgbClr val="FFFFFF"/>
                </a:highlight>
                <a:latin typeface="Consolas" panose="020B0609020204030204" pitchFamily="49" charset="0"/>
              </a:rPr>
              <a:t>T </a:t>
            </a:r>
            <a:r>
              <a:rPr lang="it-IT" dirty="0">
                <a:solidFill>
                  <a:srgbClr val="000000"/>
                </a:solidFill>
                <a:highlight>
                  <a:srgbClr val="FFFFFF"/>
                </a:highlight>
                <a:latin typeface="Consolas" panose="020B0609020204030204" pitchFamily="49" charset="0"/>
              </a:rPr>
              <a:t>v = a[lo]; </a:t>
            </a:r>
            <a:r>
              <a:rPr lang="it-IT" dirty="0">
                <a:solidFill>
                  <a:srgbClr val="008000"/>
                </a:solidFill>
                <a:highlight>
                  <a:srgbClr val="FFFFFF"/>
                </a:highlight>
                <a:latin typeface="Consolas" panose="020B0609020204030204" pitchFamily="49" charset="0"/>
              </a:rPr>
              <a:t>// elementul dupa care se face partitionarea. la sfarsitul procesului acest element va fi pe locul final in vectorul sortat</a:t>
            </a:r>
            <a:endParaRPr lang="it-IT" dirty="0">
              <a:solidFill>
                <a:srgbClr val="000000"/>
              </a:solidFill>
              <a:highlight>
                <a:srgbClr val="FFFFFF"/>
              </a:highlight>
              <a:latin typeface="Consolas" panose="020B0609020204030204" pitchFamily="49" charset="0"/>
            </a:endParaRP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while</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true</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while</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less</a:t>
            </a:r>
            <a:r>
              <a:rPr lang="ro-RO" dirty="0">
                <a:solidFill>
                  <a:srgbClr val="000000"/>
                </a:solidFill>
                <a:highlight>
                  <a:srgbClr val="FFFFFF"/>
                </a:highlight>
                <a:latin typeface="Consolas" panose="020B0609020204030204" pitchFamily="49" charset="0"/>
              </a:rPr>
              <a:t>(a[++i], v</a:t>
            </a:r>
            <a:r>
              <a:rPr lang="ro-RO" dirty="0" smtClean="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if</a:t>
            </a:r>
            <a:r>
              <a:rPr lang="ro-RO" dirty="0">
                <a:solidFill>
                  <a:srgbClr val="000000"/>
                </a:solidFill>
                <a:highlight>
                  <a:srgbClr val="FFFFFF"/>
                </a:highlight>
                <a:latin typeface="Consolas" panose="020B0609020204030204" pitchFamily="49" charset="0"/>
              </a:rPr>
              <a:t> (i == hi</a:t>
            </a:r>
            <a:r>
              <a:rPr lang="ro-RO" dirty="0" smtClean="0">
                <a:solidFill>
                  <a:srgbClr val="000000"/>
                </a:solidFill>
                <a:highlight>
                  <a:srgbClr val="FFFFFF"/>
                </a:highlight>
                <a:latin typeface="Consolas" panose="020B0609020204030204" pitchFamily="49" charset="0"/>
              </a:rPr>
              <a:t>)  </a:t>
            </a:r>
            <a:r>
              <a:rPr lang="ro-RO" dirty="0">
                <a:solidFill>
                  <a:srgbClr val="0000FF"/>
                </a:solidFill>
                <a:highlight>
                  <a:srgbClr val="FFFFFF"/>
                </a:highlight>
                <a:latin typeface="Consolas" panose="020B0609020204030204" pitchFamily="49" charset="0"/>
              </a:rPr>
              <a:t>break</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while</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less</a:t>
            </a:r>
            <a:r>
              <a:rPr lang="ro-RO" dirty="0">
                <a:solidFill>
                  <a:srgbClr val="000000"/>
                </a:solidFill>
                <a:highlight>
                  <a:srgbClr val="FFFFFF"/>
                </a:highlight>
                <a:latin typeface="Consolas" panose="020B0609020204030204" pitchFamily="49" charset="0"/>
              </a:rPr>
              <a:t>(v, a[--j</a:t>
            </a:r>
            <a:r>
              <a:rPr lang="ro-RO" dirty="0" smtClean="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if</a:t>
            </a:r>
            <a:r>
              <a:rPr lang="ro-RO" dirty="0">
                <a:solidFill>
                  <a:srgbClr val="000000"/>
                </a:solidFill>
                <a:highlight>
                  <a:srgbClr val="FFFFFF"/>
                </a:highlight>
                <a:latin typeface="Consolas" panose="020B0609020204030204" pitchFamily="49" charset="0"/>
              </a:rPr>
              <a:t> (j == </a:t>
            </a:r>
            <a:r>
              <a:rPr lang="ro-RO" dirty="0" err="1">
                <a:solidFill>
                  <a:srgbClr val="000000"/>
                </a:solidFill>
                <a:highlight>
                  <a:srgbClr val="FFFFFF"/>
                </a:highlight>
                <a:latin typeface="Consolas" panose="020B0609020204030204" pitchFamily="49" charset="0"/>
              </a:rPr>
              <a:t>lo</a:t>
            </a:r>
            <a:r>
              <a:rPr lang="ro-RO" dirty="0" smtClean="0">
                <a:solidFill>
                  <a:srgbClr val="000000"/>
                </a:solidFill>
                <a:highlight>
                  <a:srgbClr val="FFFFFF"/>
                </a:highlight>
                <a:latin typeface="Consolas" panose="020B0609020204030204" pitchFamily="49" charset="0"/>
              </a:rPr>
              <a:t>)  </a:t>
            </a:r>
            <a:r>
              <a:rPr lang="ro-RO" dirty="0">
                <a:solidFill>
                  <a:srgbClr val="0000FF"/>
                </a:solidFill>
                <a:highlight>
                  <a:srgbClr val="FFFFFF"/>
                </a:highlight>
                <a:latin typeface="Consolas" panose="020B0609020204030204" pitchFamily="49" charset="0"/>
              </a:rPr>
              <a:t>break</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if</a:t>
            </a:r>
            <a:r>
              <a:rPr lang="ro-RO" dirty="0">
                <a:solidFill>
                  <a:srgbClr val="000000"/>
                </a:solidFill>
                <a:highlight>
                  <a:srgbClr val="FFFFFF"/>
                </a:highlight>
                <a:latin typeface="Consolas" panose="020B0609020204030204" pitchFamily="49" charset="0"/>
              </a:rPr>
              <a:t> (i &gt;= j</a:t>
            </a:r>
            <a:r>
              <a:rPr lang="ro-RO" dirty="0" smtClean="0">
                <a:solidFill>
                  <a:srgbClr val="000000"/>
                </a:solidFill>
                <a:highlight>
                  <a:srgbClr val="FFFFFF"/>
                </a:highlight>
                <a:latin typeface="Consolas" panose="020B0609020204030204" pitchFamily="49" charset="0"/>
              </a:rPr>
              <a:t>)   </a:t>
            </a:r>
            <a:r>
              <a:rPr lang="ro-RO" dirty="0">
                <a:solidFill>
                  <a:srgbClr val="0000FF"/>
                </a:solidFill>
                <a:highlight>
                  <a:srgbClr val="FFFFFF"/>
                </a:highlight>
                <a:latin typeface="Consolas" panose="020B0609020204030204" pitchFamily="49" charset="0"/>
              </a:rPr>
              <a:t>break</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exch</a:t>
            </a:r>
            <a:r>
              <a:rPr lang="ro-RO" dirty="0">
                <a:solidFill>
                  <a:srgbClr val="000000"/>
                </a:solidFill>
                <a:highlight>
                  <a:srgbClr val="FFFFFF"/>
                </a:highlight>
                <a:latin typeface="Consolas" panose="020B0609020204030204" pitchFamily="49" charset="0"/>
              </a:rPr>
              <a:t>(a, i, j);</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it-IT" dirty="0">
                <a:solidFill>
                  <a:srgbClr val="000000"/>
                </a:solidFill>
                <a:highlight>
                  <a:srgbClr val="FFFFFF"/>
                </a:highlight>
                <a:latin typeface="Consolas" panose="020B0609020204030204" pitchFamily="49" charset="0"/>
              </a:rPr>
              <a:t>            exch(a, lo, j); </a:t>
            </a:r>
            <a:r>
              <a:rPr lang="it-IT" dirty="0">
                <a:solidFill>
                  <a:srgbClr val="008000"/>
                </a:solidFill>
                <a:highlight>
                  <a:srgbClr val="FFFFFF"/>
                </a:highlight>
                <a:latin typeface="Consolas" panose="020B0609020204030204" pitchFamily="49" charset="0"/>
              </a:rPr>
              <a:t>// punem pe v in pozitia finala j</a:t>
            </a:r>
            <a:endParaRPr lang="it-IT" dirty="0">
              <a:solidFill>
                <a:srgbClr val="000000"/>
              </a:solidFill>
              <a:highlight>
                <a:srgbClr val="FFFFFF"/>
              </a:highlight>
              <a:latin typeface="Consolas" panose="020B0609020204030204" pitchFamily="49" charset="0"/>
            </a:endParaRP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return</a:t>
            </a:r>
            <a:r>
              <a:rPr lang="ro-RO" dirty="0">
                <a:solidFill>
                  <a:srgbClr val="000000"/>
                </a:solidFill>
                <a:highlight>
                  <a:srgbClr val="FFFFFF"/>
                </a:highlight>
                <a:latin typeface="Consolas" panose="020B0609020204030204" pitchFamily="49" charset="0"/>
              </a:rPr>
              <a:t> j;       </a:t>
            </a:r>
            <a:r>
              <a:rPr lang="ro-RO" dirty="0">
                <a:solidFill>
                  <a:srgbClr val="008000"/>
                </a:solidFill>
                <a:highlight>
                  <a:srgbClr val="FFFFFF"/>
                </a:highlight>
                <a:latin typeface="Consolas" panose="020B0609020204030204" pitchFamily="49" charset="0"/>
              </a:rPr>
              <a:t>// a[lo..j-1] &lt;= a[j] &lt;= a[j+1..hi]</a:t>
            </a:r>
            <a:endParaRPr lang="ro-RO" dirty="0">
              <a:solidFill>
                <a:srgbClr val="000000"/>
              </a:solidFill>
              <a:highlight>
                <a:srgbClr val="FFFFFF"/>
              </a:highlight>
              <a:latin typeface="Consolas" panose="020B0609020204030204" pitchFamily="49" charset="0"/>
            </a:endParaRPr>
          </a:p>
          <a:p>
            <a:pPr marL="0" indent="0">
              <a:buNone/>
            </a:pPr>
            <a:r>
              <a:rPr lang="ro-RO" dirty="0">
                <a:solidFill>
                  <a:srgbClr val="000000"/>
                </a:solidFill>
                <a:highlight>
                  <a:srgbClr val="FFFFFF"/>
                </a:highlight>
                <a:latin typeface="Consolas" panose="020B0609020204030204" pitchFamily="49" charset="0"/>
              </a:rPr>
              <a:t>        }</a:t>
            </a:r>
            <a:endParaRPr lang="ro-RO" dirty="0"/>
          </a:p>
        </p:txBody>
      </p:sp>
    </p:spTree>
    <p:extLst>
      <p:ext uri="{BB962C8B-B14F-4D97-AF65-F5344CB8AC3E}">
        <p14:creationId xmlns:p14="http://schemas.microsoft.com/office/powerpoint/2010/main" val="2865013431"/>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r>
              <a:rPr lang="en-GB" dirty="0"/>
              <a:t/>
            </a:r>
            <a:br>
              <a:rPr lang="en-GB" dirty="0"/>
            </a:br>
            <a:r>
              <a:rPr lang="en-GB" dirty="0" err="1"/>
              <a:t>QuickSort</a:t>
            </a:r>
            <a:endParaRPr lang="ro-RO" dirty="0"/>
          </a:p>
        </p:txBody>
      </p:sp>
      <p:sp>
        <p:nvSpPr>
          <p:cNvPr id="3" name="Content Placeholder 2"/>
          <p:cNvSpPr>
            <a:spLocks noGrp="1"/>
          </p:cNvSpPr>
          <p:nvPr>
            <p:ph idx="1"/>
          </p:nvPr>
        </p:nvSpPr>
        <p:spPr/>
        <p:txBody>
          <a:bodyPr/>
          <a:lstStyle/>
          <a:p>
            <a:r>
              <a:rPr lang="ro-RO" dirty="0" smtClean="0"/>
              <a:t>Dificultatea algoritmului </a:t>
            </a:r>
            <a:r>
              <a:rPr lang="ro-RO" dirty="0" err="1" smtClean="0"/>
              <a:t>QuickSort</a:t>
            </a:r>
            <a:r>
              <a:rPr lang="ro-RO" dirty="0" smtClean="0"/>
              <a:t> este procesul de partiționare care rearanjează elementele vectorului </a:t>
            </a:r>
            <a:r>
              <a:rPr lang="ro-RO" dirty="0" err="1" smtClean="0"/>
              <a:t>a.î</a:t>
            </a:r>
            <a:r>
              <a:rPr lang="ro-RO" dirty="0" smtClean="0"/>
              <a:t>. următoarele 3 condiții sunt îndeplinite</a:t>
            </a:r>
          </a:p>
          <a:p>
            <a:pPr lvl="1"/>
            <a:r>
              <a:rPr lang="ro-RO" dirty="0" smtClean="0">
                <a:latin typeface="Consolas" panose="020B0609020204030204" pitchFamily="49" charset="0"/>
                <a:cs typeface="Consolas" panose="020B0609020204030204" pitchFamily="49" charset="0"/>
              </a:rPr>
              <a:t>a[j]</a:t>
            </a:r>
            <a:r>
              <a:rPr lang="ro-RO" dirty="0" smtClean="0"/>
              <a:t> este în poziția finală</a:t>
            </a:r>
          </a:p>
          <a:p>
            <a:pPr lvl="1"/>
            <a:r>
              <a:rPr lang="ro-RO" dirty="0" smtClean="0"/>
              <a:t>Nici o valoarea din intervalul </a:t>
            </a:r>
            <a:r>
              <a:rPr lang="ro-RO" dirty="0" smtClean="0">
                <a:latin typeface="Consolas" panose="020B0609020204030204" pitchFamily="49" charset="0"/>
                <a:cs typeface="Consolas" panose="020B0609020204030204" pitchFamily="49" charset="0"/>
              </a:rPr>
              <a:t>a[lo..j-1] </a:t>
            </a:r>
            <a:r>
              <a:rPr lang="ro-RO" dirty="0" smtClean="0"/>
              <a:t>nu este mai mare decât </a:t>
            </a:r>
            <a:r>
              <a:rPr lang="ro-RO" dirty="0" smtClean="0">
                <a:latin typeface="Consolas" panose="020B0609020204030204" pitchFamily="49" charset="0"/>
                <a:cs typeface="Consolas" panose="020B0609020204030204" pitchFamily="49" charset="0"/>
              </a:rPr>
              <a:t>a[j]</a:t>
            </a:r>
          </a:p>
          <a:p>
            <a:pPr lvl="1"/>
            <a:r>
              <a:rPr lang="ro-RO" dirty="0" smtClean="0"/>
              <a:t>Nici o valoarea din intervalul </a:t>
            </a:r>
            <a:r>
              <a:rPr lang="ro-RO" dirty="0" smtClean="0">
                <a:latin typeface="Consolas" panose="020B0609020204030204" pitchFamily="49" charset="0"/>
                <a:cs typeface="Consolas" panose="020B0609020204030204" pitchFamily="49" charset="0"/>
              </a:rPr>
              <a:t>a[j+1..hi] </a:t>
            </a:r>
            <a:r>
              <a:rPr lang="ro-RO" dirty="0" smtClean="0"/>
              <a:t>nu este mai mică decât </a:t>
            </a:r>
            <a:r>
              <a:rPr lang="ro-RO" dirty="0" smtClean="0">
                <a:latin typeface="Consolas" panose="020B0609020204030204" pitchFamily="49" charset="0"/>
                <a:cs typeface="Consolas" panose="020B0609020204030204" pitchFamily="49" charset="0"/>
              </a:rPr>
              <a:t>a[j]</a:t>
            </a:r>
          </a:p>
          <a:p>
            <a:r>
              <a:rPr lang="ro-RO" dirty="0" err="1" smtClean="0"/>
              <a:t>QuickSort</a:t>
            </a:r>
            <a:r>
              <a:rPr lang="ro-RO" dirty="0" smtClean="0"/>
              <a:t> este un algoritm randomizat pentru că înainte de sortare se face operația </a:t>
            </a:r>
            <a:r>
              <a:rPr lang="ro-RO" dirty="0" err="1" smtClean="0">
                <a:latin typeface="Consolas" panose="020B0609020204030204" pitchFamily="49" charset="0"/>
                <a:cs typeface="Consolas" panose="020B0609020204030204" pitchFamily="49" charset="0"/>
              </a:rPr>
              <a:t>shuffle</a:t>
            </a:r>
            <a:r>
              <a:rPr lang="ro-RO" dirty="0" smtClean="0">
                <a:latin typeface="Consolas" panose="020B0609020204030204" pitchFamily="49" charset="0"/>
                <a:cs typeface="Consolas" panose="020B0609020204030204" pitchFamily="49" charset="0"/>
              </a:rPr>
              <a:t>()</a:t>
            </a:r>
            <a:r>
              <a:rPr lang="ro-RO" dirty="0" smtClean="0"/>
              <a:t> (amestecare aleatorie a elementelor vectorului)</a:t>
            </a:r>
          </a:p>
          <a:p>
            <a:endParaRPr lang="ro-RO" dirty="0" smtClean="0"/>
          </a:p>
          <a:p>
            <a:endParaRPr lang="ro-RO" dirty="0"/>
          </a:p>
        </p:txBody>
      </p:sp>
    </p:spTree>
    <p:extLst>
      <p:ext uri="{BB962C8B-B14F-4D97-AF65-F5344CB8AC3E}">
        <p14:creationId xmlns:p14="http://schemas.microsoft.com/office/powerpoint/2010/main" val="2570751327"/>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r>
              <a:rPr lang="en-GB" dirty="0"/>
              <a:t/>
            </a:r>
            <a:br>
              <a:rPr lang="en-GB" dirty="0"/>
            </a:br>
            <a:r>
              <a:rPr lang="en-GB" dirty="0" err="1"/>
              <a:t>QuickSort</a:t>
            </a:r>
            <a:endParaRPr lang="ro-RO" dirty="0"/>
          </a:p>
        </p:txBody>
      </p:sp>
      <p:sp>
        <p:nvSpPr>
          <p:cNvPr id="3" name="Content Placeholder 2"/>
          <p:cNvSpPr>
            <a:spLocks noGrp="1"/>
          </p:cNvSpPr>
          <p:nvPr>
            <p:ph idx="1"/>
          </p:nvPr>
        </p:nvSpPr>
        <p:spPr>
          <a:xfrm>
            <a:off x="677338" y="2160590"/>
            <a:ext cx="8596668" cy="599389"/>
          </a:xfrm>
        </p:spPr>
        <p:txBody>
          <a:bodyPr/>
          <a:lstStyle/>
          <a:p>
            <a:r>
              <a:rPr lang="ro-RO" dirty="0" smtClean="0"/>
              <a:t>Rulare a operației de partiționare</a:t>
            </a:r>
            <a:endParaRPr lang="ro-R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5" y="2759981"/>
            <a:ext cx="6763701" cy="3870673"/>
          </a:xfrm>
          <a:prstGeom prst="rect">
            <a:avLst/>
          </a:prstGeom>
        </p:spPr>
      </p:pic>
    </p:spTree>
    <p:extLst>
      <p:ext uri="{BB962C8B-B14F-4D97-AF65-F5344CB8AC3E}">
        <p14:creationId xmlns:p14="http://schemas.microsoft.com/office/powerpoint/2010/main" val="1740782661"/>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r>
              <a:rPr lang="en-GB" dirty="0"/>
              <a:t/>
            </a:r>
            <a:br>
              <a:rPr lang="en-GB" dirty="0"/>
            </a:br>
            <a:r>
              <a:rPr lang="en-GB" dirty="0" err="1" smtClean="0"/>
              <a:t>QuickSort</a:t>
            </a:r>
            <a:r>
              <a:rPr lang="ro-RO" dirty="0" smtClean="0"/>
              <a:t> – comentarii</a:t>
            </a:r>
            <a:endParaRPr lang="ro-RO" dirty="0"/>
          </a:p>
        </p:txBody>
      </p:sp>
      <p:sp>
        <p:nvSpPr>
          <p:cNvPr id="3" name="Content Placeholder 2"/>
          <p:cNvSpPr>
            <a:spLocks noGrp="1"/>
          </p:cNvSpPr>
          <p:nvPr>
            <p:ph idx="1"/>
          </p:nvPr>
        </p:nvSpPr>
        <p:spPr/>
        <p:txBody>
          <a:bodyPr/>
          <a:lstStyle/>
          <a:p>
            <a:r>
              <a:rPr lang="ro-RO" dirty="0" smtClean="0"/>
              <a:t>Partiționare in-place – dacă am folosi un vector suplimentar operația de partiționare ar fi foarte simplă. Aici nu se folosește un vector suplimentar pentru că procedura in-place nu este foarte complicată</a:t>
            </a:r>
          </a:p>
          <a:p>
            <a:r>
              <a:rPr lang="ro-RO" dirty="0" smtClean="0"/>
              <a:t>Păstrarea intervalului – dacă cel mai mic sau cel mai mare element din vector este elementul de partiționare trebuie să asigurăm faptul că nu ieșim cu indicii din limitele vectorului. Am verificat în mod explicit această situație dar testul </a:t>
            </a:r>
            <a:r>
              <a:rPr lang="ro-RO" dirty="0" smtClean="0">
                <a:latin typeface="Consolas" panose="020B0609020204030204" pitchFamily="49" charset="0"/>
                <a:cs typeface="Consolas" panose="020B0609020204030204" pitchFamily="49" charset="0"/>
              </a:rPr>
              <a:t>(j == </a:t>
            </a:r>
            <a:r>
              <a:rPr lang="ro-RO" dirty="0" err="1" smtClean="0">
                <a:latin typeface="Consolas" panose="020B0609020204030204" pitchFamily="49" charset="0"/>
                <a:cs typeface="Consolas" panose="020B0609020204030204" pitchFamily="49" charset="0"/>
              </a:rPr>
              <a:t>lo</a:t>
            </a:r>
            <a:r>
              <a:rPr lang="ro-RO" dirty="0" smtClean="0">
                <a:latin typeface="Consolas" panose="020B0609020204030204" pitchFamily="49" charset="0"/>
                <a:cs typeface="Consolas" panose="020B0609020204030204" pitchFamily="49" charset="0"/>
              </a:rPr>
              <a:t>) </a:t>
            </a:r>
            <a:r>
              <a:rPr lang="ro-RO" dirty="0" smtClean="0"/>
              <a:t>este redundant</a:t>
            </a:r>
          </a:p>
          <a:p>
            <a:r>
              <a:rPr lang="ro-RO" dirty="0" smtClean="0"/>
              <a:t>Operația </a:t>
            </a:r>
            <a:r>
              <a:rPr lang="ro-RO" dirty="0" err="1" smtClean="0">
                <a:latin typeface="Consolas" panose="020B0609020204030204" pitchFamily="49" charset="0"/>
                <a:cs typeface="Consolas" panose="020B0609020204030204" pitchFamily="49" charset="0"/>
              </a:rPr>
              <a:t>shuffle</a:t>
            </a:r>
            <a:r>
              <a:rPr lang="ro-RO" dirty="0" smtClean="0">
                <a:latin typeface="Consolas" panose="020B0609020204030204" pitchFamily="49" charset="0"/>
                <a:cs typeface="Consolas" panose="020B0609020204030204" pitchFamily="49" charset="0"/>
              </a:rPr>
              <a:t>()</a:t>
            </a:r>
            <a:r>
              <a:rPr lang="ro-RO" dirty="0" smtClean="0"/>
              <a:t> pune  elementele vectorului într-o ordine aleatorie. Datorită faptului că toate elementele vectorului sunt tratate uniform cei doi </a:t>
            </a:r>
            <a:r>
              <a:rPr lang="ro-RO" dirty="0" err="1" smtClean="0"/>
              <a:t>subvectori</a:t>
            </a:r>
            <a:r>
              <a:rPr lang="ro-RO" dirty="0" smtClean="0"/>
              <a:t> sunt de asemenea în ordine aleatorie. O alternativă ar fi alegerea aleatorie a valorii după care se face partiționarea</a:t>
            </a:r>
            <a:endParaRPr lang="ro-RO" dirty="0"/>
          </a:p>
        </p:txBody>
      </p:sp>
    </p:spTree>
    <p:extLst>
      <p:ext uri="{BB962C8B-B14F-4D97-AF65-F5344CB8AC3E}">
        <p14:creationId xmlns:p14="http://schemas.microsoft.com/office/powerpoint/2010/main" val="3082731837"/>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r>
              <a:rPr lang="en-GB" dirty="0"/>
              <a:t/>
            </a:r>
            <a:br>
              <a:rPr lang="en-GB" dirty="0"/>
            </a:br>
            <a:r>
              <a:rPr lang="en-GB" dirty="0" err="1" smtClean="0"/>
              <a:t>QuickSort</a:t>
            </a:r>
            <a:r>
              <a:rPr lang="ro-RO" dirty="0"/>
              <a:t> – comentarii</a:t>
            </a:r>
          </a:p>
        </p:txBody>
      </p:sp>
      <p:sp>
        <p:nvSpPr>
          <p:cNvPr id="3" name="Content Placeholder 2"/>
          <p:cNvSpPr>
            <a:spLocks noGrp="1"/>
          </p:cNvSpPr>
          <p:nvPr>
            <p:ph idx="1"/>
          </p:nvPr>
        </p:nvSpPr>
        <p:spPr/>
        <p:txBody>
          <a:bodyPr/>
          <a:lstStyle/>
          <a:p>
            <a:r>
              <a:rPr lang="ro-RO" dirty="0" smtClean="0"/>
              <a:t>În implementarea </a:t>
            </a:r>
            <a:r>
              <a:rPr lang="ro-RO" dirty="0" err="1" smtClean="0"/>
              <a:t>QuickSort</a:t>
            </a:r>
            <a:r>
              <a:rPr lang="ro-RO" dirty="0" smtClean="0"/>
              <a:t> trebuie asigurat faptul că bucla </a:t>
            </a:r>
            <a:r>
              <a:rPr lang="ro-RO" dirty="0" err="1" smtClean="0">
                <a:latin typeface="Consolas" panose="020B0609020204030204" pitchFamily="49" charset="0"/>
                <a:cs typeface="Consolas" panose="020B0609020204030204" pitchFamily="49" charset="0"/>
              </a:rPr>
              <a:t>while</a:t>
            </a:r>
            <a:r>
              <a:rPr lang="ro-RO" dirty="0" smtClean="0">
                <a:latin typeface="Consolas" panose="020B0609020204030204" pitchFamily="49" charset="0"/>
                <a:cs typeface="Consolas" panose="020B0609020204030204" pitchFamily="49" charset="0"/>
              </a:rPr>
              <a:t>(</a:t>
            </a:r>
            <a:r>
              <a:rPr lang="ro-RO" dirty="0" err="1" smtClean="0">
                <a:latin typeface="Consolas" panose="020B0609020204030204" pitchFamily="49" charset="0"/>
                <a:cs typeface="Consolas" panose="020B0609020204030204" pitchFamily="49" charset="0"/>
              </a:rPr>
              <a:t>true</a:t>
            </a:r>
            <a:r>
              <a:rPr lang="ro-RO" dirty="0" smtClean="0">
                <a:latin typeface="Consolas" panose="020B0609020204030204" pitchFamily="49" charset="0"/>
                <a:cs typeface="Consolas" panose="020B0609020204030204" pitchFamily="49" charset="0"/>
              </a:rPr>
              <a:t>)</a:t>
            </a:r>
            <a:r>
              <a:rPr lang="ro-RO" dirty="0" smtClean="0"/>
              <a:t> se va încheia. Indicii i și j trebuie să se intersecteze. Trebuie ținut cont și de faptul că vectorul poate conține și alte elemente egale cu valoare de partiționare (pivotul)</a:t>
            </a:r>
          </a:p>
          <a:p>
            <a:r>
              <a:rPr lang="ro-RO" dirty="0" smtClean="0"/>
              <a:t>Procesul de scanare (stânga-dreapta, dreapta-stânga) îl oprim când găsim o cheie egală cu pivotul. Altfel ar rezulta un timp de rularea pătratic pentru anumite aplicații. Tratarea unui vector cu multe chei egale se poate face cu o strategie mai bună</a:t>
            </a:r>
          </a:p>
          <a:p>
            <a:r>
              <a:rPr lang="ro-RO" dirty="0" smtClean="0"/>
              <a:t>Trebuie asigurată terminarea procesului recursiv</a:t>
            </a:r>
          </a:p>
          <a:p>
            <a:endParaRPr lang="ro-RO" dirty="0" smtClean="0"/>
          </a:p>
          <a:p>
            <a:endParaRPr lang="ro-RO" dirty="0"/>
          </a:p>
        </p:txBody>
      </p:sp>
    </p:spTree>
    <p:extLst>
      <p:ext uri="{BB962C8B-B14F-4D97-AF65-F5344CB8AC3E}">
        <p14:creationId xmlns:p14="http://schemas.microsoft.com/office/powerpoint/2010/main" val="1348440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Colec</a:t>
            </a:r>
            <a:r>
              <a:rPr lang="ro-RO" dirty="0"/>
              <a:t>ții de obiecte: </a:t>
            </a:r>
            <a:r>
              <a:rPr lang="en-GB" dirty="0" smtClean="0"/>
              <a:t>Stack</a:t>
            </a:r>
            <a:endParaRPr lang="ro-RO" dirty="0"/>
          </a:p>
        </p:txBody>
      </p:sp>
      <p:sp>
        <p:nvSpPr>
          <p:cNvPr id="3" name="Content Placeholder 2"/>
          <p:cNvSpPr>
            <a:spLocks noGrp="1"/>
          </p:cNvSpPr>
          <p:nvPr>
            <p:ph idx="1"/>
          </p:nvPr>
        </p:nvSpPr>
        <p:spPr>
          <a:xfrm>
            <a:off x="677338" y="1413169"/>
            <a:ext cx="8596668" cy="4628199"/>
          </a:xfrm>
        </p:spPr>
        <p:txBody>
          <a:bodyPr>
            <a:normAutofit fontScale="92500" lnSpcReduction="10000"/>
          </a:bodyPr>
          <a:lstStyle/>
          <a:p>
            <a:r>
              <a:rPr lang="en-GB" dirty="0"/>
              <a:t>API </a:t>
            </a:r>
            <a:r>
              <a:rPr lang="en-GB" dirty="0" err="1"/>
              <a:t>pentru</a:t>
            </a:r>
            <a:r>
              <a:rPr lang="en-GB" dirty="0"/>
              <a:t> </a:t>
            </a:r>
            <a:r>
              <a:rPr lang="en-GB" dirty="0" smtClean="0"/>
              <a:t>Stack:</a:t>
            </a:r>
            <a:endParaRPr lang="en-GB" dirty="0"/>
          </a:p>
          <a:p>
            <a:pPr marL="0" indent="0">
              <a:buNone/>
            </a:pPr>
            <a:r>
              <a:rPr lang="ro-RO" dirty="0">
                <a:solidFill>
                  <a:srgbClr val="808080"/>
                </a:solidFill>
                <a:highlight>
                  <a:srgbClr val="FFFFFF"/>
                </a:highlight>
                <a:latin typeface="Consolas" panose="020B0609020204030204" pitchFamily="49" charset="0"/>
              </a:rPr>
              <a:t>///</a:t>
            </a:r>
            <a:r>
              <a:rPr lang="ro-RO" dirty="0">
                <a:solidFill>
                  <a:srgbClr val="008000"/>
                </a:solidFill>
                <a:highlight>
                  <a:srgbClr val="FFFFFF"/>
                </a:highlight>
                <a:latin typeface="Consolas" panose="020B0609020204030204" pitchFamily="49" charset="0"/>
              </a:rPr>
              <a:t> Stiva </a:t>
            </a:r>
            <a:r>
              <a:rPr lang="ro-RO" dirty="0" smtClean="0">
                <a:solidFill>
                  <a:srgbClr val="008000"/>
                </a:solidFill>
                <a:highlight>
                  <a:srgbClr val="FFFFFF"/>
                </a:highlight>
                <a:latin typeface="Consolas" panose="020B0609020204030204" pitchFamily="49" charset="0"/>
              </a:rPr>
              <a:t>LIFO</a:t>
            </a:r>
            <a:endParaRPr lang="en-GB" dirty="0" smtClean="0">
              <a:solidFill>
                <a:srgbClr val="000000"/>
              </a:solidFill>
              <a:highlight>
                <a:srgbClr val="FFFFFF"/>
              </a:highlight>
              <a:latin typeface="Consolas" panose="020B0609020204030204" pitchFamily="49" charset="0"/>
            </a:endParaRPr>
          </a:p>
          <a:p>
            <a:pPr marL="0" indent="0">
              <a:buNone/>
            </a:pPr>
            <a:r>
              <a:rPr lang="ro-RO" dirty="0" err="1" smtClean="0">
                <a:solidFill>
                  <a:srgbClr val="0000FF"/>
                </a:solidFill>
                <a:highlight>
                  <a:srgbClr val="FFFFFF"/>
                </a:highlight>
                <a:latin typeface="Consolas" panose="020B0609020204030204" pitchFamily="49" charset="0"/>
              </a:rPr>
              <a:t>class</a:t>
            </a:r>
            <a:r>
              <a:rPr lang="ro-RO" dirty="0" smtClean="0">
                <a:solidFill>
                  <a:srgbClr val="000000"/>
                </a:solidFill>
                <a:highlight>
                  <a:srgbClr val="FFFFFF"/>
                </a:highlight>
                <a:latin typeface="Consolas" panose="020B0609020204030204" pitchFamily="49" charset="0"/>
              </a:rPr>
              <a:t> </a:t>
            </a:r>
            <a:r>
              <a:rPr lang="ro-RO" dirty="0" err="1">
                <a:solidFill>
                  <a:srgbClr val="2B91AF"/>
                </a:solidFill>
                <a:highlight>
                  <a:srgbClr val="FFFFFF"/>
                </a:highlight>
                <a:latin typeface="Consolas" panose="020B0609020204030204" pitchFamily="49" charset="0"/>
              </a:rPr>
              <a:t>Stack</a:t>
            </a:r>
            <a:r>
              <a:rPr lang="ro-RO" dirty="0">
                <a:solidFill>
                  <a:srgbClr val="000000"/>
                </a:solidFill>
                <a:highlight>
                  <a:srgbClr val="FFFFFF"/>
                </a:highlight>
                <a:latin typeface="Consolas" panose="020B0609020204030204" pitchFamily="49" charset="0"/>
              </a:rPr>
              <a:t>&lt;Item&gt;</a:t>
            </a:r>
          </a:p>
          <a:p>
            <a:pPr marL="400041" lvl="1" indent="0">
              <a:buNone/>
            </a:pPr>
            <a:r>
              <a:rPr lang="it-IT" dirty="0" smtClean="0">
                <a:solidFill>
                  <a:srgbClr val="808080"/>
                </a:solidFill>
                <a:highlight>
                  <a:srgbClr val="FFFFFF"/>
                </a:highlight>
                <a:latin typeface="Consolas" panose="020B0609020204030204" pitchFamily="49" charset="0"/>
              </a:rPr>
              <a:t>//</a:t>
            </a:r>
            <a:r>
              <a:rPr lang="it-IT" dirty="0" smtClean="0">
                <a:solidFill>
                  <a:srgbClr val="008000"/>
                </a:solidFill>
                <a:highlight>
                  <a:srgbClr val="FFFFFF"/>
                </a:highlight>
                <a:latin typeface="Consolas" panose="020B0609020204030204" pitchFamily="49" charset="0"/>
              </a:rPr>
              <a:t> </a:t>
            </a:r>
            <a:r>
              <a:rPr lang="it-IT" dirty="0">
                <a:solidFill>
                  <a:srgbClr val="008000"/>
                </a:solidFill>
                <a:highlight>
                  <a:srgbClr val="FFFFFF"/>
                </a:highlight>
                <a:latin typeface="Consolas" panose="020B0609020204030204" pitchFamily="49" charset="0"/>
              </a:rPr>
              <a:t>Crearea unei stive fara nici un element</a:t>
            </a:r>
            <a:endParaRPr lang="it-IT" dirty="0">
              <a:solidFill>
                <a:srgbClr val="000000"/>
              </a:solidFill>
              <a:highlight>
                <a:srgbClr val="FFFFFF"/>
              </a:highlight>
              <a:latin typeface="Consolas" panose="020B0609020204030204" pitchFamily="49" charset="0"/>
            </a:endParaRPr>
          </a:p>
          <a:p>
            <a:pPr marL="400041" lvl="1" indent="0">
              <a:buNone/>
            </a:pPr>
            <a:r>
              <a:rPr lang="ro-RO" dirty="0" smtClean="0">
                <a:solidFill>
                  <a:srgbClr val="0000FF"/>
                </a:solidFill>
                <a:highlight>
                  <a:srgbClr val="FFFFFF"/>
                </a:highlight>
                <a:latin typeface="Consolas" panose="020B0609020204030204" pitchFamily="49" charset="0"/>
              </a:rPr>
              <a:t>public</a:t>
            </a:r>
            <a:r>
              <a:rPr lang="ro-RO" dirty="0" smtClean="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Stack</a:t>
            </a:r>
            <a:r>
              <a:rPr lang="ro-RO" dirty="0">
                <a:solidFill>
                  <a:srgbClr val="000000"/>
                </a:solidFill>
                <a:highlight>
                  <a:srgbClr val="FFFFFF"/>
                </a:highlight>
                <a:latin typeface="Consolas" panose="020B0609020204030204" pitchFamily="49" charset="0"/>
              </a:rPr>
              <a:t>()</a:t>
            </a:r>
          </a:p>
          <a:p>
            <a:pPr marL="400041" lvl="1" indent="0">
              <a:buNone/>
            </a:pPr>
            <a:r>
              <a:rPr lang="it-IT" dirty="0" smtClean="0">
                <a:solidFill>
                  <a:srgbClr val="808080"/>
                </a:solidFill>
                <a:highlight>
                  <a:srgbClr val="FFFFFF"/>
                </a:highlight>
                <a:latin typeface="Consolas" panose="020B0609020204030204" pitchFamily="49" charset="0"/>
              </a:rPr>
              <a:t>///</a:t>
            </a:r>
            <a:r>
              <a:rPr lang="it-IT" dirty="0" smtClean="0">
                <a:solidFill>
                  <a:srgbClr val="008000"/>
                </a:solidFill>
                <a:highlight>
                  <a:srgbClr val="FFFFFF"/>
                </a:highlight>
                <a:latin typeface="Consolas" panose="020B0609020204030204" pitchFamily="49" charset="0"/>
              </a:rPr>
              <a:t> </a:t>
            </a:r>
            <a:r>
              <a:rPr lang="it-IT" dirty="0">
                <a:solidFill>
                  <a:srgbClr val="008000"/>
                </a:solidFill>
                <a:highlight>
                  <a:srgbClr val="FFFFFF"/>
                </a:highlight>
                <a:latin typeface="Consolas" panose="020B0609020204030204" pitchFamily="49" charset="0"/>
              </a:rPr>
              <a:t>Adaugarea unui element in stiva</a:t>
            </a:r>
            <a:endParaRPr lang="it-IT" dirty="0">
              <a:solidFill>
                <a:srgbClr val="000000"/>
              </a:solidFill>
              <a:highlight>
                <a:srgbClr val="FFFFFF"/>
              </a:highlight>
              <a:latin typeface="Consolas" panose="020B0609020204030204" pitchFamily="49" charset="0"/>
            </a:endParaRPr>
          </a:p>
          <a:p>
            <a:pPr marL="400041" lvl="1" indent="0">
              <a:buNone/>
            </a:pPr>
            <a:r>
              <a:rPr lang="ro-RO" dirty="0" smtClean="0">
                <a:solidFill>
                  <a:srgbClr val="0000FF"/>
                </a:solidFill>
                <a:highlight>
                  <a:srgbClr val="FFFFFF"/>
                </a:highlight>
                <a:latin typeface="Consolas" panose="020B0609020204030204" pitchFamily="49" charset="0"/>
              </a:rPr>
              <a:t>public</a:t>
            </a:r>
            <a:r>
              <a:rPr lang="ro-RO" dirty="0" smtClean="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void</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push</a:t>
            </a:r>
            <a:r>
              <a:rPr lang="ro-RO" dirty="0">
                <a:solidFill>
                  <a:srgbClr val="000000"/>
                </a:solidFill>
                <a:highlight>
                  <a:srgbClr val="FFFFFF"/>
                </a:highlight>
                <a:latin typeface="Consolas" panose="020B0609020204030204" pitchFamily="49" charset="0"/>
              </a:rPr>
              <a:t>(Item item) </a:t>
            </a:r>
          </a:p>
          <a:p>
            <a:pPr marL="400041" lvl="1" indent="0">
              <a:buNone/>
            </a:pPr>
            <a:r>
              <a:rPr lang="ro-RO" dirty="0" smtClean="0">
                <a:solidFill>
                  <a:srgbClr val="808080"/>
                </a:solidFill>
                <a:highlight>
                  <a:srgbClr val="FFFFFF"/>
                </a:highlight>
                <a:latin typeface="Consolas" panose="020B0609020204030204" pitchFamily="49" charset="0"/>
              </a:rPr>
              <a:t>///</a:t>
            </a:r>
            <a:r>
              <a:rPr lang="ro-RO" dirty="0" smtClean="0">
                <a:solidFill>
                  <a:srgbClr val="008000"/>
                </a:solidFill>
                <a:highlight>
                  <a:srgbClr val="FFFFFF"/>
                </a:highlight>
                <a:latin typeface="Consolas" panose="020B0609020204030204" pitchFamily="49" charset="0"/>
              </a:rPr>
              <a:t> </a:t>
            </a:r>
            <a:r>
              <a:rPr lang="ro-RO" dirty="0">
                <a:solidFill>
                  <a:srgbClr val="008000"/>
                </a:solidFill>
                <a:highlight>
                  <a:srgbClr val="FFFFFF"/>
                </a:highlight>
                <a:latin typeface="Consolas" panose="020B0609020204030204" pitchFamily="49" charset="0"/>
              </a:rPr>
              <a:t>Eliminarea ultimului elementului </a:t>
            </a:r>
            <a:r>
              <a:rPr lang="ro-RO" dirty="0" err="1">
                <a:solidFill>
                  <a:srgbClr val="008000"/>
                </a:solidFill>
                <a:highlight>
                  <a:srgbClr val="FFFFFF"/>
                </a:highlight>
                <a:latin typeface="Consolas" panose="020B0609020204030204" pitchFamily="49" charset="0"/>
              </a:rPr>
              <a:t>adaugat</a:t>
            </a:r>
            <a:endParaRPr lang="ro-RO" dirty="0">
              <a:solidFill>
                <a:srgbClr val="000000"/>
              </a:solidFill>
              <a:highlight>
                <a:srgbClr val="FFFFFF"/>
              </a:highlight>
              <a:latin typeface="Consolas" panose="020B0609020204030204" pitchFamily="49" charset="0"/>
            </a:endParaRPr>
          </a:p>
          <a:p>
            <a:pPr marL="400041" lvl="1" indent="0">
              <a:buNone/>
            </a:pPr>
            <a:r>
              <a:rPr lang="ro-RO" dirty="0" smtClean="0">
                <a:solidFill>
                  <a:srgbClr val="0000FF"/>
                </a:solidFill>
                <a:highlight>
                  <a:srgbClr val="FFFFFF"/>
                </a:highlight>
                <a:latin typeface="Consolas" panose="020B0609020204030204" pitchFamily="49" charset="0"/>
              </a:rPr>
              <a:t>public</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Item pop() </a:t>
            </a:r>
          </a:p>
          <a:p>
            <a:pPr marL="400041" lvl="1" indent="0">
              <a:buNone/>
            </a:pPr>
            <a:r>
              <a:rPr lang="ro-RO" dirty="0" smtClean="0">
                <a:solidFill>
                  <a:srgbClr val="808080"/>
                </a:solidFill>
                <a:highlight>
                  <a:srgbClr val="FFFFFF"/>
                </a:highlight>
                <a:latin typeface="Consolas" panose="020B0609020204030204" pitchFamily="49" charset="0"/>
              </a:rPr>
              <a:t>///</a:t>
            </a:r>
            <a:r>
              <a:rPr lang="ro-RO" dirty="0" smtClean="0">
                <a:solidFill>
                  <a:srgbClr val="008000"/>
                </a:solidFill>
                <a:highlight>
                  <a:srgbClr val="FFFFFF"/>
                </a:highlight>
                <a:latin typeface="Consolas" panose="020B0609020204030204" pitchFamily="49" charset="0"/>
              </a:rPr>
              <a:t> </a:t>
            </a:r>
            <a:r>
              <a:rPr lang="ro-RO" dirty="0">
                <a:solidFill>
                  <a:srgbClr val="008000"/>
                </a:solidFill>
                <a:highlight>
                  <a:srgbClr val="FFFFFF"/>
                </a:highlight>
                <a:latin typeface="Consolas" panose="020B0609020204030204" pitchFamily="49" charset="0"/>
              </a:rPr>
              <a:t>Este goala stiva?</a:t>
            </a:r>
            <a:endParaRPr lang="ro-RO" dirty="0">
              <a:solidFill>
                <a:srgbClr val="000000"/>
              </a:solidFill>
              <a:highlight>
                <a:srgbClr val="FFFFFF"/>
              </a:highlight>
              <a:latin typeface="Consolas" panose="020B0609020204030204" pitchFamily="49" charset="0"/>
            </a:endParaRPr>
          </a:p>
          <a:p>
            <a:pPr marL="400041" lvl="1" indent="0">
              <a:buNone/>
            </a:pPr>
            <a:r>
              <a:rPr lang="ro-RO" dirty="0" smtClean="0">
                <a:solidFill>
                  <a:srgbClr val="0000FF"/>
                </a:solidFill>
                <a:highlight>
                  <a:srgbClr val="FFFFFF"/>
                </a:highlight>
                <a:latin typeface="Consolas" panose="020B0609020204030204" pitchFamily="49" charset="0"/>
              </a:rPr>
              <a:t>public</a:t>
            </a:r>
            <a:r>
              <a:rPr lang="ro-RO" dirty="0" smtClean="0">
                <a:solidFill>
                  <a:srgbClr val="000000"/>
                </a:solidFill>
                <a:highlight>
                  <a:srgbClr val="FFFFFF"/>
                </a:highlight>
                <a:latin typeface="Consolas" panose="020B0609020204030204" pitchFamily="49" charset="0"/>
              </a:rPr>
              <a:t> </a:t>
            </a:r>
            <a:r>
              <a:rPr lang="ro-RO" dirty="0" err="1" smtClean="0">
                <a:solidFill>
                  <a:srgbClr val="000000"/>
                </a:solidFill>
                <a:highlight>
                  <a:srgbClr val="FFFFFF"/>
                </a:highlight>
                <a:latin typeface="Consolas" panose="020B0609020204030204" pitchFamily="49" charset="0"/>
              </a:rPr>
              <a:t>bool</a:t>
            </a:r>
            <a:r>
              <a:rPr lang="ro-RO" dirty="0" smtClean="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isEmpty</a:t>
            </a:r>
            <a:r>
              <a:rPr lang="ro-RO" dirty="0">
                <a:solidFill>
                  <a:srgbClr val="000000"/>
                </a:solidFill>
                <a:highlight>
                  <a:srgbClr val="FFFFFF"/>
                </a:highlight>
                <a:latin typeface="Consolas" panose="020B0609020204030204" pitchFamily="49" charset="0"/>
              </a:rPr>
              <a:t>()</a:t>
            </a:r>
          </a:p>
          <a:p>
            <a:pPr marL="400041" lvl="1" indent="0">
              <a:buNone/>
            </a:pPr>
            <a:r>
              <a:rPr lang="ro-RO" dirty="0" smtClean="0">
                <a:solidFill>
                  <a:srgbClr val="808080"/>
                </a:solidFill>
                <a:highlight>
                  <a:srgbClr val="FFFFFF"/>
                </a:highlight>
                <a:latin typeface="Consolas" panose="020B0609020204030204" pitchFamily="49" charset="0"/>
              </a:rPr>
              <a:t>///</a:t>
            </a:r>
            <a:r>
              <a:rPr lang="ro-RO" dirty="0" smtClean="0">
                <a:solidFill>
                  <a:srgbClr val="008000"/>
                </a:solidFill>
                <a:highlight>
                  <a:srgbClr val="FFFFFF"/>
                </a:highlight>
                <a:latin typeface="Consolas" panose="020B0609020204030204" pitchFamily="49" charset="0"/>
              </a:rPr>
              <a:t> </a:t>
            </a:r>
            <a:r>
              <a:rPr lang="ro-RO" dirty="0" err="1">
                <a:solidFill>
                  <a:srgbClr val="008000"/>
                </a:solidFill>
                <a:highlight>
                  <a:srgbClr val="FFFFFF"/>
                </a:highlight>
                <a:latin typeface="Consolas" panose="020B0609020204030204" pitchFamily="49" charset="0"/>
              </a:rPr>
              <a:t>Numarul</a:t>
            </a:r>
            <a:r>
              <a:rPr lang="ro-RO" dirty="0">
                <a:solidFill>
                  <a:srgbClr val="008000"/>
                </a:solidFill>
                <a:highlight>
                  <a:srgbClr val="FFFFFF"/>
                </a:highlight>
                <a:latin typeface="Consolas" panose="020B0609020204030204" pitchFamily="49" charset="0"/>
              </a:rPr>
              <a:t> de elemente din stiva</a:t>
            </a:r>
            <a:endParaRPr lang="ro-RO" dirty="0">
              <a:solidFill>
                <a:srgbClr val="000000"/>
              </a:solidFill>
              <a:highlight>
                <a:srgbClr val="FFFFFF"/>
              </a:highlight>
              <a:latin typeface="Consolas" panose="020B0609020204030204" pitchFamily="49" charset="0"/>
            </a:endParaRPr>
          </a:p>
          <a:p>
            <a:pPr marL="400041" lvl="1" indent="0">
              <a:buNone/>
            </a:pPr>
            <a:r>
              <a:rPr lang="ro-RO" dirty="0" smtClean="0">
                <a:solidFill>
                  <a:srgbClr val="0000FF"/>
                </a:solidFill>
                <a:highlight>
                  <a:srgbClr val="FFFFFF"/>
                </a:highlight>
                <a:latin typeface="Consolas" panose="020B0609020204030204" pitchFamily="49" charset="0"/>
              </a:rPr>
              <a:t>public</a:t>
            </a:r>
            <a:r>
              <a:rPr lang="ro-RO" dirty="0" smtClean="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size</a:t>
            </a:r>
            <a:r>
              <a:rPr lang="ro-RO" dirty="0" smtClean="0">
                <a:solidFill>
                  <a:srgbClr val="000000"/>
                </a:solidFill>
                <a:highlight>
                  <a:srgbClr val="FFFFFF"/>
                </a:highlight>
                <a:latin typeface="Consolas" panose="020B0609020204030204" pitchFamily="49" charset="0"/>
              </a:rPr>
              <a:t>()</a:t>
            </a:r>
            <a:endParaRPr lang="ro-RO"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41470424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err="1"/>
              <a:t>Sortare</a:t>
            </a:r>
            <a:r>
              <a:rPr lang="en-GB" dirty="0"/>
              <a:t/>
            </a:r>
            <a:br>
              <a:rPr lang="en-GB" dirty="0"/>
            </a:br>
            <a:r>
              <a:rPr lang="en-GB" dirty="0" err="1" smtClean="0"/>
              <a:t>QuickSort</a:t>
            </a:r>
            <a:r>
              <a:rPr lang="en-GB" dirty="0" smtClean="0"/>
              <a:t> – </a:t>
            </a:r>
            <a:r>
              <a:rPr lang="en-GB" dirty="0" err="1" smtClean="0"/>
              <a:t>caracteristici</a:t>
            </a:r>
            <a:r>
              <a:rPr lang="en-GB" dirty="0" smtClean="0"/>
              <a:t> de </a:t>
            </a:r>
            <a:r>
              <a:rPr lang="en-GB" dirty="0" err="1" smtClean="0"/>
              <a:t>performan</a:t>
            </a:r>
            <a:r>
              <a:rPr lang="ro-RO" dirty="0" err="1" smtClean="0"/>
              <a:t>ță</a:t>
            </a:r>
            <a:endParaRPr lang="ro-RO" dirty="0"/>
          </a:p>
        </p:txBody>
      </p:sp>
      <p:sp>
        <p:nvSpPr>
          <p:cNvPr id="3" name="Content Placeholder 2"/>
          <p:cNvSpPr>
            <a:spLocks noGrp="1"/>
          </p:cNvSpPr>
          <p:nvPr>
            <p:ph idx="1"/>
          </p:nvPr>
        </p:nvSpPr>
        <p:spPr/>
        <p:txBody>
          <a:bodyPr/>
          <a:lstStyle/>
          <a:p>
            <a:r>
              <a:rPr lang="ro-RO" dirty="0" err="1" smtClean="0"/>
              <a:t>Agoritmul</a:t>
            </a:r>
            <a:r>
              <a:rPr lang="ro-RO" dirty="0" smtClean="0"/>
              <a:t> </a:t>
            </a:r>
            <a:r>
              <a:rPr lang="ro-RO" dirty="0" err="1" smtClean="0"/>
              <a:t>QuickSort</a:t>
            </a:r>
            <a:r>
              <a:rPr lang="ro-RO" dirty="0" smtClean="0"/>
              <a:t> a fost analizat intens </a:t>
            </a:r>
            <a:r>
              <a:rPr lang="ro-RO" dirty="0" err="1" smtClean="0"/>
              <a:t>dpdv</a:t>
            </a:r>
            <a:r>
              <a:rPr lang="ro-RO" dirty="0" smtClean="0"/>
              <a:t> matematic de-a lungul timpului și analizele au fost validate prin experimente empirice</a:t>
            </a:r>
          </a:p>
          <a:p>
            <a:r>
              <a:rPr lang="ro-RO" dirty="0" smtClean="0"/>
              <a:t>Bucla interioară a </a:t>
            </a:r>
            <a:r>
              <a:rPr lang="ro-RO" dirty="0" err="1" smtClean="0"/>
              <a:t>QuickSort</a:t>
            </a:r>
            <a:r>
              <a:rPr lang="ro-RO" dirty="0" smtClean="0"/>
              <a:t> este foarte rapidă întrucât se face doar o comparație cu o valoare fixă (spre deosebire </a:t>
            </a:r>
            <a:r>
              <a:rPr lang="ro-RO" dirty="0" err="1" smtClean="0"/>
              <a:t>MergeSort</a:t>
            </a:r>
            <a:r>
              <a:rPr lang="ro-RO" dirty="0" smtClean="0"/>
              <a:t> și </a:t>
            </a:r>
            <a:r>
              <a:rPr lang="ro-RO" dirty="0" err="1" smtClean="0"/>
              <a:t>ShellSort</a:t>
            </a:r>
            <a:r>
              <a:rPr lang="ro-RO" dirty="0" smtClean="0"/>
              <a:t> efectuează și deplasări de elemente în bucla interioară). Această simplitate este cea care face ca algoritmul </a:t>
            </a:r>
            <a:r>
              <a:rPr lang="ro-RO" dirty="0" err="1" smtClean="0"/>
              <a:t>QuickSort</a:t>
            </a:r>
            <a:r>
              <a:rPr lang="ro-RO" dirty="0" smtClean="0"/>
              <a:t> să fie rapid</a:t>
            </a:r>
          </a:p>
          <a:p>
            <a:r>
              <a:rPr lang="ro-RO" dirty="0" err="1" smtClean="0"/>
              <a:t>QuickSort</a:t>
            </a:r>
            <a:r>
              <a:rPr lang="ro-RO" dirty="0" smtClean="0"/>
              <a:t> face puține comparații. Eficiența depinde de cât de bine este împărțit vectorul de operația de partiționare – ceea ce depinde de valoarea pivotului</a:t>
            </a:r>
          </a:p>
          <a:p>
            <a:r>
              <a:rPr lang="ro-RO" dirty="0" smtClean="0"/>
              <a:t>Poziția în care ajunge pivotul poate fi în mod echiprobabil oriunde în cadrul vectorului (pentru un vector de elemente </a:t>
            </a:r>
            <a:r>
              <a:rPr lang="ro-RO" dirty="0" err="1" smtClean="0"/>
              <a:t>aleatoare</a:t>
            </a:r>
            <a:r>
              <a:rPr lang="ro-RO" dirty="0" smtClean="0"/>
              <a:t>)</a:t>
            </a:r>
            <a:endParaRPr lang="ro-RO" dirty="0"/>
          </a:p>
        </p:txBody>
      </p:sp>
    </p:spTree>
    <p:extLst>
      <p:ext uri="{BB962C8B-B14F-4D97-AF65-F5344CB8AC3E}">
        <p14:creationId xmlns:p14="http://schemas.microsoft.com/office/powerpoint/2010/main" val="295989128"/>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err="1"/>
              <a:t>Sortare</a:t>
            </a:r>
            <a:r>
              <a:rPr lang="en-GB" dirty="0"/>
              <a:t/>
            </a:r>
            <a:br>
              <a:rPr lang="en-GB" dirty="0"/>
            </a:br>
            <a:r>
              <a:rPr lang="en-GB" dirty="0" err="1"/>
              <a:t>QuickSort</a:t>
            </a:r>
            <a:r>
              <a:rPr lang="en-GB" dirty="0"/>
              <a:t> – </a:t>
            </a:r>
            <a:r>
              <a:rPr lang="en-GB" dirty="0" err="1"/>
              <a:t>caracteristici</a:t>
            </a:r>
            <a:r>
              <a:rPr lang="en-GB" dirty="0"/>
              <a:t> de </a:t>
            </a:r>
            <a:r>
              <a:rPr lang="en-GB" dirty="0" err="1"/>
              <a:t>performan</a:t>
            </a:r>
            <a:r>
              <a:rPr lang="ro-RO" dirty="0" err="1"/>
              <a:t>ță</a:t>
            </a:r>
            <a:endParaRPr lang="ro-RO" dirty="0"/>
          </a:p>
        </p:txBody>
      </p:sp>
      <p:sp>
        <p:nvSpPr>
          <p:cNvPr id="3" name="Content Placeholder 2"/>
          <p:cNvSpPr>
            <a:spLocks noGrp="1"/>
          </p:cNvSpPr>
          <p:nvPr>
            <p:ph idx="1"/>
          </p:nvPr>
        </p:nvSpPr>
        <p:spPr/>
        <p:txBody>
          <a:bodyPr/>
          <a:lstStyle/>
          <a:p>
            <a:r>
              <a:rPr lang="ro-RO" dirty="0" smtClean="0"/>
              <a:t>În cel mai bun caz pivotul ajunge la mijlocul vectorului</a:t>
            </a:r>
          </a:p>
          <a:p>
            <a:r>
              <a:rPr lang="ro-RO" dirty="0" smtClean="0"/>
              <a:t>În acest caz avem relația C(N) = 2C(N/2) + N cu soluția C(N) </a:t>
            </a:r>
            <a:r>
              <a:rPr lang="en-GB" dirty="0" smtClean="0"/>
              <a:t>~</a:t>
            </a:r>
            <a:r>
              <a:rPr lang="ro-RO" dirty="0" smtClean="0"/>
              <a:t> N log N pentru numărul de comparații</a:t>
            </a:r>
          </a:p>
          <a:p>
            <a:r>
              <a:rPr lang="ro-RO" dirty="0" smtClean="0"/>
              <a:t>În medie poziția pivotului va fi la mijlocul vectorului. </a:t>
            </a:r>
          </a:p>
          <a:p>
            <a:r>
              <a:rPr lang="ro-RO" dirty="0" smtClean="0"/>
              <a:t>Dacă ținem probabilitate exactă a poziției pivotului relația de recurență va fi mai complicat de exprimat și de rezolvat dar rezultatul final va fi similar</a:t>
            </a:r>
          </a:p>
          <a:p>
            <a:r>
              <a:rPr lang="ro-RO" b="1" dirty="0" smtClean="0"/>
              <a:t>Propoziție: </a:t>
            </a:r>
            <a:r>
              <a:rPr lang="ro-RO" dirty="0" err="1" smtClean="0"/>
              <a:t>QuickSort</a:t>
            </a:r>
            <a:r>
              <a:rPr lang="ro-RO" dirty="0" smtClean="0"/>
              <a:t> folosește în medie </a:t>
            </a:r>
            <a:r>
              <a:rPr lang="en-GB" dirty="0" smtClean="0"/>
              <a:t>~2N log N </a:t>
            </a:r>
            <a:r>
              <a:rPr lang="en-GB" dirty="0" err="1" smtClean="0"/>
              <a:t>compara</a:t>
            </a:r>
            <a:r>
              <a:rPr lang="ro-RO" dirty="0" smtClean="0"/>
              <a:t>ții (și 1/6 din această valoarea interschimbări) pentru a sorta un vector nu N chei aleatorii distincte</a:t>
            </a:r>
          </a:p>
          <a:p>
            <a:endParaRPr lang="ro-RO" dirty="0"/>
          </a:p>
        </p:txBody>
      </p:sp>
    </p:spTree>
    <p:extLst>
      <p:ext uri="{BB962C8B-B14F-4D97-AF65-F5344CB8AC3E}">
        <p14:creationId xmlns:p14="http://schemas.microsoft.com/office/powerpoint/2010/main" val="1302673380"/>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err="1"/>
              <a:t>Sortare</a:t>
            </a:r>
            <a:r>
              <a:rPr lang="en-GB" dirty="0"/>
              <a:t/>
            </a:r>
            <a:br>
              <a:rPr lang="en-GB" dirty="0"/>
            </a:br>
            <a:r>
              <a:rPr lang="en-GB" dirty="0" err="1"/>
              <a:t>QuickSort</a:t>
            </a:r>
            <a:r>
              <a:rPr lang="en-GB" dirty="0"/>
              <a:t> – </a:t>
            </a:r>
            <a:r>
              <a:rPr lang="en-GB" dirty="0" err="1"/>
              <a:t>caracteristici</a:t>
            </a:r>
            <a:r>
              <a:rPr lang="en-GB" dirty="0"/>
              <a:t> de </a:t>
            </a:r>
            <a:r>
              <a:rPr lang="en-GB" dirty="0" err="1"/>
              <a:t>performan</a:t>
            </a:r>
            <a:r>
              <a:rPr lang="ro-RO" dirty="0" err="1"/>
              <a:t>ță</a:t>
            </a:r>
            <a:endParaRPr lang="ro-RO" dirty="0"/>
          </a:p>
        </p:txBody>
      </p:sp>
      <p:sp>
        <p:nvSpPr>
          <p:cNvPr id="3" name="Content Placeholder 2"/>
          <p:cNvSpPr>
            <a:spLocks noGrp="1"/>
          </p:cNvSpPr>
          <p:nvPr>
            <p:ph idx="1"/>
          </p:nvPr>
        </p:nvSpPr>
        <p:spPr>
          <a:xfrm>
            <a:off x="677338" y="2160590"/>
            <a:ext cx="9053895" cy="3880773"/>
          </a:xfrm>
        </p:spPr>
        <p:txBody>
          <a:bodyPr>
            <a:normAutofit/>
          </a:bodyPr>
          <a:lstStyle/>
          <a:p>
            <a:r>
              <a:rPr lang="ro-RO" b="1" dirty="0" smtClean="0"/>
              <a:t>Demonstrație:</a:t>
            </a:r>
          </a:p>
          <a:p>
            <a:pPr lvl="1"/>
            <a:r>
              <a:rPr lang="ro-RO" dirty="0" smtClean="0"/>
              <a:t>Fie C(N) numărul mediu de comparații necesar pentru a sorta un vector de lungime N</a:t>
            </a:r>
          </a:p>
          <a:p>
            <a:pPr lvl="1"/>
            <a:r>
              <a:rPr lang="ro-RO" dirty="0" smtClean="0"/>
              <a:t>C(0) = C(1) = 0</a:t>
            </a:r>
          </a:p>
          <a:p>
            <a:pPr lvl="1"/>
            <a:r>
              <a:rPr lang="ro-RO" dirty="0" smtClean="0"/>
              <a:t>C(N) = N + 1 + [C(0) + C(1) + … + C(N-1)] / N + [C(N-1)+C(N-2)+…+C(0)] / N, pentru N &gt; 1</a:t>
            </a:r>
          </a:p>
          <a:p>
            <a:pPr lvl="1"/>
            <a:r>
              <a:rPr lang="ro-RO" dirty="0" smtClean="0"/>
              <a:t>C(N) = costul partiționării (N+1) + costul mediu pentru sortarea </a:t>
            </a:r>
            <a:r>
              <a:rPr lang="ro-RO" dirty="0" err="1" smtClean="0"/>
              <a:t>subvectorului</a:t>
            </a:r>
            <a:r>
              <a:rPr lang="ro-RO" dirty="0" smtClean="0"/>
              <a:t> stâng + costul mediul pentru sortarea </a:t>
            </a:r>
            <a:r>
              <a:rPr lang="ro-RO" dirty="0" err="1" smtClean="0"/>
              <a:t>subvectorului</a:t>
            </a:r>
            <a:r>
              <a:rPr lang="ro-RO" dirty="0" smtClean="0"/>
              <a:t> drept (dimensiunea celor doi </a:t>
            </a:r>
            <a:r>
              <a:rPr lang="ro-RO" dirty="0" err="1" smtClean="0"/>
              <a:t>subvectori</a:t>
            </a:r>
            <a:r>
              <a:rPr lang="ro-RO" dirty="0" smtClean="0"/>
              <a:t> în mod echiprobabil poate fi orice valoare de la 0 la N-1)</a:t>
            </a:r>
          </a:p>
          <a:p>
            <a:pPr lvl="1"/>
            <a:r>
              <a:rPr lang="ro-RO" dirty="0" smtClean="0"/>
              <a:t>N C(N) = N(N+1) + 2</a:t>
            </a:r>
            <a:r>
              <a:rPr lang="ro-RO" dirty="0"/>
              <a:t> [C(0) + C(1) + … + C(N-1)] </a:t>
            </a:r>
            <a:r>
              <a:rPr lang="ro-RO" dirty="0" smtClean="0"/>
              <a:t>, </a:t>
            </a:r>
            <a:r>
              <a:rPr lang="ro-RO" dirty="0" err="1" smtClean="0"/>
              <a:t>pt</a:t>
            </a:r>
            <a:r>
              <a:rPr lang="ro-RO" dirty="0" smtClean="0"/>
              <a:t> N</a:t>
            </a:r>
          </a:p>
          <a:p>
            <a:pPr lvl="1"/>
            <a:r>
              <a:rPr lang="ro-RO" dirty="0" smtClean="0"/>
              <a:t>(N-1) C(N-1) = (N-1)N + </a:t>
            </a:r>
            <a:r>
              <a:rPr lang="ro-RO" dirty="0"/>
              <a:t>2 [C(0) + C(1) + … + </a:t>
            </a:r>
            <a:r>
              <a:rPr lang="ro-RO" dirty="0" smtClean="0"/>
              <a:t>C(N-2)] , </a:t>
            </a:r>
            <a:r>
              <a:rPr lang="ro-RO" dirty="0" err="1" smtClean="0"/>
              <a:t>pt</a:t>
            </a:r>
            <a:r>
              <a:rPr lang="ro-RO" dirty="0" smtClean="0"/>
              <a:t> N-1 și făcând diferența obținem</a:t>
            </a:r>
          </a:p>
          <a:p>
            <a:pPr lvl="1"/>
            <a:r>
              <a:rPr lang="ro-RO" dirty="0" smtClean="0"/>
              <a:t>N C(N) - </a:t>
            </a:r>
            <a:r>
              <a:rPr lang="ro-RO" dirty="0"/>
              <a:t>(N-1</a:t>
            </a:r>
            <a:r>
              <a:rPr lang="ro-RO" dirty="0" smtClean="0"/>
              <a:t>) C(N-1</a:t>
            </a:r>
            <a:r>
              <a:rPr lang="ro-RO" dirty="0"/>
              <a:t>) </a:t>
            </a:r>
            <a:r>
              <a:rPr lang="ro-RO" dirty="0" smtClean="0"/>
              <a:t>= 2N + 2C(N-1), împărțim cu N(N+1)</a:t>
            </a:r>
          </a:p>
          <a:p>
            <a:pPr lvl="1"/>
            <a:endParaRPr lang="ro-RO" dirty="0" smtClean="0"/>
          </a:p>
          <a:p>
            <a:pPr lvl="1"/>
            <a:endParaRPr lang="ro-RO" dirty="0"/>
          </a:p>
        </p:txBody>
      </p:sp>
    </p:spTree>
    <p:extLst>
      <p:ext uri="{BB962C8B-B14F-4D97-AF65-F5344CB8AC3E}">
        <p14:creationId xmlns:p14="http://schemas.microsoft.com/office/powerpoint/2010/main" val="48862929"/>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err="1"/>
              <a:t>Sortare</a:t>
            </a:r>
            <a:r>
              <a:rPr lang="en-GB" dirty="0"/>
              <a:t/>
            </a:r>
            <a:br>
              <a:rPr lang="en-GB" dirty="0"/>
            </a:br>
            <a:r>
              <a:rPr lang="en-GB" dirty="0" err="1"/>
              <a:t>QuickSort</a:t>
            </a:r>
            <a:r>
              <a:rPr lang="en-GB" dirty="0"/>
              <a:t> – </a:t>
            </a:r>
            <a:r>
              <a:rPr lang="en-GB" dirty="0" err="1"/>
              <a:t>caracteristici</a:t>
            </a:r>
            <a:r>
              <a:rPr lang="en-GB" dirty="0"/>
              <a:t> de </a:t>
            </a:r>
            <a:r>
              <a:rPr lang="en-GB" dirty="0" err="1"/>
              <a:t>performan</a:t>
            </a:r>
            <a:r>
              <a:rPr lang="ro-RO" dirty="0" err="1"/>
              <a:t>ță</a:t>
            </a:r>
            <a:endParaRPr lang="ro-RO" dirty="0"/>
          </a:p>
        </p:txBody>
      </p:sp>
      <p:sp>
        <p:nvSpPr>
          <p:cNvPr id="3" name="Content Placeholder 2"/>
          <p:cNvSpPr>
            <a:spLocks noGrp="1"/>
          </p:cNvSpPr>
          <p:nvPr>
            <p:ph idx="1"/>
          </p:nvPr>
        </p:nvSpPr>
        <p:spPr/>
        <p:txBody>
          <a:bodyPr/>
          <a:lstStyle/>
          <a:p>
            <a:pPr lvl="1"/>
            <a:r>
              <a:rPr lang="ro-RO" dirty="0"/>
              <a:t>C(N)/(N+1) = C(N-1)/N + 2/(N+1)</a:t>
            </a:r>
          </a:p>
          <a:p>
            <a:pPr lvl="1"/>
            <a:r>
              <a:rPr lang="ro-RO" dirty="0"/>
              <a:t>C(N) </a:t>
            </a:r>
            <a:r>
              <a:rPr lang="en-GB" dirty="0"/>
              <a:t>~ 2(N+1)(1/3 + 1/4 + …1/(N+1</a:t>
            </a:r>
            <a:r>
              <a:rPr lang="en-GB" dirty="0" smtClean="0"/>
              <a:t>)) ~ 2N ln N ≈ 1.39 N </a:t>
            </a:r>
            <a:r>
              <a:rPr lang="en-GB" dirty="0" err="1" smtClean="0"/>
              <a:t>lg</a:t>
            </a:r>
            <a:r>
              <a:rPr lang="en-GB" dirty="0" smtClean="0"/>
              <a:t> N</a:t>
            </a:r>
          </a:p>
          <a:p>
            <a:pPr lvl="1"/>
            <a:r>
              <a:rPr lang="en-GB" dirty="0" err="1" smtClean="0"/>
              <a:t>Num</a:t>
            </a:r>
            <a:r>
              <a:rPr lang="ro-RO" dirty="0" err="1" smtClean="0"/>
              <a:t>ărul</a:t>
            </a:r>
            <a:r>
              <a:rPr lang="ro-RO" dirty="0" smtClean="0"/>
              <a:t> mediu de comparații este cu 39% mai mare decât în cel mai bun caz □</a:t>
            </a:r>
          </a:p>
          <a:p>
            <a:r>
              <a:rPr lang="ro-RO" dirty="0" smtClean="0"/>
              <a:t>Atunci când cheile nu sunt distincte, o analiză precisă este mai greu de făcut, dar numărul mediu de comparații nu va fi mai mare decât C(N)</a:t>
            </a:r>
          </a:p>
          <a:p>
            <a:r>
              <a:rPr lang="ro-RO" dirty="0" err="1" smtClean="0"/>
              <a:t>QuickSort</a:t>
            </a:r>
            <a:r>
              <a:rPr lang="ro-RO" dirty="0" smtClean="0"/>
              <a:t> poate fi foarte ineficient dacă partițiile nu sunt echilibrate</a:t>
            </a:r>
          </a:p>
          <a:p>
            <a:r>
              <a:rPr lang="ro-RO" dirty="0" smtClean="0"/>
              <a:t>Din acest motiv vectorul este permutat aleatoriu înainte de a sorta. În acest fel probabilitatea de a obține partiții neechilibrate este neglijabilă în practică</a:t>
            </a:r>
          </a:p>
          <a:p>
            <a:r>
              <a:rPr lang="ro-RO" b="1" dirty="0" smtClean="0"/>
              <a:t>Propoziție: </a:t>
            </a:r>
            <a:r>
              <a:rPr lang="ro-RO" dirty="0" smtClean="0"/>
              <a:t>În cel mai rău caz </a:t>
            </a:r>
            <a:r>
              <a:rPr lang="ro-RO" dirty="0" err="1" smtClean="0"/>
              <a:t>QuickSort</a:t>
            </a:r>
            <a:r>
              <a:rPr lang="ro-RO" dirty="0" smtClean="0"/>
              <a:t> folosește </a:t>
            </a:r>
            <a:r>
              <a:rPr lang="en-GB" dirty="0" smtClean="0"/>
              <a:t>~</a:t>
            </a:r>
            <a:r>
              <a:rPr lang="ro-RO" dirty="0" smtClean="0"/>
              <a:t>N^2/2 comparații, dar permutarea aleatorie ne va proteja de această situație</a:t>
            </a:r>
            <a:endParaRPr lang="ro-RO" dirty="0"/>
          </a:p>
          <a:p>
            <a:pPr lvl="1"/>
            <a:endParaRPr lang="ro-RO" dirty="0"/>
          </a:p>
        </p:txBody>
      </p:sp>
    </p:spTree>
    <p:extLst>
      <p:ext uri="{BB962C8B-B14F-4D97-AF65-F5344CB8AC3E}">
        <p14:creationId xmlns:p14="http://schemas.microsoft.com/office/powerpoint/2010/main" val="4247669665"/>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r>
              <a:rPr lang="en-GB" dirty="0"/>
              <a:t/>
            </a:r>
            <a:br>
              <a:rPr lang="en-GB" dirty="0"/>
            </a:br>
            <a:r>
              <a:rPr lang="en-GB" dirty="0" err="1" smtClean="0"/>
              <a:t>QuickSort</a:t>
            </a:r>
            <a:r>
              <a:rPr lang="ro-RO" dirty="0" smtClean="0"/>
              <a:t> – îmbunătățiri algoritmice</a:t>
            </a:r>
            <a:endParaRPr lang="ro-RO" dirty="0"/>
          </a:p>
        </p:txBody>
      </p:sp>
      <p:sp>
        <p:nvSpPr>
          <p:cNvPr id="3" name="Content Placeholder 2"/>
          <p:cNvSpPr>
            <a:spLocks noGrp="1"/>
          </p:cNvSpPr>
          <p:nvPr>
            <p:ph idx="1"/>
          </p:nvPr>
        </p:nvSpPr>
        <p:spPr/>
        <p:txBody>
          <a:bodyPr/>
          <a:lstStyle/>
          <a:p>
            <a:r>
              <a:rPr lang="ro-RO" dirty="0" err="1" smtClean="0"/>
              <a:t>QuickSort</a:t>
            </a:r>
            <a:r>
              <a:rPr lang="ro-RO" dirty="0" smtClean="0"/>
              <a:t> este mai lent decât </a:t>
            </a:r>
            <a:r>
              <a:rPr lang="ro-RO" dirty="0" err="1" smtClean="0"/>
              <a:t>InsertionSort</a:t>
            </a:r>
            <a:r>
              <a:rPr lang="ro-RO" dirty="0" smtClean="0"/>
              <a:t> pentru vectori de dimensiune mică</a:t>
            </a:r>
          </a:p>
          <a:p>
            <a:r>
              <a:rPr lang="ro-RO" dirty="0" smtClean="0"/>
              <a:t>Prin urmare </a:t>
            </a:r>
            <a:r>
              <a:rPr lang="ro-RO" dirty="0" err="1" smtClean="0">
                <a:latin typeface="Consolas" panose="020B0609020204030204" pitchFamily="49" charset="0"/>
                <a:cs typeface="Consolas" panose="020B0609020204030204" pitchFamily="49" charset="0"/>
              </a:rPr>
              <a:t>if</a:t>
            </a:r>
            <a:r>
              <a:rPr lang="ro-RO" dirty="0" smtClean="0">
                <a:latin typeface="Consolas" panose="020B0609020204030204" pitchFamily="49" charset="0"/>
                <a:cs typeface="Consolas" panose="020B0609020204030204" pitchFamily="49" charset="0"/>
              </a:rPr>
              <a:t> (hi &lt;= </a:t>
            </a:r>
            <a:r>
              <a:rPr lang="ro-RO" dirty="0" err="1" smtClean="0">
                <a:latin typeface="Consolas" panose="020B0609020204030204" pitchFamily="49" charset="0"/>
                <a:cs typeface="Consolas" panose="020B0609020204030204" pitchFamily="49" charset="0"/>
              </a:rPr>
              <a:t>lo</a:t>
            </a:r>
            <a:r>
              <a:rPr lang="ro-RO" dirty="0" smtClean="0">
                <a:latin typeface="Consolas" panose="020B0609020204030204" pitchFamily="49" charset="0"/>
                <a:cs typeface="Consolas" panose="020B0609020204030204" pitchFamily="49" charset="0"/>
              </a:rPr>
              <a:t>) </a:t>
            </a:r>
            <a:r>
              <a:rPr lang="ro-RO" dirty="0" smtClean="0"/>
              <a:t>poate fi înlocuit </a:t>
            </a:r>
            <a:br>
              <a:rPr lang="ro-RO" dirty="0" smtClean="0"/>
            </a:br>
            <a:r>
              <a:rPr lang="ro-RO" dirty="0" err="1" smtClean="0">
                <a:latin typeface="Consolas" panose="020B0609020204030204" pitchFamily="49" charset="0"/>
                <a:cs typeface="Consolas" panose="020B0609020204030204" pitchFamily="49" charset="0"/>
              </a:rPr>
              <a:t>if</a:t>
            </a:r>
            <a:r>
              <a:rPr lang="ro-RO" dirty="0" smtClean="0">
                <a:latin typeface="Consolas" panose="020B0609020204030204" pitchFamily="49" charset="0"/>
                <a:cs typeface="Consolas" panose="020B0609020204030204" pitchFamily="49" charset="0"/>
              </a:rPr>
              <a:t>(hi &lt;= </a:t>
            </a:r>
            <a:r>
              <a:rPr lang="ro-RO" dirty="0" err="1" smtClean="0">
                <a:latin typeface="Consolas" panose="020B0609020204030204" pitchFamily="49" charset="0"/>
                <a:cs typeface="Consolas" panose="020B0609020204030204" pitchFamily="49" charset="0"/>
              </a:rPr>
              <a:t>lo</a:t>
            </a:r>
            <a:r>
              <a:rPr lang="ro-RO" dirty="0" smtClean="0">
                <a:latin typeface="Consolas" panose="020B0609020204030204" pitchFamily="49" charset="0"/>
                <a:cs typeface="Consolas" panose="020B0609020204030204" pitchFamily="49" charset="0"/>
              </a:rPr>
              <a:t> + M) { </a:t>
            </a:r>
            <a:r>
              <a:rPr lang="ro-RO" dirty="0" err="1" smtClean="0">
                <a:latin typeface="Consolas" panose="020B0609020204030204" pitchFamily="49" charset="0"/>
                <a:cs typeface="Consolas" panose="020B0609020204030204" pitchFamily="49" charset="0"/>
              </a:rPr>
              <a:t>InsertionSort.sort</a:t>
            </a:r>
            <a:r>
              <a:rPr lang="ro-RO" dirty="0" smtClean="0">
                <a:latin typeface="Consolas" panose="020B0609020204030204" pitchFamily="49" charset="0"/>
                <a:cs typeface="Consolas" panose="020B0609020204030204" pitchFamily="49" charset="0"/>
              </a:rPr>
              <a:t>(a, </a:t>
            </a:r>
            <a:r>
              <a:rPr lang="ro-RO" dirty="0" err="1" smtClean="0">
                <a:latin typeface="Consolas" panose="020B0609020204030204" pitchFamily="49" charset="0"/>
                <a:cs typeface="Consolas" panose="020B0609020204030204" pitchFamily="49" charset="0"/>
              </a:rPr>
              <a:t>lo</a:t>
            </a:r>
            <a:r>
              <a:rPr lang="ro-RO" dirty="0" smtClean="0">
                <a:latin typeface="Consolas" panose="020B0609020204030204" pitchFamily="49" charset="0"/>
                <a:cs typeface="Consolas" panose="020B0609020204030204" pitchFamily="49" charset="0"/>
              </a:rPr>
              <a:t>, hi); </a:t>
            </a:r>
            <a:r>
              <a:rPr lang="ro-RO" dirty="0" err="1" smtClean="0">
                <a:latin typeface="Consolas" panose="020B0609020204030204" pitchFamily="49" charset="0"/>
                <a:cs typeface="Consolas" panose="020B0609020204030204" pitchFamily="49" charset="0"/>
              </a:rPr>
              <a:t>return</a:t>
            </a:r>
            <a:r>
              <a:rPr lang="ro-RO" dirty="0" smtClean="0">
                <a:latin typeface="Consolas" panose="020B0609020204030204" pitchFamily="49" charset="0"/>
                <a:cs typeface="Consolas" panose="020B0609020204030204" pitchFamily="49" charset="0"/>
              </a:rPr>
              <a:t>; }</a:t>
            </a:r>
          </a:p>
          <a:p>
            <a:r>
              <a:rPr lang="ro-RO" dirty="0" smtClean="0"/>
              <a:t>Valoarea lui </a:t>
            </a:r>
            <a:r>
              <a:rPr lang="ro-RO" dirty="0" smtClean="0">
                <a:latin typeface="Consolas" panose="020B0609020204030204" pitchFamily="49" charset="0"/>
                <a:cs typeface="Consolas" panose="020B0609020204030204" pitchFamily="49" charset="0"/>
              </a:rPr>
              <a:t>M</a:t>
            </a:r>
            <a:r>
              <a:rPr lang="ro-RO" dirty="0" smtClean="0"/>
              <a:t> depinde de sistem dar orice valoarea între 5 și 15 poate da rezultate bune</a:t>
            </a:r>
          </a:p>
          <a:p>
            <a:r>
              <a:rPr lang="ro-RO" dirty="0" smtClean="0"/>
              <a:t>Partiționarea după valoarea medie din trei valori alese aleatoriu. Dacă a, b, c sunt trei valori alese aleatoriu din vector se va alege ca pivot valoarea din cele 3 care are proprietatea că este mai mare decât una din celelalte două și mai mică decât cealaltă din cele două: x &lt;= pivot &lt;= y unde x = Min(a, b, c), y = Max(</a:t>
            </a:r>
            <a:r>
              <a:rPr lang="ro-RO" dirty="0" err="1" smtClean="0"/>
              <a:t>a,b,c</a:t>
            </a:r>
            <a:r>
              <a:rPr lang="ro-RO" dirty="0" smtClean="0"/>
              <a:t>)</a:t>
            </a:r>
          </a:p>
          <a:p>
            <a:endParaRPr lang="ro-RO" dirty="0"/>
          </a:p>
        </p:txBody>
      </p:sp>
    </p:spTree>
    <p:extLst>
      <p:ext uri="{BB962C8B-B14F-4D97-AF65-F5344CB8AC3E}">
        <p14:creationId xmlns:p14="http://schemas.microsoft.com/office/powerpoint/2010/main" val="3261526618"/>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r>
              <a:rPr lang="en-GB" dirty="0"/>
              <a:t/>
            </a:r>
            <a:br>
              <a:rPr lang="en-GB" dirty="0"/>
            </a:br>
            <a:r>
              <a:rPr lang="en-GB" dirty="0" err="1"/>
              <a:t>QuickSort</a:t>
            </a:r>
            <a:r>
              <a:rPr lang="ro-RO" dirty="0"/>
              <a:t> – îmbunătățiri algoritmice</a:t>
            </a:r>
          </a:p>
        </p:txBody>
      </p:sp>
      <p:sp>
        <p:nvSpPr>
          <p:cNvPr id="3" name="Content Placeholder 2"/>
          <p:cNvSpPr>
            <a:spLocks noGrp="1"/>
          </p:cNvSpPr>
          <p:nvPr>
            <p:ph idx="1"/>
          </p:nvPr>
        </p:nvSpPr>
        <p:spPr/>
        <p:txBody>
          <a:bodyPr/>
          <a:lstStyle/>
          <a:p>
            <a:r>
              <a:rPr lang="ro-RO" dirty="0" smtClean="0"/>
              <a:t>Sortarea unui vector cu multe chei egale poate fi îmbunătățită (vector mare cu puține chei distincte). </a:t>
            </a:r>
          </a:p>
          <a:p>
            <a:r>
              <a:rPr lang="ro-RO" dirty="0" smtClean="0"/>
              <a:t>Pentru un astfel de vector versiunea inițială a </a:t>
            </a:r>
            <a:r>
              <a:rPr lang="ro-RO" dirty="0" err="1" smtClean="0"/>
              <a:t>QuickSort</a:t>
            </a:r>
            <a:r>
              <a:rPr lang="ro-RO" dirty="0" smtClean="0"/>
              <a:t> va rula recursiv pentru mulți vectori în care toate elementele sunt egale (ineficient)</a:t>
            </a:r>
          </a:p>
          <a:p>
            <a:r>
              <a:rPr lang="ro-RO" dirty="0" smtClean="0"/>
              <a:t>Vom </a:t>
            </a:r>
            <a:r>
              <a:rPr lang="ro-RO" dirty="0" err="1" smtClean="0"/>
              <a:t>partiționa</a:t>
            </a:r>
            <a:r>
              <a:rPr lang="ro-RO" dirty="0" smtClean="0"/>
              <a:t> vectorul în trei părți: </a:t>
            </a:r>
          </a:p>
          <a:p>
            <a:pPr lvl="1"/>
            <a:r>
              <a:rPr lang="ro-RO" dirty="0" smtClean="0"/>
              <a:t>Elementele mai mici decât pivotul</a:t>
            </a:r>
          </a:p>
          <a:p>
            <a:pPr lvl="1"/>
            <a:r>
              <a:rPr lang="ro-RO" dirty="0" smtClean="0"/>
              <a:t>Elementele egale cu pivotul</a:t>
            </a:r>
          </a:p>
          <a:p>
            <a:pPr lvl="1"/>
            <a:r>
              <a:rPr lang="ro-RO" dirty="0" smtClean="0"/>
              <a:t>Elementele mai mari decât pivotul</a:t>
            </a:r>
            <a:endParaRPr lang="ro-RO" dirty="0"/>
          </a:p>
        </p:txBody>
      </p:sp>
    </p:spTree>
    <p:extLst>
      <p:ext uri="{BB962C8B-B14F-4D97-AF65-F5344CB8AC3E}">
        <p14:creationId xmlns:p14="http://schemas.microsoft.com/office/powerpoint/2010/main" val="1010473309"/>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r>
              <a:rPr lang="en-GB" dirty="0"/>
              <a:t/>
            </a:r>
            <a:br>
              <a:rPr lang="en-GB" dirty="0"/>
            </a:br>
            <a:r>
              <a:rPr lang="en-GB" dirty="0" err="1"/>
              <a:t>QuickSort</a:t>
            </a:r>
            <a:r>
              <a:rPr lang="ro-RO" dirty="0"/>
              <a:t> – îmbunătățiri algoritmice</a:t>
            </a:r>
          </a:p>
        </p:txBody>
      </p:sp>
      <p:sp>
        <p:nvSpPr>
          <p:cNvPr id="3" name="Content Placeholder 2"/>
          <p:cNvSpPr>
            <a:spLocks noGrp="1"/>
          </p:cNvSpPr>
          <p:nvPr>
            <p:ph idx="1"/>
          </p:nvPr>
        </p:nvSpPr>
        <p:spPr/>
        <p:txBody>
          <a:bodyPr>
            <a:normAutofit lnSpcReduction="10000"/>
          </a:bodyPr>
          <a:lstStyle/>
          <a:p>
            <a:r>
              <a:rPr lang="ro-RO" dirty="0" err="1" smtClean="0"/>
              <a:t>E.W.Dijkstra</a:t>
            </a:r>
            <a:r>
              <a:rPr lang="ro-RO" dirty="0" smtClean="0"/>
              <a:t> a popularizat exercițiul de partiționare în 3 sub forma problemei </a:t>
            </a:r>
            <a:r>
              <a:rPr lang="ro-RO" i="1" dirty="0" smtClean="0"/>
              <a:t>Drapelului Olandez </a:t>
            </a:r>
            <a:r>
              <a:rPr lang="ro-RO" dirty="0" smtClean="0"/>
              <a:t>(sortarea unui vector cu 3 elemente distincte ce corespund celor 3 culori </a:t>
            </a:r>
            <a:r>
              <a:rPr lang="ro-RO" dirty="0"/>
              <a:t>ale drapelului) </a:t>
            </a:r>
            <a:r>
              <a:rPr lang="ro-RO" dirty="0">
                <a:hlinkClick r:id="rId2"/>
              </a:rPr>
              <a:t>http://</a:t>
            </a:r>
            <a:r>
              <a:rPr lang="ro-RO" dirty="0" smtClean="0">
                <a:hlinkClick r:id="rId2"/>
              </a:rPr>
              <a:t>en.wikipedia.org/wiki/Dutch_national_flag_problem</a:t>
            </a:r>
            <a:r>
              <a:rPr lang="ro-RO" dirty="0" smtClean="0"/>
              <a:t> </a:t>
            </a:r>
          </a:p>
          <a:p>
            <a:r>
              <a:rPr lang="ro-RO" dirty="0" smtClean="0"/>
              <a:t>Problema are o soluție liniară vectorul fiind parcurs o singură dată de la stânga la dreapta</a:t>
            </a:r>
            <a:endParaRPr lang="en-GB" dirty="0" smtClean="0"/>
          </a:p>
          <a:p>
            <a:r>
              <a:rPr lang="en-GB" dirty="0" err="1" smtClean="0"/>
              <a:t>Vom</a:t>
            </a:r>
            <a:r>
              <a:rPr lang="en-GB" dirty="0" smtClean="0"/>
              <a:t> </a:t>
            </a:r>
            <a:r>
              <a:rPr lang="en-GB" dirty="0" err="1" smtClean="0"/>
              <a:t>avea</a:t>
            </a:r>
            <a:r>
              <a:rPr lang="en-GB" dirty="0" smtClean="0"/>
              <a:t> </a:t>
            </a:r>
            <a:r>
              <a:rPr lang="ro-RO" dirty="0" smtClean="0"/>
              <a:t>trei </a:t>
            </a:r>
            <a:r>
              <a:rPr lang="en-GB" dirty="0" err="1" smtClean="0"/>
              <a:t>indec</a:t>
            </a:r>
            <a:r>
              <a:rPr lang="ro-RO" dirty="0" smtClean="0"/>
              <a:t>și </a:t>
            </a:r>
            <a:r>
              <a:rPr lang="ro-RO" dirty="0" smtClean="0">
                <a:latin typeface="Consolas" panose="020B0609020204030204" pitchFamily="49" charset="0"/>
                <a:cs typeface="Consolas" panose="020B0609020204030204" pitchFamily="49" charset="0"/>
              </a:rPr>
              <a:t>i, </a:t>
            </a:r>
            <a:r>
              <a:rPr lang="ro-RO" dirty="0" err="1" smtClean="0">
                <a:latin typeface="Consolas" panose="020B0609020204030204" pitchFamily="49" charset="0"/>
                <a:cs typeface="Consolas" panose="020B0609020204030204" pitchFamily="49" charset="0"/>
              </a:rPr>
              <a:t>lt</a:t>
            </a:r>
            <a:r>
              <a:rPr lang="ro-RO" dirty="0" smtClean="0">
                <a:latin typeface="Consolas" panose="020B0609020204030204" pitchFamily="49" charset="0"/>
                <a:cs typeface="Consolas" panose="020B0609020204030204" pitchFamily="49" charset="0"/>
              </a:rPr>
              <a:t> și </a:t>
            </a:r>
            <a:r>
              <a:rPr lang="ro-RO" dirty="0" err="1" smtClean="0">
                <a:latin typeface="Consolas" panose="020B0609020204030204" pitchFamily="49" charset="0"/>
                <a:cs typeface="Consolas" panose="020B0609020204030204" pitchFamily="49" charset="0"/>
              </a:rPr>
              <a:t>gt</a:t>
            </a:r>
            <a:r>
              <a:rPr lang="ro-RO" dirty="0" smtClean="0"/>
              <a:t> pentru care vom întreține următoarele relații:</a:t>
            </a:r>
          </a:p>
          <a:p>
            <a:pPr lvl="1"/>
            <a:r>
              <a:rPr lang="ro-RO" dirty="0" smtClean="0">
                <a:latin typeface="Consolas" panose="020B0609020204030204" pitchFamily="49" charset="0"/>
                <a:cs typeface="Consolas" panose="020B0609020204030204" pitchFamily="49" charset="0"/>
              </a:rPr>
              <a:t>a[lo..lt-1] </a:t>
            </a:r>
            <a:r>
              <a:rPr lang="ro-RO" dirty="0" smtClean="0"/>
              <a:t>mai mici decât v (pivotul)</a:t>
            </a:r>
          </a:p>
          <a:p>
            <a:pPr lvl="1"/>
            <a:r>
              <a:rPr lang="ro-RO" dirty="0" smtClean="0">
                <a:latin typeface="Consolas" panose="020B0609020204030204" pitchFamily="49" charset="0"/>
                <a:cs typeface="Consolas" panose="020B0609020204030204" pitchFamily="49" charset="0"/>
              </a:rPr>
              <a:t>a[gt+1..hi] </a:t>
            </a:r>
            <a:r>
              <a:rPr lang="ro-RO" dirty="0" smtClean="0"/>
              <a:t>mai mari decât v</a:t>
            </a:r>
          </a:p>
          <a:p>
            <a:pPr lvl="1"/>
            <a:r>
              <a:rPr lang="ro-RO" dirty="0" smtClean="0">
                <a:latin typeface="Consolas" panose="020B0609020204030204" pitchFamily="49" charset="0"/>
                <a:cs typeface="Consolas" panose="020B0609020204030204" pitchFamily="49" charset="0"/>
              </a:rPr>
              <a:t>a[lt..i-1] </a:t>
            </a:r>
            <a:r>
              <a:rPr lang="ro-RO" dirty="0" smtClean="0"/>
              <a:t>egale cu v</a:t>
            </a:r>
          </a:p>
          <a:p>
            <a:pPr lvl="1"/>
            <a:r>
              <a:rPr lang="ro-RO" dirty="0" smtClean="0">
                <a:latin typeface="Consolas" panose="020B0609020204030204" pitchFamily="49" charset="0"/>
                <a:cs typeface="Consolas" panose="020B0609020204030204" pitchFamily="49" charset="0"/>
              </a:rPr>
              <a:t>a[i..</a:t>
            </a:r>
            <a:r>
              <a:rPr lang="ro-RO" dirty="0" err="1" smtClean="0">
                <a:latin typeface="Consolas" panose="020B0609020204030204" pitchFamily="49" charset="0"/>
                <a:cs typeface="Consolas" panose="020B0609020204030204" pitchFamily="49" charset="0"/>
              </a:rPr>
              <a:t>gt</a:t>
            </a:r>
            <a:r>
              <a:rPr lang="ro-RO" dirty="0" smtClean="0">
                <a:latin typeface="Consolas" panose="020B0609020204030204" pitchFamily="49" charset="0"/>
                <a:cs typeface="Consolas" panose="020B0609020204030204" pitchFamily="49" charset="0"/>
              </a:rPr>
              <a:t>] </a:t>
            </a:r>
            <a:r>
              <a:rPr lang="ro-RO" dirty="0" smtClean="0"/>
              <a:t>nu sunt încă investigate</a:t>
            </a:r>
          </a:p>
          <a:p>
            <a:endParaRPr lang="ro-RO" dirty="0"/>
          </a:p>
        </p:txBody>
      </p:sp>
    </p:spTree>
    <p:extLst>
      <p:ext uri="{BB962C8B-B14F-4D97-AF65-F5344CB8AC3E}">
        <p14:creationId xmlns:p14="http://schemas.microsoft.com/office/powerpoint/2010/main" val="1939430096"/>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r>
              <a:rPr lang="en-GB" dirty="0"/>
              <a:t/>
            </a:r>
            <a:br>
              <a:rPr lang="en-GB" dirty="0"/>
            </a:br>
            <a:r>
              <a:rPr lang="en-GB" dirty="0" err="1"/>
              <a:t>QuickSort</a:t>
            </a:r>
            <a:r>
              <a:rPr lang="ro-RO" dirty="0"/>
              <a:t> – îmbunătățiri algoritmice</a:t>
            </a:r>
          </a:p>
        </p:txBody>
      </p:sp>
      <p:sp>
        <p:nvSpPr>
          <p:cNvPr id="3" name="Content Placeholder 2"/>
          <p:cNvSpPr>
            <a:spLocks noGrp="1"/>
          </p:cNvSpPr>
          <p:nvPr>
            <p:ph idx="1"/>
          </p:nvPr>
        </p:nvSpPr>
        <p:spPr>
          <a:xfrm>
            <a:off x="677338" y="2160589"/>
            <a:ext cx="8596668" cy="4240211"/>
          </a:xfrm>
        </p:spPr>
        <p:txBody>
          <a:bodyPr>
            <a:normAutofit fontScale="77500" lnSpcReduction="20000"/>
          </a:bodyPr>
          <a:lstStyle/>
          <a:p>
            <a:pPr marL="0" indent="0">
              <a:buNone/>
            </a:pPr>
            <a:r>
              <a:rPr lang="fr-FR" dirty="0" err="1">
                <a:solidFill>
                  <a:srgbClr val="0000FF"/>
                </a:solidFill>
                <a:highlight>
                  <a:srgbClr val="FFFFFF"/>
                </a:highlight>
                <a:latin typeface="Consolas" panose="020B0609020204030204" pitchFamily="49" charset="0"/>
              </a:rPr>
              <a:t>private</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static</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void</a:t>
            </a:r>
            <a:r>
              <a:rPr lang="fr-FR" dirty="0">
                <a:solidFill>
                  <a:srgbClr val="000000"/>
                </a:solidFill>
                <a:highlight>
                  <a:srgbClr val="FFFFFF"/>
                </a:highlight>
                <a:latin typeface="Consolas" panose="020B0609020204030204" pitchFamily="49" charset="0"/>
              </a:rPr>
              <a:t> </a:t>
            </a:r>
            <a:r>
              <a:rPr lang="fr-FR" dirty="0" smtClean="0">
                <a:solidFill>
                  <a:srgbClr val="000000"/>
                </a:solidFill>
                <a:highlight>
                  <a:srgbClr val="FFFFFF"/>
                </a:highlight>
                <a:latin typeface="Consolas" panose="020B0609020204030204" pitchFamily="49" charset="0"/>
              </a:rPr>
              <a:t>sort</a:t>
            </a:r>
            <a:r>
              <a:rPr lang="ro-RO" dirty="0" smtClean="0">
                <a:solidFill>
                  <a:srgbClr val="000000"/>
                </a:solidFill>
                <a:highlight>
                  <a:srgbClr val="FFFFFF"/>
                </a:highlight>
                <a:latin typeface="Consolas" panose="020B0609020204030204" pitchFamily="49" charset="0"/>
              </a:rPr>
              <a:t>3Way</a:t>
            </a:r>
            <a:r>
              <a:rPr lang="fr-FR" dirty="0" smtClean="0">
                <a:solidFill>
                  <a:srgbClr val="000000"/>
                </a:solidFill>
                <a:highlight>
                  <a:srgbClr val="FFFFFF"/>
                </a:highlight>
                <a:latin typeface="Consolas" panose="020B0609020204030204" pitchFamily="49" charset="0"/>
              </a:rPr>
              <a:t>&lt;T</a:t>
            </a:r>
            <a:r>
              <a:rPr lang="fr-FR" dirty="0">
                <a:solidFill>
                  <a:srgbClr val="000000"/>
                </a:solidFill>
                <a:highlight>
                  <a:srgbClr val="FFFFFF"/>
                </a:highlight>
                <a:latin typeface="Consolas" panose="020B0609020204030204" pitchFamily="49" charset="0"/>
              </a:rPr>
              <a:t>&gt;(T[] a, </a:t>
            </a:r>
            <a:r>
              <a:rPr lang="fr-FR" dirty="0" err="1">
                <a:solidFill>
                  <a:srgbClr val="0000FF"/>
                </a:solidFill>
                <a:highlight>
                  <a:srgbClr val="FFFFFF"/>
                </a:highlight>
                <a:latin typeface="Consolas" panose="020B0609020204030204" pitchFamily="49" charset="0"/>
              </a:rPr>
              <a:t>int</a:t>
            </a:r>
            <a:r>
              <a:rPr lang="fr-FR" dirty="0">
                <a:solidFill>
                  <a:srgbClr val="000000"/>
                </a:solidFill>
                <a:highlight>
                  <a:srgbClr val="FFFFFF"/>
                </a:highlight>
                <a:latin typeface="Consolas" panose="020B0609020204030204" pitchFamily="49" charset="0"/>
              </a:rPr>
              <a:t> </a:t>
            </a:r>
            <a:r>
              <a:rPr lang="fr-FR" dirty="0" err="1">
                <a:solidFill>
                  <a:srgbClr val="000000"/>
                </a:solidFill>
                <a:highlight>
                  <a:srgbClr val="FFFFFF"/>
                </a:highlight>
                <a:latin typeface="Consolas" panose="020B0609020204030204" pitchFamily="49" charset="0"/>
              </a:rPr>
              <a:t>lo</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int</a:t>
            </a:r>
            <a:r>
              <a:rPr lang="fr-FR" dirty="0">
                <a:solidFill>
                  <a:srgbClr val="000000"/>
                </a:solidFill>
                <a:highlight>
                  <a:srgbClr val="FFFFFF"/>
                </a:highlight>
                <a:latin typeface="Consolas" panose="020B0609020204030204" pitchFamily="49" charset="0"/>
              </a:rPr>
              <a:t> hi) </a:t>
            </a:r>
            <a:r>
              <a:rPr lang="fr-FR" dirty="0" err="1">
                <a:solidFill>
                  <a:srgbClr val="0000FF"/>
                </a:solidFill>
                <a:highlight>
                  <a:srgbClr val="FFFFFF"/>
                </a:highlight>
                <a:latin typeface="Consolas" panose="020B0609020204030204" pitchFamily="49" charset="0"/>
              </a:rPr>
              <a:t>where</a:t>
            </a:r>
            <a:r>
              <a:rPr lang="fr-FR" dirty="0">
                <a:solidFill>
                  <a:srgbClr val="000000"/>
                </a:solidFill>
                <a:highlight>
                  <a:srgbClr val="FFFFFF"/>
                </a:highlight>
                <a:latin typeface="Consolas" panose="020B0609020204030204" pitchFamily="49" charset="0"/>
              </a:rPr>
              <a:t> T : </a:t>
            </a:r>
            <a:r>
              <a:rPr lang="fr-FR" dirty="0" err="1">
                <a:solidFill>
                  <a:srgbClr val="2B91AF"/>
                </a:solidFill>
                <a:highlight>
                  <a:srgbClr val="FFFFFF"/>
                </a:highlight>
                <a:latin typeface="Consolas" panose="020B0609020204030204" pitchFamily="49" charset="0"/>
              </a:rPr>
              <a:t>IComparable</a:t>
            </a:r>
            <a:r>
              <a:rPr lang="fr-FR" dirty="0">
                <a:solidFill>
                  <a:srgbClr val="000000"/>
                </a:solidFill>
                <a:highlight>
                  <a:srgbClr val="FFFFFF"/>
                </a:highlight>
                <a:latin typeface="Consolas" panose="020B0609020204030204" pitchFamily="49" charset="0"/>
              </a:rPr>
              <a:t>&lt;T</a:t>
            </a:r>
            <a:r>
              <a:rPr lang="fr-FR" dirty="0" smtClean="0">
                <a:solidFill>
                  <a:srgbClr val="000000"/>
                </a:solidFill>
                <a:highlight>
                  <a:srgbClr val="FFFFFF"/>
                </a:highlight>
                <a:latin typeface="Consolas" panose="020B0609020204030204" pitchFamily="49" charset="0"/>
              </a:rPr>
              <a:t>&gt;</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if</a:t>
            </a:r>
            <a:r>
              <a:rPr lang="ro-RO" dirty="0">
                <a:solidFill>
                  <a:srgbClr val="000000"/>
                </a:solidFill>
                <a:highlight>
                  <a:srgbClr val="FFFFFF"/>
                </a:highlight>
                <a:latin typeface="Consolas" panose="020B0609020204030204" pitchFamily="49" charset="0"/>
              </a:rPr>
              <a:t> (hi &lt;= </a:t>
            </a:r>
            <a:r>
              <a:rPr lang="ro-RO" dirty="0" err="1">
                <a:solidFill>
                  <a:srgbClr val="000000"/>
                </a:solidFill>
                <a:highlight>
                  <a:srgbClr val="FFFFFF"/>
                </a:highlight>
                <a:latin typeface="Consolas" panose="020B0609020204030204" pitchFamily="49" charset="0"/>
              </a:rPr>
              <a:t>lo</a:t>
            </a:r>
            <a:r>
              <a:rPr lang="ro-RO" dirty="0" smtClean="0">
                <a:solidFill>
                  <a:srgbClr val="000000"/>
                </a:solidFill>
                <a:highlight>
                  <a:srgbClr val="FFFFFF"/>
                </a:highlight>
                <a:latin typeface="Consolas" panose="020B0609020204030204" pitchFamily="49" charset="0"/>
              </a:rPr>
              <a:t>)  </a:t>
            </a:r>
            <a:r>
              <a:rPr lang="ro-RO" dirty="0" err="1" smtClean="0">
                <a:solidFill>
                  <a:srgbClr val="0000FF"/>
                </a:solidFill>
                <a:highlight>
                  <a:srgbClr val="FFFFFF"/>
                </a:highlight>
                <a:latin typeface="Consolas" panose="020B0609020204030204" pitchFamily="49" charset="0"/>
              </a:rPr>
              <a:t>return</a:t>
            </a:r>
            <a:r>
              <a:rPr lang="ro-RO" dirty="0">
                <a:solidFill>
                  <a:srgbClr val="000000"/>
                </a:solidFill>
                <a:highlight>
                  <a:srgbClr val="FFFFFF"/>
                </a:highlight>
                <a:latin typeface="Consolas" panose="020B0609020204030204" pitchFamily="49" charset="0"/>
              </a:rPr>
              <a:t>;</a:t>
            </a:r>
          </a:p>
          <a:p>
            <a:pPr marL="0" indent="0">
              <a:buNone/>
            </a:pPr>
            <a:r>
              <a:rPr lang="it-IT" dirty="0">
                <a:solidFill>
                  <a:srgbClr val="000000"/>
                </a:solidFill>
                <a:highlight>
                  <a:srgbClr val="FFFFFF"/>
                </a:highlight>
                <a:latin typeface="Consolas" panose="020B0609020204030204" pitchFamily="49" charset="0"/>
              </a:rPr>
              <a:t>            </a:t>
            </a:r>
            <a:r>
              <a:rPr lang="it-IT" dirty="0">
                <a:solidFill>
                  <a:srgbClr val="0000FF"/>
                </a:solidFill>
                <a:highlight>
                  <a:srgbClr val="FFFFFF"/>
                </a:highlight>
                <a:latin typeface="Consolas" panose="020B0609020204030204" pitchFamily="49" charset="0"/>
              </a:rPr>
              <a:t>int</a:t>
            </a:r>
            <a:r>
              <a:rPr lang="it-IT" dirty="0">
                <a:solidFill>
                  <a:srgbClr val="000000"/>
                </a:solidFill>
                <a:highlight>
                  <a:srgbClr val="FFFFFF"/>
                </a:highlight>
                <a:latin typeface="Consolas" panose="020B0609020204030204" pitchFamily="49" charset="0"/>
              </a:rPr>
              <a:t> lt = lo, i = lo + 1, gt = hi;</a:t>
            </a:r>
          </a:p>
          <a:p>
            <a:pPr marL="0" indent="0">
              <a:buNone/>
            </a:pPr>
            <a:r>
              <a:rPr lang="ro-RO" dirty="0">
                <a:solidFill>
                  <a:srgbClr val="000000"/>
                </a:solidFill>
                <a:highlight>
                  <a:srgbClr val="FFFFFF"/>
                </a:highlight>
                <a:latin typeface="Consolas" panose="020B0609020204030204" pitchFamily="49" charset="0"/>
              </a:rPr>
              <a:t>            T v = a[</a:t>
            </a:r>
            <a:r>
              <a:rPr lang="ro-RO" dirty="0" err="1">
                <a:solidFill>
                  <a:srgbClr val="000000"/>
                </a:solidFill>
                <a:highlight>
                  <a:srgbClr val="FFFFFF"/>
                </a:highlight>
                <a:latin typeface="Consolas" panose="020B0609020204030204" pitchFamily="49" charset="0"/>
              </a:rPr>
              <a:t>lo</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while</a:t>
            </a:r>
            <a:r>
              <a:rPr lang="ro-RO" dirty="0">
                <a:solidFill>
                  <a:srgbClr val="000000"/>
                </a:solidFill>
                <a:highlight>
                  <a:srgbClr val="FFFFFF"/>
                </a:highlight>
                <a:latin typeface="Consolas" panose="020B0609020204030204" pitchFamily="49" charset="0"/>
              </a:rPr>
              <a:t> (i &lt;= </a:t>
            </a:r>
            <a:r>
              <a:rPr lang="ro-RO" dirty="0" err="1">
                <a:solidFill>
                  <a:srgbClr val="000000"/>
                </a:solidFill>
                <a:highlight>
                  <a:srgbClr val="FFFFFF"/>
                </a:highlight>
                <a:latin typeface="Consolas" panose="020B0609020204030204" pitchFamily="49" charset="0"/>
              </a:rPr>
              <a:t>gt</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cmp</a:t>
            </a:r>
            <a:r>
              <a:rPr lang="ro-RO" dirty="0">
                <a:solidFill>
                  <a:srgbClr val="000000"/>
                </a:solidFill>
                <a:highlight>
                  <a:srgbClr val="FFFFFF"/>
                </a:highlight>
                <a:latin typeface="Consolas" panose="020B0609020204030204" pitchFamily="49" charset="0"/>
              </a:rPr>
              <a:t> = a[i].</a:t>
            </a:r>
            <a:r>
              <a:rPr lang="ro-RO" dirty="0" err="1">
                <a:solidFill>
                  <a:srgbClr val="000000"/>
                </a:solidFill>
                <a:highlight>
                  <a:srgbClr val="FFFFFF"/>
                </a:highlight>
                <a:latin typeface="Consolas" panose="020B0609020204030204" pitchFamily="49" charset="0"/>
              </a:rPr>
              <a:t>CompareTo</a:t>
            </a:r>
            <a:r>
              <a:rPr lang="ro-RO" dirty="0">
                <a:solidFill>
                  <a:srgbClr val="000000"/>
                </a:solidFill>
                <a:highlight>
                  <a:srgbClr val="FFFFFF"/>
                </a:highlight>
                <a:latin typeface="Consolas" panose="020B0609020204030204" pitchFamily="49" charset="0"/>
              </a:rPr>
              <a:t>(v);</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if</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cmp</a:t>
            </a:r>
            <a:r>
              <a:rPr lang="ro-RO" dirty="0">
                <a:solidFill>
                  <a:srgbClr val="000000"/>
                </a:solidFill>
                <a:highlight>
                  <a:srgbClr val="FFFFFF"/>
                </a:highlight>
                <a:latin typeface="Consolas" panose="020B0609020204030204" pitchFamily="49" charset="0"/>
              </a:rPr>
              <a:t> &lt; 0) </a:t>
            </a:r>
            <a:r>
              <a:rPr lang="ro-RO" dirty="0" err="1" smtClean="0">
                <a:solidFill>
                  <a:srgbClr val="000000"/>
                </a:solidFill>
                <a:highlight>
                  <a:srgbClr val="FFFFFF"/>
                </a:highlight>
                <a:latin typeface="Consolas" panose="020B0609020204030204" pitchFamily="49" charset="0"/>
              </a:rPr>
              <a:t>exch</a:t>
            </a:r>
            <a:r>
              <a:rPr lang="ro-RO" dirty="0" smtClean="0">
                <a:solidFill>
                  <a:srgbClr val="000000"/>
                </a:solidFill>
                <a:highlight>
                  <a:srgbClr val="FFFFFF"/>
                </a:highlight>
                <a:latin typeface="Consolas" panose="020B0609020204030204" pitchFamily="49" charset="0"/>
              </a:rPr>
              <a:t>(a</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lt</a:t>
            </a:r>
            <a:r>
              <a:rPr lang="ro-RO" dirty="0">
                <a:solidFill>
                  <a:srgbClr val="000000"/>
                </a:solidFill>
                <a:highlight>
                  <a:srgbClr val="FFFFFF"/>
                </a:highlight>
                <a:latin typeface="Consolas" panose="020B0609020204030204" pitchFamily="49" charset="0"/>
              </a:rPr>
              <a:t>++, i++);</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else</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if</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cmp</a:t>
            </a:r>
            <a:r>
              <a:rPr lang="ro-RO" dirty="0">
                <a:solidFill>
                  <a:srgbClr val="000000"/>
                </a:solidFill>
                <a:highlight>
                  <a:srgbClr val="FFFFFF"/>
                </a:highlight>
                <a:latin typeface="Consolas" panose="020B0609020204030204" pitchFamily="49" charset="0"/>
              </a:rPr>
              <a:t> &gt; 0) </a:t>
            </a:r>
            <a:r>
              <a:rPr lang="ro-RO" dirty="0" err="1" smtClean="0">
                <a:solidFill>
                  <a:srgbClr val="000000"/>
                </a:solidFill>
                <a:highlight>
                  <a:srgbClr val="FFFFFF"/>
                </a:highlight>
                <a:latin typeface="Consolas" panose="020B0609020204030204" pitchFamily="49" charset="0"/>
              </a:rPr>
              <a:t>exch</a:t>
            </a:r>
            <a:r>
              <a:rPr lang="ro-RO" dirty="0" smtClean="0">
                <a:solidFill>
                  <a:srgbClr val="000000"/>
                </a:solidFill>
                <a:highlight>
                  <a:srgbClr val="FFFFFF"/>
                </a:highlight>
                <a:latin typeface="Consolas" panose="020B0609020204030204" pitchFamily="49" charset="0"/>
              </a:rPr>
              <a:t>(a</a:t>
            </a:r>
            <a:r>
              <a:rPr lang="ro-RO" dirty="0">
                <a:solidFill>
                  <a:srgbClr val="000000"/>
                </a:solidFill>
                <a:highlight>
                  <a:srgbClr val="FFFFFF"/>
                </a:highlight>
                <a:latin typeface="Consolas" panose="020B0609020204030204" pitchFamily="49" charset="0"/>
              </a:rPr>
              <a:t>, i, </a:t>
            </a:r>
            <a:r>
              <a:rPr lang="ro-RO" dirty="0" err="1">
                <a:solidFill>
                  <a:srgbClr val="000000"/>
                </a:solidFill>
                <a:highlight>
                  <a:srgbClr val="FFFFFF"/>
                </a:highlight>
                <a:latin typeface="Consolas" panose="020B0609020204030204" pitchFamily="49" charset="0"/>
              </a:rPr>
              <a:t>gt</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else</a:t>
            </a:r>
            <a:r>
              <a:rPr lang="ro-RO" dirty="0">
                <a:solidFill>
                  <a:srgbClr val="000000"/>
                </a:solidFill>
                <a:highlight>
                  <a:srgbClr val="FFFFFF"/>
                </a:highlight>
                <a:latin typeface="Consolas" panose="020B0609020204030204" pitchFamily="49" charset="0"/>
              </a:rPr>
              <a:t> </a:t>
            </a:r>
            <a:r>
              <a:rPr lang="ro-RO" dirty="0" smtClean="0">
                <a:solidFill>
                  <a:srgbClr val="000000"/>
                </a:solidFill>
                <a:highlight>
                  <a:srgbClr val="FFFFFF"/>
                </a:highlight>
                <a:latin typeface="Consolas" panose="020B0609020204030204" pitchFamily="49" charset="0"/>
              </a:rPr>
              <a:t>i</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a:solidFill>
                  <a:srgbClr val="008000"/>
                </a:solidFill>
                <a:highlight>
                  <a:srgbClr val="FFFFFF"/>
                </a:highlight>
                <a:latin typeface="Consolas" panose="020B0609020204030204" pitchFamily="49" charset="0"/>
              </a:rPr>
              <a:t>// a[lo..lt-1] &lt; v = a[</a:t>
            </a:r>
            <a:r>
              <a:rPr lang="ro-RO" dirty="0" err="1">
                <a:solidFill>
                  <a:srgbClr val="008000"/>
                </a:solidFill>
                <a:highlight>
                  <a:srgbClr val="FFFFFF"/>
                </a:highlight>
                <a:latin typeface="Consolas" panose="020B0609020204030204" pitchFamily="49" charset="0"/>
              </a:rPr>
              <a:t>lt</a:t>
            </a:r>
            <a:r>
              <a:rPr lang="ro-RO" dirty="0">
                <a:solidFill>
                  <a:srgbClr val="008000"/>
                </a:solidFill>
                <a:highlight>
                  <a:srgbClr val="FFFFFF"/>
                </a:highlight>
                <a:latin typeface="Consolas" panose="020B0609020204030204" pitchFamily="49" charset="0"/>
              </a:rPr>
              <a:t>..</a:t>
            </a:r>
            <a:r>
              <a:rPr lang="ro-RO" dirty="0" err="1">
                <a:solidFill>
                  <a:srgbClr val="008000"/>
                </a:solidFill>
                <a:highlight>
                  <a:srgbClr val="FFFFFF"/>
                </a:highlight>
                <a:latin typeface="Consolas" panose="020B0609020204030204" pitchFamily="49" charset="0"/>
              </a:rPr>
              <a:t>gt</a:t>
            </a:r>
            <a:r>
              <a:rPr lang="ro-RO" dirty="0">
                <a:solidFill>
                  <a:srgbClr val="008000"/>
                </a:solidFill>
                <a:highlight>
                  <a:srgbClr val="FFFFFF"/>
                </a:highlight>
                <a:latin typeface="Consolas" panose="020B0609020204030204" pitchFamily="49" charset="0"/>
              </a:rPr>
              <a:t>] &lt; a[gt+1..hi].</a:t>
            </a:r>
            <a:endParaRPr lang="ro-RO" dirty="0">
              <a:solidFill>
                <a:srgbClr val="000000"/>
              </a:solidFill>
              <a:highlight>
                <a:srgbClr val="FFFFFF"/>
              </a:highlight>
              <a:latin typeface="Consolas" panose="020B0609020204030204" pitchFamily="49" charset="0"/>
            </a:endParaRPr>
          </a:p>
          <a:p>
            <a:pPr marL="0" indent="0">
              <a:buNone/>
            </a:pPr>
            <a:r>
              <a:rPr lang="ro-RO" dirty="0">
                <a:solidFill>
                  <a:srgbClr val="000000"/>
                </a:solidFill>
                <a:highlight>
                  <a:srgbClr val="FFFFFF"/>
                </a:highlight>
                <a:latin typeface="Consolas" panose="020B0609020204030204" pitchFamily="49" charset="0"/>
              </a:rPr>
              <a:t>            sort(a, </a:t>
            </a:r>
            <a:r>
              <a:rPr lang="ro-RO" dirty="0" err="1">
                <a:solidFill>
                  <a:srgbClr val="000000"/>
                </a:solidFill>
                <a:highlight>
                  <a:srgbClr val="FFFFFF"/>
                </a:highlight>
                <a:latin typeface="Consolas" panose="020B0609020204030204" pitchFamily="49" charset="0"/>
              </a:rPr>
              <a:t>lo</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lt</a:t>
            </a:r>
            <a:r>
              <a:rPr lang="ro-RO" dirty="0">
                <a:solidFill>
                  <a:srgbClr val="000000"/>
                </a:solidFill>
                <a:highlight>
                  <a:srgbClr val="FFFFFF"/>
                </a:highlight>
                <a:latin typeface="Consolas" panose="020B0609020204030204" pitchFamily="49" charset="0"/>
              </a:rPr>
              <a:t> - 1);</a:t>
            </a:r>
          </a:p>
          <a:p>
            <a:pPr marL="0" indent="0">
              <a:buNone/>
            </a:pPr>
            <a:r>
              <a:rPr lang="ro-RO" dirty="0">
                <a:solidFill>
                  <a:srgbClr val="000000"/>
                </a:solidFill>
                <a:highlight>
                  <a:srgbClr val="FFFFFF"/>
                </a:highlight>
                <a:latin typeface="Consolas" panose="020B0609020204030204" pitchFamily="49" charset="0"/>
              </a:rPr>
              <a:t>            sort(a, </a:t>
            </a:r>
            <a:r>
              <a:rPr lang="ro-RO" dirty="0" err="1">
                <a:solidFill>
                  <a:srgbClr val="000000"/>
                </a:solidFill>
                <a:highlight>
                  <a:srgbClr val="FFFFFF"/>
                </a:highlight>
                <a:latin typeface="Consolas" panose="020B0609020204030204" pitchFamily="49" charset="0"/>
              </a:rPr>
              <a:t>gt</a:t>
            </a:r>
            <a:r>
              <a:rPr lang="ro-RO" dirty="0">
                <a:solidFill>
                  <a:srgbClr val="000000"/>
                </a:solidFill>
                <a:highlight>
                  <a:srgbClr val="FFFFFF"/>
                </a:highlight>
                <a:latin typeface="Consolas" panose="020B0609020204030204" pitchFamily="49" charset="0"/>
              </a:rPr>
              <a:t> + 1, hi);</a:t>
            </a:r>
          </a:p>
          <a:p>
            <a:pPr marL="0" indent="0">
              <a:buNone/>
            </a:pPr>
            <a:r>
              <a:rPr lang="ro-RO" dirty="0">
                <a:solidFill>
                  <a:srgbClr val="000000"/>
                </a:solidFill>
                <a:highlight>
                  <a:srgbClr val="FFFFFF"/>
                </a:highlight>
                <a:latin typeface="Consolas" panose="020B0609020204030204" pitchFamily="49" charset="0"/>
              </a:rPr>
              <a:t>        }</a:t>
            </a:r>
            <a:endParaRPr lang="ro-RO" dirty="0"/>
          </a:p>
        </p:txBody>
      </p:sp>
    </p:spTree>
    <p:extLst>
      <p:ext uri="{BB962C8B-B14F-4D97-AF65-F5344CB8AC3E}">
        <p14:creationId xmlns:p14="http://schemas.microsoft.com/office/powerpoint/2010/main" val="3754982699"/>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r>
              <a:rPr lang="en-GB" dirty="0"/>
              <a:t/>
            </a:r>
            <a:br>
              <a:rPr lang="en-GB" dirty="0"/>
            </a:br>
            <a:r>
              <a:rPr lang="en-GB" dirty="0" err="1"/>
              <a:t>QuickSort</a:t>
            </a:r>
            <a:r>
              <a:rPr lang="ro-RO" dirty="0"/>
              <a:t> – îmbunătățiri algoritmice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5" y="1930400"/>
            <a:ext cx="6117749" cy="4573544"/>
          </a:xfrm>
        </p:spPr>
      </p:pic>
      <p:sp>
        <p:nvSpPr>
          <p:cNvPr id="5" name="TextBox 4"/>
          <p:cNvSpPr txBox="1"/>
          <p:nvPr/>
        </p:nvSpPr>
        <p:spPr>
          <a:xfrm>
            <a:off x="6795087" y="2281810"/>
            <a:ext cx="1728132" cy="923330"/>
          </a:xfrm>
          <a:prstGeom prst="rect">
            <a:avLst/>
          </a:prstGeom>
          <a:noFill/>
        </p:spPr>
        <p:txBody>
          <a:bodyPr wrap="square" rtlCol="0">
            <a:spAutoFit/>
          </a:bodyPr>
          <a:lstStyle/>
          <a:p>
            <a:r>
              <a:rPr lang="ro-RO" dirty="0"/>
              <a:t>Trace pentru partiționarea în 3</a:t>
            </a:r>
          </a:p>
        </p:txBody>
      </p:sp>
    </p:spTree>
    <p:extLst>
      <p:ext uri="{BB962C8B-B14F-4D97-AF65-F5344CB8AC3E}">
        <p14:creationId xmlns:p14="http://schemas.microsoft.com/office/powerpoint/2010/main" val="426605185"/>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r>
              <a:rPr lang="en-GB" dirty="0"/>
              <a:t/>
            </a:r>
            <a:br>
              <a:rPr lang="en-GB" dirty="0"/>
            </a:br>
            <a:r>
              <a:rPr lang="en-GB" dirty="0" err="1"/>
              <a:t>QuickSort</a:t>
            </a:r>
            <a:r>
              <a:rPr lang="ro-RO" dirty="0"/>
              <a:t> – îmbunătățiri algoritmice</a:t>
            </a:r>
          </a:p>
        </p:txBody>
      </p:sp>
      <p:sp>
        <p:nvSpPr>
          <p:cNvPr id="3" name="Content Placeholder 2"/>
          <p:cNvSpPr>
            <a:spLocks noGrp="1"/>
          </p:cNvSpPr>
          <p:nvPr>
            <p:ph idx="1"/>
          </p:nvPr>
        </p:nvSpPr>
        <p:spPr>
          <a:xfrm>
            <a:off x="677337" y="2160590"/>
            <a:ext cx="2745375" cy="3880773"/>
          </a:xfrm>
        </p:spPr>
        <p:txBody>
          <a:bodyPr/>
          <a:lstStyle/>
          <a:p>
            <a:r>
              <a:rPr lang="ro-RO" dirty="0" smtClean="0"/>
              <a:t>Partiționare în 3</a:t>
            </a:r>
          </a:p>
          <a:p>
            <a:r>
              <a:rPr lang="ro-RO" dirty="0" smtClean="0"/>
              <a:t>Valoarea </a:t>
            </a:r>
            <a:r>
              <a:rPr lang="ro-RO" dirty="0" err="1" smtClean="0">
                <a:latin typeface="Consolas" panose="020B0609020204030204" pitchFamily="49" charset="0"/>
                <a:cs typeface="Consolas" panose="020B0609020204030204" pitchFamily="49" charset="0"/>
              </a:rPr>
              <a:t>gt</a:t>
            </a:r>
            <a:r>
              <a:rPr lang="ro-RO" dirty="0" smtClean="0">
                <a:latin typeface="Consolas" panose="020B0609020204030204" pitchFamily="49" charset="0"/>
                <a:cs typeface="Consolas" panose="020B0609020204030204" pitchFamily="49" charset="0"/>
              </a:rPr>
              <a:t>-i</a:t>
            </a:r>
            <a:r>
              <a:rPr lang="ro-RO" dirty="0" smtClean="0"/>
              <a:t> va scădea la fiecare iterație prin urmare bucla se încheie</a:t>
            </a:r>
          </a:p>
          <a:p>
            <a:r>
              <a:rPr lang="ro-RO" dirty="0" smtClean="0"/>
              <a:t>Numărul de interschimbări este mult mai mare față de partiționarea în 2 atunci când avem puține chei duplicate</a:t>
            </a:r>
          </a:p>
          <a:p>
            <a:endParaRPr lang="ro-R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5832" y="1930400"/>
            <a:ext cx="5508171" cy="3274541"/>
          </a:xfrm>
          <a:prstGeom prst="rect">
            <a:avLst/>
          </a:prstGeom>
        </p:spPr>
      </p:pic>
    </p:spTree>
    <p:extLst>
      <p:ext uri="{BB962C8B-B14F-4D97-AF65-F5344CB8AC3E}">
        <p14:creationId xmlns:p14="http://schemas.microsoft.com/office/powerpoint/2010/main" val="14495025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Colec</a:t>
            </a:r>
            <a:r>
              <a:rPr lang="ro-RO" dirty="0"/>
              <a:t>ții de </a:t>
            </a:r>
            <a:r>
              <a:rPr lang="ro-RO" dirty="0" smtClean="0"/>
              <a:t>obiecte </a:t>
            </a:r>
            <a:r>
              <a:rPr lang="ro-RO" dirty="0"/>
              <a:t>- </a:t>
            </a:r>
            <a:r>
              <a:rPr lang="ro-RO" dirty="0" err="1"/>
              <a:t>generics</a:t>
            </a:r>
            <a:endParaRPr lang="ro-RO" dirty="0"/>
          </a:p>
        </p:txBody>
      </p:sp>
      <p:sp>
        <p:nvSpPr>
          <p:cNvPr id="3" name="Content Placeholder 2"/>
          <p:cNvSpPr>
            <a:spLocks noGrp="1"/>
          </p:cNvSpPr>
          <p:nvPr>
            <p:ph idx="1"/>
          </p:nvPr>
        </p:nvSpPr>
        <p:spPr/>
        <p:txBody>
          <a:bodyPr/>
          <a:lstStyle/>
          <a:p>
            <a:r>
              <a:rPr lang="en-GB" dirty="0" smtClean="0"/>
              <a:t>O </a:t>
            </a:r>
            <a:r>
              <a:rPr lang="en-GB" dirty="0" err="1" smtClean="0"/>
              <a:t>colec</a:t>
            </a:r>
            <a:r>
              <a:rPr lang="ro-RO" dirty="0" smtClean="0"/>
              <a:t>ție trebuie să o putem folosi pentru orice tip de date</a:t>
            </a:r>
          </a:p>
          <a:p>
            <a:r>
              <a:rPr lang="ro-RO" dirty="0" smtClean="0"/>
              <a:t>Mecanismul care ne permite asta se numește: </a:t>
            </a:r>
            <a:r>
              <a:rPr lang="ro-RO" dirty="0" err="1" smtClean="0"/>
              <a:t>generics</a:t>
            </a:r>
            <a:r>
              <a:rPr lang="ro-RO" dirty="0" smtClean="0"/>
              <a:t> sau tipuri parametrizate</a:t>
            </a:r>
          </a:p>
          <a:p>
            <a:r>
              <a:rPr lang="ro-RO" dirty="0" smtClean="0"/>
              <a:t>Notația </a:t>
            </a:r>
            <a:r>
              <a:rPr lang="ro-RO" dirty="0" smtClean="0">
                <a:solidFill>
                  <a:srgbClr val="000000"/>
                </a:solidFill>
                <a:highlight>
                  <a:srgbClr val="FFFFFF"/>
                </a:highlight>
                <a:latin typeface="Consolas" panose="020B0609020204030204" pitchFamily="49" charset="0"/>
              </a:rPr>
              <a:t>&lt;Item&gt;</a:t>
            </a:r>
            <a:r>
              <a:rPr lang="en-GB" dirty="0" smtClean="0">
                <a:solidFill>
                  <a:srgbClr val="000000"/>
                </a:solidFill>
                <a:highlight>
                  <a:srgbClr val="FFFFFF"/>
                </a:highlight>
                <a:latin typeface="Consolas" panose="020B0609020204030204" pitchFamily="49" charset="0"/>
              </a:rPr>
              <a:t> </a:t>
            </a:r>
            <a:r>
              <a:rPr lang="ro-RO" dirty="0" smtClean="0">
                <a:solidFill>
                  <a:srgbClr val="000000"/>
                </a:solidFill>
                <a:highlight>
                  <a:srgbClr val="FFFFFF"/>
                </a:highlight>
                <a:latin typeface="Consolas" panose="020B0609020204030204" pitchFamily="49" charset="0"/>
              </a:rPr>
              <a:t>după </a:t>
            </a:r>
            <a:r>
              <a:rPr lang="ro-RO" dirty="0"/>
              <a:t>numele clasei </a:t>
            </a:r>
            <a:r>
              <a:rPr lang="ro-RO" dirty="0" smtClean="0"/>
              <a:t>definește Item ca fiind parametru de tip, un înlocuitor pentru un tip concret de date</a:t>
            </a:r>
          </a:p>
          <a:p>
            <a:r>
              <a:rPr lang="ro-RO" dirty="0" smtClean="0"/>
              <a:t>La implementarea tipului colecție nu știm care este tipul concret de date</a:t>
            </a:r>
          </a:p>
          <a:p>
            <a:r>
              <a:rPr lang="ro-RO" dirty="0" smtClean="0"/>
              <a:t>Clientul va putea folosi clasa colecție pentru orice tip de date </a:t>
            </a:r>
          </a:p>
          <a:p>
            <a:r>
              <a:rPr lang="ro-RO" dirty="0" smtClean="0"/>
              <a:t>Codul client este cel care furnizează tipul de date concret la crearea obiectului colecție</a:t>
            </a:r>
            <a:endParaRPr lang="ro-RO" dirty="0"/>
          </a:p>
          <a:p>
            <a:endParaRPr lang="ro-RO" dirty="0"/>
          </a:p>
        </p:txBody>
      </p:sp>
    </p:spTree>
    <p:extLst>
      <p:ext uri="{BB962C8B-B14F-4D97-AF65-F5344CB8AC3E}">
        <p14:creationId xmlns:p14="http://schemas.microsoft.com/office/powerpoint/2010/main" val="3595042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r>
              <a:rPr lang="en-GB" dirty="0"/>
              <a:t/>
            </a:r>
            <a:br>
              <a:rPr lang="en-GB" dirty="0"/>
            </a:br>
            <a:r>
              <a:rPr lang="en-GB" dirty="0" err="1"/>
              <a:t>QuickSort</a:t>
            </a:r>
            <a:r>
              <a:rPr lang="ro-RO" dirty="0"/>
              <a:t> – îmbunătățiri algoritmice</a:t>
            </a:r>
          </a:p>
        </p:txBody>
      </p:sp>
      <p:sp>
        <p:nvSpPr>
          <p:cNvPr id="3" name="Content Placeholder 2"/>
          <p:cNvSpPr>
            <a:spLocks noGrp="1"/>
          </p:cNvSpPr>
          <p:nvPr>
            <p:ph idx="1"/>
          </p:nvPr>
        </p:nvSpPr>
        <p:spPr>
          <a:xfrm>
            <a:off x="677338" y="2160590"/>
            <a:ext cx="8596668" cy="599389"/>
          </a:xfrm>
        </p:spPr>
        <p:txBody>
          <a:bodyPr/>
          <a:lstStyle/>
          <a:p>
            <a:r>
              <a:rPr lang="ro-RO" dirty="0" err="1" smtClean="0"/>
              <a:t>QuickSort</a:t>
            </a:r>
            <a:r>
              <a:rPr lang="ro-RO" dirty="0" smtClean="0"/>
              <a:t> cu partiționare în 3 pentru un vector cu puține chei distincte</a:t>
            </a:r>
            <a:endParaRPr lang="ro-R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3" y="2759977"/>
            <a:ext cx="7887827" cy="4085299"/>
          </a:xfrm>
          <a:prstGeom prst="rect">
            <a:avLst/>
          </a:prstGeom>
        </p:spPr>
      </p:pic>
    </p:spTree>
    <p:extLst>
      <p:ext uri="{BB962C8B-B14F-4D97-AF65-F5344CB8AC3E}">
        <p14:creationId xmlns:p14="http://schemas.microsoft.com/office/powerpoint/2010/main" val="3723536110"/>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r>
              <a:rPr lang="en-GB" dirty="0"/>
              <a:t/>
            </a:r>
            <a:br>
              <a:rPr lang="en-GB" dirty="0"/>
            </a:br>
            <a:r>
              <a:rPr lang="en-GB" dirty="0" err="1"/>
              <a:t>QuickSort</a:t>
            </a:r>
            <a:endParaRPr lang="ro-RO" dirty="0"/>
          </a:p>
        </p:txBody>
      </p:sp>
      <p:sp>
        <p:nvSpPr>
          <p:cNvPr id="3" name="Content Placeholder 2"/>
          <p:cNvSpPr>
            <a:spLocks noGrp="1"/>
          </p:cNvSpPr>
          <p:nvPr>
            <p:ph idx="1"/>
          </p:nvPr>
        </p:nvSpPr>
        <p:spPr/>
        <p:txBody>
          <a:bodyPr/>
          <a:lstStyle/>
          <a:p>
            <a:r>
              <a:rPr lang="ro-RO" dirty="0" smtClean="0"/>
              <a:t>Pentru </a:t>
            </a:r>
            <a:r>
              <a:rPr lang="ro-RO" dirty="0"/>
              <a:t>un vector cu un număr constant de valori distincte distribuite aleatoriu </a:t>
            </a:r>
          </a:p>
          <a:p>
            <a:pPr lvl="1"/>
            <a:r>
              <a:rPr lang="ro-RO" dirty="0" err="1" smtClean="0"/>
              <a:t>MergeSort</a:t>
            </a:r>
            <a:r>
              <a:rPr lang="ro-RO" dirty="0" smtClean="0"/>
              <a:t> este </a:t>
            </a:r>
            <a:r>
              <a:rPr lang="ro-RO" dirty="0" err="1" smtClean="0"/>
              <a:t>linearitmic</a:t>
            </a:r>
            <a:endParaRPr lang="ro-RO" dirty="0" smtClean="0"/>
          </a:p>
          <a:p>
            <a:pPr lvl="1"/>
            <a:r>
              <a:rPr lang="ro-RO" dirty="0" smtClean="0"/>
              <a:t>QuickSort3Way este liniar</a:t>
            </a:r>
          </a:p>
          <a:p>
            <a:r>
              <a:rPr lang="ro-RO" dirty="0" smtClean="0"/>
              <a:t>O versiune îmbunătățită de </a:t>
            </a:r>
            <a:r>
              <a:rPr lang="ro-RO" dirty="0" err="1" smtClean="0"/>
              <a:t>QuickSort</a:t>
            </a:r>
            <a:r>
              <a:rPr lang="ro-RO" dirty="0" smtClean="0"/>
              <a:t> va rula mai eficient pe orice sistem în comparație cu orice alt algoritm de sortare bazat pe comparații</a:t>
            </a:r>
          </a:p>
          <a:p>
            <a:r>
              <a:rPr lang="ro-RO" dirty="0" smtClean="0"/>
              <a:t>Este algoritmul folosit pe scară largă în ziua de astăzi pe toate infrastructurile de calcul</a:t>
            </a:r>
          </a:p>
          <a:p>
            <a:r>
              <a:rPr lang="ro-RO" dirty="0" smtClean="0"/>
              <a:t>Atât modelele matematice cât și experimentele realizate au demonstrat superioritatea </a:t>
            </a:r>
            <a:r>
              <a:rPr lang="ro-RO" dirty="0" err="1" smtClean="0"/>
              <a:t>QuickSort</a:t>
            </a:r>
            <a:r>
              <a:rPr lang="ro-RO" dirty="0" smtClean="0"/>
              <a:t>	</a:t>
            </a:r>
            <a:endParaRPr lang="ro-RO" dirty="0"/>
          </a:p>
        </p:txBody>
      </p:sp>
    </p:spTree>
    <p:extLst>
      <p:ext uri="{BB962C8B-B14F-4D97-AF65-F5344CB8AC3E}">
        <p14:creationId xmlns:p14="http://schemas.microsoft.com/office/powerpoint/2010/main" val="1051855602"/>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Co</a:t>
            </a:r>
            <a:r>
              <a:rPr lang="en-GB" dirty="0" err="1" smtClean="0"/>
              <a:t>ada</a:t>
            </a:r>
            <a:r>
              <a:rPr lang="ro-RO" dirty="0" smtClean="0"/>
              <a:t> cu prioritate</a:t>
            </a:r>
            <a:endParaRPr lang="ro-RO" dirty="0"/>
          </a:p>
        </p:txBody>
      </p:sp>
      <p:sp>
        <p:nvSpPr>
          <p:cNvPr id="3" name="Content Placeholder 2"/>
          <p:cNvSpPr>
            <a:spLocks noGrp="1"/>
          </p:cNvSpPr>
          <p:nvPr>
            <p:ph idx="1"/>
          </p:nvPr>
        </p:nvSpPr>
        <p:spPr/>
        <p:txBody>
          <a:bodyPr/>
          <a:lstStyle/>
          <a:p>
            <a:r>
              <a:rPr lang="ro-RO" dirty="0" smtClean="0"/>
              <a:t>Coada cu prioritate = structură de date care are două operații fundamentale</a:t>
            </a:r>
          </a:p>
          <a:p>
            <a:pPr lvl="1"/>
            <a:r>
              <a:rPr lang="ro-RO" dirty="0" smtClean="0"/>
              <a:t>Eliminarea maximului</a:t>
            </a:r>
          </a:p>
          <a:p>
            <a:pPr lvl="1"/>
            <a:r>
              <a:rPr lang="ro-RO" dirty="0" smtClean="0"/>
              <a:t>Inserarea unui nou element</a:t>
            </a:r>
          </a:p>
          <a:p>
            <a:r>
              <a:rPr lang="ro-RO" dirty="0" smtClean="0"/>
              <a:t>Similar cu coada (eliminarea celui mai vechi element) și cu stiva (eliminarea celui mai nou element)</a:t>
            </a:r>
          </a:p>
          <a:p>
            <a:r>
              <a:rPr lang="ro-RO" dirty="0" smtClean="0"/>
              <a:t>Cele două operații trebuie implementate </a:t>
            </a:r>
            <a:r>
              <a:rPr lang="ro-RO" b="1" dirty="0" smtClean="0"/>
              <a:t>eficient</a:t>
            </a:r>
          </a:p>
          <a:p>
            <a:r>
              <a:rPr lang="ro-RO" dirty="0" smtClean="0"/>
              <a:t>Implementarea naivă necesită timp liniar pentru una sau ambele operații</a:t>
            </a:r>
          </a:p>
          <a:p>
            <a:r>
              <a:rPr lang="ro-RO" dirty="0" smtClean="0"/>
              <a:t>Implementare eficientă bazată pe </a:t>
            </a:r>
            <a:r>
              <a:rPr lang="ro-RO" i="1" dirty="0" err="1" smtClean="0"/>
              <a:t>binary</a:t>
            </a:r>
            <a:r>
              <a:rPr lang="ro-RO" i="1" dirty="0" smtClean="0"/>
              <a:t> </a:t>
            </a:r>
            <a:r>
              <a:rPr lang="ro-RO" i="1" dirty="0" err="1" smtClean="0"/>
              <a:t>heap</a:t>
            </a:r>
            <a:r>
              <a:rPr lang="ro-RO" dirty="0" smtClean="0"/>
              <a:t>; elementele se păstrează într-un vector special care permite realizarea celor două operații în timp logaritmic</a:t>
            </a:r>
            <a:endParaRPr lang="ro-RO" dirty="0"/>
          </a:p>
        </p:txBody>
      </p:sp>
    </p:spTree>
    <p:extLst>
      <p:ext uri="{BB962C8B-B14F-4D97-AF65-F5344CB8AC3E}">
        <p14:creationId xmlns:p14="http://schemas.microsoft.com/office/powerpoint/2010/main" val="1362078807"/>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Co</a:t>
            </a:r>
            <a:r>
              <a:rPr lang="en-GB" dirty="0" err="1"/>
              <a:t>ada</a:t>
            </a:r>
            <a:r>
              <a:rPr lang="ro-RO" dirty="0" smtClean="0"/>
              <a:t> </a:t>
            </a:r>
            <a:r>
              <a:rPr lang="ro-RO" dirty="0"/>
              <a:t>cu prioritate</a:t>
            </a:r>
          </a:p>
        </p:txBody>
      </p:sp>
      <p:sp>
        <p:nvSpPr>
          <p:cNvPr id="3" name="Content Placeholder 2"/>
          <p:cNvSpPr>
            <a:spLocks noGrp="1"/>
          </p:cNvSpPr>
          <p:nvPr>
            <p:ph idx="1"/>
          </p:nvPr>
        </p:nvSpPr>
        <p:spPr/>
        <p:txBody>
          <a:bodyPr/>
          <a:lstStyle/>
          <a:p>
            <a:r>
              <a:rPr lang="ro-RO" dirty="0" smtClean="0"/>
              <a:t>Aplicații ale cozilor cu prioritate</a:t>
            </a:r>
          </a:p>
          <a:p>
            <a:pPr lvl="1"/>
            <a:r>
              <a:rPr lang="ro-RO" dirty="0" smtClean="0"/>
              <a:t>Gestionarea mai multor aplicații ce rulează simultan pe un sistem de operare și care au nevoie de timp de procesor – </a:t>
            </a:r>
            <a:r>
              <a:rPr lang="ro-RO" dirty="0" err="1" smtClean="0"/>
              <a:t>multitasking</a:t>
            </a:r>
            <a:r>
              <a:rPr lang="ro-RO" dirty="0" smtClean="0"/>
              <a:t> – unele procese au prioritate mai mare decât altele</a:t>
            </a:r>
          </a:p>
          <a:p>
            <a:pPr lvl="1"/>
            <a:r>
              <a:rPr lang="ro-RO" dirty="0" smtClean="0"/>
              <a:t>Sisteme de simulare – unde cheile sunt mărci de timp pentru momentul în care trebuie să aibă loc un eveniment, iar evenimentele trebuie procesate în ordine cronologică</a:t>
            </a:r>
          </a:p>
          <a:p>
            <a:pPr lvl="1"/>
            <a:r>
              <a:rPr lang="ro-RO" dirty="0" smtClean="0"/>
              <a:t>Sortare – inserăm elemente în coada cu prioritate (</a:t>
            </a:r>
            <a:r>
              <a:rPr lang="ro-RO" dirty="0" err="1" smtClean="0"/>
              <a:t>MinHeap</a:t>
            </a:r>
            <a:r>
              <a:rPr lang="ro-RO" dirty="0" smtClean="0"/>
              <a:t>) și eliminăm succesiv cel mai mic element obținând lista elementelor în ordine crescătoare – </a:t>
            </a:r>
            <a:r>
              <a:rPr lang="ro-RO" i="1" dirty="0" err="1" smtClean="0"/>
              <a:t>HeapSort</a:t>
            </a:r>
            <a:endParaRPr lang="ro-RO" i="1" dirty="0" smtClean="0"/>
          </a:p>
          <a:p>
            <a:pPr lvl="1"/>
            <a:r>
              <a:rPr lang="ro-RO" dirty="0" smtClean="0"/>
              <a:t>În teoria grafurilor facilitează implementarea unor algoritmi de căutare</a:t>
            </a:r>
          </a:p>
          <a:p>
            <a:pPr lvl="1"/>
            <a:r>
              <a:rPr lang="ro-RO" dirty="0" smtClean="0"/>
              <a:t>Algoritmi pentru compresia datelor</a:t>
            </a:r>
            <a:endParaRPr lang="ro-RO" dirty="0"/>
          </a:p>
        </p:txBody>
      </p:sp>
    </p:spTree>
    <p:extLst>
      <p:ext uri="{BB962C8B-B14F-4D97-AF65-F5344CB8AC3E}">
        <p14:creationId xmlns:p14="http://schemas.microsoft.com/office/powerpoint/2010/main" val="692492088"/>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Co</a:t>
            </a:r>
            <a:r>
              <a:rPr lang="en-GB" dirty="0" err="1"/>
              <a:t>ada</a:t>
            </a:r>
            <a:r>
              <a:rPr lang="ro-RO" dirty="0"/>
              <a:t> cu prioritate</a:t>
            </a:r>
          </a:p>
        </p:txBody>
      </p:sp>
      <p:sp>
        <p:nvSpPr>
          <p:cNvPr id="3" name="Content Placeholder 2"/>
          <p:cNvSpPr>
            <a:spLocks noGrp="1"/>
          </p:cNvSpPr>
          <p:nvPr>
            <p:ph idx="1"/>
          </p:nvPr>
        </p:nvSpPr>
        <p:spPr/>
        <p:txBody>
          <a:bodyPr/>
          <a:lstStyle/>
          <a:p>
            <a:r>
              <a:rPr lang="en-GB" dirty="0" smtClean="0"/>
              <a:t>Coada cu </a:t>
            </a:r>
            <a:r>
              <a:rPr lang="en-GB" dirty="0" err="1" smtClean="0"/>
              <a:t>prioritate</a:t>
            </a:r>
            <a:r>
              <a:rPr lang="en-GB" dirty="0" smtClean="0"/>
              <a:t> = tip abstract de date; </a:t>
            </a:r>
            <a:r>
              <a:rPr lang="ro-RO" dirty="0" smtClean="0"/>
              <a:t>reprezintă o mulțime de valori și operațiile pe acele valori</a:t>
            </a:r>
          </a:p>
          <a:p>
            <a:r>
              <a:rPr lang="ro-RO" dirty="0" smtClean="0"/>
              <a:t>Vom defini operațiile asupra cozii cu prioritate prin specificarea unui API </a:t>
            </a:r>
          </a:p>
          <a:p>
            <a:r>
              <a:rPr lang="ro-RO" dirty="0" smtClean="0"/>
              <a:t>Operațiile principale asupra cozii sunt eliminarea maximului și inserarea unui nou element</a:t>
            </a:r>
          </a:p>
          <a:p>
            <a:r>
              <a:rPr lang="ro-RO" dirty="0" smtClean="0"/>
              <a:t>Compararea cheilor se face cu metoda </a:t>
            </a:r>
            <a:r>
              <a:rPr lang="ro-RO" dirty="0" err="1" smtClean="0">
                <a:latin typeface="Consolas" panose="020B0609020204030204" pitchFamily="49" charset="0"/>
                <a:cs typeface="Consolas" panose="020B0609020204030204" pitchFamily="49" charset="0"/>
              </a:rPr>
              <a:t>less</a:t>
            </a:r>
            <a:r>
              <a:rPr lang="ro-RO" dirty="0" smtClean="0">
                <a:latin typeface="Consolas" panose="020B0609020204030204" pitchFamily="49" charset="0"/>
                <a:cs typeface="Consolas" panose="020B0609020204030204" pitchFamily="49" charset="0"/>
              </a:rPr>
              <a:t>() </a:t>
            </a:r>
            <a:r>
              <a:rPr lang="ro-RO" dirty="0" smtClean="0"/>
              <a:t>– la fel ca și la algoritmii de sortare</a:t>
            </a:r>
          </a:p>
          <a:p>
            <a:r>
              <a:rPr lang="ro-RO" dirty="0" smtClean="0"/>
              <a:t>Vom defini constructori și alte metode ajutătoare</a:t>
            </a:r>
          </a:p>
          <a:p>
            <a:r>
              <a:rPr lang="ro-RO" dirty="0" smtClean="0"/>
              <a:t>Vom avea o implementare generică cu un parametru de tip </a:t>
            </a:r>
            <a:r>
              <a:rPr lang="ro-RO" dirty="0" err="1" smtClean="0">
                <a:latin typeface="Consolas" panose="020B0609020204030204" pitchFamily="49" charset="0"/>
                <a:cs typeface="Consolas" panose="020B0609020204030204" pitchFamily="49" charset="0"/>
              </a:rPr>
              <a:t>Key</a:t>
            </a:r>
            <a:r>
              <a:rPr lang="ro-RO" dirty="0" smtClean="0"/>
              <a:t> ce implementează interfața </a:t>
            </a:r>
            <a:r>
              <a:rPr lang="ro-RO" dirty="0" err="1" smtClean="0">
                <a:latin typeface="Consolas" panose="020B0609020204030204" pitchFamily="49" charset="0"/>
                <a:cs typeface="Consolas" panose="020B0609020204030204" pitchFamily="49" charset="0"/>
              </a:rPr>
              <a:t>IComparable</a:t>
            </a:r>
            <a:r>
              <a:rPr lang="ro-RO" dirty="0" smtClean="0">
                <a:latin typeface="Consolas" panose="020B0609020204030204" pitchFamily="49" charset="0"/>
                <a:cs typeface="Consolas" panose="020B0609020204030204" pitchFamily="49" charset="0"/>
              </a:rPr>
              <a:t>&lt;</a:t>
            </a:r>
            <a:r>
              <a:rPr lang="ro-RO" dirty="0" err="1" smtClean="0">
                <a:latin typeface="Consolas" panose="020B0609020204030204" pitchFamily="49" charset="0"/>
                <a:cs typeface="Consolas" panose="020B0609020204030204" pitchFamily="49" charset="0"/>
              </a:rPr>
              <a:t>Key</a:t>
            </a:r>
            <a:r>
              <a:rPr lang="ro-RO" dirty="0" smtClean="0">
                <a:latin typeface="Consolas" panose="020B0609020204030204" pitchFamily="49" charset="0"/>
                <a:cs typeface="Consolas" panose="020B0609020204030204" pitchFamily="49" charset="0"/>
              </a:rPr>
              <a:t>&gt;</a:t>
            </a:r>
            <a:endParaRPr lang="ro-RO"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08692807"/>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Co</a:t>
            </a:r>
            <a:r>
              <a:rPr lang="en-GB" dirty="0" err="1"/>
              <a:t>ada</a:t>
            </a:r>
            <a:r>
              <a:rPr lang="ro-RO" dirty="0"/>
              <a:t> cu prioritate</a:t>
            </a:r>
          </a:p>
        </p:txBody>
      </p:sp>
      <p:sp>
        <p:nvSpPr>
          <p:cNvPr id="3" name="Content Placeholder 2"/>
          <p:cNvSpPr>
            <a:spLocks noGrp="1"/>
          </p:cNvSpPr>
          <p:nvPr>
            <p:ph idx="1"/>
          </p:nvPr>
        </p:nvSpPr>
        <p:spPr>
          <a:xfrm>
            <a:off x="677338" y="2160590"/>
            <a:ext cx="11427980" cy="3880773"/>
          </a:xfrm>
        </p:spPr>
        <p:txBody>
          <a:bodyPr>
            <a:normAutofit fontScale="92500" lnSpcReduction="10000"/>
          </a:bodyPr>
          <a:lstStyle/>
          <a:p>
            <a:r>
              <a:rPr lang="ro-RO" dirty="0" smtClean="0"/>
              <a:t>API pentru coada cu prioritate</a:t>
            </a:r>
          </a:p>
          <a:p>
            <a:pPr marL="0" indent="0">
              <a:buNone/>
            </a:pP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MaxPQ</a:t>
            </a:r>
            <a:r>
              <a:rPr lang="en-US" dirty="0">
                <a:solidFill>
                  <a:srgbClr val="000000"/>
                </a:solidFill>
                <a:highlight>
                  <a:srgbClr val="FFFFFF"/>
                </a:highlight>
                <a:latin typeface="Consolas" panose="020B0609020204030204" pitchFamily="49" charset="0"/>
              </a:rPr>
              <a:t>&lt;Key&gt; </a:t>
            </a:r>
            <a:r>
              <a:rPr lang="en-US" dirty="0">
                <a:solidFill>
                  <a:srgbClr val="0000FF"/>
                </a:solidFill>
                <a:highlight>
                  <a:srgbClr val="FFFFFF"/>
                </a:highlight>
                <a:latin typeface="Consolas" panose="020B0609020204030204" pitchFamily="49" charset="0"/>
              </a:rPr>
              <a:t>where</a:t>
            </a:r>
            <a:r>
              <a:rPr lang="en-US" dirty="0">
                <a:solidFill>
                  <a:srgbClr val="000000"/>
                </a:solidFill>
                <a:highlight>
                  <a:srgbClr val="FFFFFF"/>
                </a:highlight>
                <a:latin typeface="Consolas" panose="020B0609020204030204" pitchFamily="49" charset="0"/>
              </a:rPr>
              <a:t> Key: </a:t>
            </a:r>
            <a:r>
              <a:rPr lang="en-US" dirty="0" err="1">
                <a:solidFill>
                  <a:srgbClr val="2B91AF"/>
                </a:solidFill>
                <a:highlight>
                  <a:srgbClr val="FFFFFF"/>
                </a:highlight>
                <a:latin typeface="Consolas" panose="020B0609020204030204" pitchFamily="49" charset="0"/>
              </a:rPr>
              <a:t>IComparable</a:t>
            </a:r>
            <a:r>
              <a:rPr lang="en-US" dirty="0">
                <a:solidFill>
                  <a:srgbClr val="000000"/>
                </a:solidFill>
                <a:highlight>
                  <a:srgbClr val="FFFFFF"/>
                </a:highlight>
                <a:latin typeface="Consolas" panose="020B0609020204030204" pitchFamily="49" charset="0"/>
              </a:rPr>
              <a:t>&lt;Key</a:t>
            </a:r>
            <a:r>
              <a:rPr lang="en-US" dirty="0" smtClean="0">
                <a:solidFill>
                  <a:srgbClr val="000000"/>
                </a:solidFill>
                <a:highlight>
                  <a:srgbClr val="FFFFFF"/>
                </a:highlight>
                <a:latin typeface="Consolas" panose="020B0609020204030204" pitchFamily="49" charset="0"/>
              </a:rPr>
              <a:t>&gt;</a:t>
            </a:r>
            <a:endParaRPr lang="ro-RO" dirty="0" smtClean="0">
              <a:solidFill>
                <a:srgbClr val="000000"/>
              </a:solidFill>
              <a:highlight>
                <a:srgbClr val="FFFFFF"/>
              </a:highlight>
              <a:latin typeface="Consolas" panose="020B0609020204030204" pitchFamily="49" charset="0"/>
            </a:endParaRPr>
          </a:p>
          <a:p>
            <a:pPr marL="400041" lvl="1" indent="0">
              <a:buNone/>
            </a:pP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MaxPQ</a:t>
            </a:r>
            <a:r>
              <a:rPr lang="ro-RO" dirty="0">
                <a:solidFill>
                  <a:srgbClr val="000000"/>
                </a:solidFill>
                <a:highlight>
                  <a:srgbClr val="FFFFFF"/>
                </a:highlight>
                <a:latin typeface="Consolas" panose="020B0609020204030204" pitchFamily="49" charset="0"/>
              </a:rPr>
              <a:t>(</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initCapacity</a:t>
            </a:r>
            <a:r>
              <a:rPr lang="ro-RO" dirty="0" smtClean="0">
                <a:solidFill>
                  <a:srgbClr val="000000"/>
                </a:solidFill>
                <a:highlight>
                  <a:srgbClr val="FFFFFF"/>
                </a:highlight>
                <a:latin typeface="Consolas" panose="020B0609020204030204" pitchFamily="49" charset="0"/>
              </a:rPr>
              <a:t>)</a:t>
            </a:r>
          </a:p>
          <a:p>
            <a:pPr marL="400041" lvl="1" indent="0">
              <a:buNone/>
            </a:pP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MaxPQ</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this</a:t>
            </a:r>
            <a:r>
              <a:rPr lang="ro-RO" dirty="0">
                <a:solidFill>
                  <a:srgbClr val="000000"/>
                </a:solidFill>
                <a:highlight>
                  <a:srgbClr val="FFFFFF"/>
                </a:highlight>
                <a:latin typeface="Consolas" panose="020B0609020204030204" pitchFamily="49" charset="0"/>
              </a:rPr>
              <a:t>(1</a:t>
            </a:r>
            <a:r>
              <a:rPr lang="ro-RO" dirty="0" smtClean="0">
                <a:solidFill>
                  <a:srgbClr val="000000"/>
                </a:solidFill>
                <a:highlight>
                  <a:srgbClr val="FFFFFF"/>
                </a:highlight>
                <a:latin typeface="Consolas" panose="020B0609020204030204" pitchFamily="49" charset="0"/>
              </a:rPr>
              <a:t>)</a:t>
            </a:r>
          </a:p>
          <a:p>
            <a:pPr marL="400041" lvl="1" indent="0">
              <a:buNone/>
            </a:pP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MaxPQ</a:t>
            </a:r>
            <a:r>
              <a:rPr lang="ro-RO" dirty="0">
                <a:solidFill>
                  <a:srgbClr val="000000"/>
                </a:solidFill>
                <a:highlight>
                  <a:srgbClr val="FFFFFF"/>
                </a:highlight>
                <a:latin typeface="Consolas" panose="020B0609020204030204" pitchFamily="49" charset="0"/>
              </a:rPr>
              <a:t>(</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keys</a:t>
            </a:r>
            <a:r>
              <a:rPr lang="ro-RO" dirty="0" smtClean="0">
                <a:solidFill>
                  <a:srgbClr val="000000"/>
                </a:solidFill>
                <a:highlight>
                  <a:srgbClr val="FFFFFF"/>
                </a:highlight>
                <a:latin typeface="Consolas" panose="020B0609020204030204" pitchFamily="49" charset="0"/>
              </a:rPr>
              <a:t>)</a:t>
            </a:r>
          </a:p>
          <a:p>
            <a:pPr marL="400041" lvl="1" indent="0">
              <a:buNone/>
            </a:pP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MaxPQ</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initCapacity</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IComparer</a:t>
            </a:r>
            <a:r>
              <a:rPr lang="en-US" dirty="0">
                <a:solidFill>
                  <a:srgbClr val="000000"/>
                </a:solidFill>
                <a:highlight>
                  <a:srgbClr val="FFFFFF"/>
                </a:highlight>
                <a:latin typeface="Consolas" panose="020B0609020204030204" pitchFamily="49" charset="0"/>
              </a:rPr>
              <a:t>&lt;Key&gt; comparator</a:t>
            </a:r>
            <a:r>
              <a:rPr lang="en-US" dirty="0" smtClean="0">
                <a:solidFill>
                  <a:srgbClr val="000000"/>
                </a:solidFill>
                <a:highlight>
                  <a:srgbClr val="FFFFFF"/>
                </a:highlight>
                <a:latin typeface="Consolas" panose="020B0609020204030204" pitchFamily="49" charset="0"/>
              </a:rPr>
              <a:t>)</a:t>
            </a:r>
            <a:endParaRPr lang="ro-RO" dirty="0" smtClean="0">
              <a:solidFill>
                <a:srgbClr val="000000"/>
              </a:solidFill>
              <a:highlight>
                <a:srgbClr val="FFFFFF"/>
              </a:highlight>
              <a:latin typeface="Consolas" panose="020B0609020204030204" pitchFamily="49" charset="0"/>
            </a:endParaRPr>
          </a:p>
          <a:p>
            <a:pPr marL="400041" lvl="1" indent="0">
              <a:buNone/>
            </a:pP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max</a:t>
            </a:r>
            <a:r>
              <a:rPr lang="ro-RO" dirty="0" smtClean="0">
                <a:solidFill>
                  <a:srgbClr val="000000"/>
                </a:solidFill>
                <a:highlight>
                  <a:srgbClr val="FFFFFF"/>
                </a:highlight>
                <a:latin typeface="Consolas" panose="020B0609020204030204" pitchFamily="49" charset="0"/>
              </a:rPr>
              <a:t>() </a:t>
            </a:r>
            <a:r>
              <a:rPr lang="it-IT" dirty="0">
                <a:solidFill>
                  <a:srgbClr val="808080"/>
                </a:solidFill>
                <a:highlight>
                  <a:srgbClr val="FFFFFF"/>
                </a:highlight>
                <a:latin typeface="Consolas" panose="020B0609020204030204" pitchFamily="49" charset="0"/>
              </a:rPr>
              <a:t>//</a:t>
            </a:r>
            <a:r>
              <a:rPr lang="it-IT" dirty="0">
                <a:solidFill>
                  <a:srgbClr val="008000"/>
                </a:solidFill>
                <a:highlight>
                  <a:srgbClr val="FFFFFF"/>
                </a:highlight>
                <a:latin typeface="Consolas" panose="020B0609020204030204" pitchFamily="49" charset="0"/>
              </a:rPr>
              <a:t> Intoarce cea mai mare cheie din coada cu prioritate</a:t>
            </a:r>
            <a:endParaRPr lang="ro-RO" dirty="0" smtClean="0">
              <a:solidFill>
                <a:srgbClr val="000000"/>
              </a:solidFill>
              <a:highlight>
                <a:srgbClr val="FFFFFF"/>
              </a:highlight>
              <a:latin typeface="Consolas" panose="020B0609020204030204" pitchFamily="49" charset="0"/>
            </a:endParaRPr>
          </a:p>
          <a:p>
            <a:pPr marL="400041" lvl="1" indent="0">
              <a:buNone/>
            </a:pP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delMax</a:t>
            </a:r>
            <a:r>
              <a:rPr lang="ro-RO" dirty="0">
                <a:solidFill>
                  <a:srgbClr val="000000"/>
                </a:solidFill>
                <a:highlight>
                  <a:srgbClr val="FFFFFF"/>
                </a:highlight>
                <a:latin typeface="Consolas" panose="020B0609020204030204" pitchFamily="49" charset="0"/>
              </a:rPr>
              <a:t>() </a:t>
            </a:r>
            <a:r>
              <a:rPr lang="it-IT" dirty="0">
                <a:solidFill>
                  <a:srgbClr val="808080"/>
                </a:solidFill>
                <a:highlight>
                  <a:srgbClr val="FFFFFF"/>
                </a:highlight>
                <a:latin typeface="Consolas" panose="020B0609020204030204" pitchFamily="49" charset="0"/>
              </a:rPr>
              <a:t>//</a:t>
            </a:r>
            <a:r>
              <a:rPr lang="it-IT" dirty="0">
                <a:solidFill>
                  <a:srgbClr val="008000"/>
                </a:solidFill>
                <a:highlight>
                  <a:srgbClr val="FFFFFF"/>
                </a:highlight>
                <a:latin typeface="Consolas" panose="020B0609020204030204" pitchFamily="49" charset="0"/>
              </a:rPr>
              <a:t> Elimina din coada cu prioritate cel mai mare element si il intoarce ca rezultat</a:t>
            </a:r>
            <a:endParaRPr lang="ro-RO" dirty="0" smtClean="0">
              <a:solidFill>
                <a:srgbClr val="000000"/>
              </a:solidFill>
              <a:highlight>
                <a:srgbClr val="FFFFFF"/>
              </a:highlight>
              <a:latin typeface="Consolas" panose="020B0609020204030204" pitchFamily="49" charset="0"/>
            </a:endParaRPr>
          </a:p>
          <a:p>
            <a:pPr marL="400041" lvl="1" indent="0">
              <a:buNone/>
            </a:pP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void</a:t>
            </a:r>
            <a:r>
              <a:rPr lang="ro-RO" dirty="0">
                <a:solidFill>
                  <a:srgbClr val="000000"/>
                </a:solidFill>
                <a:highlight>
                  <a:srgbClr val="FFFFFF"/>
                </a:highlight>
                <a:latin typeface="Consolas" panose="020B0609020204030204" pitchFamily="49" charset="0"/>
              </a:rPr>
              <a:t> insert(</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x) </a:t>
            </a:r>
            <a:r>
              <a:rPr lang="it-IT" dirty="0">
                <a:solidFill>
                  <a:srgbClr val="808080"/>
                </a:solidFill>
                <a:highlight>
                  <a:srgbClr val="FFFFFF"/>
                </a:highlight>
                <a:latin typeface="Consolas" panose="020B0609020204030204" pitchFamily="49" charset="0"/>
              </a:rPr>
              <a:t>//</a:t>
            </a:r>
            <a:r>
              <a:rPr lang="it-IT" dirty="0">
                <a:solidFill>
                  <a:srgbClr val="008000"/>
                </a:solidFill>
                <a:highlight>
                  <a:srgbClr val="FFFFFF"/>
                </a:highlight>
                <a:latin typeface="Consolas" panose="020B0609020204030204" pitchFamily="49" charset="0"/>
              </a:rPr>
              <a:t> Adaugam o noua cheie in coada cu prioritate</a:t>
            </a:r>
            <a:endParaRPr lang="ro-RO" dirty="0" smtClean="0">
              <a:solidFill>
                <a:srgbClr val="000000"/>
              </a:solidFill>
              <a:highlight>
                <a:srgbClr val="FFFFFF"/>
              </a:highlight>
              <a:latin typeface="Consolas" panose="020B0609020204030204" pitchFamily="49" charset="0"/>
            </a:endParaRPr>
          </a:p>
          <a:p>
            <a:pPr marL="400041" lvl="1" indent="0">
              <a:buNone/>
            </a:pP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bool</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isEmpty</a:t>
            </a:r>
            <a:r>
              <a:rPr lang="ro-RO" dirty="0" smtClean="0">
                <a:solidFill>
                  <a:srgbClr val="000000"/>
                </a:solidFill>
                <a:highlight>
                  <a:srgbClr val="FFFFFF"/>
                </a:highlight>
                <a:latin typeface="Consolas" panose="020B0609020204030204" pitchFamily="49" charset="0"/>
              </a:rPr>
              <a:t>() </a:t>
            </a:r>
            <a:r>
              <a:rPr lang="it-IT" dirty="0">
                <a:solidFill>
                  <a:srgbClr val="808080"/>
                </a:solidFill>
                <a:highlight>
                  <a:srgbClr val="FFFFFF"/>
                </a:highlight>
                <a:latin typeface="Consolas" panose="020B0609020204030204" pitchFamily="49" charset="0"/>
              </a:rPr>
              <a:t>//</a:t>
            </a:r>
            <a:r>
              <a:rPr lang="it-IT" dirty="0">
                <a:solidFill>
                  <a:srgbClr val="008000"/>
                </a:solidFill>
                <a:highlight>
                  <a:srgbClr val="FFFFFF"/>
                </a:highlight>
                <a:latin typeface="Consolas" panose="020B0609020204030204" pitchFamily="49" charset="0"/>
              </a:rPr>
              <a:t> </a:t>
            </a:r>
            <a:r>
              <a:rPr lang="ro-RO" dirty="0" err="1" smtClean="0">
                <a:solidFill>
                  <a:srgbClr val="008000"/>
                </a:solidFill>
                <a:highlight>
                  <a:srgbClr val="FFFFFF"/>
                </a:highlight>
                <a:latin typeface="Consolas" panose="020B0609020204030204" pitchFamily="49" charset="0"/>
              </a:rPr>
              <a:t>Testeaza</a:t>
            </a:r>
            <a:r>
              <a:rPr lang="ro-RO" dirty="0" smtClean="0">
                <a:solidFill>
                  <a:srgbClr val="008000"/>
                </a:solidFill>
                <a:highlight>
                  <a:srgbClr val="FFFFFF"/>
                </a:highlight>
                <a:latin typeface="Consolas" panose="020B0609020204030204" pitchFamily="49" charset="0"/>
              </a:rPr>
              <a:t> daca e</a:t>
            </a:r>
            <a:r>
              <a:rPr lang="it-IT" dirty="0" smtClean="0">
                <a:solidFill>
                  <a:srgbClr val="008000"/>
                </a:solidFill>
                <a:highlight>
                  <a:srgbClr val="FFFFFF"/>
                </a:highlight>
                <a:latin typeface="Consolas" panose="020B0609020204030204" pitchFamily="49" charset="0"/>
              </a:rPr>
              <a:t> </a:t>
            </a:r>
            <a:r>
              <a:rPr lang="it-IT" dirty="0">
                <a:solidFill>
                  <a:srgbClr val="008000"/>
                </a:solidFill>
                <a:highlight>
                  <a:srgbClr val="FFFFFF"/>
                </a:highlight>
                <a:latin typeface="Consolas" panose="020B0609020204030204" pitchFamily="49" charset="0"/>
              </a:rPr>
              <a:t>goala coada cu </a:t>
            </a:r>
            <a:r>
              <a:rPr lang="it-IT" dirty="0" smtClean="0">
                <a:solidFill>
                  <a:srgbClr val="008000"/>
                </a:solidFill>
                <a:highlight>
                  <a:srgbClr val="FFFFFF"/>
                </a:highlight>
                <a:latin typeface="Consolas" panose="020B0609020204030204" pitchFamily="49" charset="0"/>
              </a:rPr>
              <a:t>prioritate</a:t>
            </a:r>
            <a:endParaRPr lang="ro-RO" dirty="0" smtClean="0">
              <a:solidFill>
                <a:srgbClr val="000000"/>
              </a:solidFill>
              <a:highlight>
                <a:srgbClr val="FFFFFF"/>
              </a:highlight>
              <a:latin typeface="Consolas" panose="020B0609020204030204" pitchFamily="49" charset="0"/>
            </a:endParaRPr>
          </a:p>
          <a:p>
            <a:pPr marL="400041" lvl="1" indent="0">
              <a:buNone/>
            </a:pP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size</a:t>
            </a:r>
            <a:r>
              <a:rPr lang="ro-RO" dirty="0" smtClean="0">
                <a:solidFill>
                  <a:srgbClr val="000000"/>
                </a:solidFill>
                <a:highlight>
                  <a:srgbClr val="FFFFFF"/>
                </a:highlight>
                <a:latin typeface="Consolas" panose="020B0609020204030204" pitchFamily="49" charset="0"/>
              </a:rPr>
              <a:t>() </a:t>
            </a:r>
            <a:r>
              <a:rPr lang="ro-RO" dirty="0">
                <a:solidFill>
                  <a:srgbClr val="808080"/>
                </a:solidFill>
                <a:highlight>
                  <a:srgbClr val="FFFFFF"/>
                </a:highlight>
                <a:latin typeface="Consolas" panose="020B0609020204030204" pitchFamily="49" charset="0"/>
              </a:rPr>
              <a:t>//</a:t>
            </a:r>
            <a:r>
              <a:rPr lang="ro-RO" dirty="0">
                <a:solidFill>
                  <a:srgbClr val="008000"/>
                </a:solidFill>
                <a:highlight>
                  <a:srgbClr val="FFFFFF"/>
                </a:highlight>
                <a:latin typeface="Consolas" panose="020B0609020204030204" pitchFamily="49" charset="0"/>
              </a:rPr>
              <a:t> </a:t>
            </a:r>
            <a:r>
              <a:rPr lang="ro-RO" dirty="0" err="1">
                <a:solidFill>
                  <a:srgbClr val="008000"/>
                </a:solidFill>
                <a:highlight>
                  <a:srgbClr val="FFFFFF"/>
                </a:highlight>
                <a:latin typeface="Consolas" panose="020B0609020204030204" pitchFamily="49" charset="0"/>
              </a:rPr>
              <a:t>Intoarce</a:t>
            </a:r>
            <a:r>
              <a:rPr lang="ro-RO" dirty="0">
                <a:solidFill>
                  <a:srgbClr val="008000"/>
                </a:solidFill>
                <a:highlight>
                  <a:srgbClr val="FFFFFF"/>
                </a:highlight>
                <a:latin typeface="Consolas" panose="020B0609020204030204" pitchFamily="49" charset="0"/>
              </a:rPr>
              <a:t> </a:t>
            </a:r>
            <a:r>
              <a:rPr lang="ro-RO" dirty="0" err="1">
                <a:solidFill>
                  <a:srgbClr val="008000"/>
                </a:solidFill>
                <a:highlight>
                  <a:srgbClr val="FFFFFF"/>
                </a:highlight>
                <a:latin typeface="Consolas" panose="020B0609020204030204" pitchFamily="49" charset="0"/>
              </a:rPr>
              <a:t>numarul</a:t>
            </a:r>
            <a:r>
              <a:rPr lang="ro-RO" dirty="0">
                <a:solidFill>
                  <a:srgbClr val="008000"/>
                </a:solidFill>
                <a:highlight>
                  <a:srgbClr val="FFFFFF"/>
                </a:highlight>
                <a:latin typeface="Consolas" panose="020B0609020204030204" pitchFamily="49" charset="0"/>
              </a:rPr>
              <a:t> de chei din coada cu prioritate</a:t>
            </a:r>
            <a:endParaRPr lang="ro-RO" dirty="0" smtClean="0"/>
          </a:p>
          <a:p>
            <a:endParaRPr lang="ro-RO" dirty="0"/>
          </a:p>
        </p:txBody>
      </p:sp>
    </p:spTree>
    <p:extLst>
      <p:ext uri="{BB962C8B-B14F-4D97-AF65-F5344CB8AC3E}">
        <p14:creationId xmlns:p14="http://schemas.microsoft.com/office/powerpoint/2010/main" val="333409407"/>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Co</a:t>
            </a:r>
            <a:r>
              <a:rPr lang="en-GB" dirty="0" err="1"/>
              <a:t>ada</a:t>
            </a:r>
            <a:r>
              <a:rPr lang="ro-RO" dirty="0"/>
              <a:t> cu prioritate</a:t>
            </a:r>
          </a:p>
        </p:txBody>
      </p:sp>
      <p:sp>
        <p:nvSpPr>
          <p:cNvPr id="3" name="Content Placeholder 2"/>
          <p:cNvSpPr>
            <a:spLocks noGrp="1"/>
          </p:cNvSpPr>
          <p:nvPr>
            <p:ph idx="1"/>
          </p:nvPr>
        </p:nvSpPr>
        <p:spPr>
          <a:xfrm>
            <a:off x="677338" y="2160590"/>
            <a:ext cx="11427980" cy="3880773"/>
          </a:xfrm>
        </p:spPr>
        <p:txBody>
          <a:bodyPr>
            <a:normAutofit fontScale="92500" lnSpcReduction="10000"/>
          </a:bodyPr>
          <a:lstStyle/>
          <a:p>
            <a:r>
              <a:rPr lang="ro-RO" dirty="0" smtClean="0"/>
              <a:t>API pentru coada cu prioritate</a:t>
            </a:r>
          </a:p>
          <a:p>
            <a:pPr marL="0" indent="0">
              <a:buNone/>
            </a:pP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smtClean="0">
                <a:solidFill>
                  <a:srgbClr val="2B91AF"/>
                </a:solidFill>
                <a:highlight>
                  <a:srgbClr val="FFFFFF"/>
                </a:highlight>
                <a:latin typeface="Consolas" panose="020B0609020204030204" pitchFamily="49" charset="0"/>
              </a:rPr>
              <a:t>M</a:t>
            </a:r>
            <a:r>
              <a:rPr lang="ro-RO" dirty="0" smtClean="0">
                <a:solidFill>
                  <a:srgbClr val="2B91AF"/>
                </a:solidFill>
                <a:highlight>
                  <a:srgbClr val="FFFFFF"/>
                </a:highlight>
                <a:latin typeface="Consolas" panose="020B0609020204030204" pitchFamily="49" charset="0"/>
              </a:rPr>
              <a:t>in</a:t>
            </a:r>
            <a:r>
              <a:rPr lang="en-US" dirty="0" smtClean="0">
                <a:solidFill>
                  <a:srgbClr val="2B91AF"/>
                </a:solidFill>
                <a:highlight>
                  <a:srgbClr val="FFFFFF"/>
                </a:highlight>
                <a:latin typeface="Consolas" panose="020B0609020204030204" pitchFamily="49" charset="0"/>
              </a:rPr>
              <a:t>PQ</a:t>
            </a:r>
            <a:r>
              <a:rPr lang="en-US" dirty="0" smtClean="0">
                <a:solidFill>
                  <a:srgbClr val="000000"/>
                </a:solidFill>
                <a:highlight>
                  <a:srgbClr val="FFFFFF"/>
                </a:highlight>
                <a:latin typeface="Consolas" panose="020B0609020204030204" pitchFamily="49" charset="0"/>
              </a:rPr>
              <a:t>&lt;Key</a:t>
            </a:r>
            <a:r>
              <a:rPr lang="en-US" dirty="0">
                <a:solidFill>
                  <a:srgbClr val="000000"/>
                </a:solidFill>
                <a:highlight>
                  <a:srgbClr val="FFFFFF"/>
                </a:highlight>
                <a:latin typeface="Consolas" panose="020B0609020204030204" pitchFamily="49" charset="0"/>
              </a:rPr>
              <a:t>&gt; </a:t>
            </a:r>
            <a:r>
              <a:rPr lang="en-US" dirty="0">
                <a:solidFill>
                  <a:srgbClr val="0000FF"/>
                </a:solidFill>
                <a:highlight>
                  <a:srgbClr val="FFFFFF"/>
                </a:highlight>
                <a:latin typeface="Consolas" panose="020B0609020204030204" pitchFamily="49" charset="0"/>
              </a:rPr>
              <a:t>where</a:t>
            </a:r>
            <a:r>
              <a:rPr lang="en-US" dirty="0">
                <a:solidFill>
                  <a:srgbClr val="000000"/>
                </a:solidFill>
                <a:highlight>
                  <a:srgbClr val="FFFFFF"/>
                </a:highlight>
                <a:latin typeface="Consolas" panose="020B0609020204030204" pitchFamily="49" charset="0"/>
              </a:rPr>
              <a:t> Key: </a:t>
            </a:r>
            <a:r>
              <a:rPr lang="en-US" dirty="0" err="1">
                <a:solidFill>
                  <a:srgbClr val="2B91AF"/>
                </a:solidFill>
                <a:highlight>
                  <a:srgbClr val="FFFFFF"/>
                </a:highlight>
                <a:latin typeface="Consolas" panose="020B0609020204030204" pitchFamily="49" charset="0"/>
              </a:rPr>
              <a:t>IComparable</a:t>
            </a:r>
            <a:r>
              <a:rPr lang="en-US" dirty="0">
                <a:solidFill>
                  <a:srgbClr val="000000"/>
                </a:solidFill>
                <a:highlight>
                  <a:srgbClr val="FFFFFF"/>
                </a:highlight>
                <a:latin typeface="Consolas" panose="020B0609020204030204" pitchFamily="49" charset="0"/>
              </a:rPr>
              <a:t>&lt;Key</a:t>
            </a:r>
            <a:r>
              <a:rPr lang="en-US" dirty="0" smtClean="0">
                <a:solidFill>
                  <a:srgbClr val="000000"/>
                </a:solidFill>
                <a:highlight>
                  <a:srgbClr val="FFFFFF"/>
                </a:highlight>
                <a:latin typeface="Consolas" panose="020B0609020204030204" pitchFamily="49" charset="0"/>
              </a:rPr>
              <a:t>&gt;</a:t>
            </a:r>
            <a:endParaRPr lang="ro-RO" dirty="0" smtClean="0">
              <a:solidFill>
                <a:srgbClr val="000000"/>
              </a:solidFill>
              <a:highlight>
                <a:srgbClr val="FFFFFF"/>
              </a:highlight>
              <a:latin typeface="Consolas" panose="020B0609020204030204" pitchFamily="49" charset="0"/>
            </a:endParaRPr>
          </a:p>
          <a:p>
            <a:pPr marL="400041" lvl="1" indent="0">
              <a:buNone/>
            </a:pP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smtClean="0">
                <a:solidFill>
                  <a:srgbClr val="000000"/>
                </a:solidFill>
                <a:highlight>
                  <a:srgbClr val="FFFFFF"/>
                </a:highlight>
                <a:latin typeface="Consolas" panose="020B0609020204030204" pitchFamily="49" charset="0"/>
              </a:rPr>
              <a:t>MinPQ</a:t>
            </a:r>
            <a:r>
              <a:rPr lang="ro-RO" dirty="0" smtClean="0">
                <a:solidFill>
                  <a:srgbClr val="000000"/>
                </a:solidFill>
                <a:highlight>
                  <a:srgbClr val="FFFFFF"/>
                </a:highlight>
                <a:latin typeface="Consolas" panose="020B0609020204030204" pitchFamily="49" charset="0"/>
              </a:rPr>
              <a:t>(</a:t>
            </a:r>
            <a:r>
              <a:rPr lang="ro-RO" dirty="0" err="1" smtClean="0">
                <a:solidFill>
                  <a:srgbClr val="0000FF"/>
                </a:solidFill>
                <a:highlight>
                  <a:srgbClr val="FFFFFF"/>
                </a:highlight>
                <a:latin typeface="Consolas" panose="020B0609020204030204" pitchFamily="49" charset="0"/>
              </a:rPr>
              <a:t>int</a:t>
            </a:r>
            <a:r>
              <a:rPr lang="ro-RO" dirty="0" smtClean="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initCapacity</a:t>
            </a:r>
            <a:r>
              <a:rPr lang="ro-RO" dirty="0" smtClean="0">
                <a:solidFill>
                  <a:srgbClr val="000000"/>
                </a:solidFill>
                <a:highlight>
                  <a:srgbClr val="FFFFFF"/>
                </a:highlight>
                <a:latin typeface="Consolas" panose="020B0609020204030204" pitchFamily="49" charset="0"/>
              </a:rPr>
              <a:t>)</a:t>
            </a:r>
          </a:p>
          <a:p>
            <a:pPr marL="400041" lvl="1" indent="0">
              <a:buNone/>
            </a:pP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smtClean="0">
                <a:solidFill>
                  <a:srgbClr val="000000"/>
                </a:solidFill>
                <a:highlight>
                  <a:srgbClr val="FFFFFF"/>
                </a:highlight>
                <a:latin typeface="Consolas" panose="020B0609020204030204" pitchFamily="49" charset="0"/>
              </a:rPr>
              <a:t>MinPQ</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this</a:t>
            </a:r>
            <a:r>
              <a:rPr lang="ro-RO" dirty="0">
                <a:solidFill>
                  <a:srgbClr val="000000"/>
                </a:solidFill>
                <a:highlight>
                  <a:srgbClr val="FFFFFF"/>
                </a:highlight>
                <a:latin typeface="Consolas" panose="020B0609020204030204" pitchFamily="49" charset="0"/>
              </a:rPr>
              <a:t>(1</a:t>
            </a:r>
            <a:r>
              <a:rPr lang="ro-RO" dirty="0" smtClean="0">
                <a:solidFill>
                  <a:srgbClr val="000000"/>
                </a:solidFill>
                <a:highlight>
                  <a:srgbClr val="FFFFFF"/>
                </a:highlight>
                <a:latin typeface="Consolas" panose="020B0609020204030204" pitchFamily="49" charset="0"/>
              </a:rPr>
              <a:t>)</a:t>
            </a:r>
          </a:p>
          <a:p>
            <a:pPr marL="400041" lvl="1" indent="0">
              <a:buNone/>
            </a:pP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smtClean="0">
                <a:solidFill>
                  <a:srgbClr val="000000"/>
                </a:solidFill>
                <a:highlight>
                  <a:srgbClr val="FFFFFF"/>
                </a:highlight>
                <a:latin typeface="Consolas" panose="020B0609020204030204" pitchFamily="49" charset="0"/>
              </a:rPr>
              <a:t>MinPQ</a:t>
            </a:r>
            <a:r>
              <a:rPr lang="ro-RO" dirty="0" smtClean="0">
                <a:solidFill>
                  <a:srgbClr val="000000"/>
                </a:solidFill>
                <a:highlight>
                  <a:srgbClr val="FFFFFF"/>
                </a:highlight>
                <a:latin typeface="Consolas" panose="020B0609020204030204" pitchFamily="49" charset="0"/>
              </a:rPr>
              <a:t>(</a:t>
            </a:r>
            <a:r>
              <a:rPr lang="ro-RO" dirty="0" err="1" smtClean="0">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keys</a:t>
            </a:r>
            <a:r>
              <a:rPr lang="ro-RO" dirty="0" smtClean="0">
                <a:solidFill>
                  <a:srgbClr val="000000"/>
                </a:solidFill>
                <a:highlight>
                  <a:srgbClr val="FFFFFF"/>
                </a:highlight>
                <a:latin typeface="Consolas" panose="020B0609020204030204" pitchFamily="49" charset="0"/>
              </a:rPr>
              <a:t>)</a:t>
            </a:r>
          </a:p>
          <a:p>
            <a:pPr marL="400041" lvl="1" indent="0">
              <a:buNone/>
            </a:pP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M</a:t>
            </a:r>
            <a:r>
              <a:rPr lang="ro-RO" dirty="0" smtClean="0">
                <a:solidFill>
                  <a:srgbClr val="000000"/>
                </a:solidFill>
                <a:highlight>
                  <a:srgbClr val="FFFFFF"/>
                </a:highlight>
                <a:latin typeface="Consolas" panose="020B0609020204030204" pitchFamily="49" charset="0"/>
              </a:rPr>
              <a:t>in</a:t>
            </a:r>
            <a:r>
              <a:rPr lang="en-US" dirty="0" smtClean="0">
                <a:solidFill>
                  <a:srgbClr val="000000"/>
                </a:solidFill>
                <a:highlight>
                  <a:srgbClr val="FFFFFF"/>
                </a:highlight>
                <a:latin typeface="Consolas" panose="020B0609020204030204" pitchFamily="49" charset="0"/>
              </a:rPr>
              <a:t>PQ(</a:t>
            </a:r>
            <a:r>
              <a:rPr lang="en-US" dirty="0" err="1" smtClean="0">
                <a:solidFill>
                  <a:srgbClr val="0000FF"/>
                </a:solidFill>
                <a:highlight>
                  <a:srgbClr val="FFFFFF"/>
                </a:highlight>
                <a:latin typeface="Consolas" panose="020B0609020204030204" pitchFamily="49" charset="0"/>
              </a:rPr>
              <a:t>int</a:t>
            </a:r>
            <a:r>
              <a:rPr lang="en-US" dirty="0" smtClean="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initCapacity</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IComparer</a:t>
            </a:r>
            <a:r>
              <a:rPr lang="en-US" dirty="0">
                <a:solidFill>
                  <a:srgbClr val="000000"/>
                </a:solidFill>
                <a:highlight>
                  <a:srgbClr val="FFFFFF"/>
                </a:highlight>
                <a:latin typeface="Consolas" panose="020B0609020204030204" pitchFamily="49" charset="0"/>
              </a:rPr>
              <a:t>&lt;Key&gt; comparator</a:t>
            </a:r>
            <a:r>
              <a:rPr lang="en-US" dirty="0" smtClean="0">
                <a:solidFill>
                  <a:srgbClr val="000000"/>
                </a:solidFill>
                <a:highlight>
                  <a:srgbClr val="FFFFFF"/>
                </a:highlight>
                <a:latin typeface="Consolas" panose="020B0609020204030204" pitchFamily="49" charset="0"/>
              </a:rPr>
              <a:t>)</a:t>
            </a:r>
            <a:endParaRPr lang="ro-RO" dirty="0" smtClean="0">
              <a:solidFill>
                <a:srgbClr val="000000"/>
              </a:solidFill>
              <a:highlight>
                <a:srgbClr val="FFFFFF"/>
              </a:highlight>
              <a:latin typeface="Consolas" panose="020B0609020204030204" pitchFamily="49" charset="0"/>
            </a:endParaRPr>
          </a:p>
          <a:p>
            <a:pPr marL="400041" lvl="1" indent="0">
              <a:buNone/>
            </a:pP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a:t>
            </a:r>
            <a:r>
              <a:rPr lang="ro-RO" dirty="0" smtClean="0">
                <a:solidFill>
                  <a:srgbClr val="000000"/>
                </a:solidFill>
                <a:highlight>
                  <a:srgbClr val="FFFFFF"/>
                </a:highlight>
                <a:latin typeface="Consolas" panose="020B0609020204030204" pitchFamily="49" charset="0"/>
              </a:rPr>
              <a:t>min() </a:t>
            </a:r>
            <a:r>
              <a:rPr lang="it-IT" dirty="0">
                <a:solidFill>
                  <a:srgbClr val="808080"/>
                </a:solidFill>
                <a:highlight>
                  <a:srgbClr val="FFFFFF"/>
                </a:highlight>
                <a:latin typeface="Consolas" panose="020B0609020204030204" pitchFamily="49" charset="0"/>
              </a:rPr>
              <a:t>//</a:t>
            </a:r>
            <a:r>
              <a:rPr lang="it-IT" dirty="0">
                <a:solidFill>
                  <a:srgbClr val="008000"/>
                </a:solidFill>
                <a:highlight>
                  <a:srgbClr val="FFFFFF"/>
                </a:highlight>
                <a:latin typeface="Consolas" panose="020B0609020204030204" pitchFamily="49" charset="0"/>
              </a:rPr>
              <a:t> Intoarce cea mai </a:t>
            </a:r>
            <a:r>
              <a:rPr lang="ro-RO" dirty="0" smtClean="0">
                <a:solidFill>
                  <a:srgbClr val="008000"/>
                </a:solidFill>
                <a:highlight>
                  <a:srgbClr val="FFFFFF"/>
                </a:highlight>
                <a:latin typeface="Consolas" panose="020B0609020204030204" pitchFamily="49" charset="0"/>
              </a:rPr>
              <a:t>mica </a:t>
            </a:r>
            <a:r>
              <a:rPr lang="it-IT" dirty="0" smtClean="0">
                <a:solidFill>
                  <a:srgbClr val="008000"/>
                </a:solidFill>
                <a:highlight>
                  <a:srgbClr val="FFFFFF"/>
                </a:highlight>
                <a:latin typeface="Consolas" panose="020B0609020204030204" pitchFamily="49" charset="0"/>
              </a:rPr>
              <a:t>cheie </a:t>
            </a:r>
            <a:r>
              <a:rPr lang="it-IT" dirty="0">
                <a:solidFill>
                  <a:srgbClr val="008000"/>
                </a:solidFill>
                <a:highlight>
                  <a:srgbClr val="FFFFFF"/>
                </a:highlight>
                <a:latin typeface="Consolas" panose="020B0609020204030204" pitchFamily="49" charset="0"/>
              </a:rPr>
              <a:t>din coada cu prioritate</a:t>
            </a:r>
            <a:endParaRPr lang="ro-RO" dirty="0" smtClean="0">
              <a:solidFill>
                <a:srgbClr val="000000"/>
              </a:solidFill>
              <a:highlight>
                <a:srgbClr val="FFFFFF"/>
              </a:highlight>
              <a:latin typeface="Consolas" panose="020B0609020204030204" pitchFamily="49" charset="0"/>
            </a:endParaRPr>
          </a:p>
          <a:p>
            <a:pPr marL="400041" lvl="1" indent="0">
              <a:buNone/>
            </a:pP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a:t>
            </a:r>
            <a:r>
              <a:rPr lang="ro-RO" dirty="0" err="1" smtClean="0">
                <a:solidFill>
                  <a:srgbClr val="000000"/>
                </a:solidFill>
                <a:highlight>
                  <a:srgbClr val="FFFFFF"/>
                </a:highlight>
                <a:latin typeface="Consolas" panose="020B0609020204030204" pitchFamily="49" charset="0"/>
              </a:rPr>
              <a:t>delMin</a:t>
            </a:r>
            <a:r>
              <a:rPr lang="ro-RO" dirty="0" smtClean="0">
                <a:solidFill>
                  <a:srgbClr val="000000"/>
                </a:solidFill>
                <a:highlight>
                  <a:srgbClr val="FFFFFF"/>
                </a:highlight>
                <a:latin typeface="Consolas" panose="020B0609020204030204" pitchFamily="49" charset="0"/>
              </a:rPr>
              <a:t>() </a:t>
            </a:r>
            <a:r>
              <a:rPr lang="it-IT" dirty="0">
                <a:solidFill>
                  <a:srgbClr val="808080"/>
                </a:solidFill>
                <a:highlight>
                  <a:srgbClr val="FFFFFF"/>
                </a:highlight>
                <a:latin typeface="Consolas" panose="020B0609020204030204" pitchFamily="49" charset="0"/>
              </a:rPr>
              <a:t>//</a:t>
            </a:r>
            <a:r>
              <a:rPr lang="it-IT" dirty="0">
                <a:solidFill>
                  <a:srgbClr val="008000"/>
                </a:solidFill>
                <a:highlight>
                  <a:srgbClr val="FFFFFF"/>
                </a:highlight>
                <a:latin typeface="Consolas" panose="020B0609020204030204" pitchFamily="49" charset="0"/>
              </a:rPr>
              <a:t> Elimina din coada cu prioritate cel mai </a:t>
            </a:r>
            <a:r>
              <a:rPr lang="ro-RO" dirty="0" smtClean="0">
                <a:solidFill>
                  <a:srgbClr val="008000"/>
                </a:solidFill>
                <a:highlight>
                  <a:srgbClr val="FFFFFF"/>
                </a:highlight>
                <a:latin typeface="Consolas" panose="020B0609020204030204" pitchFamily="49" charset="0"/>
              </a:rPr>
              <a:t>mic </a:t>
            </a:r>
            <a:r>
              <a:rPr lang="it-IT" dirty="0" smtClean="0">
                <a:solidFill>
                  <a:srgbClr val="008000"/>
                </a:solidFill>
                <a:highlight>
                  <a:srgbClr val="FFFFFF"/>
                </a:highlight>
                <a:latin typeface="Consolas" panose="020B0609020204030204" pitchFamily="49" charset="0"/>
              </a:rPr>
              <a:t>element </a:t>
            </a:r>
            <a:r>
              <a:rPr lang="it-IT" dirty="0">
                <a:solidFill>
                  <a:srgbClr val="008000"/>
                </a:solidFill>
                <a:highlight>
                  <a:srgbClr val="FFFFFF"/>
                </a:highlight>
                <a:latin typeface="Consolas" panose="020B0609020204030204" pitchFamily="49" charset="0"/>
              </a:rPr>
              <a:t>si il intoarce ca rezultat</a:t>
            </a:r>
            <a:endParaRPr lang="ro-RO" dirty="0" smtClean="0">
              <a:solidFill>
                <a:srgbClr val="000000"/>
              </a:solidFill>
              <a:highlight>
                <a:srgbClr val="FFFFFF"/>
              </a:highlight>
              <a:latin typeface="Consolas" panose="020B0609020204030204" pitchFamily="49" charset="0"/>
            </a:endParaRPr>
          </a:p>
          <a:p>
            <a:pPr marL="400041" lvl="1" indent="0">
              <a:buNone/>
            </a:pP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void</a:t>
            </a:r>
            <a:r>
              <a:rPr lang="ro-RO" dirty="0">
                <a:solidFill>
                  <a:srgbClr val="000000"/>
                </a:solidFill>
                <a:highlight>
                  <a:srgbClr val="FFFFFF"/>
                </a:highlight>
                <a:latin typeface="Consolas" panose="020B0609020204030204" pitchFamily="49" charset="0"/>
              </a:rPr>
              <a:t> insert(</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x) </a:t>
            </a:r>
            <a:r>
              <a:rPr lang="it-IT" dirty="0">
                <a:solidFill>
                  <a:srgbClr val="808080"/>
                </a:solidFill>
                <a:highlight>
                  <a:srgbClr val="FFFFFF"/>
                </a:highlight>
                <a:latin typeface="Consolas" panose="020B0609020204030204" pitchFamily="49" charset="0"/>
              </a:rPr>
              <a:t>//</a:t>
            </a:r>
            <a:r>
              <a:rPr lang="it-IT" dirty="0">
                <a:solidFill>
                  <a:srgbClr val="008000"/>
                </a:solidFill>
                <a:highlight>
                  <a:srgbClr val="FFFFFF"/>
                </a:highlight>
                <a:latin typeface="Consolas" panose="020B0609020204030204" pitchFamily="49" charset="0"/>
              </a:rPr>
              <a:t> Adaugam o noua cheie in coada cu prioritate</a:t>
            </a:r>
            <a:endParaRPr lang="ro-RO" dirty="0" smtClean="0">
              <a:solidFill>
                <a:srgbClr val="000000"/>
              </a:solidFill>
              <a:highlight>
                <a:srgbClr val="FFFFFF"/>
              </a:highlight>
              <a:latin typeface="Consolas" panose="020B0609020204030204" pitchFamily="49" charset="0"/>
            </a:endParaRPr>
          </a:p>
          <a:p>
            <a:pPr marL="400041" lvl="1" indent="0">
              <a:buNone/>
            </a:pP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bool</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isEmpty</a:t>
            </a:r>
            <a:r>
              <a:rPr lang="ro-RO" dirty="0" smtClean="0">
                <a:solidFill>
                  <a:srgbClr val="000000"/>
                </a:solidFill>
                <a:highlight>
                  <a:srgbClr val="FFFFFF"/>
                </a:highlight>
                <a:latin typeface="Consolas" panose="020B0609020204030204" pitchFamily="49" charset="0"/>
              </a:rPr>
              <a:t>() </a:t>
            </a:r>
            <a:r>
              <a:rPr lang="it-IT" dirty="0">
                <a:solidFill>
                  <a:srgbClr val="808080"/>
                </a:solidFill>
                <a:highlight>
                  <a:srgbClr val="FFFFFF"/>
                </a:highlight>
                <a:latin typeface="Consolas" panose="020B0609020204030204" pitchFamily="49" charset="0"/>
              </a:rPr>
              <a:t>//</a:t>
            </a:r>
            <a:r>
              <a:rPr lang="it-IT" dirty="0">
                <a:solidFill>
                  <a:srgbClr val="008000"/>
                </a:solidFill>
                <a:highlight>
                  <a:srgbClr val="FFFFFF"/>
                </a:highlight>
                <a:latin typeface="Consolas" panose="020B0609020204030204" pitchFamily="49" charset="0"/>
              </a:rPr>
              <a:t> </a:t>
            </a:r>
            <a:r>
              <a:rPr lang="ro-RO" dirty="0" err="1" smtClean="0">
                <a:solidFill>
                  <a:srgbClr val="008000"/>
                </a:solidFill>
                <a:highlight>
                  <a:srgbClr val="FFFFFF"/>
                </a:highlight>
                <a:latin typeface="Consolas" panose="020B0609020204030204" pitchFamily="49" charset="0"/>
              </a:rPr>
              <a:t>Testeaza</a:t>
            </a:r>
            <a:r>
              <a:rPr lang="ro-RO" dirty="0" smtClean="0">
                <a:solidFill>
                  <a:srgbClr val="008000"/>
                </a:solidFill>
                <a:highlight>
                  <a:srgbClr val="FFFFFF"/>
                </a:highlight>
                <a:latin typeface="Consolas" panose="020B0609020204030204" pitchFamily="49" charset="0"/>
              </a:rPr>
              <a:t> daca e</a:t>
            </a:r>
            <a:r>
              <a:rPr lang="it-IT" dirty="0" smtClean="0">
                <a:solidFill>
                  <a:srgbClr val="008000"/>
                </a:solidFill>
                <a:highlight>
                  <a:srgbClr val="FFFFFF"/>
                </a:highlight>
                <a:latin typeface="Consolas" panose="020B0609020204030204" pitchFamily="49" charset="0"/>
              </a:rPr>
              <a:t> </a:t>
            </a:r>
            <a:r>
              <a:rPr lang="it-IT" dirty="0">
                <a:solidFill>
                  <a:srgbClr val="008000"/>
                </a:solidFill>
                <a:highlight>
                  <a:srgbClr val="FFFFFF"/>
                </a:highlight>
                <a:latin typeface="Consolas" panose="020B0609020204030204" pitchFamily="49" charset="0"/>
              </a:rPr>
              <a:t>goala coada cu </a:t>
            </a:r>
            <a:r>
              <a:rPr lang="it-IT" dirty="0" smtClean="0">
                <a:solidFill>
                  <a:srgbClr val="008000"/>
                </a:solidFill>
                <a:highlight>
                  <a:srgbClr val="FFFFFF"/>
                </a:highlight>
                <a:latin typeface="Consolas" panose="020B0609020204030204" pitchFamily="49" charset="0"/>
              </a:rPr>
              <a:t>prioritate</a:t>
            </a:r>
            <a:endParaRPr lang="ro-RO" dirty="0" smtClean="0">
              <a:solidFill>
                <a:srgbClr val="000000"/>
              </a:solidFill>
              <a:highlight>
                <a:srgbClr val="FFFFFF"/>
              </a:highlight>
              <a:latin typeface="Consolas" panose="020B0609020204030204" pitchFamily="49" charset="0"/>
            </a:endParaRPr>
          </a:p>
          <a:p>
            <a:pPr marL="400041" lvl="1" indent="0">
              <a:buNone/>
            </a:pP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size</a:t>
            </a:r>
            <a:r>
              <a:rPr lang="ro-RO" dirty="0" smtClean="0">
                <a:solidFill>
                  <a:srgbClr val="000000"/>
                </a:solidFill>
                <a:highlight>
                  <a:srgbClr val="FFFFFF"/>
                </a:highlight>
                <a:latin typeface="Consolas" panose="020B0609020204030204" pitchFamily="49" charset="0"/>
              </a:rPr>
              <a:t>() </a:t>
            </a:r>
            <a:r>
              <a:rPr lang="ro-RO" dirty="0">
                <a:solidFill>
                  <a:srgbClr val="808080"/>
                </a:solidFill>
                <a:highlight>
                  <a:srgbClr val="FFFFFF"/>
                </a:highlight>
                <a:latin typeface="Consolas" panose="020B0609020204030204" pitchFamily="49" charset="0"/>
              </a:rPr>
              <a:t>//</a:t>
            </a:r>
            <a:r>
              <a:rPr lang="ro-RO" dirty="0">
                <a:solidFill>
                  <a:srgbClr val="008000"/>
                </a:solidFill>
                <a:highlight>
                  <a:srgbClr val="FFFFFF"/>
                </a:highlight>
                <a:latin typeface="Consolas" panose="020B0609020204030204" pitchFamily="49" charset="0"/>
              </a:rPr>
              <a:t> </a:t>
            </a:r>
            <a:r>
              <a:rPr lang="ro-RO" dirty="0" err="1">
                <a:solidFill>
                  <a:srgbClr val="008000"/>
                </a:solidFill>
                <a:highlight>
                  <a:srgbClr val="FFFFFF"/>
                </a:highlight>
                <a:latin typeface="Consolas" panose="020B0609020204030204" pitchFamily="49" charset="0"/>
              </a:rPr>
              <a:t>Intoarce</a:t>
            </a:r>
            <a:r>
              <a:rPr lang="ro-RO" dirty="0">
                <a:solidFill>
                  <a:srgbClr val="008000"/>
                </a:solidFill>
                <a:highlight>
                  <a:srgbClr val="FFFFFF"/>
                </a:highlight>
                <a:latin typeface="Consolas" panose="020B0609020204030204" pitchFamily="49" charset="0"/>
              </a:rPr>
              <a:t> </a:t>
            </a:r>
            <a:r>
              <a:rPr lang="ro-RO" dirty="0" err="1">
                <a:solidFill>
                  <a:srgbClr val="008000"/>
                </a:solidFill>
                <a:highlight>
                  <a:srgbClr val="FFFFFF"/>
                </a:highlight>
                <a:latin typeface="Consolas" panose="020B0609020204030204" pitchFamily="49" charset="0"/>
              </a:rPr>
              <a:t>numarul</a:t>
            </a:r>
            <a:r>
              <a:rPr lang="ro-RO" dirty="0">
                <a:solidFill>
                  <a:srgbClr val="008000"/>
                </a:solidFill>
                <a:highlight>
                  <a:srgbClr val="FFFFFF"/>
                </a:highlight>
                <a:latin typeface="Consolas" panose="020B0609020204030204" pitchFamily="49" charset="0"/>
              </a:rPr>
              <a:t> de chei din coada cu prioritate</a:t>
            </a:r>
            <a:endParaRPr lang="ro-RO" dirty="0" smtClean="0"/>
          </a:p>
          <a:p>
            <a:endParaRPr lang="ro-RO" dirty="0"/>
          </a:p>
        </p:txBody>
      </p:sp>
    </p:spTree>
    <p:extLst>
      <p:ext uri="{BB962C8B-B14F-4D97-AF65-F5344CB8AC3E}">
        <p14:creationId xmlns:p14="http://schemas.microsoft.com/office/powerpoint/2010/main" val="20807722"/>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Co</a:t>
            </a:r>
            <a:r>
              <a:rPr lang="en-GB" dirty="0" err="1"/>
              <a:t>ada</a:t>
            </a:r>
            <a:r>
              <a:rPr lang="ro-RO" dirty="0"/>
              <a:t> cu prioritate</a:t>
            </a:r>
          </a:p>
        </p:txBody>
      </p:sp>
      <p:sp>
        <p:nvSpPr>
          <p:cNvPr id="3" name="Content Placeholder 2"/>
          <p:cNvSpPr>
            <a:spLocks noGrp="1"/>
          </p:cNvSpPr>
          <p:nvPr>
            <p:ph idx="1"/>
          </p:nvPr>
        </p:nvSpPr>
        <p:spPr/>
        <p:txBody>
          <a:bodyPr/>
          <a:lstStyle/>
          <a:p>
            <a:r>
              <a:rPr lang="ro-RO" b="1" dirty="0" smtClean="0"/>
              <a:t>Aplicație: </a:t>
            </a:r>
            <a:r>
              <a:rPr lang="ro-RO" dirty="0" smtClean="0"/>
              <a:t>se dă o listă de N valori (N este foarte mare – ar putea fi considerat nelimitat) și se cere să se determine cele mai mici M valori din cele N</a:t>
            </a:r>
          </a:p>
          <a:p>
            <a:r>
              <a:rPr lang="ro-RO" b="1" dirty="0" smtClean="0"/>
              <a:t>Rezolvare: </a:t>
            </a:r>
            <a:r>
              <a:rPr lang="ro-RO" dirty="0" smtClean="0"/>
              <a:t>pentru a putea rezolva eficient această problemă folosim un </a:t>
            </a:r>
            <a:r>
              <a:rPr lang="ro-RO" dirty="0" err="1" smtClean="0"/>
              <a:t>MaxPQ</a:t>
            </a:r>
            <a:r>
              <a:rPr lang="ro-RO" dirty="0" smtClean="0"/>
              <a:t> în care păstrăm cele mai mici M elemente din cele investigate până la un moment. Dacă o valoarea este mai mică decât elementul maxim din </a:t>
            </a:r>
            <a:r>
              <a:rPr lang="ro-RO" dirty="0" err="1" smtClean="0"/>
              <a:t>MaxPQ</a:t>
            </a:r>
            <a:r>
              <a:rPr lang="ro-RO" dirty="0" smtClean="0"/>
              <a:t> (și dacă </a:t>
            </a:r>
            <a:r>
              <a:rPr lang="ro-RO" dirty="0" err="1" smtClean="0"/>
              <a:t>MaxPQ</a:t>
            </a:r>
            <a:r>
              <a:rPr lang="ro-RO" dirty="0" smtClean="0"/>
              <a:t> conține deja M elemente) atunci elementul maxim este eliminat și se introduce noua valoare</a:t>
            </a:r>
          </a:p>
          <a:p>
            <a:r>
              <a:rPr lang="ro-RO" dirty="0" smtClean="0"/>
              <a:t>Obs. 1. Sortarea celor N elemente nu e posibilă întrucât N este foarte mare (elementele nu pot fi stocate)</a:t>
            </a:r>
          </a:p>
          <a:p>
            <a:r>
              <a:rPr lang="ro-RO" dirty="0" smtClean="0"/>
              <a:t>Obs. 2. Compararea fiecărui element cu cele mai mici M elemente este fezabilă (</a:t>
            </a:r>
            <a:r>
              <a:rPr lang="ro-RO" dirty="0" err="1" smtClean="0"/>
              <a:t>dpdv</a:t>
            </a:r>
            <a:r>
              <a:rPr lang="ro-RO" dirty="0" smtClean="0"/>
              <a:t> computațional) doar dacă M este mic</a:t>
            </a:r>
            <a:endParaRPr lang="ro-RO" dirty="0"/>
          </a:p>
        </p:txBody>
      </p:sp>
    </p:spTree>
    <p:extLst>
      <p:ext uri="{BB962C8B-B14F-4D97-AF65-F5344CB8AC3E}">
        <p14:creationId xmlns:p14="http://schemas.microsoft.com/office/powerpoint/2010/main" val="1529057317"/>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Co</a:t>
            </a:r>
            <a:r>
              <a:rPr lang="en-GB" dirty="0" err="1"/>
              <a:t>ada</a:t>
            </a:r>
            <a:r>
              <a:rPr lang="ro-RO" dirty="0"/>
              <a:t> cu prioritate</a:t>
            </a:r>
          </a:p>
        </p:txBody>
      </p:sp>
      <p:sp>
        <p:nvSpPr>
          <p:cNvPr id="3" name="Content Placeholder 2"/>
          <p:cNvSpPr>
            <a:spLocks noGrp="1"/>
          </p:cNvSpPr>
          <p:nvPr>
            <p:ph idx="1"/>
          </p:nvPr>
        </p:nvSpPr>
        <p:spPr>
          <a:xfrm>
            <a:off x="677337" y="1308687"/>
            <a:ext cx="11310535" cy="4732679"/>
          </a:xfrm>
        </p:spPr>
        <p:txBody>
          <a:bodyPr>
            <a:normAutofit fontScale="85000" lnSpcReduction="10000"/>
          </a:bodyPr>
          <a:lstStyle/>
          <a:p>
            <a:pPr marL="0" indent="0">
              <a:buNone/>
            </a:pP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static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Main(</a:t>
            </a:r>
            <a:r>
              <a:rPr lang="en-US" dirty="0">
                <a:solidFill>
                  <a:srgbClr val="0000F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args</a:t>
            </a:r>
            <a:r>
              <a:rPr lang="en-US" dirty="0" smtClean="0">
                <a:solidFill>
                  <a:srgbClr val="000000"/>
                </a:solidFill>
                <a:highlight>
                  <a:srgbClr val="FFFFFF"/>
                </a:highlight>
                <a:latin typeface="Consolas" panose="020B0609020204030204" pitchFamily="49" charset="0"/>
              </a:rPr>
              <a:t>)</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M = 5</a:t>
            </a:r>
            <a:r>
              <a:rPr lang="ro-RO" dirty="0" smtClean="0">
                <a:solidFill>
                  <a:srgbClr val="000000"/>
                </a:solidFill>
                <a:highlight>
                  <a:srgbClr val="FFFFFF"/>
                </a:highlight>
                <a:latin typeface="Consolas" panose="020B0609020204030204" pitchFamily="49" charset="0"/>
              </a:rPr>
              <a:t>; </a:t>
            </a:r>
            <a:r>
              <a:rPr lang="en-GB" dirty="0" smtClean="0">
                <a:solidFill>
                  <a:srgbClr val="000000"/>
                </a:solidFill>
                <a:highlight>
                  <a:srgbClr val="FFFFFF"/>
                </a:highlight>
                <a:latin typeface="Consolas" panose="020B0609020204030204" pitchFamily="49" charset="0"/>
              </a:rPr>
              <a:t>// </a:t>
            </a:r>
            <a:r>
              <a:rPr lang="en-GB" dirty="0" err="1" smtClean="0">
                <a:solidFill>
                  <a:srgbClr val="000000"/>
                </a:solidFill>
                <a:highlight>
                  <a:srgbClr val="FFFFFF"/>
                </a:highlight>
                <a:latin typeface="Consolas" panose="020B0609020204030204" pitchFamily="49" charset="0"/>
              </a:rPr>
              <a:t>cele</a:t>
            </a:r>
            <a:r>
              <a:rPr lang="en-GB" dirty="0" smtClean="0">
                <a:solidFill>
                  <a:srgbClr val="000000"/>
                </a:solidFill>
                <a:highlight>
                  <a:srgbClr val="FFFFFF"/>
                </a:highlight>
                <a:latin typeface="Consolas" panose="020B0609020204030204" pitchFamily="49" charset="0"/>
              </a:rPr>
              <a:t> </a:t>
            </a:r>
            <a:r>
              <a:rPr lang="en-GB" dirty="0" err="1" smtClean="0">
                <a:solidFill>
                  <a:srgbClr val="000000"/>
                </a:solidFill>
                <a:highlight>
                  <a:srgbClr val="FFFFFF"/>
                </a:highlight>
                <a:latin typeface="Consolas" panose="020B0609020204030204" pitchFamily="49" charset="0"/>
              </a:rPr>
              <a:t>mai</a:t>
            </a:r>
            <a:r>
              <a:rPr lang="en-GB" dirty="0" smtClean="0">
                <a:solidFill>
                  <a:srgbClr val="000000"/>
                </a:solidFill>
                <a:highlight>
                  <a:srgbClr val="FFFFFF"/>
                </a:highlight>
                <a:latin typeface="Consolas" panose="020B0609020204030204" pitchFamily="49" charset="0"/>
              </a:rPr>
              <a:t> </a:t>
            </a:r>
            <a:r>
              <a:rPr lang="en-GB" dirty="0" err="1" smtClean="0">
                <a:solidFill>
                  <a:srgbClr val="000000"/>
                </a:solidFill>
                <a:highlight>
                  <a:srgbClr val="FFFFFF"/>
                </a:highlight>
                <a:latin typeface="Consolas" panose="020B0609020204030204" pitchFamily="49" charset="0"/>
              </a:rPr>
              <a:t>mari</a:t>
            </a:r>
            <a:r>
              <a:rPr lang="en-GB" dirty="0" smtClean="0">
                <a:solidFill>
                  <a:srgbClr val="000000"/>
                </a:solidFill>
                <a:highlight>
                  <a:srgbClr val="FFFFFF"/>
                </a:highlight>
                <a:latin typeface="Consolas" panose="020B0609020204030204" pitchFamily="49" charset="0"/>
              </a:rPr>
              <a:t> 5 </a:t>
            </a:r>
            <a:r>
              <a:rPr lang="en-GB" dirty="0" err="1" smtClean="0">
                <a:solidFill>
                  <a:srgbClr val="000000"/>
                </a:solidFill>
                <a:highlight>
                  <a:srgbClr val="FFFFFF"/>
                </a:highlight>
                <a:latin typeface="Consolas" panose="020B0609020204030204" pitchFamily="49" charset="0"/>
              </a:rPr>
              <a:t>elemente</a:t>
            </a:r>
            <a:r>
              <a:rPr lang="en-GB" dirty="0" smtClean="0">
                <a:solidFill>
                  <a:srgbClr val="000000"/>
                </a:solidFill>
                <a:highlight>
                  <a:srgbClr val="FFFFFF"/>
                </a:highlight>
                <a:latin typeface="Consolas" panose="020B0609020204030204" pitchFamily="49" charset="0"/>
              </a:rPr>
              <a:t> din </a:t>
            </a:r>
            <a:r>
              <a:rPr lang="en-GB" dirty="0" err="1" smtClean="0">
                <a:solidFill>
                  <a:srgbClr val="000000"/>
                </a:solidFill>
                <a:highlight>
                  <a:srgbClr val="FFFFFF"/>
                </a:highlight>
                <a:latin typeface="Consolas" panose="020B0609020204030204" pitchFamily="49" charset="0"/>
              </a:rPr>
              <a:t>fisier</a:t>
            </a:r>
            <a:r>
              <a:rPr lang="ro-RO" dirty="0" smtClean="0">
                <a:solidFill>
                  <a:srgbClr val="000000"/>
                </a:solidFill>
                <a:highlight>
                  <a:srgbClr val="FFFFFF"/>
                </a:highlight>
                <a:latin typeface="Consolas" panose="020B0609020204030204" pitchFamily="49" charset="0"/>
              </a:rPr>
              <a:t> </a:t>
            </a:r>
            <a:r>
              <a:rPr lang="en-GB" dirty="0" smtClean="0">
                <a:solidFill>
                  <a:srgbClr val="000000"/>
                </a:solidFill>
                <a:highlight>
                  <a:srgbClr val="FFFFFF"/>
                </a:highlight>
                <a:latin typeface="Consolas" panose="020B0609020204030204" pitchFamily="49" charset="0"/>
              </a:rPr>
              <a:t/>
            </a:r>
            <a:br>
              <a:rPr lang="en-GB" dirty="0" smtClean="0">
                <a:solidFill>
                  <a:srgbClr val="000000"/>
                </a:solidFill>
                <a:highlight>
                  <a:srgbClr val="FFFFFF"/>
                </a:highlight>
                <a:latin typeface="Consolas" panose="020B0609020204030204" pitchFamily="49" charset="0"/>
              </a:rPr>
            </a:br>
            <a:r>
              <a:rPr lang="en-GB" dirty="0" smtClean="0">
                <a:solidFill>
                  <a:srgbClr val="000000"/>
                </a:solidFill>
                <a:highlight>
                  <a:srgbClr val="FFFFFF"/>
                </a:highlight>
                <a:latin typeface="Consolas" panose="020B0609020204030204" pitchFamily="49" charset="0"/>
              </a:rPr>
              <a:t>            </a:t>
            </a:r>
            <a:r>
              <a:rPr lang="ro-RO" dirty="0" err="1" smtClean="0">
                <a:solidFill>
                  <a:srgbClr val="2B91AF"/>
                </a:solidFill>
                <a:highlight>
                  <a:srgbClr val="FFFFFF"/>
                </a:highlight>
                <a:latin typeface="Consolas" panose="020B0609020204030204" pitchFamily="49" charset="0"/>
              </a:rPr>
              <a:t>MinPQ</a:t>
            </a:r>
            <a:r>
              <a:rPr lang="ro-RO" dirty="0" smtClean="0">
                <a:solidFill>
                  <a:srgbClr val="000000"/>
                </a:solidFill>
                <a:highlight>
                  <a:srgbClr val="FFFFFF"/>
                </a:highlight>
                <a:latin typeface="Consolas" panose="020B0609020204030204" pitchFamily="49" charset="0"/>
              </a:rPr>
              <a:t>&lt;</a:t>
            </a:r>
            <a:r>
              <a:rPr lang="ro-RO" dirty="0" err="1" smtClean="0">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&gt; </a:t>
            </a:r>
            <a:r>
              <a:rPr lang="ro-RO" dirty="0" err="1">
                <a:solidFill>
                  <a:srgbClr val="000000"/>
                </a:solidFill>
                <a:highlight>
                  <a:srgbClr val="FFFFFF"/>
                </a:highlight>
                <a:latin typeface="Consolas" panose="020B0609020204030204" pitchFamily="49" charset="0"/>
              </a:rPr>
              <a:t>pq</a:t>
            </a:r>
            <a:r>
              <a:rPr lang="ro-RO" dirty="0">
                <a:solidFill>
                  <a:srgbClr val="000000"/>
                </a:solidFill>
                <a:highlight>
                  <a:srgbClr val="FFFFFF"/>
                </a:highlight>
                <a:latin typeface="Consolas" panose="020B0609020204030204" pitchFamily="49" charset="0"/>
              </a:rPr>
              <a:t> = </a:t>
            </a:r>
            <a:r>
              <a:rPr lang="ro-RO" dirty="0" err="1">
                <a:solidFill>
                  <a:srgbClr val="0000FF"/>
                </a:solidFill>
                <a:highlight>
                  <a:srgbClr val="FFFFFF"/>
                </a:highlight>
                <a:latin typeface="Consolas" panose="020B0609020204030204" pitchFamily="49" charset="0"/>
              </a:rPr>
              <a:t>new</a:t>
            </a:r>
            <a:r>
              <a:rPr lang="ro-RO" dirty="0">
                <a:solidFill>
                  <a:srgbClr val="000000"/>
                </a:solidFill>
                <a:highlight>
                  <a:srgbClr val="FFFFFF"/>
                </a:highlight>
                <a:latin typeface="Consolas" panose="020B0609020204030204" pitchFamily="49" charset="0"/>
              </a:rPr>
              <a:t> </a:t>
            </a:r>
            <a:r>
              <a:rPr lang="ro-RO" dirty="0" err="1">
                <a:solidFill>
                  <a:srgbClr val="2B91AF"/>
                </a:solidFill>
                <a:highlight>
                  <a:srgbClr val="FFFFFF"/>
                </a:highlight>
                <a:latin typeface="Consolas" panose="020B0609020204030204" pitchFamily="49" charset="0"/>
              </a:rPr>
              <a:t>MinPQ</a:t>
            </a:r>
            <a:r>
              <a:rPr lang="ro-RO" dirty="0">
                <a:solidFill>
                  <a:srgbClr val="000000"/>
                </a:solidFill>
                <a:highlight>
                  <a:srgbClr val="FFFFFF"/>
                </a:highlight>
                <a:latin typeface="Consolas" panose="020B0609020204030204" pitchFamily="49" charset="0"/>
              </a:rPr>
              <a:t>&lt;</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&gt;(M + 1);</a:t>
            </a:r>
          </a:p>
          <a:p>
            <a:pPr marL="0" indent="0">
              <a:buNone/>
            </a:pPr>
            <a:r>
              <a:rPr lang="en-US" dirty="0">
                <a:solidFill>
                  <a:srgbClr val="2B91AF"/>
                </a:solidFill>
                <a:highlight>
                  <a:srgbClr val="FFFFFF"/>
                </a:highlight>
                <a:latin typeface="Consolas" panose="020B0609020204030204" pitchFamily="49" charset="0"/>
              </a:rPr>
              <a:t> </a:t>
            </a:r>
            <a:r>
              <a:rPr lang="en-US" dirty="0" smtClean="0">
                <a:solidFill>
                  <a:srgbClr val="2B91AF"/>
                </a:solidFill>
                <a:highlight>
                  <a:srgbClr val="FFFFFF"/>
                </a:highlight>
                <a:latin typeface="Consolas" panose="020B0609020204030204" pitchFamily="49" charset="0"/>
              </a:rPr>
              <a:t>           </a:t>
            </a:r>
            <a:r>
              <a:rPr lang="en-US" dirty="0" err="1" smtClean="0">
                <a:solidFill>
                  <a:srgbClr val="2B91AF"/>
                </a:solidFill>
                <a:highlight>
                  <a:srgbClr val="FFFFFF"/>
                </a:highlight>
                <a:latin typeface="Consolas" panose="020B0609020204030204" pitchFamily="49" charset="0"/>
              </a:rPr>
              <a:t>StreamReader</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fs =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StreamReader</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"largeT.txt</a:t>
            </a:r>
            <a:r>
              <a:rPr lang="en-US" dirty="0" smtClean="0">
                <a:solidFill>
                  <a:srgbClr val="A31515"/>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a:t>
            </a:r>
            <a:r>
              <a:rPr lang="ro-RO" dirty="0" smtClean="0">
                <a:solidFill>
                  <a:srgbClr val="000000"/>
                </a:solidFill>
                <a:highlight>
                  <a:srgbClr val="FFFFFF"/>
                </a:highlight>
                <a:latin typeface="Consolas" panose="020B0609020204030204" pitchFamily="49" charset="0"/>
              </a:rPr>
              <a:t>     </a:t>
            </a:r>
            <a:r>
              <a:rPr lang="en-GB" dirty="0" smtClean="0">
                <a:solidFill>
                  <a:srgbClr val="000000"/>
                </a:solidFill>
                <a:highlight>
                  <a:srgbClr val="FFFFFF"/>
                </a:highlight>
                <a:latin typeface="Consolas" panose="020B0609020204030204" pitchFamily="49" charset="0"/>
              </a:rPr>
              <a:t/>
            </a:r>
            <a:br>
              <a:rPr lang="en-GB" dirty="0" smtClean="0">
                <a:solidFill>
                  <a:srgbClr val="000000"/>
                </a:solidFill>
                <a:highlight>
                  <a:srgbClr val="FFFFFF"/>
                </a:highlight>
                <a:latin typeface="Consolas" panose="020B0609020204030204" pitchFamily="49" charset="0"/>
              </a:rPr>
            </a:br>
            <a:r>
              <a:rPr lang="en-GB" dirty="0" smtClean="0">
                <a:solidFill>
                  <a:srgbClr val="000000"/>
                </a:solidFill>
                <a:highlight>
                  <a:srgbClr val="FFFFFF"/>
                </a:highlight>
                <a:latin typeface="Consolas" panose="020B0609020204030204" pitchFamily="49" charset="0"/>
              </a:rPr>
              <a:t>            </a:t>
            </a:r>
            <a:r>
              <a:rPr lang="ro-RO" dirty="0" err="1" smtClean="0">
                <a:solidFill>
                  <a:srgbClr val="0000FF"/>
                </a:solidFill>
                <a:highlight>
                  <a:srgbClr val="FFFFFF"/>
                </a:highlight>
                <a:latin typeface="Consolas" panose="020B0609020204030204" pitchFamily="49" charset="0"/>
              </a:rPr>
              <a:t>string</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line;</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while</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fs.EndOfStream</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line = </a:t>
            </a:r>
            <a:r>
              <a:rPr lang="ro-RO" dirty="0" err="1">
                <a:solidFill>
                  <a:srgbClr val="000000"/>
                </a:solidFill>
                <a:highlight>
                  <a:srgbClr val="FFFFFF"/>
                </a:highlight>
                <a:latin typeface="Consolas" panose="020B0609020204030204" pitchFamily="49" charset="0"/>
              </a:rPr>
              <a:t>fs.ReadLine</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pq.insert</a:t>
            </a:r>
            <a:r>
              <a:rPr lang="ro-RO" dirty="0">
                <a:solidFill>
                  <a:srgbClr val="000000"/>
                </a:solidFill>
                <a:highlight>
                  <a:srgbClr val="FFFFFF"/>
                </a:highlight>
                <a:latin typeface="Consolas" panose="020B0609020204030204" pitchFamily="49" charset="0"/>
              </a:rPr>
              <a:t>(</a:t>
            </a:r>
            <a:r>
              <a:rPr lang="ro-RO" dirty="0" err="1">
                <a:solidFill>
                  <a:srgbClr val="0000FF"/>
                </a:solidFill>
                <a:highlight>
                  <a:srgbClr val="FFFFFF"/>
                </a:highlight>
                <a:latin typeface="Consolas" panose="020B0609020204030204" pitchFamily="49" charset="0"/>
              </a:rPr>
              <a:t>int</a:t>
            </a:r>
            <a:r>
              <a:rPr lang="ro-RO" dirty="0" err="1">
                <a:solidFill>
                  <a:srgbClr val="000000"/>
                </a:solidFill>
                <a:highlight>
                  <a:srgbClr val="FFFFFF"/>
                </a:highlight>
                <a:latin typeface="Consolas" panose="020B0609020204030204" pitchFamily="49" charset="0"/>
              </a:rPr>
              <a:t>.Parse</a:t>
            </a:r>
            <a:r>
              <a:rPr lang="ro-RO" dirty="0">
                <a:solidFill>
                  <a:srgbClr val="000000"/>
                </a:solidFill>
                <a:highlight>
                  <a:srgbClr val="FFFFFF"/>
                </a:highlight>
                <a:latin typeface="Consolas" panose="020B0609020204030204" pitchFamily="49" charset="0"/>
              </a:rPr>
              <a:t>(line));</a:t>
            </a:r>
          </a:p>
          <a:p>
            <a:pPr marL="0" indent="0">
              <a:buNone/>
            </a:pPr>
            <a:r>
              <a:rPr lang="it-IT" dirty="0" smtClean="0">
                <a:solidFill>
                  <a:srgbClr val="000000"/>
                </a:solidFill>
                <a:highlight>
                  <a:srgbClr val="FFFFFF"/>
                </a:highlight>
                <a:latin typeface="Consolas" panose="020B0609020204030204" pitchFamily="49" charset="0"/>
              </a:rPr>
              <a:t>                </a:t>
            </a:r>
            <a:r>
              <a:rPr lang="it-IT" dirty="0">
                <a:solidFill>
                  <a:srgbClr val="008000"/>
                </a:solidFill>
                <a:highlight>
                  <a:srgbClr val="FFFFFF"/>
                </a:highlight>
                <a:latin typeface="Consolas" panose="020B0609020204030204" pitchFamily="49" charset="0"/>
              </a:rPr>
              <a:t>// eliminam valoarea minima din coada cu prioritate daca sunt M+1 elemente in coada</a:t>
            </a:r>
            <a:endParaRPr lang="it-IT" dirty="0">
              <a:solidFill>
                <a:srgbClr val="000000"/>
              </a:solidFill>
              <a:highlight>
                <a:srgbClr val="FFFFFF"/>
              </a:highlight>
              <a:latin typeface="Consolas" panose="020B0609020204030204" pitchFamily="49" charset="0"/>
            </a:endParaRP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if</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pq.size</a:t>
            </a:r>
            <a:r>
              <a:rPr lang="ro-RO" dirty="0">
                <a:solidFill>
                  <a:srgbClr val="000000"/>
                </a:solidFill>
                <a:highlight>
                  <a:srgbClr val="FFFFFF"/>
                </a:highlight>
                <a:latin typeface="Consolas" panose="020B0609020204030204" pitchFamily="49" charset="0"/>
              </a:rPr>
              <a:t>() &gt; M</a:t>
            </a:r>
            <a:r>
              <a:rPr lang="ro-RO" dirty="0" smtClean="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pq.delMin</a:t>
            </a:r>
            <a:r>
              <a:rPr lang="ro-RO" dirty="0">
                <a:solidFill>
                  <a:srgbClr val="000000"/>
                </a:solidFill>
                <a:highlight>
                  <a:srgbClr val="FFFFFF"/>
                </a:highlight>
                <a:latin typeface="Consolas" panose="020B0609020204030204" pitchFamily="49" charset="0"/>
              </a:rPr>
              <a:t>();</a:t>
            </a:r>
          </a:p>
          <a:p>
            <a:pPr marL="0" indent="0">
              <a:buNone/>
            </a:pPr>
            <a:r>
              <a:rPr lang="it-IT" dirty="0">
                <a:solidFill>
                  <a:srgbClr val="000000"/>
                </a:solidFill>
                <a:highlight>
                  <a:srgbClr val="FFFFFF"/>
                </a:highlight>
                <a:latin typeface="Consolas" panose="020B0609020204030204" pitchFamily="49" charset="0"/>
              </a:rPr>
              <a:t>            } </a:t>
            </a:r>
            <a:r>
              <a:rPr lang="it-IT" dirty="0">
                <a:solidFill>
                  <a:srgbClr val="008000"/>
                </a:solidFill>
                <a:highlight>
                  <a:srgbClr val="FFFFFF"/>
                </a:highlight>
                <a:latin typeface="Consolas" panose="020B0609020204030204" pitchFamily="49" charset="0"/>
              </a:rPr>
              <a:t>// cele mai mari M elemente sunt in coada</a:t>
            </a:r>
            <a:endParaRPr lang="it-IT" dirty="0">
              <a:solidFill>
                <a:srgbClr val="000000"/>
              </a:solidFill>
              <a:highlight>
                <a:srgbClr val="FFFFFF"/>
              </a:highlight>
              <a:latin typeface="Consolas" panose="020B0609020204030204" pitchFamily="49" charset="0"/>
            </a:endParaRPr>
          </a:p>
          <a:p>
            <a:pPr marL="0" indent="0">
              <a:buNone/>
            </a:pPr>
            <a:r>
              <a:rPr lang="en-GB" dirty="0" smtClean="0">
                <a:solidFill>
                  <a:srgbClr val="2B91AF"/>
                </a:solidFill>
                <a:highlight>
                  <a:srgbClr val="FFFFFF"/>
                </a:highlight>
                <a:latin typeface="Consolas" panose="020B0609020204030204" pitchFamily="49" charset="0"/>
              </a:rPr>
              <a:t>            </a:t>
            </a:r>
            <a:r>
              <a:rPr lang="ro-RO" dirty="0" err="1" smtClean="0">
                <a:solidFill>
                  <a:srgbClr val="2B91AF"/>
                </a:solidFill>
                <a:highlight>
                  <a:srgbClr val="FFFFFF"/>
                </a:highlight>
                <a:latin typeface="Consolas" panose="020B0609020204030204" pitchFamily="49" charset="0"/>
              </a:rPr>
              <a:t>Stack</a:t>
            </a:r>
            <a:r>
              <a:rPr lang="ro-RO" dirty="0" smtClean="0">
                <a:solidFill>
                  <a:srgbClr val="000000"/>
                </a:solidFill>
                <a:highlight>
                  <a:srgbClr val="FFFFFF"/>
                </a:highlight>
                <a:latin typeface="Consolas" panose="020B0609020204030204" pitchFamily="49" charset="0"/>
              </a:rPr>
              <a:t>&lt;</a:t>
            </a:r>
            <a:r>
              <a:rPr lang="ro-RO" dirty="0" err="1" smtClean="0">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&gt; </a:t>
            </a:r>
            <a:r>
              <a:rPr lang="ro-RO" dirty="0" err="1">
                <a:solidFill>
                  <a:srgbClr val="000000"/>
                </a:solidFill>
                <a:highlight>
                  <a:srgbClr val="FFFFFF"/>
                </a:highlight>
                <a:latin typeface="Consolas" panose="020B0609020204030204" pitchFamily="49" charset="0"/>
              </a:rPr>
              <a:t>stack</a:t>
            </a:r>
            <a:r>
              <a:rPr lang="ro-RO" dirty="0">
                <a:solidFill>
                  <a:srgbClr val="000000"/>
                </a:solidFill>
                <a:highlight>
                  <a:srgbClr val="FFFFFF"/>
                </a:highlight>
                <a:latin typeface="Consolas" panose="020B0609020204030204" pitchFamily="49" charset="0"/>
              </a:rPr>
              <a:t> = </a:t>
            </a:r>
            <a:r>
              <a:rPr lang="ro-RO" dirty="0" err="1">
                <a:solidFill>
                  <a:srgbClr val="0000FF"/>
                </a:solidFill>
                <a:highlight>
                  <a:srgbClr val="FFFFFF"/>
                </a:highlight>
                <a:latin typeface="Consolas" panose="020B0609020204030204" pitchFamily="49" charset="0"/>
              </a:rPr>
              <a:t>new</a:t>
            </a:r>
            <a:r>
              <a:rPr lang="ro-RO" dirty="0">
                <a:solidFill>
                  <a:srgbClr val="000000"/>
                </a:solidFill>
                <a:highlight>
                  <a:srgbClr val="FFFFFF"/>
                </a:highlight>
                <a:latin typeface="Consolas" panose="020B0609020204030204" pitchFamily="49" charset="0"/>
              </a:rPr>
              <a:t> </a:t>
            </a:r>
            <a:r>
              <a:rPr lang="ro-RO" dirty="0" err="1">
                <a:solidFill>
                  <a:srgbClr val="2B91AF"/>
                </a:solidFill>
                <a:highlight>
                  <a:srgbClr val="FFFFFF"/>
                </a:highlight>
                <a:latin typeface="Consolas" panose="020B0609020204030204" pitchFamily="49" charset="0"/>
              </a:rPr>
              <a:t>Stack</a:t>
            </a:r>
            <a:r>
              <a:rPr lang="ro-RO" dirty="0">
                <a:solidFill>
                  <a:srgbClr val="000000"/>
                </a:solidFill>
                <a:highlight>
                  <a:srgbClr val="FFFFFF"/>
                </a:highlight>
                <a:latin typeface="Consolas" panose="020B0609020204030204" pitchFamily="49" charset="0"/>
              </a:rPr>
              <a:t>&lt;</a:t>
            </a:r>
            <a:r>
              <a:rPr lang="ro-RO" dirty="0" err="1">
                <a:solidFill>
                  <a:srgbClr val="0000FF"/>
                </a:solidFill>
                <a:highlight>
                  <a:srgbClr val="FFFFFF"/>
                </a:highlight>
                <a:latin typeface="Consolas" panose="020B0609020204030204" pitchFamily="49" charset="0"/>
              </a:rPr>
              <a:t>int</a:t>
            </a:r>
            <a:r>
              <a:rPr lang="ro-RO" dirty="0" smtClean="0">
                <a:solidFill>
                  <a:srgbClr val="000000"/>
                </a:solidFill>
                <a:highlight>
                  <a:srgbClr val="FFFFFF"/>
                </a:highlight>
                <a:latin typeface="Consolas" panose="020B0609020204030204" pitchFamily="49" charset="0"/>
              </a:rPr>
              <a:t>&gt;();</a:t>
            </a:r>
            <a:r>
              <a:rPr lang="en-GB" dirty="0" smtClean="0">
                <a:solidFill>
                  <a:srgbClr val="000000"/>
                </a:solidFill>
                <a:highlight>
                  <a:srgbClr val="FFFFFF"/>
                </a:highlight>
                <a:latin typeface="Consolas" panose="020B0609020204030204" pitchFamily="49" charset="0"/>
              </a:rPr>
              <a:t> </a:t>
            </a:r>
            <a:r>
              <a:rPr lang="it-IT" dirty="0">
                <a:solidFill>
                  <a:srgbClr val="008000"/>
                </a:solidFill>
                <a:highlight>
                  <a:srgbClr val="FFFFFF"/>
                </a:highlight>
                <a:latin typeface="Consolas" panose="020B0609020204030204" pitchFamily="49" charset="0"/>
              </a:rPr>
              <a:t>// afisam elementele din </a:t>
            </a:r>
            <a:r>
              <a:rPr lang="it-IT" dirty="0" smtClean="0">
                <a:solidFill>
                  <a:srgbClr val="008000"/>
                </a:solidFill>
                <a:highlight>
                  <a:srgbClr val="FFFFFF"/>
                </a:highlight>
                <a:latin typeface="Consolas" panose="020B0609020204030204" pitchFamily="49" charset="0"/>
              </a:rPr>
              <a:t>CP in </a:t>
            </a:r>
            <a:r>
              <a:rPr lang="it-IT" dirty="0">
                <a:solidFill>
                  <a:srgbClr val="008000"/>
                </a:solidFill>
                <a:highlight>
                  <a:srgbClr val="FFFFFF"/>
                </a:highlight>
                <a:latin typeface="Consolas" panose="020B0609020204030204" pitchFamily="49" charset="0"/>
              </a:rPr>
              <a:t>ordine inversa</a:t>
            </a:r>
            <a:endParaRPr lang="it-IT" dirty="0">
              <a:solidFill>
                <a:srgbClr val="000000"/>
              </a:solidFill>
              <a:highlight>
                <a:srgbClr val="FFFFFF"/>
              </a:highlight>
              <a:latin typeface="Consolas" panose="020B0609020204030204" pitchFamily="49" charset="0"/>
            </a:endParaRPr>
          </a:p>
          <a:p>
            <a:pPr marL="0" indent="0">
              <a:buNone/>
            </a:pPr>
            <a:r>
              <a:rPr lang="ro-RO" dirty="0" smtClean="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foreach</a:t>
            </a:r>
            <a:r>
              <a:rPr lang="ro-RO" dirty="0">
                <a:solidFill>
                  <a:srgbClr val="000000"/>
                </a:solidFill>
                <a:highlight>
                  <a:srgbClr val="FFFFFF"/>
                </a:highlight>
                <a:latin typeface="Consolas" panose="020B0609020204030204" pitchFamily="49" charset="0"/>
              </a:rPr>
              <a:t> (</a:t>
            </a:r>
            <a:r>
              <a:rPr lang="ro-RO" dirty="0">
                <a:solidFill>
                  <a:srgbClr val="0000FF"/>
                </a:solidFill>
                <a:highlight>
                  <a:srgbClr val="FFFFFF"/>
                </a:highlight>
                <a:latin typeface="Consolas" panose="020B0609020204030204" pitchFamily="49" charset="0"/>
              </a:rPr>
              <a:t>var</a:t>
            </a:r>
            <a:r>
              <a:rPr lang="ro-RO" dirty="0">
                <a:solidFill>
                  <a:srgbClr val="000000"/>
                </a:solidFill>
                <a:highlight>
                  <a:srgbClr val="FFFFFF"/>
                </a:highlight>
                <a:latin typeface="Consolas" panose="020B0609020204030204" pitchFamily="49" charset="0"/>
              </a:rPr>
              <a:t> item </a:t>
            </a:r>
            <a:r>
              <a:rPr lang="ro-RO" dirty="0">
                <a:solidFill>
                  <a:srgbClr val="0000FF"/>
                </a:solidFill>
                <a:highlight>
                  <a:srgbClr val="FFFFFF"/>
                </a:highlight>
                <a:latin typeface="Consolas" panose="020B0609020204030204" pitchFamily="49" charset="0"/>
              </a:rPr>
              <a:t>in</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pq</a:t>
            </a:r>
            <a:r>
              <a:rPr lang="ro-RO" dirty="0" smtClean="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stack.push</a:t>
            </a:r>
            <a:r>
              <a:rPr lang="ro-RO" dirty="0">
                <a:solidFill>
                  <a:srgbClr val="000000"/>
                </a:solidFill>
                <a:highlight>
                  <a:srgbClr val="FFFFFF"/>
                </a:highlight>
                <a:latin typeface="Consolas" panose="020B0609020204030204" pitchFamily="49" charset="0"/>
              </a:rPr>
              <a:t>(item);</a:t>
            </a:r>
          </a:p>
          <a:p>
            <a:pPr marL="0" indent="0">
              <a:buNone/>
            </a:pPr>
            <a:r>
              <a:rPr lang="ro-RO" dirty="0" smtClean="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foreach</a:t>
            </a:r>
            <a:r>
              <a:rPr lang="ro-RO" dirty="0">
                <a:solidFill>
                  <a:srgbClr val="000000"/>
                </a:solidFill>
                <a:highlight>
                  <a:srgbClr val="FFFFFF"/>
                </a:highlight>
                <a:latin typeface="Consolas" panose="020B0609020204030204" pitchFamily="49" charset="0"/>
              </a:rPr>
              <a:t> (</a:t>
            </a:r>
            <a:r>
              <a:rPr lang="ro-RO" dirty="0">
                <a:solidFill>
                  <a:srgbClr val="0000FF"/>
                </a:solidFill>
                <a:highlight>
                  <a:srgbClr val="FFFFFF"/>
                </a:highlight>
                <a:latin typeface="Consolas" panose="020B0609020204030204" pitchFamily="49" charset="0"/>
              </a:rPr>
              <a:t>var</a:t>
            </a:r>
            <a:r>
              <a:rPr lang="ro-RO" dirty="0">
                <a:solidFill>
                  <a:srgbClr val="000000"/>
                </a:solidFill>
                <a:highlight>
                  <a:srgbClr val="FFFFFF"/>
                </a:highlight>
                <a:latin typeface="Consolas" panose="020B0609020204030204" pitchFamily="49" charset="0"/>
              </a:rPr>
              <a:t> item </a:t>
            </a:r>
            <a:r>
              <a:rPr lang="ro-RO" dirty="0">
                <a:solidFill>
                  <a:srgbClr val="0000FF"/>
                </a:solidFill>
                <a:highlight>
                  <a:srgbClr val="FFFFFF"/>
                </a:highlight>
                <a:latin typeface="Consolas" panose="020B0609020204030204" pitchFamily="49" charset="0"/>
              </a:rPr>
              <a:t>in</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stack</a:t>
            </a:r>
            <a:r>
              <a:rPr lang="ro-RO" dirty="0" smtClean="0">
                <a:solidFill>
                  <a:srgbClr val="000000"/>
                </a:solidFill>
                <a:highlight>
                  <a:srgbClr val="FFFFFF"/>
                </a:highlight>
                <a:latin typeface="Consolas" panose="020B0609020204030204" pitchFamily="49" charset="0"/>
              </a:rPr>
              <a:t>)     </a:t>
            </a:r>
            <a:r>
              <a:rPr lang="ro-RO" dirty="0" err="1" smtClean="0">
                <a:solidFill>
                  <a:srgbClr val="2B91AF"/>
                </a:solidFill>
                <a:highlight>
                  <a:srgbClr val="FFFFFF"/>
                </a:highlight>
                <a:latin typeface="Consolas" panose="020B0609020204030204" pitchFamily="49" charset="0"/>
              </a:rPr>
              <a:t>Console</a:t>
            </a:r>
            <a:r>
              <a:rPr lang="ro-RO" dirty="0" err="1" smtClean="0">
                <a:solidFill>
                  <a:srgbClr val="000000"/>
                </a:solidFill>
                <a:highlight>
                  <a:srgbClr val="FFFFFF"/>
                </a:highlight>
                <a:latin typeface="Consolas" panose="020B0609020204030204" pitchFamily="49" charset="0"/>
              </a:rPr>
              <a:t>.WriteLine</a:t>
            </a:r>
            <a:r>
              <a:rPr lang="ro-RO" dirty="0" smtClean="0">
                <a:solidFill>
                  <a:srgbClr val="000000"/>
                </a:solidFill>
                <a:highlight>
                  <a:srgbClr val="FFFFFF"/>
                </a:highlight>
                <a:latin typeface="Consolas" panose="020B0609020204030204" pitchFamily="49" charset="0"/>
              </a:rPr>
              <a:t>(item</a:t>
            </a:r>
            <a:r>
              <a:rPr lang="ro-RO" dirty="0">
                <a:solidFill>
                  <a:srgbClr val="000000"/>
                </a:solidFill>
                <a:highlight>
                  <a:srgbClr val="FFFFFF"/>
                </a:highlight>
                <a:latin typeface="Consolas" panose="020B0609020204030204" pitchFamily="49" charset="0"/>
              </a:rPr>
              <a:t>);</a:t>
            </a:r>
          </a:p>
          <a:p>
            <a:pPr marL="0" indent="0">
              <a:buNone/>
            </a:pPr>
            <a:r>
              <a:rPr lang="en-GB" dirty="0" smtClean="0">
                <a:solidFill>
                  <a:srgbClr val="000000"/>
                </a:solidFill>
                <a:highlight>
                  <a:srgbClr val="FFFFFF"/>
                </a:highlight>
                <a:latin typeface="Consolas" panose="020B0609020204030204" pitchFamily="49" charset="0"/>
              </a:rPr>
              <a:t>      </a:t>
            </a:r>
            <a:r>
              <a:rPr lang="ro-RO" dirty="0" smtClean="0">
                <a:solidFill>
                  <a:srgbClr val="000000"/>
                </a:solidFill>
                <a:highlight>
                  <a:srgbClr val="FFFFFF"/>
                </a:highlight>
                <a:latin typeface="Consolas" panose="020B0609020204030204" pitchFamily="49" charset="0"/>
              </a:rPr>
              <a:t>}</a:t>
            </a:r>
            <a:endParaRPr lang="ro-RO" dirty="0"/>
          </a:p>
        </p:txBody>
      </p:sp>
    </p:spTree>
    <p:extLst>
      <p:ext uri="{BB962C8B-B14F-4D97-AF65-F5344CB8AC3E}">
        <p14:creationId xmlns:p14="http://schemas.microsoft.com/office/powerpoint/2010/main" val="4181447750"/>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Co</a:t>
            </a:r>
            <a:r>
              <a:rPr lang="en-GB" dirty="0" err="1"/>
              <a:t>ada</a:t>
            </a:r>
            <a:r>
              <a:rPr lang="ro-RO" dirty="0"/>
              <a:t> cu prioritate</a:t>
            </a:r>
          </a:p>
        </p:txBody>
      </p:sp>
      <p:sp>
        <p:nvSpPr>
          <p:cNvPr id="3" name="Content Placeholder 2"/>
          <p:cNvSpPr>
            <a:spLocks noGrp="1"/>
          </p:cNvSpPr>
          <p:nvPr>
            <p:ph idx="1"/>
          </p:nvPr>
        </p:nvSpPr>
        <p:spPr>
          <a:xfrm>
            <a:off x="677338" y="2160593"/>
            <a:ext cx="8596668" cy="574223"/>
          </a:xfrm>
        </p:spPr>
        <p:txBody>
          <a:bodyPr/>
          <a:lstStyle/>
          <a:p>
            <a:r>
              <a:rPr lang="en-GB" dirty="0" err="1" smtClean="0"/>
              <a:t>Costul</a:t>
            </a:r>
            <a:r>
              <a:rPr lang="en-GB" dirty="0" smtClean="0"/>
              <a:t> g</a:t>
            </a:r>
            <a:r>
              <a:rPr lang="ro-RO" dirty="0" err="1" smtClean="0"/>
              <a:t>ăsirii</a:t>
            </a:r>
            <a:r>
              <a:rPr lang="ro-RO" dirty="0" smtClean="0"/>
              <a:t> celor mai mari/mici M elemente dintr-o listă de N elemente</a:t>
            </a:r>
            <a:endParaRPr lang="ro-RO" dirty="0"/>
          </a:p>
        </p:txBody>
      </p:sp>
      <p:graphicFrame>
        <p:nvGraphicFramePr>
          <p:cNvPr id="5" name="Table 4"/>
          <p:cNvGraphicFramePr>
            <a:graphicFrameLocks noGrp="1"/>
          </p:cNvGraphicFramePr>
          <p:nvPr>
            <p:extLst>
              <p:ext uri="{D42A27DB-BD31-4B8C-83A1-F6EECF244321}">
                <p14:modId xmlns:p14="http://schemas.microsoft.com/office/powerpoint/2010/main" val="1955500072"/>
              </p:ext>
            </p:extLst>
          </p:nvPr>
        </p:nvGraphicFramePr>
        <p:xfrm>
          <a:off x="677335" y="3054059"/>
          <a:ext cx="7033272" cy="2392680"/>
        </p:xfrm>
        <a:graphic>
          <a:graphicData uri="http://schemas.openxmlformats.org/drawingml/2006/table">
            <a:tbl>
              <a:tblPr firstRow="1" bandRow="1">
                <a:tableStyleId>{5C22544A-7EE6-4342-B048-85BDC9FD1C3A}</a:tableStyleId>
              </a:tblPr>
              <a:tblGrid>
                <a:gridCol w="3433272"/>
                <a:gridCol w="1800000"/>
                <a:gridCol w="1800000"/>
              </a:tblGrid>
              <a:tr h="375920">
                <a:tc rowSpan="2">
                  <a:txBody>
                    <a:bodyPr/>
                    <a:lstStyle/>
                    <a:p>
                      <a:pPr algn="ctr"/>
                      <a:r>
                        <a:rPr lang="ro-RO" sz="1900" dirty="0" smtClean="0"/>
                        <a:t>Client</a:t>
                      </a:r>
                      <a:endParaRPr lang="ro-RO" sz="1900" dirty="0"/>
                    </a:p>
                  </a:txBody>
                  <a:tcPr anchor="ctr"/>
                </a:tc>
                <a:tc gridSpan="2">
                  <a:txBody>
                    <a:bodyPr/>
                    <a:lstStyle/>
                    <a:p>
                      <a:pPr algn="ctr"/>
                      <a:r>
                        <a:rPr lang="ro-RO" sz="1900" dirty="0" smtClean="0"/>
                        <a:t>Ordinul de creștere</a:t>
                      </a:r>
                      <a:endParaRPr lang="ro-RO" sz="1900" dirty="0"/>
                    </a:p>
                  </a:txBody>
                  <a:tcPr/>
                </a:tc>
                <a:tc hMerge="1">
                  <a:txBody>
                    <a:bodyPr/>
                    <a:lstStyle/>
                    <a:p>
                      <a:endParaRPr lang="ro-RO" dirty="0"/>
                    </a:p>
                  </a:txBody>
                  <a:tcPr/>
                </a:tc>
              </a:tr>
              <a:tr h="375920">
                <a:tc vMerge="1">
                  <a:txBody>
                    <a:bodyPr/>
                    <a:lstStyle/>
                    <a:p>
                      <a:pPr algn="ctr"/>
                      <a:endParaRPr lang="ro-RO" dirty="0"/>
                    </a:p>
                  </a:txBody>
                  <a:tcPr/>
                </a:tc>
                <a:tc>
                  <a:txBody>
                    <a:bodyPr/>
                    <a:lstStyle/>
                    <a:p>
                      <a:pPr algn="ctr"/>
                      <a:r>
                        <a:rPr lang="ro-RO" sz="1900" dirty="0" smtClean="0"/>
                        <a:t>Timp</a:t>
                      </a:r>
                      <a:endParaRPr lang="ro-RO" sz="1900" dirty="0"/>
                    </a:p>
                  </a:txBody>
                  <a:tcPr anchor="ctr"/>
                </a:tc>
                <a:tc>
                  <a:txBody>
                    <a:bodyPr/>
                    <a:lstStyle/>
                    <a:p>
                      <a:pPr algn="ctr"/>
                      <a:r>
                        <a:rPr lang="ro-RO" sz="1900" dirty="0" smtClean="0"/>
                        <a:t>Spațiu</a:t>
                      </a:r>
                      <a:endParaRPr lang="ro-RO" sz="1900" dirty="0"/>
                    </a:p>
                  </a:txBody>
                  <a:tcPr anchor="ctr"/>
                </a:tc>
              </a:tr>
              <a:tr h="375920">
                <a:tc>
                  <a:txBody>
                    <a:bodyPr/>
                    <a:lstStyle/>
                    <a:p>
                      <a:pPr algn="ctr"/>
                      <a:r>
                        <a:rPr lang="ro-RO" sz="1900" i="1" dirty="0" smtClean="0"/>
                        <a:t>Client care sortează</a:t>
                      </a:r>
                      <a:endParaRPr lang="ro-RO" sz="1900" i="1" dirty="0"/>
                    </a:p>
                  </a:txBody>
                  <a:tcPr/>
                </a:tc>
                <a:tc>
                  <a:txBody>
                    <a:bodyPr/>
                    <a:lstStyle/>
                    <a:p>
                      <a:pPr algn="ctr"/>
                      <a:r>
                        <a:rPr lang="ro-RO" sz="1900" dirty="0" smtClean="0"/>
                        <a:t>N * log N</a:t>
                      </a:r>
                      <a:endParaRPr lang="ro-RO" sz="1900" dirty="0"/>
                    </a:p>
                  </a:txBody>
                  <a:tcPr anchor="ctr"/>
                </a:tc>
                <a:tc>
                  <a:txBody>
                    <a:bodyPr/>
                    <a:lstStyle/>
                    <a:p>
                      <a:pPr algn="ctr"/>
                      <a:r>
                        <a:rPr lang="ro-RO" sz="1900" dirty="0" smtClean="0"/>
                        <a:t>N</a:t>
                      </a:r>
                      <a:endParaRPr lang="ro-RO" sz="1900" dirty="0"/>
                    </a:p>
                  </a:txBody>
                  <a:tcPr anchor="ctr"/>
                </a:tc>
              </a:tr>
              <a:tr h="660400">
                <a:tc>
                  <a:txBody>
                    <a:bodyPr/>
                    <a:lstStyle/>
                    <a:p>
                      <a:pPr algn="ctr"/>
                      <a:r>
                        <a:rPr lang="ro-RO" sz="1900" i="1" dirty="0" smtClean="0"/>
                        <a:t>Client </a:t>
                      </a:r>
                      <a:r>
                        <a:rPr lang="ro-RO" sz="1900" i="1" dirty="0" err="1" smtClean="0"/>
                        <a:t>MinPQ</a:t>
                      </a:r>
                      <a:r>
                        <a:rPr lang="ro-RO" sz="1900" i="1" dirty="0" smtClean="0"/>
                        <a:t> care folosește implementare elementară</a:t>
                      </a:r>
                      <a:endParaRPr lang="ro-RO" sz="1900" i="1" dirty="0"/>
                    </a:p>
                  </a:txBody>
                  <a:tcPr/>
                </a:tc>
                <a:tc>
                  <a:txBody>
                    <a:bodyPr/>
                    <a:lstStyle/>
                    <a:p>
                      <a:pPr algn="ctr"/>
                      <a:r>
                        <a:rPr lang="ro-RO" sz="1900" dirty="0" smtClean="0"/>
                        <a:t>N * M</a:t>
                      </a:r>
                      <a:endParaRPr lang="ro-RO" sz="1900" dirty="0"/>
                    </a:p>
                  </a:txBody>
                  <a:tcPr anchor="ctr"/>
                </a:tc>
                <a:tc>
                  <a:txBody>
                    <a:bodyPr/>
                    <a:lstStyle/>
                    <a:p>
                      <a:pPr algn="ctr"/>
                      <a:r>
                        <a:rPr lang="ro-RO" sz="1900" dirty="0" smtClean="0"/>
                        <a:t>M</a:t>
                      </a:r>
                      <a:endParaRPr lang="ro-RO" sz="1900" dirty="0"/>
                    </a:p>
                  </a:txBody>
                  <a:tcPr anchor="ctr"/>
                </a:tc>
              </a:tr>
              <a:tr h="660400">
                <a:tc>
                  <a:txBody>
                    <a:bodyPr/>
                    <a:lstStyle/>
                    <a:p>
                      <a:pPr algn="ctr"/>
                      <a:r>
                        <a:rPr lang="ro-RO" sz="1900" i="1" dirty="0" smtClean="0"/>
                        <a:t>Client </a:t>
                      </a:r>
                      <a:r>
                        <a:rPr lang="ro-RO" sz="1900" i="1" dirty="0" err="1" smtClean="0"/>
                        <a:t>MinPQ</a:t>
                      </a:r>
                      <a:r>
                        <a:rPr lang="ro-RO" sz="1900" i="1" dirty="0" smtClean="0"/>
                        <a:t> care folosește o implementare bazată</a:t>
                      </a:r>
                      <a:r>
                        <a:rPr lang="ro-RO" sz="1900" i="1" baseline="0" dirty="0" smtClean="0"/>
                        <a:t> pe </a:t>
                      </a:r>
                      <a:r>
                        <a:rPr lang="ro-RO" sz="1900" i="1" baseline="0" dirty="0" err="1" smtClean="0"/>
                        <a:t>heap</a:t>
                      </a:r>
                      <a:endParaRPr lang="ro-RO" sz="1900" i="1" dirty="0"/>
                    </a:p>
                  </a:txBody>
                  <a:tcPr/>
                </a:tc>
                <a:tc>
                  <a:txBody>
                    <a:bodyPr/>
                    <a:lstStyle/>
                    <a:p>
                      <a:pPr algn="ctr"/>
                      <a:r>
                        <a:rPr lang="ro-RO" sz="1900" dirty="0" smtClean="0"/>
                        <a:t>N * log M</a:t>
                      </a:r>
                      <a:endParaRPr lang="ro-RO" sz="1900" dirty="0"/>
                    </a:p>
                  </a:txBody>
                  <a:tcPr anchor="ctr"/>
                </a:tc>
                <a:tc>
                  <a:txBody>
                    <a:bodyPr/>
                    <a:lstStyle/>
                    <a:p>
                      <a:pPr algn="ctr"/>
                      <a:r>
                        <a:rPr lang="ro-RO" sz="1900" dirty="0" smtClean="0"/>
                        <a:t>M</a:t>
                      </a:r>
                      <a:endParaRPr lang="ro-RO" sz="1900" dirty="0"/>
                    </a:p>
                  </a:txBody>
                  <a:tcPr anchor="ctr"/>
                </a:tc>
              </a:tr>
            </a:tbl>
          </a:graphicData>
        </a:graphic>
      </p:graphicFrame>
    </p:spTree>
    <p:extLst>
      <p:ext uri="{BB962C8B-B14F-4D97-AF65-F5344CB8AC3E}">
        <p14:creationId xmlns:p14="http://schemas.microsoft.com/office/powerpoint/2010/main" val="39031793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Colec</a:t>
            </a:r>
            <a:r>
              <a:rPr lang="ro-RO" dirty="0"/>
              <a:t>ții de </a:t>
            </a:r>
            <a:r>
              <a:rPr lang="ro-RO" dirty="0" smtClean="0"/>
              <a:t>obiecte - </a:t>
            </a:r>
            <a:r>
              <a:rPr lang="ro-RO" dirty="0" err="1" smtClean="0"/>
              <a:t>generics</a:t>
            </a:r>
            <a:endParaRPr lang="ro-RO" dirty="0"/>
          </a:p>
        </p:txBody>
      </p:sp>
      <p:sp>
        <p:nvSpPr>
          <p:cNvPr id="3" name="Content Placeholder 2"/>
          <p:cNvSpPr>
            <a:spLocks noGrp="1"/>
          </p:cNvSpPr>
          <p:nvPr>
            <p:ph idx="1"/>
          </p:nvPr>
        </p:nvSpPr>
        <p:spPr/>
        <p:txBody>
          <a:bodyPr>
            <a:normAutofit/>
          </a:bodyPr>
          <a:lstStyle/>
          <a:p>
            <a:r>
              <a:rPr lang="ro-RO" dirty="0" smtClean="0"/>
              <a:t>Putem scrie cod client de forma:</a:t>
            </a:r>
          </a:p>
          <a:p>
            <a:pPr marL="0" indent="0">
              <a:buNone/>
            </a:pPr>
            <a:r>
              <a:rPr lang="en-GB" dirty="0" smtClean="0">
                <a:solidFill>
                  <a:srgbClr val="2B91AF"/>
                </a:solidFill>
                <a:highlight>
                  <a:srgbClr val="FFFFFF"/>
                </a:highlight>
                <a:latin typeface="Consolas" panose="020B0609020204030204" pitchFamily="49" charset="0"/>
              </a:rPr>
              <a:t>	</a:t>
            </a:r>
            <a:r>
              <a:rPr lang="ro-RO" dirty="0" err="1" smtClean="0">
                <a:solidFill>
                  <a:srgbClr val="2B91AF"/>
                </a:solidFill>
                <a:highlight>
                  <a:srgbClr val="FFFFFF"/>
                </a:highlight>
                <a:latin typeface="Consolas" panose="020B0609020204030204" pitchFamily="49" charset="0"/>
              </a:rPr>
              <a:t>Stack</a:t>
            </a:r>
            <a:r>
              <a:rPr lang="ro-RO" dirty="0" smtClean="0">
                <a:solidFill>
                  <a:srgbClr val="000000"/>
                </a:solidFill>
                <a:highlight>
                  <a:srgbClr val="FFFFFF"/>
                </a:highlight>
                <a:latin typeface="Consolas" panose="020B0609020204030204" pitchFamily="49" charset="0"/>
              </a:rPr>
              <a:t>&lt;</a:t>
            </a:r>
            <a:r>
              <a:rPr lang="ro-RO" dirty="0" err="1" smtClean="0">
                <a:solidFill>
                  <a:srgbClr val="2B91AF"/>
                </a:solidFill>
                <a:highlight>
                  <a:srgbClr val="FFFFFF"/>
                </a:highlight>
                <a:latin typeface="Consolas" panose="020B0609020204030204" pitchFamily="49" charset="0"/>
              </a:rPr>
              <a:t>String</a:t>
            </a:r>
            <a:r>
              <a:rPr lang="ro-RO" dirty="0">
                <a:solidFill>
                  <a:srgbClr val="000000"/>
                </a:solidFill>
                <a:highlight>
                  <a:srgbClr val="FFFFFF"/>
                </a:highlight>
                <a:latin typeface="Consolas" panose="020B0609020204030204" pitchFamily="49" charset="0"/>
              </a:rPr>
              <a:t>&gt; </a:t>
            </a:r>
            <a:r>
              <a:rPr lang="ro-RO" dirty="0" err="1">
                <a:solidFill>
                  <a:srgbClr val="000000"/>
                </a:solidFill>
                <a:highlight>
                  <a:srgbClr val="FFFFFF"/>
                </a:highlight>
                <a:latin typeface="Consolas" panose="020B0609020204030204" pitchFamily="49" charset="0"/>
              </a:rPr>
              <a:t>stack</a:t>
            </a:r>
            <a:r>
              <a:rPr lang="ro-RO" dirty="0">
                <a:solidFill>
                  <a:srgbClr val="000000"/>
                </a:solidFill>
                <a:highlight>
                  <a:srgbClr val="FFFFFF"/>
                </a:highlight>
                <a:latin typeface="Consolas" panose="020B0609020204030204" pitchFamily="49" charset="0"/>
              </a:rPr>
              <a:t> = </a:t>
            </a:r>
            <a:r>
              <a:rPr lang="ro-RO" dirty="0" err="1">
                <a:solidFill>
                  <a:srgbClr val="0000FF"/>
                </a:solidFill>
                <a:highlight>
                  <a:srgbClr val="FFFFFF"/>
                </a:highlight>
                <a:latin typeface="Consolas" panose="020B0609020204030204" pitchFamily="49" charset="0"/>
              </a:rPr>
              <a:t>new</a:t>
            </a:r>
            <a:r>
              <a:rPr lang="ro-RO" dirty="0">
                <a:solidFill>
                  <a:srgbClr val="000000"/>
                </a:solidFill>
                <a:highlight>
                  <a:srgbClr val="FFFFFF"/>
                </a:highlight>
                <a:latin typeface="Consolas" panose="020B0609020204030204" pitchFamily="49" charset="0"/>
              </a:rPr>
              <a:t> </a:t>
            </a:r>
            <a:r>
              <a:rPr lang="ro-RO" dirty="0" err="1">
                <a:solidFill>
                  <a:srgbClr val="2B91AF"/>
                </a:solidFill>
                <a:highlight>
                  <a:srgbClr val="FFFFFF"/>
                </a:highlight>
                <a:latin typeface="Consolas" panose="020B0609020204030204" pitchFamily="49" charset="0"/>
              </a:rPr>
              <a:t>Stack</a:t>
            </a:r>
            <a:r>
              <a:rPr lang="ro-RO" dirty="0">
                <a:solidFill>
                  <a:srgbClr val="000000"/>
                </a:solidFill>
                <a:highlight>
                  <a:srgbClr val="FFFFFF"/>
                </a:highlight>
                <a:latin typeface="Consolas" panose="020B0609020204030204" pitchFamily="49" charset="0"/>
              </a:rPr>
              <a:t>&lt;</a:t>
            </a:r>
            <a:r>
              <a:rPr lang="ro-RO" dirty="0" err="1">
                <a:solidFill>
                  <a:srgbClr val="2B91AF"/>
                </a:solidFill>
                <a:highlight>
                  <a:srgbClr val="FFFFFF"/>
                </a:highlight>
                <a:latin typeface="Consolas" panose="020B0609020204030204" pitchFamily="49" charset="0"/>
              </a:rPr>
              <a:t>String</a:t>
            </a:r>
            <a:r>
              <a:rPr lang="ro-RO" dirty="0">
                <a:solidFill>
                  <a:srgbClr val="000000"/>
                </a:solidFill>
                <a:highlight>
                  <a:srgbClr val="FFFFFF"/>
                </a:highlight>
                <a:latin typeface="Consolas" panose="020B0609020204030204" pitchFamily="49" charset="0"/>
              </a:rPr>
              <a:t>&gt;();</a:t>
            </a:r>
          </a:p>
          <a:p>
            <a:pPr marL="0" indent="0">
              <a:buNone/>
            </a:pPr>
            <a:r>
              <a:rPr lang="en-GB" dirty="0" smtClean="0">
                <a:solidFill>
                  <a:srgbClr val="000000"/>
                </a:solidFill>
                <a:highlight>
                  <a:srgbClr val="FFFFFF"/>
                </a:highlight>
                <a:latin typeface="Consolas" panose="020B0609020204030204" pitchFamily="49" charset="0"/>
              </a:rPr>
              <a:t>	</a:t>
            </a:r>
            <a:r>
              <a:rPr lang="ro-RO" dirty="0" err="1" smtClean="0">
                <a:solidFill>
                  <a:srgbClr val="000000"/>
                </a:solidFill>
                <a:highlight>
                  <a:srgbClr val="FFFFFF"/>
                </a:highlight>
                <a:latin typeface="Consolas" panose="020B0609020204030204" pitchFamily="49" charset="0"/>
              </a:rPr>
              <a:t>stack.push</a:t>
            </a:r>
            <a:r>
              <a:rPr lang="ro-RO" dirty="0">
                <a:solidFill>
                  <a:srgbClr val="000000"/>
                </a:solidFill>
                <a:highlight>
                  <a:srgbClr val="FFFFFF"/>
                </a:highlight>
                <a:latin typeface="Consolas" panose="020B0609020204030204" pitchFamily="49" charset="0"/>
              </a:rPr>
              <a:t>(</a:t>
            </a:r>
            <a:r>
              <a:rPr lang="ro-RO" dirty="0">
                <a:solidFill>
                  <a:srgbClr val="A31515"/>
                </a:solidFill>
                <a:highlight>
                  <a:srgbClr val="FFFFFF"/>
                </a:highlight>
                <a:latin typeface="Consolas" panose="020B0609020204030204" pitchFamily="49" charset="0"/>
              </a:rPr>
              <a:t>"Test"</a:t>
            </a:r>
            <a:r>
              <a:rPr lang="ro-RO" dirty="0">
                <a:solidFill>
                  <a:srgbClr val="000000"/>
                </a:solidFill>
                <a:highlight>
                  <a:srgbClr val="FFFFFF"/>
                </a:highlight>
                <a:latin typeface="Consolas" panose="020B0609020204030204" pitchFamily="49" charset="0"/>
              </a:rPr>
              <a:t>);</a:t>
            </a:r>
          </a:p>
          <a:p>
            <a:pPr marL="0" indent="0">
              <a:buNone/>
            </a:pPr>
            <a:r>
              <a:rPr lang="en-GB" dirty="0" smtClean="0">
                <a:solidFill>
                  <a:srgbClr val="2B91AF"/>
                </a:solidFill>
                <a:highlight>
                  <a:srgbClr val="FFFFFF"/>
                </a:highlight>
                <a:latin typeface="Consolas" panose="020B0609020204030204" pitchFamily="49" charset="0"/>
              </a:rPr>
              <a:t>	...</a:t>
            </a:r>
          </a:p>
          <a:p>
            <a:pPr marL="0" indent="0">
              <a:buNone/>
            </a:pPr>
            <a:r>
              <a:rPr lang="en-GB" dirty="0">
                <a:solidFill>
                  <a:srgbClr val="2B91AF"/>
                </a:solidFill>
                <a:highlight>
                  <a:srgbClr val="FFFFFF"/>
                </a:highlight>
                <a:latin typeface="Consolas" panose="020B0609020204030204" pitchFamily="49" charset="0"/>
              </a:rPr>
              <a:t>	</a:t>
            </a:r>
            <a:r>
              <a:rPr lang="ro-RO" dirty="0" err="1" smtClean="0">
                <a:solidFill>
                  <a:srgbClr val="2B91AF"/>
                </a:solidFill>
                <a:highlight>
                  <a:srgbClr val="FFFFFF"/>
                </a:highlight>
                <a:latin typeface="Consolas" panose="020B0609020204030204" pitchFamily="49" charset="0"/>
              </a:rPr>
              <a:t>String</a:t>
            </a:r>
            <a:r>
              <a:rPr lang="ro-RO" dirty="0" smtClean="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next</a:t>
            </a:r>
            <a:r>
              <a:rPr lang="ro-RO" dirty="0">
                <a:solidFill>
                  <a:srgbClr val="000000"/>
                </a:solidFill>
                <a:highlight>
                  <a:srgbClr val="FFFFFF"/>
                </a:highlight>
                <a:latin typeface="Consolas" panose="020B0609020204030204" pitchFamily="49" charset="0"/>
              </a:rPr>
              <a:t> = </a:t>
            </a:r>
            <a:r>
              <a:rPr lang="ro-RO" dirty="0" err="1">
                <a:solidFill>
                  <a:srgbClr val="000000"/>
                </a:solidFill>
                <a:highlight>
                  <a:srgbClr val="FFFFFF"/>
                </a:highlight>
                <a:latin typeface="Consolas" panose="020B0609020204030204" pitchFamily="49" charset="0"/>
              </a:rPr>
              <a:t>stack.pop</a:t>
            </a:r>
            <a:r>
              <a:rPr lang="ro-RO" dirty="0" smtClean="0">
                <a:solidFill>
                  <a:srgbClr val="000000"/>
                </a:solidFill>
                <a:highlight>
                  <a:srgbClr val="FFFFFF"/>
                </a:highlight>
                <a:latin typeface="Consolas" panose="020B0609020204030204" pitchFamily="49" charset="0"/>
              </a:rPr>
              <a:t>();</a:t>
            </a:r>
            <a:endParaRPr lang="en-GB" dirty="0" smtClean="0">
              <a:solidFill>
                <a:srgbClr val="000000"/>
              </a:solidFill>
              <a:highlight>
                <a:srgbClr val="FFFFFF"/>
              </a:highlight>
              <a:latin typeface="Consolas" panose="020B0609020204030204" pitchFamily="49" charset="0"/>
            </a:endParaRPr>
          </a:p>
          <a:p>
            <a:r>
              <a:rPr lang="en-GB" dirty="0" err="1" smtClean="0">
                <a:solidFill>
                  <a:srgbClr val="000000"/>
                </a:solidFill>
                <a:highlight>
                  <a:srgbClr val="FFFFFF"/>
                </a:highlight>
                <a:latin typeface="Consolas" panose="020B0609020204030204" pitchFamily="49" charset="0"/>
              </a:rPr>
              <a:t>sau</a:t>
            </a:r>
            <a:endParaRPr lang="en-GB" dirty="0" smtClean="0">
              <a:solidFill>
                <a:srgbClr val="000000"/>
              </a:solidFill>
              <a:highlight>
                <a:srgbClr val="FFFFFF"/>
              </a:highlight>
              <a:latin typeface="Consolas" panose="020B0609020204030204" pitchFamily="49" charset="0"/>
            </a:endParaRPr>
          </a:p>
          <a:p>
            <a:pPr marL="400041" lvl="1" indent="0">
              <a:buNone/>
            </a:pPr>
            <a:r>
              <a:rPr lang="ro-RO" dirty="0" err="1">
                <a:solidFill>
                  <a:srgbClr val="2B91AF"/>
                </a:solidFill>
                <a:highlight>
                  <a:srgbClr val="FFFFFF"/>
                </a:highlight>
                <a:latin typeface="Consolas" panose="020B0609020204030204" pitchFamily="49" charset="0"/>
              </a:rPr>
              <a:t>Queue</a:t>
            </a:r>
            <a:r>
              <a:rPr lang="ro-RO" dirty="0">
                <a:solidFill>
                  <a:srgbClr val="000000"/>
                </a:solidFill>
                <a:highlight>
                  <a:srgbClr val="FFFFFF"/>
                </a:highlight>
                <a:latin typeface="Consolas" panose="020B0609020204030204" pitchFamily="49" charset="0"/>
              </a:rPr>
              <a:t>&lt;</a:t>
            </a:r>
            <a:r>
              <a:rPr lang="ro-RO" dirty="0">
                <a:solidFill>
                  <a:srgbClr val="2B91AF"/>
                </a:solidFill>
                <a:highlight>
                  <a:srgbClr val="FFFFFF"/>
                </a:highlight>
                <a:latin typeface="Consolas" panose="020B0609020204030204" pitchFamily="49" charset="0"/>
              </a:rPr>
              <a:t>Date</a:t>
            </a:r>
            <a:r>
              <a:rPr lang="ro-RO" dirty="0">
                <a:solidFill>
                  <a:srgbClr val="000000"/>
                </a:solidFill>
                <a:highlight>
                  <a:srgbClr val="FFFFFF"/>
                </a:highlight>
                <a:latin typeface="Consolas" panose="020B0609020204030204" pitchFamily="49" charset="0"/>
              </a:rPr>
              <a:t>&gt; </a:t>
            </a:r>
            <a:r>
              <a:rPr lang="ro-RO" dirty="0" err="1">
                <a:solidFill>
                  <a:srgbClr val="000000"/>
                </a:solidFill>
                <a:highlight>
                  <a:srgbClr val="FFFFFF"/>
                </a:highlight>
                <a:latin typeface="Consolas" panose="020B0609020204030204" pitchFamily="49" charset="0"/>
              </a:rPr>
              <a:t>queue</a:t>
            </a:r>
            <a:r>
              <a:rPr lang="ro-RO" dirty="0">
                <a:solidFill>
                  <a:srgbClr val="000000"/>
                </a:solidFill>
                <a:highlight>
                  <a:srgbClr val="FFFFFF"/>
                </a:highlight>
                <a:latin typeface="Consolas" panose="020B0609020204030204" pitchFamily="49" charset="0"/>
              </a:rPr>
              <a:t> = </a:t>
            </a:r>
            <a:r>
              <a:rPr lang="ro-RO" dirty="0" err="1">
                <a:solidFill>
                  <a:srgbClr val="0000FF"/>
                </a:solidFill>
                <a:highlight>
                  <a:srgbClr val="FFFFFF"/>
                </a:highlight>
                <a:latin typeface="Consolas" panose="020B0609020204030204" pitchFamily="49" charset="0"/>
              </a:rPr>
              <a:t>new</a:t>
            </a:r>
            <a:r>
              <a:rPr lang="ro-RO" dirty="0">
                <a:solidFill>
                  <a:srgbClr val="000000"/>
                </a:solidFill>
                <a:highlight>
                  <a:srgbClr val="FFFFFF"/>
                </a:highlight>
                <a:latin typeface="Consolas" panose="020B0609020204030204" pitchFamily="49" charset="0"/>
              </a:rPr>
              <a:t> </a:t>
            </a:r>
            <a:r>
              <a:rPr lang="ro-RO" dirty="0" err="1">
                <a:solidFill>
                  <a:srgbClr val="2B91AF"/>
                </a:solidFill>
                <a:highlight>
                  <a:srgbClr val="FFFFFF"/>
                </a:highlight>
                <a:latin typeface="Consolas" panose="020B0609020204030204" pitchFamily="49" charset="0"/>
              </a:rPr>
              <a:t>Queue</a:t>
            </a:r>
            <a:r>
              <a:rPr lang="ro-RO" dirty="0">
                <a:solidFill>
                  <a:srgbClr val="000000"/>
                </a:solidFill>
                <a:highlight>
                  <a:srgbClr val="FFFFFF"/>
                </a:highlight>
                <a:latin typeface="Consolas" panose="020B0609020204030204" pitchFamily="49" charset="0"/>
              </a:rPr>
              <a:t>&lt;</a:t>
            </a:r>
            <a:r>
              <a:rPr lang="ro-RO" dirty="0">
                <a:solidFill>
                  <a:srgbClr val="2B91AF"/>
                </a:solidFill>
                <a:highlight>
                  <a:srgbClr val="FFFFFF"/>
                </a:highlight>
                <a:latin typeface="Consolas" panose="020B0609020204030204" pitchFamily="49" charset="0"/>
              </a:rPr>
              <a:t>Date</a:t>
            </a:r>
            <a:r>
              <a:rPr lang="ro-RO" dirty="0">
                <a:solidFill>
                  <a:srgbClr val="000000"/>
                </a:solidFill>
                <a:highlight>
                  <a:srgbClr val="FFFFFF"/>
                </a:highlight>
                <a:latin typeface="Consolas" panose="020B0609020204030204" pitchFamily="49" charset="0"/>
              </a:rPr>
              <a:t>&gt;();</a:t>
            </a:r>
          </a:p>
          <a:p>
            <a:pPr marL="400041" lvl="1" indent="0">
              <a:buNone/>
            </a:pPr>
            <a:r>
              <a:rPr lang="ro-RO" dirty="0" err="1" smtClean="0">
                <a:solidFill>
                  <a:srgbClr val="000000"/>
                </a:solidFill>
                <a:highlight>
                  <a:srgbClr val="FFFFFF"/>
                </a:highlight>
                <a:latin typeface="Consolas" panose="020B0609020204030204" pitchFamily="49" charset="0"/>
              </a:rPr>
              <a:t>queue.enqueue</a:t>
            </a:r>
            <a:r>
              <a:rPr lang="ro-RO" dirty="0" smtClean="0">
                <a:solidFill>
                  <a:srgbClr val="000000"/>
                </a:solidFill>
                <a:highlight>
                  <a:srgbClr val="FFFFFF"/>
                </a:highlight>
                <a:latin typeface="Consolas" panose="020B0609020204030204" pitchFamily="49" charset="0"/>
              </a:rPr>
              <a:t>(</a:t>
            </a:r>
            <a:r>
              <a:rPr lang="ro-RO" dirty="0" err="1" smtClean="0">
                <a:solidFill>
                  <a:srgbClr val="0000FF"/>
                </a:solidFill>
                <a:highlight>
                  <a:srgbClr val="FFFFFF"/>
                </a:highlight>
                <a:latin typeface="Consolas" panose="020B0609020204030204" pitchFamily="49" charset="0"/>
              </a:rPr>
              <a:t>new</a:t>
            </a:r>
            <a:r>
              <a:rPr lang="ro-RO" dirty="0" smtClean="0">
                <a:solidFill>
                  <a:srgbClr val="000000"/>
                </a:solidFill>
                <a:highlight>
                  <a:srgbClr val="FFFFFF"/>
                </a:highlight>
                <a:latin typeface="Consolas" panose="020B0609020204030204" pitchFamily="49" charset="0"/>
              </a:rPr>
              <a:t> </a:t>
            </a:r>
            <a:r>
              <a:rPr lang="ro-RO" dirty="0">
                <a:solidFill>
                  <a:srgbClr val="2B91AF"/>
                </a:solidFill>
                <a:highlight>
                  <a:srgbClr val="FFFFFF"/>
                </a:highlight>
                <a:latin typeface="Consolas" panose="020B0609020204030204" pitchFamily="49" charset="0"/>
              </a:rPr>
              <a:t>Date</a:t>
            </a:r>
            <a:r>
              <a:rPr lang="ro-RO" dirty="0">
                <a:solidFill>
                  <a:srgbClr val="000000"/>
                </a:solidFill>
                <a:highlight>
                  <a:srgbClr val="FFFFFF"/>
                </a:highlight>
                <a:latin typeface="Consolas" panose="020B0609020204030204" pitchFamily="49" charset="0"/>
              </a:rPr>
              <a:t>(31, 12, 1999</a:t>
            </a:r>
            <a:r>
              <a:rPr lang="ro-RO" dirty="0" smtClean="0">
                <a:solidFill>
                  <a:srgbClr val="000000"/>
                </a:solidFill>
                <a:highlight>
                  <a:srgbClr val="FFFFFF"/>
                </a:highlight>
                <a:latin typeface="Consolas" panose="020B0609020204030204" pitchFamily="49" charset="0"/>
              </a:rPr>
              <a:t>));</a:t>
            </a:r>
            <a:endParaRPr lang="en-GB" dirty="0" smtClean="0">
              <a:solidFill>
                <a:srgbClr val="000000"/>
              </a:solidFill>
              <a:highlight>
                <a:srgbClr val="FFFFFF"/>
              </a:highlight>
              <a:latin typeface="Consolas" panose="020B0609020204030204" pitchFamily="49" charset="0"/>
            </a:endParaRPr>
          </a:p>
          <a:p>
            <a:pPr marL="400041" lvl="1" indent="0">
              <a:buNone/>
            </a:pPr>
            <a:r>
              <a:rPr lang="en-GB" dirty="0" smtClean="0">
                <a:solidFill>
                  <a:srgbClr val="2B91AF"/>
                </a:solidFill>
                <a:highlight>
                  <a:srgbClr val="FFFFFF"/>
                </a:highlight>
                <a:latin typeface="Consolas" panose="020B0609020204030204" pitchFamily="49" charset="0"/>
              </a:rPr>
              <a:t>...</a:t>
            </a:r>
            <a:endParaRPr lang="en-GB" dirty="0">
              <a:solidFill>
                <a:srgbClr val="2B91AF"/>
              </a:solidFill>
              <a:highlight>
                <a:srgbClr val="FFFFFF"/>
              </a:highlight>
              <a:latin typeface="Consolas" panose="020B0609020204030204" pitchFamily="49" charset="0"/>
            </a:endParaRPr>
          </a:p>
          <a:p>
            <a:pPr marL="400041" lvl="1" indent="0">
              <a:buNone/>
            </a:pPr>
            <a:r>
              <a:rPr lang="ro-RO" dirty="0" smtClean="0">
                <a:solidFill>
                  <a:srgbClr val="2B91AF"/>
                </a:solidFill>
                <a:highlight>
                  <a:srgbClr val="FFFFFF"/>
                </a:highlight>
                <a:latin typeface="Consolas" panose="020B0609020204030204" pitchFamily="49" charset="0"/>
              </a:rPr>
              <a:t>Date</a:t>
            </a:r>
            <a:r>
              <a:rPr lang="ro-RO" dirty="0" smtClean="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next</a:t>
            </a:r>
            <a:r>
              <a:rPr lang="ro-RO" dirty="0">
                <a:solidFill>
                  <a:srgbClr val="000000"/>
                </a:solidFill>
                <a:highlight>
                  <a:srgbClr val="FFFFFF"/>
                </a:highlight>
                <a:latin typeface="Consolas" panose="020B0609020204030204" pitchFamily="49" charset="0"/>
              </a:rPr>
              <a:t> = </a:t>
            </a:r>
            <a:r>
              <a:rPr lang="ro-RO" dirty="0" err="1">
                <a:solidFill>
                  <a:srgbClr val="000000"/>
                </a:solidFill>
                <a:highlight>
                  <a:srgbClr val="FFFFFF"/>
                </a:highlight>
                <a:latin typeface="Consolas" panose="020B0609020204030204" pitchFamily="49" charset="0"/>
              </a:rPr>
              <a:t>queue.dequeue</a:t>
            </a:r>
            <a:r>
              <a:rPr lang="ro-RO" dirty="0">
                <a:solidFill>
                  <a:srgbClr val="000000"/>
                </a:solidFill>
                <a:highlight>
                  <a:srgbClr val="FFFFFF"/>
                </a:highlight>
                <a:latin typeface="Consolas" panose="020B0609020204030204" pitchFamily="49" charset="0"/>
              </a:rPr>
              <a:t>();</a:t>
            </a:r>
            <a:endParaRPr lang="ro-RO" dirty="0"/>
          </a:p>
        </p:txBody>
      </p:sp>
    </p:spTree>
    <p:extLst>
      <p:ext uri="{BB962C8B-B14F-4D97-AF65-F5344CB8AC3E}">
        <p14:creationId xmlns:p14="http://schemas.microsoft.com/office/powerpoint/2010/main" val="12661817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Co</a:t>
            </a:r>
            <a:r>
              <a:rPr lang="en-GB" dirty="0" err="1"/>
              <a:t>ada</a:t>
            </a:r>
            <a:r>
              <a:rPr lang="ro-RO" dirty="0"/>
              <a:t> cu prioritate</a:t>
            </a:r>
          </a:p>
        </p:txBody>
      </p:sp>
      <p:sp>
        <p:nvSpPr>
          <p:cNvPr id="3" name="Content Placeholder 2"/>
          <p:cNvSpPr>
            <a:spLocks noGrp="1"/>
          </p:cNvSpPr>
          <p:nvPr>
            <p:ph idx="1"/>
          </p:nvPr>
        </p:nvSpPr>
        <p:spPr>
          <a:xfrm>
            <a:off x="677338" y="1627465"/>
            <a:ext cx="8596668" cy="4413899"/>
          </a:xfrm>
        </p:spPr>
        <p:txBody>
          <a:bodyPr>
            <a:normAutofit/>
          </a:bodyPr>
          <a:lstStyle/>
          <a:p>
            <a:r>
              <a:rPr lang="en-GB" dirty="0" smtClean="0"/>
              <a:t>Implement</a:t>
            </a:r>
            <a:r>
              <a:rPr lang="ro-RO" dirty="0" err="1" smtClean="0"/>
              <a:t>ări</a:t>
            </a:r>
            <a:r>
              <a:rPr lang="ro-RO" dirty="0" smtClean="0"/>
              <a:t> elementare pentru CP</a:t>
            </a:r>
          </a:p>
          <a:p>
            <a:pPr lvl="1"/>
            <a:r>
              <a:rPr lang="ro-RO" dirty="0" smtClean="0"/>
              <a:t>Vector nesortat (abordare </a:t>
            </a:r>
            <a:r>
              <a:rPr lang="ro-RO" i="1" dirty="0" err="1" smtClean="0"/>
              <a:t>lazy</a:t>
            </a:r>
            <a:r>
              <a:rPr lang="ro-RO" dirty="0" smtClean="0"/>
              <a:t>): operația insert() inserează elementul nou pe prima poziție liberă din vector (constant - eficient); operația </a:t>
            </a:r>
            <a:r>
              <a:rPr lang="ro-RO" dirty="0" err="1" smtClean="0"/>
              <a:t>delMax</a:t>
            </a:r>
            <a:r>
              <a:rPr lang="ro-RO" dirty="0" smtClean="0"/>
              <a:t>() </a:t>
            </a:r>
            <a:r>
              <a:rPr lang="ro-RO" dirty="0" err="1" smtClean="0"/>
              <a:t>interschimbă</a:t>
            </a:r>
            <a:r>
              <a:rPr lang="ro-RO" dirty="0" smtClean="0"/>
              <a:t> cel mai mare element din vector cu elementul de pe ultima poziție și îl elimină (liniar - ineficient) [</a:t>
            </a:r>
            <a:r>
              <a:rPr lang="ro-RO" dirty="0" err="1" smtClean="0"/>
              <a:t>lazy</a:t>
            </a:r>
            <a:r>
              <a:rPr lang="ro-RO" dirty="0" smtClean="0"/>
              <a:t> – efectuăm operația de căutare a maximului atunci când e nevoie]</a:t>
            </a:r>
          </a:p>
          <a:p>
            <a:pPr lvl="1"/>
            <a:r>
              <a:rPr lang="ro-RO" dirty="0" smtClean="0"/>
              <a:t>Vector sortat (abordare </a:t>
            </a:r>
            <a:r>
              <a:rPr lang="ro-RO" i="1" dirty="0" err="1" smtClean="0"/>
              <a:t>eager</a:t>
            </a:r>
            <a:r>
              <a:rPr lang="ro-RO" dirty="0" smtClean="0"/>
              <a:t>): operația insert() mută elementele mai mari decât elementul ce este inserat o poziție la dreapta pentru a-i face loc acestui element pentru a fi inserat la poziția corectă </a:t>
            </a:r>
            <a:r>
              <a:rPr lang="ro-RO" dirty="0" err="1" smtClean="0"/>
              <a:t>a.î</a:t>
            </a:r>
            <a:r>
              <a:rPr lang="ro-RO" dirty="0" smtClean="0"/>
              <a:t>. vectorul este în ordine crescătoare </a:t>
            </a:r>
            <a:r>
              <a:rPr lang="ro-RO" dirty="0"/>
              <a:t>(liniar - ineficient</a:t>
            </a:r>
            <a:r>
              <a:rPr lang="ro-RO" dirty="0" smtClean="0"/>
              <a:t>); operația </a:t>
            </a:r>
            <a:r>
              <a:rPr lang="ro-RO" dirty="0" err="1" smtClean="0"/>
              <a:t>delMax</a:t>
            </a:r>
            <a:r>
              <a:rPr lang="ro-RO" dirty="0" smtClean="0"/>
              <a:t>() se poate face eficient pentru că elementul maxim este pe ultima poziție </a:t>
            </a:r>
            <a:r>
              <a:rPr lang="ro-RO" dirty="0"/>
              <a:t>(constant - eficient); </a:t>
            </a:r>
            <a:r>
              <a:rPr lang="ro-RO" dirty="0" smtClean="0"/>
              <a:t>[</a:t>
            </a:r>
            <a:r>
              <a:rPr lang="ro-RO" dirty="0" err="1" smtClean="0"/>
              <a:t>eager</a:t>
            </a:r>
            <a:r>
              <a:rPr lang="ro-RO" dirty="0" smtClean="0"/>
              <a:t> – operația de determinare a maximului se face înainte de a avea nevoie de maxim]</a:t>
            </a:r>
          </a:p>
          <a:p>
            <a:r>
              <a:rPr lang="ro-RO" dirty="0" smtClean="0"/>
              <a:t>Pentru aceste două implementări putem folosi cod de redimensionare a vectorului astfel încât să asigurăm faptul că cel puțin un sfert din vector este întotdeauna ocupat și nu apare niciodată situația de depășire a limitelor</a:t>
            </a:r>
            <a:endParaRPr lang="ro-RO" dirty="0"/>
          </a:p>
        </p:txBody>
      </p:sp>
    </p:spTree>
    <p:extLst>
      <p:ext uri="{BB962C8B-B14F-4D97-AF65-F5344CB8AC3E}">
        <p14:creationId xmlns:p14="http://schemas.microsoft.com/office/powerpoint/2010/main" val="3816269486"/>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Co</a:t>
            </a:r>
            <a:r>
              <a:rPr lang="en-GB" dirty="0" err="1"/>
              <a:t>ada</a:t>
            </a:r>
            <a:r>
              <a:rPr lang="ro-RO" dirty="0"/>
              <a:t> cu prioritate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38027954"/>
              </p:ext>
            </p:extLst>
          </p:nvPr>
        </p:nvGraphicFramePr>
        <p:xfrm>
          <a:off x="677695" y="2705872"/>
          <a:ext cx="8596311" cy="1854200"/>
        </p:xfrm>
        <a:graphic>
          <a:graphicData uri="http://schemas.openxmlformats.org/drawingml/2006/table">
            <a:tbl>
              <a:tblPr firstRow="1" bandRow="1">
                <a:tableStyleId>{5C22544A-7EE6-4342-B048-85BDC9FD1C3A}</a:tableStyleId>
              </a:tblPr>
              <a:tblGrid>
                <a:gridCol w="2865437"/>
                <a:gridCol w="2865437"/>
                <a:gridCol w="2865437"/>
              </a:tblGrid>
              <a:tr h="375920">
                <a:tc>
                  <a:txBody>
                    <a:bodyPr/>
                    <a:lstStyle/>
                    <a:p>
                      <a:pPr algn="ctr"/>
                      <a:r>
                        <a:rPr lang="ro-RO" sz="1900" dirty="0" smtClean="0"/>
                        <a:t>Structura de date</a:t>
                      </a:r>
                      <a:endParaRPr lang="ro-RO" sz="1900" dirty="0"/>
                    </a:p>
                  </a:txBody>
                  <a:tcPr anchor="ctr"/>
                </a:tc>
                <a:tc>
                  <a:txBody>
                    <a:bodyPr/>
                    <a:lstStyle/>
                    <a:p>
                      <a:pPr algn="ctr"/>
                      <a:r>
                        <a:rPr lang="ro-RO" sz="1900" dirty="0" smtClean="0"/>
                        <a:t>Insert</a:t>
                      </a:r>
                      <a:endParaRPr lang="ro-RO" sz="1900" dirty="0"/>
                    </a:p>
                  </a:txBody>
                  <a:tcPr anchor="ctr"/>
                </a:tc>
                <a:tc>
                  <a:txBody>
                    <a:bodyPr/>
                    <a:lstStyle/>
                    <a:p>
                      <a:pPr algn="ctr"/>
                      <a:r>
                        <a:rPr lang="ro-RO" sz="1900" dirty="0" smtClean="0"/>
                        <a:t>Eliminare maxim</a:t>
                      </a:r>
                      <a:endParaRPr lang="ro-RO" sz="1900" dirty="0"/>
                    </a:p>
                  </a:txBody>
                  <a:tcPr anchor="ctr"/>
                </a:tc>
              </a:tr>
              <a:tr h="375920">
                <a:tc>
                  <a:txBody>
                    <a:bodyPr/>
                    <a:lstStyle/>
                    <a:p>
                      <a:pPr algn="ctr"/>
                      <a:r>
                        <a:rPr lang="ro-RO" sz="1900" dirty="0" smtClean="0"/>
                        <a:t>Vector sortat</a:t>
                      </a:r>
                      <a:endParaRPr lang="ro-RO" sz="1900" dirty="0"/>
                    </a:p>
                  </a:txBody>
                  <a:tcPr anchor="ctr"/>
                </a:tc>
                <a:tc>
                  <a:txBody>
                    <a:bodyPr/>
                    <a:lstStyle/>
                    <a:p>
                      <a:pPr algn="ctr"/>
                      <a:r>
                        <a:rPr lang="ro-RO" sz="1900" dirty="0" smtClean="0"/>
                        <a:t>N</a:t>
                      </a:r>
                      <a:endParaRPr lang="ro-RO" sz="1900" dirty="0"/>
                    </a:p>
                  </a:txBody>
                  <a:tcPr anchor="ctr"/>
                </a:tc>
                <a:tc>
                  <a:txBody>
                    <a:bodyPr/>
                    <a:lstStyle/>
                    <a:p>
                      <a:pPr algn="ctr"/>
                      <a:r>
                        <a:rPr lang="ro-RO" sz="1900" dirty="0" smtClean="0"/>
                        <a:t>1</a:t>
                      </a:r>
                      <a:endParaRPr lang="ro-RO" sz="1900" dirty="0"/>
                    </a:p>
                  </a:txBody>
                  <a:tcPr anchor="ctr"/>
                </a:tc>
              </a:tr>
              <a:tr h="375920">
                <a:tc>
                  <a:txBody>
                    <a:bodyPr/>
                    <a:lstStyle/>
                    <a:p>
                      <a:pPr algn="ctr"/>
                      <a:r>
                        <a:rPr lang="ro-RO" sz="1900" dirty="0" smtClean="0"/>
                        <a:t>Vector nesortat</a:t>
                      </a:r>
                      <a:endParaRPr lang="ro-RO" sz="1900" dirty="0"/>
                    </a:p>
                  </a:txBody>
                  <a:tcPr anchor="ctr"/>
                </a:tc>
                <a:tc>
                  <a:txBody>
                    <a:bodyPr/>
                    <a:lstStyle/>
                    <a:p>
                      <a:pPr algn="ctr"/>
                      <a:r>
                        <a:rPr lang="ro-RO" sz="1900" dirty="0" smtClean="0"/>
                        <a:t>1</a:t>
                      </a:r>
                      <a:endParaRPr lang="ro-RO" sz="1900" dirty="0"/>
                    </a:p>
                  </a:txBody>
                  <a:tcPr anchor="ctr"/>
                </a:tc>
                <a:tc>
                  <a:txBody>
                    <a:bodyPr/>
                    <a:lstStyle/>
                    <a:p>
                      <a:pPr algn="ctr"/>
                      <a:r>
                        <a:rPr lang="ro-RO" sz="1900" dirty="0" smtClean="0"/>
                        <a:t>N</a:t>
                      </a:r>
                      <a:endParaRPr lang="ro-RO" sz="1900" dirty="0"/>
                    </a:p>
                  </a:txBody>
                  <a:tcPr anchor="ctr"/>
                </a:tc>
              </a:tr>
              <a:tr h="375920">
                <a:tc>
                  <a:txBody>
                    <a:bodyPr/>
                    <a:lstStyle/>
                    <a:p>
                      <a:pPr algn="ctr"/>
                      <a:r>
                        <a:rPr lang="ro-RO" sz="1900" dirty="0" err="1" smtClean="0">
                          <a:solidFill>
                            <a:schemeClr val="accent2"/>
                          </a:solidFill>
                        </a:rPr>
                        <a:t>Heap</a:t>
                      </a:r>
                      <a:endParaRPr lang="ro-RO" sz="1900" dirty="0">
                        <a:solidFill>
                          <a:schemeClr val="accent2"/>
                        </a:solidFill>
                      </a:endParaRPr>
                    </a:p>
                  </a:txBody>
                  <a:tcPr anchor="ctr"/>
                </a:tc>
                <a:tc>
                  <a:txBody>
                    <a:bodyPr/>
                    <a:lstStyle/>
                    <a:p>
                      <a:pPr algn="ctr"/>
                      <a:r>
                        <a:rPr lang="ro-RO" sz="1900" dirty="0" smtClean="0">
                          <a:solidFill>
                            <a:schemeClr val="accent2"/>
                          </a:solidFill>
                        </a:rPr>
                        <a:t>log N</a:t>
                      </a:r>
                      <a:endParaRPr lang="ro-RO" sz="1900" dirty="0">
                        <a:solidFill>
                          <a:schemeClr val="accent2"/>
                        </a:solidFill>
                      </a:endParaRPr>
                    </a:p>
                  </a:txBody>
                  <a:tcPr anchor="ctr"/>
                </a:tc>
                <a:tc>
                  <a:txBody>
                    <a:bodyPr/>
                    <a:lstStyle/>
                    <a:p>
                      <a:pPr algn="ctr"/>
                      <a:r>
                        <a:rPr lang="ro-RO" sz="1900" dirty="0" smtClean="0">
                          <a:solidFill>
                            <a:schemeClr val="accent2"/>
                          </a:solidFill>
                        </a:rPr>
                        <a:t>log N</a:t>
                      </a:r>
                      <a:endParaRPr lang="ro-RO" sz="1900" dirty="0">
                        <a:solidFill>
                          <a:schemeClr val="accent2"/>
                        </a:solidFill>
                      </a:endParaRPr>
                    </a:p>
                  </a:txBody>
                  <a:tcPr anchor="ctr"/>
                </a:tc>
              </a:tr>
              <a:tr h="375920">
                <a:tc>
                  <a:txBody>
                    <a:bodyPr/>
                    <a:lstStyle/>
                    <a:p>
                      <a:pPr algn="ctr"/>
                      <a:r>
                        <a:rPr lang="ro-RO" sz="1900" dirty="0" smtClean="0">
                          <a:solidFill>
                            <a:schemeClr val="bg1">
                              <a:lumMod val="75000"/>
                            </a:schemeClr>
                          </a:solidFill>
                        </a:rPr>
                        <a:t>Imposibil</a:t>
                      </a:r>
                      <a:endParaRPr lang="ro-RO" sz="1900" dirty="0">
                        <a:solidFill>
                          <a:schemeClr val="bg1">
                            <a:lumMod val="75000"/>
                          </a:schemeClr>
                        </a:solidFill>
                      </a:endParaRPr>
                    </a:p>
                  </a:txBody>
                  <a:tcPr anchor="ctr"/>
                </a:tc>
                <a:tc>
                  <a:txBody>
                    <a:bodyPr/>
                    <a:lstStyle/>
                    <a:p>
                      <a:pPr algn="ctr"/>
                      <a:r>
                        <a:rPr lang="ro-RO" sz="1900" dirty="0" smtClean="0">
                          <a:solidFill>
                            <a:schemeClr val="bg1">
                              <a:lumMod val="75000"/>
                            </a:schemeClr>
                          </a:solidFill>
                        </a:rPr>
                        <a:t>1</a:t>
                      </a:r>
                      <a:endParaRPr lang="ro-RO" sz="1900" dirty="0">
                        <a:solidFill>
                          <a:schemeClr val="bg1">
                            <a:lumMod val="75000"/>
                          </a:schemeClr>
                        </a:solidFill>
                      </a:endParaRPr>
                    </a:p>
                  </a:txBody>
                  <a:tcPr anchor="ctr"/>
                </a:tc>
                <a:tc>
                  <a:txBody>
                    <a:bodyPr/>
                    <a:lstStyle/>
                    <a:p>
                      <a:pPr algn="ctr"/>
                      <a:r>
                        <a:rPr lang="ro-RO" sz="1900" dirty="0" smtClean="0">
                          <a:solidFill>
                            <a:schemeClr val="bg1">
                              <a:lumMod val="75000"/>
                            </a:schemeClr>
                          </a:solidFill>
                        </a:rPr>
                        <a:t>1</a:t>
                      </a:r>
                      <a:endParaRPr lang="ro-RO" sz="1900" dirty="0">
                        <a:solidFill>
                          <a:schemeClr val="bg1">
                            <a:lumMod val="75000"/>
                          </a:schemeClr>
                        </a:solidFill>
                      </a:endParaRPr>
                    </a:p>
                  </a:txBody>
                  <a:tcPr anchor="ctr"/>
                </a:tc>
              </a:tr>
            </a:tbl>
          </a:graphicData>
        </a:graphic>
      </p:graphicFrame>
      <p:sp>
        <p:nvSpPr>
          <p:cNvPr id="5" name="TextBox 4"/>
          <p:cNvSpPr txBox="1"/>
          <p:nvPr/>
        </p:nvSpPr>
        <p:spPr>
          <a:xfrm>
            <a:off x="677335" y="1795247"/>
            <a:ext cx="8596667" cy="646331"/>
          </a:xfrm>
          <a:prstGeom prst="rect">
            <a:avLst/>
          </a:prstGeom>
          <a:noFill/>
        </p:spPr>
        <p:txBody>
          <a:bodyPr wrap="square" rtlCol="0">
            <a:spAutoFit/>
          </a:bodyPr>
          <a:lstStyle/>
          <a:p>
            <a:r>
              <a:rPr lang="ro-RO" dirty="0"/>
              <a:t>Ordinul de creștere în cel mai rău caz pentru diverse implementări pentru coada cu prioritate</a:t>
            </a:r>
          </a:p>
        </p:txBody>
      </p:sp>
    </p:spTree>
    <p:extLst>
      <p:ext uri="{BB962C8B-B14F-4D97-AF65-F5344CB8AC3E}">
        <p14:creationId xmlns:p14="http://schemas.microsoft.com/office/powerpoint/2010/main" val="3713019615"/>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Co</a:t>
            </a:r>
            <a:r>
              <a:rPr lang="en-GB" dirty="0" err="1"/>
              <a:t>ada</a:t>
            </a:r>
            <a:r>
              <a:rPr lang="ro-RO" dirty="0"/>
              <a:t> cu prioritate</a:t>
            </a:r>
          </a:p>
        </p:txBody>
      </p:sp>
      <p:sp>
        <p:nvSpPr>
          <p:cNvPr id="3" name="Content Placeholder 2"/>
          <p:cNvSpPr>
            <a:spLocks noGrp="1"/>
          </p:cNvSpPr>
          <p:nvPr>
            <p:ph idx="1"/>
          </p:nvPr>
        </p:nvSpPr>
        <p:spPr/>
        <p:txBody>
          <a:bodyPr/>
          <a:lstStyle/>
          <a:p>
            <a:r>
              <a:rPr lang="ro-RO" b="1" dirty="0" err="1" smtClean="0"/>
              <a:t>Heap</a:t>
            </a:r>
            <a:r>
              <a:rPr lang="ro-RO" b="1" dirty="0" smtClean="0"/>
              <a:t> binar </a:t>
            </a:r>
            <a:r>
              <a:rPr lang="ro-RO" dirty="0" smtClean="0"/>
              <a:t>– structură de date care permite realizarea eficientă a operațiilor elementare pentru coada cu prioritate</a:t>
            </a:r>
          </a:p>
          <a:p>
            <a:r>
              <a:rPr lang="ro-RO" dirty="0" smtClean="0"/>
              <a:t>Într-un </a:t>
            </a:r>
            <a:r>
              <a:rPr lang="ro-RO" dirty="0" err="1" smtClean="0"/>
              <a:t>heap</a:t>
            </a:r>
            <a:r>
              <a:rPr lang="ro-RO" dirty="0" smtClean="0"/>
              <a:t> se garantează că fiecare cheie este mai mare decât alte două chei de la o anumită poziție bine precizată. Fiecare din cele două chei sunt mai mari (sau egale) decât alte două chei de la anumite poziții etc.</a:t>
            </a:r>
          </a:p>
          <a:p>
            <a:r>
              <a:rPr lang="ro-RO" dirty="0" smtClean="0"/>
              <a:t>Această ordine se poate vizualiză ușor dacă privim </a:t>
            </a:r>
            <a:r>
              <a:rPr lang="ro-RO" dirty="0" err="1" smtClean="0"/>
              <a:t>heap-ul</a:t>
            </a:r>
            <a:r>
              <a:rPr lang="ro-RO" dirty="0" smtClean="0"/>
              <a:t> ca un arbore binar</a:t>
            </a:r>
          </a:p>
          <a:p>
            <a:r>
              <a:rPr lang="ro-RO" b="1" dirty="0" smtClean="0"/>
              <a:t>Definiție: </a:t>
            </a:r>
            <a:r>
              <a:rPr lang="ro-RO" dirty="0" smtClean="0"/>
              <a:t>un </a:t>
            </a:r>
            <a:r>
              <a:rPr lang="ro-RO" dirty="0" err="1" smtClean="0"/>
              <a:t>heap</a:t>
            </a:r>
            <a:r>
              <a:rPr lang="ro-RO" dirty="0" smtClean="0"/>
              <a:t> binar este un arbore binar în care cheia din fiecare nod este mai mare sau egală decât cheia din nodurile copil. (echivalent: cheia din orice nod este mai mică sau egală decât cheia din nodul părinte)</a:t>
            </a:r>
          </a:p>
          <a:p>
            <a:r>
              <a:rPr lang="ro-RO" b="1" dirty="0" smtClean="0"/>
              <a:t>Propoziție: </a:t>
            </a:r>
            <a:r>
              <a:rPr lang="ro-RO" dirty="0" smtClean="0"/>
              <a:t>cea mai mare cheie dintr-un </a:t>
            </a:r>
            <a:r>
              <a:rPr lang="ro-RO" dirty="0" err="1" smtClean="0"/>
              <a:t>heap</a:t>
            </a:r>
            <a:r>
              <a:rPr lang="ro-RO" dirty="0" smtClean="0"/>
              <a:t> se găsește în rădăcina arborelui</a:t>
            </a:r>
          </a:p>
          <a:p>
            <a:endParaRPr lang="ro-RO" dirty="0"/>
          </a:p>
        </p:txBody>
      </p:sp>
    </p:spTree>
    <p:extLst>
      <p:ext uri="{BB962C8B-B14F-4D97-AF65-F5344CB8AC3E}">
        <p14:creationId xmlns:p14="http://schemas.microsoft.com/office/powerpoint/2010/main" val="1815620743"/>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Co</a:t>
            </a:r>
            <a:r>
              <a:rPr lang="en-GB" dirty="0" err="1"/>
              <a:t>ada</a:t>
            </a:r>
            <a:r>
              <a:rPr lang="ro-RO" dirty="0"/>
              <a:t> cu prioritate</a:t>
            </a:r>
          </a:p>
        </p:txBody>
      </p:sp>
      <p:sp>
        <p:nvSpPr>
          <p:cNvPr id="3" name="Content Placeholder 2"/>
          <p:cNvSpPr>
            <a:spLocks noGrp="1"/>
          </p:cNvSpPr>
          <p:nvPr>
            <p:ph idx="1"/>
          </p:nvPr>
        </p:nvSpPr>
        <p:spPr/>
        <p:txBody>
          <a:bodyPr/>
          <a:lstStyle/>
          <a:p>
            <a:r>
              <a:rPr lang="ro-RO" dirty="0" smtClean="0"/>
              <a:t>Reprezentări pentru </a:t>
            </a:r>
            <a:r>
              <a:rPr lang="ro-RO" dirty="0" err="1" smtClean="0"/>
              <a:t>heap</a:t>
            </a:r>
            <a:r>
              <a:rPr lang="ro-RO" dirty="0" smtClean="0"/>
              <a:t>:</a:t>
            </a:r>
          </a:p>
          <a:p>
            <a:pPr lvl="1"/>
            <a:r>
              <a:rPr lang="ro-RO" dirty="0" smtClean="0"/>
              <a:t>Într-o structură de date dinamică cu noduri și legături ar trebui să avem în fiecare nod 3 legături – una la nodul părinte și două la nodurile copil</a:t>
            </a:r>
          </a:p>
          <a:p>
            <a:pPr lvl="1"/>
            <a:r>
              <a:rPr lang="ro-RO" dirty="0" smtClean="0"/>
              <a:t>Un arbore binar complet = arbore în care se completează pe niveluri de la stânga la dreapta. Pot fi reprezentați cu ajutorul unui vector fără a mai fi nevoie de a întreține legături complicate.</a:t>
            </a:r>
          </a:p>
          <a:p>
            <a:pPr lvl="1"/>
            <a:r>
              <a:rPr lang="ro-RO" dirty="0" smtClean="0"/>
              <a:t>În vector rădăcina arborelui binar complet va fi pe poziția 1, cei doi copii ai rădăcinii pe pozițiile 2, 3, nodurile copil ale acestora pe pozițiile 4, 5 respective 6, 7 etc.</a:t>
            </a:r>
            <a:endParaRPr lang="ro-RO" dirty="0"/>
          </a:p>
        </p:txBody>
      </p:sp>
    </p:spTree>
    <p:extLst>
      <p:ext uri="{BB962C8B-B14F-4D97-AF65-F5344CB8AC3E}">
        <p14:creationId xmlns:p14="http://schemas.microsoft.com/office/powerpoint/2010/main" val="783844626"/>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Co</a:t>
            </a:r>
            <a:r>
              <a:rPr lang="en-GB" dirty="0" err="1"/>
              <a:t>ada</a:t>
            </a:r>
            <a:r>
              <a:rPr lang="ro-RO" dirty="0"/>
              <a:t> cu prioritate</a:t>
            </a:r>
          </a:p>
        </p:txBody>
      </p:sp>
      <p:sp>
        <p:nvSpPr>
          <p:cNvPr id="3" name="Content Placeholder 2"/>
          <p:cNvSpPr>
            <a:spLocks noGrp="1"/>
          </p:cNvSpPr>
          <p:nvPr>
            <p:ph idx="1"/>
          </p:nvPr>
        </p:nvSpPr>
        <p:spPr>
          <a:xfrm>
            <a:off x="677333" y="2160590"/>
            <a:ext cx="1730307" cy="3880773"/>
          </a:xfrm>
        </p:spPr>
        <p:txBody>
          <a:bodyPr/>
          <a:lstStyle/>
          <a:p>
            <a:r>
              <a:rPr lang="ro-RO" dirty="0" smtClean="0"/>
              <a:t>Un arbore binar complet ordonat </a:t>
            </a:r>
            <a:r>
              <a:rPr lang="ro-RO" dirty="0" err="1" smtClean="0"/>
              <a:t>heap</a:t>
            </a:r>
            <a:endParaRPr lang="ro-R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7640" y="1930403"/>
            <a:ext cx="6753139" cy="3557327"/>
          </a:xfrm>
          <a:prstGeom prst="rect">
            <a:avLst/>
          </a:prstGeom>
        </p:spPr>
      </p:pic>
    </p:spTree>
    <p:extLst>
      <p:ext uri="{BB962C8B-B14F-4D97-AF65-F5344CB8AC3E}">
        <p14:creationId xmlns:p14="http://schemas.microsoft.com/office/powerpoint/2010/main" val="1984666439"/>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Co</a:t>
            </a:r>
            <a:r>
              <a:rPr lang="en-GB" dirty="0" err="1"/>
              <a:t>ada</a:t>
            </a:r>
            <a:r>
              <a:rPr lang="ro-RO" dirty="0"/>
              <a:t> cu prioritate</a:t>
            </a:r>
          </a:p>
        </p:txBody>
      </p:sp>
      <p:sp>
        <p:nvSpPr>
          <p:cNvPr id="3" name="Content Placeholder 2"/>
          <p:cNvSpPr>
            <a:spLocks noGrp="1"/>
          </p:cNvSpPr>
          <p:nvPr>
            <p:ph idx="1"/>
          </p:nvPr>
        </p:nvSpPr>
        <p:spPr>
          <a:xfrm>
            <a:off x="677337" y="2160590"/>
            <a:ext cx="9280399" cy="3880773"/>
          </a:xfrm>
        </p:spPr>
        <p:txBody>
          <a:bodyPr/>
          <a:lstStyle/>
          <a:p>
            <a:r>
              <a:rPr lang="ro-RO" b="1" dirty="0" smtClean="0"/>
              <a:t>Definiție:</a:t>
            </a:r>
            <a:r>
              <a:rPr lang="ro-RO" dirty="0" smtClean="0"/>
              <a:t> Un </a:t>
            </a:r>
            <a:r>
              <a:rPr lang="ro-RO" dirty="0" err="1" smtClean="0"/>
              <a:t>heap</a:t>
            </a:r>
            <a:r>
              <a:rPr lang="ro-RO" dirty="0" smtClean="0"/>
              <a:t> binar este o colecție de chei aranjate într-un arbore binar complet ordonat </a:t>
            </a:r>
            <a:r>
              <a:rPr lang="ro-RO" dirty="0" err="1" smtClean="0"/>
              <a:t>heap</a:t>
            </a:r>
            <a:r>
              <a:rPr lang="ro-RO" dirty="0" smtClean="0"/>
              <a:t>, reprezentate într-un vector ordonat după nivelurile arborelui (fără să folosim indexul 0 din vector)</a:t>
            </a:r>
          </a:p>
          <a:p>
            <a:r>
              <a:rPr lang="ro-RO" dirty="0" smtClean="0"/>
              <a:t>Într-un </a:t>
            </a:r>
            <a:r>
              <a:rPr lang="ro-RO" dirty="0" err="1" smtClean="0"/>
              <a:t>heap</a:t>
            </a:r>
            <a:r>
              <a:rPr lang="ro-RO" dirty="0" smtClean="0"/>
              <a:t> părintele nodului de pe poziția k se află pe poziția k / 2</a:t>
            </a:r>
          </a:p>
          <a:p>
            <a:r>
              <a:rPr lang="ro-RO" dirty="0" smtClean="0"/>
              <a:t>Într-un </a:t>
            </a:r>
            <a:r>
              <a:rPr lang="ro-RO" dirty="0" err="1" smtClean="0"/>
              <a:t>heap</a:t>
            </a:r>
            <a:r>
              <a:rPr lang="ro-RO" dirty="0" smtClean="0"/>
              <a:t> copii unui nod de pe poziția k se află pe pozițiile 2*k respectiv 2*k + 1</a:t>
            </a:r>
          </a:p>
          <a:p>
            <a:r>
              <a:rPr lang="ro-RO" dirty="0" smtClean="0"/>
              <a:t>Arborii binari compleți reprezentați ca și vectori ne permit să implementăm eficient operațiile principale ale cozii cu prioritate</a:t>
            </a:r>
          </a:p>
          <a:p>
            <a:r>
              <a:rPr lang="ro-RO" dirty="0" smtClean="0"/>
              <a:t>Operațiile de inserare și eliminare a elementului maxim se vor realiza în timp logaritmic</a:t>
            </a:r>
          </a:p>
          <a:p>
            <a:endParaRPr lang="ro-RO" dirty="0"/>
          </a:p>
        </p:txBody>
      </p:sp>
    </p:spTree>
    <p:extLst>
      <p:ext uri="{BB962C8B-B14F-4D97-AF65-F5344CB8AC3E}">
        <p14:creationId xmlns:p14="http://schemas.microsoft.com/office/powerpoint/2010/main" val="2009047405"/>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Co</a:t>
            </a:r>
            <a:r>
              <a:rPr lang="en-GB" dirty="0" err="1"/>
              <a:t>ada</a:t>
            </a:r>
            <a:r>
              <a:rPr lang="ro-RO" dirty="0"/>
              <a:t> cu prioritate</a:t>
            </a:r>
          </a:p>
        </p:txBody>
      </p:sp>
      <p:sp>
        <p:nvSpPr>
          <p:cNvPr id="3" name="Content Placeholder 2"/>
          <p:cNvSpPr>
            <a:spLocks noGrp="1"/>
          </p:cNvSpPr>
          <p:nvPr>
            <p:ph idx="1"/>
          </p:nvPr>
        </p:nvSpPr>
        <p:spPr>
          <a:xfrm>
            <a:off x="677335" y="2160590"/>
            <a:ext cx="2434981" cy="3880773"/>
          </a:xfrm>
        </p:spPr>
        <p:txBody>
          <a:bodyPr/>
          <a:lstStyle/>
          <a:p>
            <a:r>
              <a:rPr lang="ro-RO" dirty="0" smtClean="0"/>
              <a:t>Reprezentarea unui </a:t>
            </a:r>
            <a:r>
              <a:rPr lang="ro-RO" dirty="0" err="1" smtClean="0"/>
              <a:t>heap</a:t>
            </a:r>
            <a:r>
              <a:rPr lang="ro-RO" dirty="0" smtClean="0"/>
              <a:t> într-un vector</a:t>
            </a:r>
          </a:p>
          <a:p>
            <a:r>
              <a:rPr lang="ro-RO" dirty="0" smtClean="0"/>
              <a:t>Înălțimea unui arbore binar complet de dimensiune N este log2 N</a:t>
            </a:r>
            <a:endParaRPr lang="ro-R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9155" y="1588054"/>
            <a:ext cx="5276676" cy="4866572"/>
          </a:xfrm>
          <a:prstGeom prst="rect">
            <a:avLst/>
          </a:prstGeom>
        </p:spPr>
      </p:pic>
    </p:spTree>
    <p:extLst>
      <p:ext uri="{BB962C8B-B14F-4D97-AF65-F5344CB8AC3E}">
        <p14:creationId xmlns:p14="http://schemas.microsoft.com/office/powerpoint/2010/main" val="836776027"/>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Co</a:t>
            </a:r>
            <a:r>
              <a:rPr lang="en-GB" dirty="0" err="1"/>
              <a:t>ada</a:t>
            </a:r>
            <a:r>
              <a:rPr lang="ro-RO" dirty="0"/>
              <a:t> cu prioritate</a:t>
            </a:r>
          </a:p>
        </p:txBody>
      </p:sp>
      <p:sp>
        <p:nvSpPr>
          <p:cNvPr id="3" name="Content Placeholder 2"/>
          <p:cNvSpPr>
            <a:spLocks noGrp="1"/>
          </p:cNvSpPr>
          <p:nvPr>
            <p:ph idx="1"/>
          </p:nvPr>
        </p:nvSpPr>
        <p:spPr/>
        <p:txBody>
          <a:bodyPr/>
          <a:lstStyle/>
          <a:p>
            <a:r>
              <a:rPr lang="ro-RO" dirty="0" smtClean="0"/>
              <a:t>Algoritmi asupra </a:t>
            </a:r>
            <a:r>
              <a:rPr lang="ro-RO" dirty="0" err="1" smtClean="0"/>
              <a:t>heap</a:t>
            </a:r>
            <a:endParaRPr lang="ro-RO" dirty="0" smtClean="0"/>
          </a:p>
          <a:p>
            <a:r>
              <a:rPr lang="ro-RO" dirty="0" smtClean="0"/>
              <a:t>Sunt anumite situații când se modifică o cheie (sau se adaugă o nouă cheie la sfârșitul vectorului) ceea ce duce la violarea condiției de </a:t>
            </a:r>
            <a:r>
              <a:rPr lang="ro-RO" dirty="0" err="1" smtClean="0"/>
              <a:t>heap</a:t>
            </a:r>
            <a:r>
              <a:rPr lang="ro-RO" dirty="0" smtClean="0"/>
              <a:t> (cheia din fiecare nod este mai mică decât cheia din nodul părinte)</a:t>
            </a:r>
          </a:p>
          <a:p>
            <a:r>
              <a:rPr lang="ro-RO" dirty="0" smtClean="0"/>
              <a:t>Într-o astfel de situație trebuie să aplicăm o operație numit </a:t>
            </a:r>
            <a:r>
              <a:rPr lang="ro-RO" i="1" dirty="0" err="1" smtClean="0"/>
              <a:t>reheapify</a:t>
            </a:r>
            <a:r>
              <a:rPr lang="ro-RO" dirty="0" smtClean="0"/>
              <a:t> care restabilește ordinea în </a:t>
            </a:r>
            <a:r>
              <a:rPr lang="ro-RO" dirty="0" err="1" smtClean="0"/>
              <a:t>heap</a:t>
            </a:r>
            <a:r>
              <a:rPr lang="ro-RO" dirty="0" smtClean="0"/>
              <a:t>. </a:t>
            </a:r>
          </a:p>
          <a:p>
            <a:r>
              <a:rPr lang="ro-RO" dirty="0" smtClean="0"/>
              <a:t>Sunt două situații:</a:t>
            </a:r>
          </a:p>
          <a:p>
            <a:pPr lvl="1"/>
            <a:r>
              <a:rPr lang="ro-RO" dirty="0" smtClean="0"/>
              <a:t>Valoarea unei chei se mărește (sau se adaugă o nouă cheie la sfârșit) – va trebui să migrăm cheia în sus în arbore cu o operație numită </a:t>
            </a:r>
            <a:r>
              <a:rPr lang="ro-RO" i="1" dirty="0" err="1" smtClean="0"/>
              <a:t>swim</a:t>
            </a:r>
            <a:endParaRPr lang="ro-RO" i="1" dirty="0" smtClean="0"/>
          </a:p>
          <a:p>
            <a:pPr lvl="1"/>
            <a:r>
              <a:rPr lang="ro-RO" dirty="0" smtClean="0"/>
              <a:t>Valoarea unei chei scade – va trebui să migrăm cheia în jos pentru a restabili ordinea în </a:t>
            </a:r>
            <a:r>
              <a:rPr lang="ro-RO" dirty="0" err="1" smtClean="0"/>
              <a:t>heap</a:t>
            </a:r>
            <a:r>
              <a:rPr lang="ro-RO" dirty="0" smtClean="0"/>
              <a:t> cu o operație numită </a:t>
            </a:r>
            <a:r>
              <a:rPr lang="ro-RO" i="1" dirty="0" err="1" smtClean="0"/>
              <a:t>sink</a:t>
            </a:r>
            <a:endParaRPr lang="ro-RO" i="1" dirty="0" smtClean="0"/>
          </a:p>
          <a:p>
            <a:endParaRPr lang="ro-RO" dirty="0"/>
          </a:p>
        </p:txBody>
      </p:sp>
    </p:spTree>
    <p:extLst>
      <p:ext uri="{BB962C8B-B14F-4D97-AF65-F5344CB8AC3E}">
        <p14:creationId xmlns:p14="http://schemas.microsoft.com/office/powerpoint/2010/main" val="35186807"/>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Co</a:t>
            </a:r>
            <a:r>
              <a:rPr lang="en-GB" dirty="0" err="1"/>
              <a:t>ada</a:t>
            </a:r>
            <a:r>
              <a:rPr lang="ro-RO" dirty="0"/>
              <a:t> cu prioritate</a:t>
            </a:r>
          </a:p>
        </p:txBody>
      </p:sp>
      <p:sp>
        <p:nvSpPr>
          <p:cNvPr id="3" name="Content Placeholder 2"/>
          <p:cNvSpPr>
            <a:spLocks noGrp="1"/>
          </p:cNvSpPr>
          <p:nvPr>
            <p:ph idx="1"/>
          </p:nvPr>
        </p:nvSpPr>
        <p:spPr/>
        <p:txBody>
          <a:bodyPr/>
          <a:lstStyle/>
          <a:p>
            <a:r>
              <a:rPr lang="ro-RO" dirty="0" err="1" smtClean="0"/>
              <a:t>Bottom-up</a:t>
            </a:r>
            <a:r>
              <a:rPr lang="ro-RO" dirty="0" smtClean="0"/>
              <a:t> </a:t>
            </a:r>
            <a:r>
              <a:rPr lang="ro-RO" dirty="0" err="1" smtClean="0"/>
              <a:t>reheapify</a:t>
            </a:r>
            <a:r>
              <a:rPr lang="ro-RO" dirty="0" smtClean="0"/>
              <a:t> (</a:t>
            </a:r>
            <a:r>
              <a:rPr lang="ro-RO" dirty="0" err="1" smtClean="0"/>
              <a:t>swim</a:t>
            </a:r>
            <a:r>
              <a:rPr lang="ro-RO" dirty="0" smtClean="0"/>
              <a:t>)</a:t>
            </a:r>
          </a:p>
          <a:p>
            <a:pPr marL="0" indent="0">
              <a:buNone/>
            </a:pPr>
            <a:r>
              <a:rPr lang="ro-RO" dirty="0">
                <a:solidFill>
                  <a:srgbClr val="0000FF"/>
                </a:solidFill>
                <a:highlight>
                  <a:srgbClr val="FFFFFF"/>
                </a:highlight>
                <a:latin typeface="Consolas" panose="020B0609020204030204" pitchFamily="49" charset="0"/>
              </a:rPr>
              <a:t>private</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void</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swim</a:t>
            </a:r>
            <a:r>
              <a:rPr lang="ro-RO" dirty="0">
                <a:solidFill>
                  <a:srgbClr val="000000"/>
                </a:solidFill>
                <a:highlight>
                  <a:srgbClr val="FFFFFF"/>
                </a:highlight>
                <a:latin typeface="Consolas" panose="020B0609020204030204" pitchFamily="49" charset="0"/>
              </a:rPr>
              <a:t>(</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k)</a:t>
            </a:r>
          </a:p>
          <a:p>
            <a:pPr marL="0" indent="0">
              <a:buNone/>
            </a:pPr>
            <a:r>
              <a:rPr lang="ro-RO" dirty="0" smtClean="0">
                <a:solidFill>
                  <a:srgbClr val="000000"/>
                </a:solidFill>
                <a:highlight>
                  <a:srgbClr val="FFFFFF"/>
                </a:highlight>
                <a:latin typeface="Consolas" panose="020B0609020204030204" pitchFamily="49" charset="0"/>
              </a:rPr>
              <a:t>{</a:t>
            </a:r>
            <a:endParaRPr lang="ro-RO"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while</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(k &gt; 1 &amp;&amp; less(k / 2, k))</a:t>
            </a:r>
          </a:p>
          <a:p>
            <a:pPr marL="0" indent="0">
              <a:buNone/>
            </a:pPr>
            <a:r>
              <a:rPr lang="ro-RO" dirty="0">
                <a:solidFill>
                  <a:srgbClr val="000000"/>
                </a:solidFill>
                <a:highlight>
                  <a:srgbClr val="FFFFFF"/>
                </a:highlight>
                <a:latin typeface="Consolas" panose="020B0609020204030204" pitchFamily="49" charset="0"/>
              </a:rPr>
              <a:t>   </a:t>
            </a:r>
            <a:r>
              <a:rPr lang="ro-RO" dirty="0" smtClean="0">
                <a:solidFill>
                  <a:srgbClr val="000000"/>
                </a:solidFill>
                <a:highlight>
                  <a:srgbClr val="FFFFFF"/>
                </a:highlight>
                <a:latin typeface="Consolas" panose="020B0609020204030204" pitchFamily="49" charset="0"/>
              </a:rPr>
              <a:t> {</a:t>
            </a:r>
            <a:endParaRPr lang="ro-RO" dirty="0">
              <a:solidFill>
                <a:srgbClr val="000000"/>
              </a:solidFill>
              <a:highlight>
                <a:srgbClr val="FFFFFF"/>
              </a:highlight>
              <a:latin typeface="Consolas" panose="020B0609020204030204" pitchFamily="49" charset="0"/>
            </a:endParaRPr>
          </a:p>
          <a:p>
            <a:pPr marL="0" indent="0">
              <a:buNone/>
            </a:pPr>
            <a:r>
              <a:rPr lang="ro-RO" dirty="0">
                <a:solidFill>
                  <a:srgbClr val="000000"/>
                </a:solidFill>
                <a:highlight>
                  <a:srgbClr val="FFFFFF"/>
                </a:highlight>
                <a:latin typeface="Consolas" panose="020B0609020204030204" pitchFamily="49" charset="0"/>
              </a:rPr>
              <a:t>   </a:t>
            </a:r>
            <a:r>
              <a:rPr lang="ro-RO" dirty="0" smtClean="0">
                <a:solidFill>
                  <a:srgbClr val="000000"/>
                </a:solidFill>
                <a:highlight>
                  <a:srgbClr val="FFFFFF"/>
                </a:highlight>
                <a:latin typeface="Consolas" panose="020B0609020204030204" pitchFamily="49" charset="0"/>
              </a:rPr>
              <a:t>     </a:t>
            </a:r>
            <a:r>
              <a:rPr lang="ro-RO" dirty="0" err="1" smtClean="0">
                <a:solidFill>
                  <a:srgbClr val="000000"/>
                </a:solidFill>
                <a:highlight>
                  <a:srgbClr val="FFFFFF"/>
                </a:highlight>
                <a:latin typeface="Consolas" panose="020B0609020204030204" pitchFamily="49" charset="0"/>
              </a:rPr>
              <a:t>exch</a:t>
            </a:r>
            <a:r>
              <a:rPr lang="ro-RO" dirty="0" smtClean="0">
                <a:solidFill>
                  <a:srgbClr val="000000"/>
                </a:solidFill>
                <a:highlight>
                  <a:srgbClr val="FFFFFF"/>
                </a:highlight>
                <a:latin typeface="Consolas" panose="020B0609020204030204" pitchFamily="49" charset="0"/>
              </a:rPr>
              <a:t>(k</a:t>
            </a:r>
            <a:r>
              <a:rPr lang="ro-RO" dirty="0">
                <a:solidFill>
                  <a:srgbClr val="000000"/>
                </a:solidFill>
                <a:highlight>
                  <a:srgbClr val="FFFFFF"/>
                </a:highlight>
                <a:latin typeface="Consolas" panose="020B0609020204030204" pitchFamily="49" charset="0"/>
              </a:rPr>
              <a:t>, k / 2);</a:t>
            </a:r>
          </a:p>
          <a:p>
            <a:pPr marL="0" indent="0">
              <a:buNone/>
            </a:pPr>
            <a:r>
              <a:rPr lang="ro-RO" dirty="0">
                <a:solidFill>
                  <a:srgbClr val="000000"/>
                </a:solidFill>
                <a:highlight>
                  <a:srgbClr val="FFFFFF"/>
                </a:highlight>
                <a:latin typeface="Consolas" panose="020B0609020204030204" pitchFamily="49" charset="0"/>
              </a:rPr>
              <a:t>        </a:t>
            </a:r>
            <a:r>
              <a:rPr lang="ro-RO" dirty="0" smtClean="0">
                <a:solidFill>
                  <a:srgbClr val="000000"/>
                </a:solidFill>
                <a:highlight>
                  <a:srgbClr val="FFFFFF"/>
                </a:highlight>
                <a:latin typeface="Consolas" panose="020B0609020204030204" pitchFamily="49" charset="0"/>
              </a:rPr>
              <a:t>k </a:t>
            </a:r>
            <a:r>
              <a:rPr lang="ro-RO" dirty="0">
                <a:solidFill>
                  <a:srgbClr val="000000"/>
                </a:solidFill>
                <a:highlight>
                  <a:srgbClr val="FFFFFF"/>
                </a:highlight>
                <a:latin typeface="Consolas" panose="020B0609020204030204" pitchFamily="49" charset="0"/>
              </a:rPr>
              <a:t>= k / 2;</a:t>
            </a:r>
          </a:p>
          <a:p>
            <a:pPr marL="0" indent="0">
              <a:buNone/>
            </a:pPr>
            <a:r>
              <a:rPr lang="ro-RO" dirty="0">
                <a:solidFill>
                  <a:srgbClr val="000000"/>
                </a:solidFill>
                <a:highlight>
                  <a:srgbClr val="FFFFFF"/>
                </a:highlight>
                <a:latin typeface="Consolas" panose="020B0609020204030204" pitchFamily="49" charset="0"/>
              </a:rPr>
              <a:t>    </a:t>
            </a:r>
            <a:r>
              <a:rPr lang="ro-RO" dirty="0" smtClean="0">
                <a:solidFill>
                  <a:srgbClr val="000000"/>
                </a:solidFill>
                <a:highlight>
                  <a:srgbClr val="FFFFFF"/>
                </a:highlight>
                <a:latin typeface="Consolas" panose="020B0609020204030204" pitchFamily="49" charset="0"/>
              </a:rPr>
              <a:t>}</a:t>
            </a:r>
            <a:endParaRPr lang="ro-RO" dirty="0">
              <a:solidFill>
                <a:srgbClr val="000000"/>
              </a:solidFill>
              <a:highlight>
                <a:srgbClr val="FFFFFF"/>
              </a:highlight>
              <a:latin typeface="Consolas" panose="020B0609020204030204" pitchFamily="49" charset="0"/>
            </a:endParaRPr>
          </a:p>
          <a:p>
            <a:pPr marL="0" indent="0">
              <a:buNone/>
            </a:pPr>
            <a:r>
              <a:rPr lang="ro-RO" dirty="0" smtClean="0">
                <a:solidFill>
                  <a:srgbClr val="000000"/>
                </a:solidFill>
                <a:highlight>
                  <a:srgbClr val="FFFFFF"/>
                </a:highlight>
                <a:latin typeface="Consolas" panose="020B0609020204030204" pitchFamily="49" charset="0"/>
              </a:rPr>
              <a:t>}</a:t>
            </a:r>
            <a:endParaRPr lang="ro-R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3541" y="2160589"/>
            <a:ext cx="4736473" cy="4426611"/>
          </a:xfrm>
          <a:prstGeom prst="rect">
            <a:avLst/>
          </a:prstGeom>
        </p:spPr>
      </p:pic>
    </p:spTree>
    <p:extLst>
      <p:ext uri="{BB962C8B-B14F-4D97-AF65-F5344CB8AC3E}">
        <p14:creationId xmlns:p14="http://schemas.microsoft.com/office/powerpoint/2010/main" val="3706090326"/>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Co</a:t>
            </a:r>
            <a:r>
              <a:rPr lang="en-GB" dirty="0" err="1"/>
              <a:t>ada</a:t>
            </a:r>
            <a:r>
              <a:rPr lang="ro-RO" dirty="0"/>
              <a:t> cu prioritate</a:t>
            </a:r>
          </a:p>
        </p:txBody>
      </p:sp>
      <p:sp>
        <p:nvSpPr>
          <p:cNvPr id="3" name="Content Placeholder 2"/>
          <p:cNvSpPr>
            <a:spLocks noGrp="1"/>
          </p:cNvSpPr>
          <p:nvPr>
            <p:ph idx="1"/>
          </p:nvPr>
        </p:nvSpPr>
        <p:spPr/>
        <p:txBody>
          <a:bodyPr>
            <a:normAutofit fontScale="92500" lnSpcReduction="20000"/>
          </a:bodyPr>
          <a:lstStyle/>
          <a:p>
            <a:r>
              <a:rPr lang="ro-RO" dirty="0" smtClean="0"/>
              <a:t>Top-</a:t>
            </a:r>
            <a:r>
              <a:rPr lang="ro-RO" dirty="0" err="1" smtClean="0"/>
              <a:t>down</a:t>
            </a:r>
            <a:r>
              <a:rPr lang="ro-RO" dirty="0" smtClean="0"/>
              <a:t> </a:t>
            </a:r>
            <a:r>
              <a:rPr lang="ro-RO" dirty="0" err="1" smtClean="0"/>
              <a:t>reheapify</a:t>
            </a:r>
            <a:r>
              <a:rPr lang="ro-RO" dirty="0" smtClean="0"/>
              <a:t> (</a:t>
            </a:r>
            <a:r>
              <a:rPr lang="ro-RO" dirty="0" err="1" smtClean="0"/>
              <a:t>sink</a:t>
            </a:r>
            <a:r>
              <a:rPr lang="ro-RO" dirty="0" smtClean="0"/>
              <a:t>)</a:t>
            </a:r>
          </a:p>
          <a:p>
            <a:pPr marL="0" indent="0">
              <a:buNone/>
            </a:pPr>
            <a:r>
              <a:rPr lang="ro-RO" dirty="0">
                <a:solidFill>
                  <a:srgbClr val="0000FF"/>
                </a:solidFill>
                <a:highlight>
                  <a:srgbClr val="FFFFFF"/>
                </a:highlight>
                <a:latin typeface="Consolas" panose="020B0609020204030204" pitchFamily="49" charset="0"/>
              </a:rPr>
              <a:t>private</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void</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sink</a:t>
            </a:r>
            <a:r>
              <a:rPr lang="ro-RO" dirty="0">
                <a:solidFill>
                  <a:srgbClr val="000000"/>
                </a:solidFill>
                <a:highlight>
                  <a:srgbClr val="FFFFFF"/>
                </a:highlight>
                <a:latin typeface="Consolas" panose="020B0609020204030204" pitchFamily="49" charset="0"/>
              </a:rPr>
              <a:t>(</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a:t>
            </a:r>
            <a:r>
              <a:rPr lang="ro-RO" dirty="0" smtClean="0">
                <a:solidFill>
                  <a:srgbClr val="000000"/>
                </a:solidFill>
                <a:highlight>
                  <a:srgbClr val="FFFFFF"/>
                </a:highlight>
                <a:latin typeface="Consolas" panose="020B0609020204030204" pitchFamily="49" charset="0"/>
              </a:rPr>
              <a:t>k){</a:t>
            </a:r>
            <a:endParaRPr lang="ro-RO" dirty="0">
              <a:solidFill>
                <a:srgbClr val="000000"/>
              </a:solidFill>
              <a:highlight>
                <a:srgbClr val="FFFFFF"/>
              </a:highlight>
              <a:latin typeface="Consolas" panose="020B0609020204030204" pitchFamily="49" charset="0"/>
            </a:endParaRPr>
          </a:p>
          <a:p>
            <a:pPr marL="0" indent="0">
              <a:buNone/>
            </a:pPr>
            <a:r>
              <a:rPr lang="ro-RO" dirty="0" smtClean="0">
                <a:solidFill>
                  <a:srgbClr val="000000"/>
                </a:solidFill>
                <a:highlight>
                  <a:srgbClr val="FFFFFF"/>
                </a:highlight>
                <a:latin typeface="Consolas" panose="020B0609020204030204" pitchFamily="49" charset="0"/>
              </a:rPr>
              <a:t>    </a:t>
            </a:r>
            <a:r>
              <a:rPr lang="ro-RO" dirty="0" err="1" smtClean="0">
                <a:solidFill>
                  <a:srgbClr val="0000FF"/>
                </a:solidFill>
                <a:highlight>
                  <a:srgbClr val="FFFFFF"/>
                </a:highlight>
                <a:latin typeface="Consolas" panose="020B0609020204030204" pitchFamily="49" charset="0"/>
              </a:rPr>
              <a:t>while</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(2 * k &lt;= N</a:t>
            </a:r>
            <a:r>
              <a:rPr lang="ro-RO" dirty="0" smtClean="0">
                <a:solidFill>
                  <a:srgbClr val="000000"/>
                </a:solidFill>
                <a:highlight>
                  <a:srgbClr val="FFFFFF"/>
                </a:highlight>
                <a:latin typeface="Consolas" panose="020B0609020204030204" pitchFamily="49" charset="0"/>
              </a:rPr>
              <a:t>){</a:t>
            </a:r>
            <a:endParaRPr lang="ro-RO" dirty="0">
              <a:solidFill>
                <a:srgbClr val="000000"/>
              </a:solidFill>
              <a:highlight>
                <a:srgbClr val="FFFFFF"/>
              </a:highlight>
              <a:latin typeface="Consolas" panose="020B0609020204030204" pitchFamily="49" charset="0"/>
            </a:endParaRPr>
          </a:p>
          <a:p>
            <a:pPr marL="0" indent="0">
              <a:buNone/>
            </a:pPr>
            <a:r>
              <a:rPr lang="ro-RO" dirty="0">
                <a:solidFill>
                  <a:srgbClr val="000000"/>
                </a:solidFill>
                <a:highlight>
                  <a:srgbClr val="FFFFFF"/>
                </a:highlight>
                <a:latin typeface="Consolas" panose="020B0609020204030204" pitchFamily="49" charset="0"/>
              </a:rPr>
              <a:t>    </a:t>
            </a:r>
            <a:r>
              <a:rPr lang="ro-RO" dirty="0" smtClean="0">
                <a:solidFill>
                  <a:srgbClr val="000000"/>
                </a:solidFill>
                <a:highlight>
                  <a:srgbClr val="FFFFFF"/>
                </a:highlight>
                <a:latin typeface="Consolas" panose="020B0609020204030204" pitchFamily="49" charset="0"/>
              </a:rPr>
              <a:t>    </a:t>
            </a:r>
            <a:r>
              <a:rPr lang="ro-RO" dirty="0" err="1" smtClean="0">
                <a:solidFill>
                  <a:srgbClr val="0000FF"/>
                </a:solidFill>
                <a:highlight>
                  <a:srgbClr val="FFFFFF"/>
                </a:highlight>
                <a:latin typeface="Consolas" panose="020B0609020204030204" pitchFamily="49" charset="0"/>
              </a:rPr>
              <a:t>int</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j = 2 * k;</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if</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(j &lt; N &amp;&amp; less(j, j + 1)) </a:t>
            </a:r>
            <a:endParaRPr lang="ro-RO" dirty="0" smtClean="0">
              <a:solidFill>
                <a:srgbClr val="000000"/>
              </a:solidFill>
              <a:highlight>
                <a:srgbClr val="FFFFFF"/>
              </a:highlight>
              <a:latin typeface="Consolas" panose="020B0609020204030204" pitchFamily="49" charset="0"/>
            </a:endParaRPr>
          </a:p>
          <a:p>
            <a:pPr marL="0" indent="0">
              <a:buNone/>
            </a:pPr>
            <a:r>
              <a:rPr lang="ro-RO" dirty="0">
                <a:solidFill>
                  <a:srgbClr val="000000"/>
                </a:solidFill>
                <a:highlight>
                  <a:srgbClr val="FFFFFF"/>
                </a:highlight>
                <a:latin typeface="Consolas" panose="020B0609020204030204" pitchFamily="49" charset="0"/>
              </a:rPr>
              <a:t> </a:t>
            </a:r>
            <a:r>
              <a:rPr lang="ro-RO" dirty="0" smtClean="0">
                <a:solidFill>
                  <a:srgbClr val="000000"/>
                </a:solidFill>
                <a:highlight>
                  <a:srgbClr val="FFFFFF"/>
                </a:highlight>
                <a:latin typeface="Consolas" panose="020B0609020204030204" pitchFamily="49" charset="0"/>
              </a:rPr>
              <a:t>           j</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smtClean="0">
                <a:solidFill>
                  <a:srgbClr val="000000"/>
                </a:solidFill>
                <a:highlight>
                  <a:srgbClr val="FFFFFF"/>
                </a:highlight>
                <a:latin typeface="Consolas" panose="020B0609020204030204" pitchFamily="49" charset="0"/>
              </a:rPr>
              <a:t> </a:t>
            </a:r>
            <a:r>
              <a:rPr lang="ro-RO" dirty="0" err="1" smtClean="0">
                <a:solidFill>
                  <a:srgbClr val="0000FF"/>
                </a:solidFill>
                <a:highlight>
                  <a:srgbClr val="FFFFFF"/>
                </a:highlight>
                <a:latin typeface="Consolas" panose="020B0609020204030204" pitchFamily="49" charset="0"/>
              </a:rPr>
              <a:t>if</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a:t>
            </a:r>
            <a:r>
              <a:rPr lang="ro-RO" dirty="0" err="1">
                <a:solidFill>
                  <a:srgbClr val="000000"/>
                </a:solidFill>
                <a:highlight>
                  <a:srgbClr val="FFFFFF"/>
                </a:highlight>
                <a:latin typeface="Consolas" panose="020B0609020204030204" pitchFamily="49" charset="0"/>
              </a:rPr>
              <a:t>less</a:t>
            </a:r>
            <a:r>
              <a:rPr lang="ro-RO" dirty="0">
                <a:solidFill>
                  <a:srgbClr val="000000"/>
                </a:solidFill>
                <a:highlight>
                  <a:srgbClr val="FFFFFF"/>
                </a:highlight>
                <a:latin typeface="Consolas" panose="020B0609020204030204" pitchFamily="49" charset="0"/>
              </a:rPr>
              <a:t>(k, j</a:t>
            </a:r>
            <a:r>
              <a:rPr lang="ro-RO" dirty="0" smtClean="0">
                <a:solidFill>
                  <a:srgbClr val="000000"/>
                </a:solidFill>
                <a:highlight>
                  <a:srgbClr val="FFFFFF"/>
                </a:highlight>
                <a:latin typeface="Consolas" panose="020B0609020204030204" pitchFamily="49" charset="0"/>
              </a:rPr>
              <a:t>)) </a:t>
            </a:r>
            <a:r>
              <a:rPr lang="ro-RO" dirty="0" smtClean="0">
                <a:solidFill>
                  <a:srgbClr val="0000FF"/>
                </a:solidFill>
                <a:highlight>
                  <a:srgbClr val="FFFFFF"/>
                </a:highlight>
                <a:latin typeface="Consolas" panose="020B0609020204030204" pitchFamily="49" charset="0"/>
              </a:rPr>
              <a:t>break</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err="1" smtClean="0">
                <a:solidFill>
                  <a:srgbClr val="000000"/>
                </a:solidFill>
                <a:highlight>
                  <a:srgbClr val="FFFFFF"/>
                </a:highlight>
                <a:latin typeface="Consolas" panose="020B0609020204030204" pitchFamily="49" charset="0"/>
              </a:rPr>
              <a:t>exch</a:t>
            </a:r>
            <a:r>
              <a:rPr lang="ro-RO" dirty="0" smtClean="0">
                <a:solidFill>
                  <a:srgbClr val="000000"/>
                </a:solidFill>
                <a:highlight>
                  <a:srgbClr val="FFFFFF"/>
                </a:highlight>
                <a:latin typeface="Consolas" panose="020B0609020204030204" pitchFamily="49" charset="0"/>
              </a:rPr>
              <a:t>(k</a:t>
            </a:r>
            <a:r>
              <a:rPr lang="ro-RO" dirty="0">
                <a:solidFill>
                  <a:srgbClr val="000000"/>
                </a:solidFill>
                <a:highlight>
                  <a:srgbClr val="FFFFFF"/>
                </a:highlight>
                <a:latin typeface="Consolas" panose="020B0609020204030204" pitchFamily="49" charset="0"/>
              </a:rPr>
              <a:t>, j);</a:t>
            </a:r>
          </a:p>
          <a:p>
            <a:pPr marL="0" indent="0">
              <a:buNone/>
            </a:pPr>
            <a:r>
              <a:rPr lang="ro-RO" dirty="0">
                <a:solidFill>
                  <a:srgbClr val="000000"/>
                </a:solidFill>
                <a:highlight>
                  <a:srgbClr val="FFFFFF"/>
                </a:highlight>
                <a:latin typeface="Consolas" panose="020B0609020204030204" pitchFamily="49" charset="0"/>
              </a:rPr>
              <a:t>        </a:t>
            </a:r>
            <a:r>
              <a:rPr lang="ro-RO" dirty="0" smtClean="0">
                <a:solidFill>
                  <a:srgbClr val="000000"/>
                </a:solidFill>
                <a:highlight>
                  <a:srgbClr val="FFFFFF"/>
                </a:highlight>
                <a:latin typeface="Consolas" panose="020B0609020204030204" pitchFamily="49" charset="0"/>
              </a:rPr>
              <a:t>k </a:t>
            </a:r>
            <a:r>
              <a:rPr lang="ro-RO" dirty="0">
                <a:solidFill>
                  <a:srgbClr val="000000"/>
                </a:solidFill>
                <a:highlight>
                  <a:srgbClr val="FFFFFF"/>
                </a:highlight>
                <a:latin typeface="Consolas" panose="020B0609020204030204" pitchFamily="49" charset="0"/>
              </a:rPr>
              <a:t>= j;</a:t>
            </a:r>
          </a:p>
          <a:p>
            <a:pPr marL="0" indent="0">
              <a:buNone/>
            </a:pPr>
            <a:r>
              <a:rPr lang="ro-RO" dirty="0">
                <a:solidFill>
                  <a:srgbClr val="000000"/>
                </a:solidFill>
                <a:highlight>
                  <a:srgbClr val="FFFFFF"/>
                </a:highlight>
                <a:latin typeface="Consolas" panose="020B0609020204030204" pitchFamily="49" charset="0"/>
              </a:rPr>
              <a:t>     </a:t>
            </a:r>
            <a:r>
              <a:rPr lang="ro-RO" dirty="0" smtClean="0">
                <a:solidFill>
                  <a:srgbClr val="000000"/>
                </a:solidFill>
                <a:highlight>
                  <a:srgbClr val="FFFFFF"/>
                </a:highlight>
                <a:latin typeface="Consolas" panose="020B0609020204030204" pitchFamily="49" charset="0"/>
              </a:rPr>
              <a:t>}</a:t>
            </a:r>
            <a:endParaRPr lang="ro-RO" dirty="0">
              <a:solidFill>
                <a:srgbClr val="000000"/>
              </a:solidFill>
              <a:highlight>
                <a:srgbClr val="FFFFFF"/>
              </a:highlight>
              <a:latin typeface="Consolas" panose="020B0609020204030204" pitchFamily="49" charset="0"/>
            </a:endParaRPr>
          </a:p>
          <a:p>
            <a:pPr marL="0" indent="0">
              <a:buNone/>
            </a:pPr>
            <a:r>
              <a:rPr lang="ro-RO" dirty="0" smtClean="0">
                <a:solidFill>
                  <a:srgbClr val="000000"/>
                </a:solidFill>
                <a:highlight>
                  <a:srgbClr val="FFFFFF"/>
                </a:highlight>
                <a:latin typeface="Consolas" panose="020B0609020204030204" pitchFamily="49" charset="0"/>
              </a:rPr>
              <a:t>}</a:t>
            </a:r>
            <a:endParaRPr lang="ro-R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6527" y="1930403"/>
            <a:ext cx="4067479" cy="4758183"/>
          </a:xfrm>
          <a:prstGeom prst="rect">
            <a:avLst/>
          </a:prstGeom>
        </p:spPr>
      </p:pic>
    </p:spTree>
    <p:extLst>
      <p:ext uri="{BB962C8B-B14F-4D97-AF65-F5344CB8AC3E}">
        <p14:creationId xmlns:p14="http://schemas.microsoft.com/office/powerpoint/2010/main" val="8113423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Colec</a:t>
            </a:r>
            <a:r>
              <a:rPr lang="ro-RO" dirty="0"/>
              <a:t>ții de obiecte - </a:t>
            </a:r>
            <a:r>
              <a:rPr lang="ro-RO" dirty="0" err="1"/>
              <a:t>generics</a:t>
            </a:r>
            <a:endParaRPr lang="ro-RO" dirty="0"/>
          </a:p>
        </p:txBody>
      </p:sp>
      <p:sp>
        <p:nvSpPr>
          <p:cNvPr id="3" name="Content Placeholder 2"/>
          <p:cNvSpPr>
            <a:spLocks noGrp="1"/>
          </p:cNvSpPr>
          <p:nvPr>
            <p:ph idx="1"/>
          </p:nvPr>
        </p:nvSpPr>
        <p:spPr/>
        <p:txBody>
          <a:bodyPr/>
          <a:lstStyle/>
          <a:p>
            <a:r>
              <a:rPr lang="ro-RO" dirty="0" smtClean="0"/>
              <a:t>Încercarea de a adăuga un obiect de alt tip (necompatibil) la colecție duce la eroarea la compilare</a:t>
            </a:r>
          </a:p>
          <a:p>
            <a:r>
              <a:rPr lang="ro-RO" dirty="0" err="1" smtClean="0"/>
              <a:t>Generics</a:t>
            </a:r>
            <a:r>
              <a:rPr lang="ro-RO" dirty="0" smtClean="0"/>
              <a:t> – ne permite cod </a:t>
            </a:r>
            <a:r>
              <a:rPr lang="ro-RO" dirty="0" err="1" smtClean="0"/>
              <a:t>type</a:t>
            </a:r>
            <a:r>
              <a:rPr lang="ro-RO" dirty="0" smtClean="0"/>
              <a:t>-safe; erorile pot fi detectate la compilare</a:t>
            </a:r>
          </a:p>
          <a:p>
            <a:r>
              <a:rPr lang="ro-RO" dirty="0" smtClean="0"/>
              <a:t>Fără </a:t>
            </a:r>
            <a:r>
              <a:rPr lang="ro-RO" dirty="0" err="1" smtClean="0"/>
              <a:t>generics</a:t>
            </a:r>
            <a:r>
              <a:rPr lang="ro-RO" dirty="0" smtClean="0"/>
              <a:t> trebuie să definim o clasă colecție diferită pentru fiecare tip de date ale cărui valori am dori să le păstrăm într-o colecție</a:t>
            </a:r>
            <a:endParaRPr lang="ro-RO" dirty="0"/>
          </a:p>
        </p:txBody>
      </p:sp>
    </p:spTree>
    <p:extLst>
      <p:ext uri="{BB962C8B-B14F-4D97-AF65-F5344CB8AC3E}">
        <p14:creationId xmlns:p14="http://schemas.microsoft.com/office/powerpoint/2010/main" val="4850336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Co</a:t>
            </a:r>
            <a:r>
              <a:rPr lang="en-GB" dirty="0" err="1"/>
              <a:t>ada</a:t>
            </a:r>
            <a:r>
              <a:rPr lang="ro-RO" dirty="0"/>
              <a:t> cu prioritate</a:t>
            </a:r>
          </a:p>
        </p:txBody>
      </p:sp>
      <p:sp>
        <p:nvSpPr>
          <p:cNvPr id="3" name="Content Placeholder 2"/>
          <p:cNvSpPr>
            <a:spLocks noGrp="1"/>
          </p:cNvSpPr>
          <p:nvPr>
            <p:ph idx="1"/>
          </p:nvPr>
        </p:nvSpPr>
        <p:spPr/>
        <p:txBody>
          <a:bodyPr/>
          <a:lstStyle/>
          <a:p>
            <a:r>
              <a:rPr lang="ro-RO" dirty="0" smtClean="0"/>
              <a:t>Operațiile </a:t>
            </a:r>
            <a:r>
              <a:rPr lang="ro-RO" dirty="0" err="1" smtClean="0">
                <a:latin typeface="Consolas" panose="020B0609020204030204" pitchFamily="49" charset="0"/>
                <a:cs typeface="Consolas" panose="020B0609020204030204" pitchFamily="49" charset="0"/>
              </a:rPr>
              <a:t>sink</a:t>
            </a:r>
            <a:r>
              <a:rPr lang="ro-RO" dirty="0" smtClean="0">
                <a:latin typeface="Consolas" panose="020B0609020204030204" pitchFamily="49" charset="0"/>
                <a:cs typeface="Consolas" panose="020B0609020204030204" pitchFamily="49" charset="0"/>
              </a:rPr>
              <a:t>() </a:t>
            </a:r>
            <a:r>
              <a:rPr lang="ro-RO" dirty="0" smtClean="0"/>
              <a:t>și </a:t>
            </a:r>
            <a:r>
              <a:rPr lang="ro-RO" dirty="0" err="1">
                <a:latin typeface="Consolas" panose="020B0609020204030204" pitchFamily="49" charset="0"/>
                <a:cs typeface="Consolas" panose="020B0609020204030204" pitchFamily="49" charset="0"/>
              </a:rPr>
              <a:t>swim</a:t>
            </a:r>
            <a:r>
              <a:rPr lang="ro-RO" dirty="0">
                <a:latin typeface="Consolas" panose="020B0609020204030204" pitchFamily="49" charset="0"/>
                <a:cs typeface="Consolas" panose="020B0609020204030204" pitchFamily="49" charset="0"/>
              </a:rPr>
              <a:t>() </a:t>
            </a:r>
            <a:r>
              <a:rPr lang="ro-RO" dirty="0" smtClean="0"/>
              <a:t>permit implementarea eficientă a API-ului pentru coada cu prioritate</a:t>
            </a:r>
          </a:p>
          <a:p>
            <a:pPr lvl="1"/>
            <a:r>
              <a:rPr lang="ro-RO" dirty="0" smtClean="0"/>
              <a:t>Inserarea unei noi valori – se face la sfârșit, se mărește dimensiunea </a:t>
            </a:r>
            <a:r>
              <a:rPr lang="ro-RO" dirty="0" err="1" smtClean="0"/>
              <a:t>heap</a:t>
            </a:r>
            <a:r>
              <a:rPr lang="ro-RO" dirty="0" smtClean="0"/>
              <a:t>-ului cu 1 și noii valori se aplică operația </a:t>
            </a:r>
            <a:r>
              <a:rPr lang="ro-RO" sz="1800" dirty="0" err="1">
                <a:latin typeface="Consolas" panose="020B0609020204030204" pitchFamily="49" charset="0"/>
                <a:cs typeface="Consolas" panose="020B0609020204030204" pitchFamily="49" charset="0"/>
              </a:rPr>
              <a:t>swim</a:t>
            </a:r>
            <a:r>
              <a:rPr lang="ro-RO" sz="1800" dirty="0">
                <a:latin typeface="Consolas" panose="020B0609020204030204" pitchFamily="49" charset="0"/>
                <a:cs typeface="Consolas" panose="020B0609020204030204" pitchFamily="49" charset="0"/>
              </a:rPr>
              <a:t>()</a:t>
            </a:r>
            <a:r>
              <a:rPr lang="ro-RO" dirty="0" smtClean="0"/>
              <a:t> pentru a restabili proprietatea de </a:t>
            </a:r>
            <a:r>
              <a:rPr lang="ro-RO" dirty="0" err="1" smtClean="0"/>
              <a:t>heap</a:t>
            </a:r>
            <a:endParaRPr lang="ro-RO" dirty="0" smtClean="0"/>
          </a:p>
          <a:p>
            <a:pPr lvl="1"/>
            <a:r>
              <a:rPr lang="ro-RO" dirty="0" smtClean="0"/>
              <a:t>Eliminarea maximului – maximul este pe poziția 1; în locul lui se pune elementul de pe ultima poziție și se aplică asupra acestuia operația </a:t>
            </a:r>
            <a:r>
              <a:rPr lang="ro-RO" sz="1800" dirty="0" err="1">
                <a:latin typeface="Consolas" panose="020B0609020204030204" pitchFamily="49" charset="0"/>
                <a:cs typeface="Consolas" panose="020B0609020204030204" pitchFamily="49" charset="0"/>
              </a:rPr>
              <a:t>sink</a:t>
            </a:r>
            <a:r>
              <a:rPr lang="ro-RO" sz="1800" dirty="0">
                <a:latin typeface="Consolas" panose="020B0609020204030204" pitchFamily="49" charset="0"/>
                <a:cs typeface="Consolas" panose="020B0609020204030204" pitchFamily="49" charset="0"/>
              </a:rPr>
              <a:t>() </a:t>
            </a:r>
          </a:p>
          <a:p>
            <a:r>
              <a:rPr lang="ro-RO" dirty="0"/>
              <a:t>Ambele operații se vor face în timp logaritmic (eficient</a:t>
            </a:r>
            <a:r>
              <a:rPr lang="ro-RO" dirty="0" smtClean="0"/>
              <a:t>)</a:t>
            </a:r>
          </a:p>
          <a:p>
            <a:r>
              <a:rPr lang="ro-RO" dirty="0" err="1" smtClean="0">
                <a:solidFill>
                  <a:srgbClr val="FF0000"/>
                </a:solidFill>
              </a:rPr>
              <a:t>MaxPQ.cs</a:t>
            </a:r>
            <a:r>
              <a:rPr lang="ro-RO" dirty="0" smtClean="0">
                <a:solidFill>
                  <a:srgbClr val="FF0000"/>
                </a:solidFill>
              </a:rPr>
              <a:t>, </a:t>
            </a:r>
            <a:r>
              <a:rPr lang="ro-RO" dirty="0" err="1" smtClean="0">
                <a:solidFill>
                  <a:srgbClr val="FF0000"/>
                </a:solidFill>
              </a:rPr>
              <a:t>MinPQ.cs</a:t>
            </a:r>
            <a:r>
              <a:rPr lang="ro-RO" dirty="0" smtClean="0">
                <a:solidFill>
                  <a:srgbClr val="FF0000"/>
                </a:solidFill>
              </a:rPr>
              <a:t>, </a:t>
            </a:r>
            <a:r>
              <a:rPr lang="ro-RO" dirty="0" err="1" smtClean="0">
                <a:solidFill>
                  <a:srgbClr val="FF0000"/>
                </a:solidFill>
              </a:rPr>
              <a:t>MaxMinPQClient.cs</a:t>
            </a:r>
            <a:r>
              <a:rPr lang="ro-RO" dirty="0" smtClean="0">
                <a:solidFill>
                  <a:srgbClr val="FF0000"/>
                </a:solidFill>
              </a:rPr>
              <a:t>, </a:t>
            </a:r>
            <a:r>
              <a:rPr lang="ro-RO" dirty="0" err="1" smtClean="0">
                <a:solidFill>
                  <a:srgbClr val="FF0000"/>
                </a:solidFill>
              </a:rPr>
              <a:t>TopM.cs</a:t>
            </a:r>
            <a:endParaRPr lang="ro-RO" dirty="0">
              <a:solidFill>
                <a:srgbClr val="FF0000"/>
              </a:solidFill>
            </a:endParaRPr>
          </a:p>
          <a:p>
            <a:endParaRPr lang="ro-RO" dirty="0"/>
          </a:p>
        </p:txBody>
      </p:sp>
    </p:spTree>
    <p:extLst>
      <p:ext uri="{BB962C8B-B14F-4D97-AF65-F5344CB8AC3E}">
        <p14:creationId xmlns:p14="http://schemas.microsoft.com/office/powerpoint/2010/main" val="100051107"/>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Co</a:t>
            </a:r>
            <a:r>
              <a:rPr lang="en-GB" dirty="0" err="1"/>
              <a:t>ada</a:t>
            </a:r>
            <a:r>
              <a:rPr lang="ro-RO" dirty="0"/>
              <a:t> cu prioritate</a:t>
            </a:r>
          </a:p>
        </p:txBody>
      </p:sp>
      <p:sp>
        <p:nvSpPr>
          <p:cNvPr id="3" name="Content Placeholder 2"/>
          <p:cNvSpPr>
            <a:spLocks noGrp="1"/>
          </p:cNvSpPr>
          <p:nvPr>
            <p:ph idx="1"/>
          </p:nvPr>
        </p:nvSpPr>
        <p:spPr>
          <a:xfrm>
            <a:off x="677337" y="2160590"/>
            <a:ext cx="1520583" cy="3880773"/>
          </a:xfrm>
        </p:spPr>
        <p:txBody>
          <a:bodyPr/>
          <a:lstStyle/>
          <a:p>
            <a:r>
              <a:rPr lang="ro-RO" dirty="0" smtClean="0"/>
              <a:t>Operații asupra </a:t>
            </a:r>
            <a:r>
              <a:rPr lang="ro-RO" dirty="0" err="1" smtClean="0"/>
              <a:t>heap</a:t>
            </a:r>
            <a:endParaRPr lang="ro-R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4354" y="1505719"/>
            <a:ext cx="7757940" cy="5240888"/>
          </a:xfrm>
          <a:prstGeom prst="rect">
            <a:avLst/>
          </a:prstGeom>
        </p:spPr>
      </p:pic>
    </p:spTree>
    <p:extLst>
      <p:ext uri="{BB962C8B-B14F-4D97-AF65-F5344CB8AC3E}">
        <p14:creationId xmlns:p14="http://schemas.microsoft.com/office/powerpoint/2010/main" val="892834341"/>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Co</a:t>
            </a:r>
            <a:r>
              <a:rPr lang="en-GB" dirty="0" err="1"/>
              <a:t>ada</a:t>
            </a:r>
            <a:r>
              <a:rPr lang="ro-RO" dirty="0"/>
              <a:t> cu prioritate</a:t>
            </a:r>
          </a:p>
        </p:txBody>
      </p:sp>
      <p:sp>
        <p:nvSpPr>
          <p:cNvPr id="3" name="Content Placeholder 2"/>
          <p:cNvSpPr>
            <a:spLocks noGrp="1"/>
          </p:cNvSpPr>
          <p:nvPr>
            <p:ph idx="1"/>
          </p:nvPr>
        </p:nvSpPr>
        <p:spPr/>
        <p:txBody>
          <a:bodyPr/>
          <a:lstStyle/>
          <a:p>
            <a:r>
              <a:rPr lang="ro-RO" b="1" dirty="0" smtClean="0"/>
              <a:t>Propoziție: </a:t>
            </a:r>
            <a:r>
              <a:rPr lang="ro-RO" dirty="0" smtClean="0"/>
              <a:t>Într-o coadă cu prioritate cu N chei, algoritmul de inserare în </a:t>
            </a:r>
            <a:r>
              <a:rPr lang="ro-RO" dirty="0" err="1" smtClean="0"/>
              <a:t>heap</a:t>
            </a:r>
            <a:r>
              <a:rPr lang="ro-RO" dirty="0" smtClean="0"/>
              <a:t> necesită cel mult 1 + log2 N operații de comparare iar algoritmul de eliminarea a maximului necesită cel mult 2 log2 N operații de compare.</a:t>
            </a:r>
          </a:p>
          <a:p>
            <a:r>
              <a:rPr lang="ro-RO" dirty="0" smtClean="0"/>
              <a:t>Pentru aplicații în care avem un număr foarte mare de operații </a:t>
            </a:r>
            <a:r>
              <a:rPr lang="ro-RO" i="1" dirty="0" smtClean="0"/>
              <a:t>inserare</a:t>
            </a:r>
            <a:r>
              <a:rPr lang="ro-RO" dirty="0" smtClean="0"/>
              <a:t>, </a:t>
            </a:r>
            <a:r>
              <a:rPr lang="ro-RO" i="1" dirty="0" smtClean="0"/>
              <a:t>eliminare maxim</a:t>
            </a:r>
            <a:r>
              <a:rPr lang="ro-RO" dirty="0" smtClean="0"/>
              <a:t>, intercalate, implementarea pe bază de </a:t>
            </a:r>
            <a:r>
              <a:rPr lang="ro-RO" dirty="0" err="1" smtClean="0"/>
              <a:t>heap</a:t>
            </a:r>
            <a:r>
              <a:rPr lang="ro-RO" dirty="0" smtClean="0"/>
              <a:t> a cozii cu prioritate permite realizarea ambelor operații în timp logaritmic ceea ce duce la rezolvarea problemei spre deosebire de soluțiile liniare care nu permit  rezolvarea problemei atunci când numărul de elemente procesate este foarte mare</a:t>
            </a:r>
            <a:endParaRPr lang="ro-RO" dirty="0"/>
          </a:p>
        </p:txBody>
      </p:sp>
    </p:spTree>
    <p:extLst>
      <p:ext uri="{BB962C8B-B14F-4D97-AF65-F5344CB8AC3E}">
        <p14:creationId xmlns:p14="http://schemas.microsoft.com/office/powerpoint/2010/main" val="2005747571"/>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Co</a:t>
            </a:r>
            <a:r>
              <a:rPr lang="en-GB" dirty="0" err="1"/>
              <a:t>ada</a:t>
            </a:r>
            <a:r>
              <a:rPr lang="ro-RO" dirty="0"/>
              <a:t> cu prioritate</a:t>
            </a:r>
          </a:p>
        </p:txBody>
      </p:sp>
      <p:sp>
        <p:nvSpPr>
          <p:cNvPr id="3" name="Content Placeholder 2"/>
          <p:cNvSpPr>
            <a:spLocks noGrp="1"/>
          </p:cNvSpPr>
          <p:nvPr>
            <p:ph idx="1"/>
          </p:nvPr>
        </p:nvSpPr>
        <p:spPr/>
        <p:txBody>
          <a:bodyPr/>
          <a:lstStyle/>
          <a:p>
            <a:r>
              <a:rPr lang="ro-RO" dirty="0" smtClean="0"/>
              <a:t>Codul poate fi modificata cu ușurință pentru a crea </a:t>
            </a:r>
            <a:r>
              <a:rPr lang="ro-RO" dirty="0" err="1" smtClean="0"/>
              <a:t>heap</a:t>
            </a:r>
            <a:r>
              <a:rPr lang="ro-RO" dirty="0" smtClean="0"/>
              <a:t> ternar (sau n-ar)</a:t>
            </a:r>
          </a:p>
          <a:p>
            <a:r>
              <a:rPr lang="ro-RO" dirty="0" smtClean="0"/>
              <a:t>Într-un arbore ternar complet fiecare nod are trei descendenți direcți</a:t>
            </a:r>
          </a:p>
          <a:p>
            <a:pPr lvl="1"/>
            <a:r>
              <a:rPr lang="ro-RO" dirty="0" smtClean="0"/>
              <a:t>Un element de la poziția k va fi mai mare sau egal decât elementele de la pozițiile 3k-1, 3k și 3k+1 (vectorul este indexat de la 1). </a:t>
            </a:r>
          </a:p>
          <a:p>
            <a:pPr lvl="1"/>
            <a:r>
              <a:rPr lang="ro-RO" dirty="0" smtClean="0"/>
              <a:t>Părintele elementului de la poziția k va fi la poziția (k+1)/3</a:t>
            </a:r>
          </a:p>
          <a:p>
            <a:r>
              <a:rPr lang="ro-RO" dirty="0" smtClean="0"/>
              <a:t>În acest caz înălțimea arborelui va fi log3 N (N numărul de elemente din </a:t>
            </a:r>
            <a:r>
              <a:rPr lang="ro-RO" dirty="0" err="1" smtClean="0"/>
              <a:t>heap</a:t>
            </a:r>
            <a:r>
              <a:rPr lang="ro-RO" dirty="0" smtClean="0"/>
              <a:t>); înălțimea va fi mai mică</a:t>
            </a:r>
          </a:p>
          <a:p>
            <a:r>
              <a:rPr lang="ro-RO" dirty="0" smtClean="0"/>
              <a:t>Costul pentru găsirea celui mai mic descendent va fi mai mare; </a:t>
            </a:r>
          </a:p>
          <a:p>
            <a:r>
              <a:rPr lang="ro-RO" dirty="0" smtClean="0"/>
              <a:t>Se face un compromis în funcție de frecvența operațiilor care ne așteptăm să fie utilizate. </a:t>
            </a:r>
          </a:p>
          <a:p>
            <a:endParaRPr lang="ro-RO" dirty="0"/>
          </a:p>
        </p:txBody>
      </p:sp>
    </p:spTree>
    <p:extLst>
      <p:ext uri="{BB962C8B-B14F-4D97-AF65-F5344CB8AC3E}">
        <p14:creationId xmlns:p14="http://schemas.microsoft.com/office/powerpoint/2010/main" val="3890353373"/>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Co</a:t>
            </a:r>
            <a:r>
              <a:rPr lang="en-GB" dirty="0" err="1"/>
              <a:t>ada</a:t>
            </a:r>
            <a:r>
              <a:rPr lang="ro-RO" dirty="0"/>
              <a:t> cu </a:t>
            </a:r>
            <a:r>
              <a:rPr lang="ro-RO" dirty="0" smtClean="0"/>
              <a:t>prioritate</a:t>
            </a:r>
            <a:r>
              <a:rPr lang="en-GB" dirty="0" smtClean="0"/>
              <a:t> </a:t>
            </a:r>
            <a:r>
              <a:rPr lang="en-GB" dirty="0" err="1" smtClean="0"/>
              <a:t>indexat</a:t>
            </a:r>
            <a:r>
              <a:rPr lang="ro-RO" dirty="0" smtClean="0"/>
              <a:t>ă</a:t>
            </a:r>
            <a:br>
              <a:rPr lang="ro-RO" dirty="0" smtClean="0"/>
            </a:br>
            <a:r>
              <a:rPr lang="ro-RO" dirty="0" smtClean="0">
                <a:solidFill>
                  <a:srgbClr val="FF0000"/>
                </a:solidFill>
              </a:rPr>
              <a:t>TODO</a:t>
            </a:r>
            <a:endParaRPr lang="ro-RO" dirty="0">
              <a:solidFill>
                <a:srgbClr val="FF0000"/>
              </a:solidFill>
            </a:endParaRPr>
          </a:p>
        </p:txBody>
      </p:sp>
      <p:sp>
        <p:nvSpPr>
          <p:cNvPr id="3" name="Content Placeholder 2"/>
          <p:cNvSpPr>
            <a:spLocks noGrp="1"/>
          </p:cNvSpPr>
          <p:nvPr>
            <p:ph idx="1"/>
          </p:nvPr>
        </p:nvSpPr>
        <p:spPr/>
        <p:txBody>
          <a:bodyPr/>
          <a:lstStyle/>
          <a:p>
            <a:r>
              <a:rPr lang="ro-RO" dirty="0" smtClean="0"/>
              <a:t>Aplicație: </a:t>
            </a:r>
            <a:r>
              <a:rPr lang="ro-RO" dirty="0" err="1" smtClean="0"/>
              <a:t>Multiway</a:t>
            </a:r>
            <a:r>
              <a:rPr lang="ro-RO" dirty="0" smtClean="0"/>
              <a:t> merge (interclasare a N </a:t>
            </a:r>
            <a:r>
              <a:rPr lang="ro-RO" dirty="0" err="1" smtClean="0"/>
              <a:t>stream</a:t>
            </a:r>
            <a:r>
              <a:rPr lang="ro-RO" dirty="0" smtClean="0"/>
              <a:t>-uri)</a:t>
            </a:r>
            <a:endParaRPr lang="ro-RO" dirty="0"/>
          </a:p>
        </p:txBody>
      </p:sp>
    </p:spTree>
    <p:extLst>
      <p:ext uri="{BB962C8B-B14F-4D97-AF65-F5344CB8AC3E}">
        <p14:creationId xmlns:p14="http://schemas.microsoft.com/office/powerpoint/2010/main" val="420787838"/>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HeapSort</a:t>
            </a:r>
            <a:endParaRPr lang="ro-RO" dirty="0"/>
          </a:p>
        </p:txBody>
      </p:sp>
      <p:sp>
        <p:nvSpPr>
          <p:cNvPr id="3" name="Content Placeholder 2"/>
          <p:cNvSpPr>
            <a:spLocks noGrp="1"/>
          </p:cNvSpPr>
          <p:nvPr>
            <p:ph idx="1"/>
          </p:nvPr>
        </p:nvSpPr>
        <p:spPr/>
        <p:txBody>
          <a:bodyPr>
            <a:normAutofit lnSpcReduction="10000"/>
          </a:bodyPr>
          <a:lstStyle/>
          <a:p>
            <a:r>
              <a:rPr lang="ro-RO" dirty="0" smtClean="0"/>
              <a:t>Inventat de J.W.J Williams și rafinat de R.W. Floyd în 1964</a:t>
            </a:r>
          </a:p>
          <a:p>
            <a:r>
              <a:rPr lang="ro-RO" dirty="0" smtClean="0"/>
              <a:t>Putem folosi un </a:t>
            </a:r>
            <a:r>
              <a:rPr lang="ro-RO" dirty="0" err="1" smtClean="0"/>
              <a:t>heap</a:t>
            </a:r>
            <a:r>
              <a:rPr lang="ro-RO" dirty="0" smtClean="0"/>
              <a:t> pentru a implementa un algoritm de sortare</a:t>
            </a:r>
          </a:p>
          <a:p>
            <a:r>
              <a:rPr lang="ro-RO" dirty="0" err="1" smtClean="0"/>
              <a:t>HeapSort</a:t>
            </a:r>
            <a:r>
              <a:rPr lang="ro-RO" dirty="0" smtClean="0"/>
              <a:t> are două faze</a:t>
            </a:r>
          </a:p>
          <a:p>
            <a:pPr lvl="1"/>
            <a:r>
              <a:rPr lang="ro-RO" dirty="0" smtClean="0"/>
              <a:t>Construcția </a:t>
            </a:r>
            <a:r>
              <a:rPr lang="ro-RO" dirty="0" err="1" smtClean="0"/>
              <a:t>heap</a:t>
            </a:r>
            <a:r>
              <a:rPr lang="ro-RO" dirty="0" smtClean="0"/>
              <a:t>-ului – se reorganizează vectorul original ca un </a:t>
            </a:r>
            <a:r>
              <a:rPr lang="ro-RO" dirty="0" err="1" smtClean="0"/>
              <a:t>heap</a:t>
            </a:r>
            <a:endParaRPr lang="ro-RO" dirty="0" smtClean="0"/>
          </a:p>
          <a:p>
            <a:pPr lvl="1"/>
            <a:r>
              <a:rPr lang="ro-RO" dirty="0" err="1" smtClean="0"/>
              <a:t>SortDown</a:t>
            </a:r>
            <a:r>
              <a:rPr lang="ro-RO" dirty="0" smtClean="0"/>
              <a:t> – eliminăm elementele din </a:t>
            </a:r>
            <a:r>
              <a:rPr lang="ro-RO" dirty="0" err="1" smtClean="0"/>
              <a:t>heap</a:t>
            </a:r>
            <a:r>
              <a:rPr lang="ro-RO" dirty="0" smtClean="0"/>
              <a:t> în ordine descrescătoare pentru a crea vectorul sortat</a:t>
            </a:r>
          </a:p>
          <a:p>
            <a:r>
              <a:rPr lang="ro-RO" dirty="0" smtClean="0"/>
              <a:t>Pentru ordonarea crescătoare vom </a:t>
            </a:r>
            <a:r>
              <a:rPr lang="ro-RO" dirty="0" err="1" smtClean="0"/>
              <a:t>vom</a:t>
            </a:r>
            <a:r>
              <a:rPr lang="ro-RO" dirty="0" smtClean="0"/>
              <a:t> folosi un </a:t>
            </a:r>
            <a:r>
              <a:rPr lang="ro-RO" dirty="0" err="1" smtClean="0"/>
              <a:t>MaxPQ</a:t>
            </a:r>
            <a:endParaRPr lang="ro-RO" dirty="0"/>
          </a:p>
          <a:p>
            <a:r>
              <a:rPr lang="ro-RO" dirty="0" smtClean="0"/>
              <a:t>Sortarea se va face in-place; </a:t>
            </a:r>
            <a:r>
              <a:rPr lang="ro-RO" dirty="0" err="1" smtClean="0"/>
              <a:t>heap-ul</a:t>
            </a:r>
            <a:r>
              <a:rPr lang="ro-RO" dirty="0" smtClean="0"/>
              <a:t> va fi creat chiar în vectorul care se sortează</a:t>
            </a:r>
          </a:p>
          <a:p>
            <a:r>
              <a:rPr lang="ro-RO" dirty="0" smtClean="0"/>
              <a:t>Crearea unui </a:t>
            </a:r>
            <a:r>
              <a:rPr lang="ro-RO" dirty="0" err="1" smtClean="0"/>
              <a:t>heap</a:t>
            </a:r>
            <a:r>
              <a:rPr lang="ro-RO" dirty="0" smtClean="0"/>
              <a:t> dintr-un vector de elemente aleatorii se poate face parcurgând-</a:t>
            </a:r>
            <a:r>
              <a:rPr lang="ro-RO" dirty="0" err="1" smtClean="0"/>
              <a:t>ul</a:t>
            </a:r>
            <a:r>
              <a:rPr lang="ro-RO" dirty="0" smtClean="0"/>
              <a:t> de la stânga la dreapta și aplicând operația </a:t>
            </a:r>
            <a:r>
              <a:rPr lang="ro-RO" dirty="0" err="1" smtClean="0"/>
              <a:t>swim</a:t>
            </a:r>
            <a:r>
              <a:rPr lang="ro-RO" dirty="0" smtClean="0"/>
              <a:t>()</a:t>
            </a:r>
          </a:p>
          <a:p>
            <a:pPr lvl="1"/>
            <a:endParaRPr lang="ro-RO" dirty="0"/>
          </a:p>
        </p:txBody>
      </p:sp>
    </p:spTree>
    <p:extLst>
      <p:ext uri="{BB962C8B-B14F-4D97-AF65-F5344CB8AC3E}">
        <p14:creationId xmlns:p14="http://schemas.microsoft.com/office/powerpoint/2010/main" val="880024200"/>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HeapSort</a:t>
            </a:r>
            <a:endParaRPr lang="ro-RO" dirty="0"/>
          </a:p>
        </p:txBody>
      </p:sp>
      <p:sp>
        <p:nvSpPr>
          <p:cNvPr id="3" name="Content Placeholder 2"/>
          <p:cNvSpPr>
            <a:spLocks noGrp="1"/>
          </p:cNvSpPr>
          <p:nvPr>
            <p:ph idx="1"/>
          </p:nvPr>
        </p:nvSpPr>
        <p:spPr/>
        <p:txBody>
          <a:bodyPr/>
          <a:lstStyle/>
          <a:p>
            <a:r>
              <a:rPr lang="ro-RO" dirty="0"/>
              <a:t>Crearea unui </a:t>
            </a:r>
            <a:r>
              <a:rPr lang="ro-RO" dirty="0" err="1"/>
              <a:t>heap</a:t>
            </a:r>
            <a:r>
              <a:rPr lang="ro-RO" dirty="0"/>
              <a:t> dintr-un vector de elemente aleatorii se poate face parcurgând-</a:t>
            </a:r>
            <a:r>
              <a:rPr lang="ro-RO" dirty="0" err="1"/>
              <a:t>ul</a:t>
            </a:r>
            <a:r>
              <a:rPr lang="ro-RO" dirty="0"/>
              <a:t> de la stânga la dreapta și aplicând operația </a:t>
            </a:r>
            <a:r>
              <a:rPr lang="ro-RO" dirty="0" err="1"/>
              <a:t>swim</a:t>
            </a:r>
            <a:r>
              <a:rPr lang="ro-RO" dirty="0" smtClean="0"/>
              <a:t>(). </a:t>
            </a:r>
          </a:p>
          <a:p>
            <a:r>
              <a:rPr lang="ro-RO" dirty="0" smtClean="0"/>
              <a:t>Această operație se poate realiza în timp N log N.</a:t>
            </a:r>
          </a:p>
          <a:p>
            <a:r>
              <a:rPr lang="ro-RO" dirty="0" smtClean="0"/>
              <a:t>O altă metodă este de a parcurge vectorul de la dreapta la stânga și aplicarea metodei </a:t>
            </a:r>
            <a:r>
              <a:rPr lang="ro-RO" dirty="0" err="1" smtClean="0"/>
              <a:t>sink</a:t>
            </a:r>
            <a:r>
              <a:rPr lang="ro-RO" dirty="0" smtClean="0"/>
              <a:t>() pentru a crea </a:t>
            </a:r>
            <a:r>
              <a:rPr lang="ro-RO" dirty="0" err="1" smtClean="0"/>
              <a:t>subheap</a:t>
            </a:r>
            <a:r>
              <a:rPr lang="ro-RO" dirty="0" smtClean="0"/>
              <a:t>-uri (dacă cei doi subarbori ai unui nod părinte sunt </a:t>
            </a:r>
            <a:r>
              <a:rPr lang="ro-RO" dirty="0" err="1" smtClean="0"/>
              <a:t>heap</a:t>
            </a:r>
            <a:r>
              <a:rPr lang="ro-RO" dirty="0" smtClean="0"/>
              <a:t> atunci apelul metodei </a:t>
            </a:r>
            <a:r>
              <a:rPr lang="ro-RO" dirty="0" err="1" smtClean="0"/>
              <a:t>sink</a:t>
            </a:r>
            <a:r>
              <a:rPr lang="ro-RO" dirty="0" smtClean="0"/>
              <a:t>() pe acel nod va face din arborele cu rădăcina în nodul părinte un </a:t>
            </a:r>
            <a:r>
              <a:rPr lang="ro-RO" dirty="0" err="1" smtClean="0"/>
              <a:t>heap</a:t>
            </a:r>
            <a:r>
              <a:rPr lang="ro-RO" dirty="0" smtClean="0"/>
              <a:t>)</a:t>
            </a:r>
          </a:p>
          <a:p>
            <a:r>
              <a:rPr lang="ro-RO" dirty="0" smtClean="0"/>
              <a:t>Cu această metodă putem începe de la mijlocul vectorului înspre început pentru că toate elementele din dreapta mijlocului sunt frunze în arbore (</a:t>
            </a:r>
            <a:r>
              <a:rPr lang="ro-RO" dirty="0" err="1" smtClean="0"/>
              <a:t>heap</a:t>
            </a:r>
            <a:r>
              <a:rPr lang="ro-RO" dirty="0" smtClean="0"/>
              <a:t> de dimensiune 1)</a:t>
            </a:r>
          </a:p>
          <a:p>
            <a:endParaRPr lang="ro-RO" dirty="0" smtClean="0"/>
          </a:p>
          <a:p>
            <a:endParaRPr lang="ro-RO" dirty="0"/>
          </a:p>
          <a:p>
            <a:endParaRPr lang="ro-RO" dirty="0"/>
          </a:p>
        </p:txBody>
      </p:sp>
    </p:spTree>
    <p:extLst>
      <p:ext uri="{BB962C8B-B14F-4D97-AF65-F5344CB8AC3E}">
        <p14:creationId xmlns:p14="http://schemas.microsoft.com/office/powerpoint/2010/main" val="3166692899"/>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HeapSort</a:t>
            </a:r>
            <a:endParaRPr lang="ro-RO" dirty="0"/>
          </a:p>
        </p:txBody>
      </p:sp>
      <p:sp>
        <p:nvSpPr>
          <p:cNvPr id="3" name="Content Placeholder 2"/>
          <p:cNvSpPr>
            <a:spLocks noGrp="1"/>
          </p:cNvSpPr>
          <p:nvPr>
            <p:ph idx="1"/>
          </p:nvPr>
        </p:nvSpPr>
        <p:spPr/>
        <p:txBody>
          <a:bodyPr>
            <a:normAutofit fontScale="85000" lnSpcReduction="20000"/>
          </a:bodyPr>
          <a:lstStyle/>
          <a:p>
            <a:r>
              <a:rPr lang="ro-RO" b="1" dirty="0" smtClean="0"/>
              <a:t>Propoziție:</a:t>
            </a:r>
            <a:r>
              <a:rPr lang="ro-RO" dirty="0" smtClean="0"/>
              <a:t> construcția unui </a:t>
            </a:r>
            <a:r>
              <a:rPr lang="ro-RO" dirty="0" err="1" smtClean="0"/>
              <a:t>heap</a:t>
            </a:r>
            <a:r>
              <a:rPr lang="ro-RO" dirty="0" smtClean="0"/>
              <a:t> prin apeluri la </a:t>
            </a:r>
            <a:r>
              <a:rPr lang="ro-RO" dirty="0" err="1" smtClean="0"/>
              <a:t>sink</a:t>
            </a:r>
            <a:r>
              <a:rPr lang="ro-RO" dirty="0" smtClean="0"/>
              <a:t>() folosește mai puțin de 2N operații de comparație și mai puțin de N interschimbări pentru a crea un </a:t>
            </a:r>
            <a:r>
              <a:rPr lang="ro-RO" dirty="0" err="1" smtClean="0"/>
              <a:t>heap</a:t>
            </a:r>
            <a:r>
              <a:rPr lang="ro-RO" dirty="0" smtClean="0"/>
              <a:t> </a:t>
            </a:r>
            <a:r>
              <a:rPr lang="en-GB" dirty="0" smtClean="0"/>
              <a:t>c</a:t>
            </a:r>
            <a:r>
              <a:rPr lang="ro-RO" dirty="0" smtClean="0"/>
              <a:t>u N elemente</a:t>
            </a:r>
          </a:p>
          <a:p>
            <a:pPr marL="0" indent="0">
              <a:buNone/>
            </a:pPr>
            <a:r>
              <a:rPr lang="fr-FR" dirty="0">
                <a:solidFill>
                  <a:srgbClr val="0000FF"/>
                </a:solidFill>
                <a:highlight>
                  <a:srgbClr val="FFFFFF"/>
                </a:highlight>
                <a:latin typeface="Consolas" panose="020B0609020204030204" pitchFamily="49" charset="0"/>
              </a:rPr>
              <a:t>public</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static</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void</a:t>
            </a:r>
            <a:r>
              <a:rPr lang="fr-FR" dirty="0">
                <a:solidFill>
                  <a:srgbClr val="000000"/>
                </a:solidFill>
                <a:highlight>
                  <a:srgbClr val="FFFFFF"/>
                </a:highlight>
                <a:latin typeface="Consolas" panose="020B0609020204030204" pitchFamily="49" charset="0"/>
              </a:rPr>
              <a:t> sort&lt;T&gt;(T[] </a:t>
            </a:r>
            <a:r>
              <a:rPr lang="fr-FR" dirty="0" err="1">
                <a:solidFill>
                  <a:srgbClr val="000000"/>
                </a:solidFill>
                <a:highlight>
                  <a:srgbClr val="FFFFFF"/>
                </a:highlight>
                <a:latin typeface="Consolas" panose="020B0609020204030204" pitchFamily="49" charset="0"/>
              </a:rPr>
              <a:t>pq</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where</a:t>
            </a:r>
            <a:r>
              <a:rPr lang="fr-FR" dirty="0">
                <a:solidFill>
                  <a:srgbClr val="000000"/>
                </a:solidFill>
                <a:highlight>
                  <a:srgbClr val="FFFFFF"/>
                </a:highlight>
                <a:latin typeface="Consolas" panose="020B0609020204030204" pitchFamily="49" charset="0"/>
              </a:rPr>
              <a:t> T: </a:t>
            </a:r>
            <a:r>
              <a:rPr lang="fr-FR" dirty="0" err="1">
                <a:solidFill>
                  <a:srgbClr val="2B91AF"/>
                </a:solidFill>
                <a:highlight>
                  <a:srgbClr val="FFFFFF"/>
                </a:highlight>
                <a:latin typeface="Consolas" panose="020B0609020204030204" pitchFamily="49" charset="0"/>
              </a:rPr>
              <a:t>IComparable</a:t>
            </a:r>
            <a:r>
              <a:rPr lang="fr-FR" dirty="0">
                <a:solidFill>
                  <a:srgbClr val="000000"/>
                </a:solidFill>
                <a:highlight>
                  <a:srgbClr val="FFFFFF"/>
                </a:highlight>
                <a:latin typeface="Consolas" panose="020B0609020204030204" pitchFamily="49" charset="0"/>
              </a:rPr>
              <a:t>&lt;T&gt;</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N = </a:t>
            </a:r>
            <a:r>
              <a:rPr lang="ro-RO" dirty="0" err="1">
                <a:solidFill>
                  <a:srgbClr val="000000"/>
                </a:solidFill>
                <a:highlight>
                  <a:srgbClr val="FFFFFF"/>
                </a:highlight>
                <a:latin typeface="Consolas" panose="020B0609020204030204" pitchFamily="49" charset="0"/>
              </a:rPr>
              <a:t>pq.Length</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a:solidFill>
                  <a:srgbClr val="0000FF"/>
                </a:solidFill>
                <a:highlight>
                  <a:srgbClr val="FFFFFF"/>
                </a:highlight>
                <a:latin typeface="Consolas" panose="020B0609020204030204" pitchFamily="49" charset="0"/>
              </a:rPr>
              <a:t>for</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k = N / 2; k &gt;= 1; k--)</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sink</a:t>
            </a:r>
            <a:r>
              <a:rPr lang="ro-RO" dirty="0">
                <a:solidFill>
                  <a:srgbClr val="000000"/>
                </a:solidFill>
                <a:highlight>
                  <a:srgbClr val="FFFFFF"/>
                </a:highlight>
                <a:latin typeface="Consolas" panose="020B0609020204030204" pitchFamily="49" charset="0"/>
              </a:rPr>
              <a:t>(</a:t>
            </a:r>
            <a:r>
              <a:rPr lang="ro-RO" dirty="0" err="1">
                <a:solidFill>
                  <a:srgbClr val="000000"/>
                </a:solidFill>
                <a:highlight>
                  <a:srgbClr val="FFFFFF"/>
                </a:highlight>
                <a:latin typeface="Consolas" panose="020B0609020204030204" pitchFamily="49" charset="0"/>
              </a:rPr>
              <a:t>pq</a:t>
            </a:r>
            <a:r>
              <a:rPr lang="ro-RO" dirty="0">
                <a:solidFill>
                  <a:srgbClr val="000000"/>
                </a:solidFill>
                <a:highlight>
                  <a:srgbClr val="FFFFFF"/>
                </a:highlight>
                <a:latin typeface="Consolas" panose="020B0609020204030204" pitchFamily="49" charset="0"/>
              </a:rPr>
              <a:t>, k, N);</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while</a:t>
            </a:r>
            <a:r>
              <a:rPr lang="ro-RO" dirty="0">
                <a:solidFill>
                  <a:srgbClr val="000000"/>
                </a:solidFill>
                <a:highlight>
                  <a:srgbClr val="FFFFFF"/>
                </a:highlight>
                <a:latin typeface="Consolas" panose="020B0609020204030204" pitchFamily="49" charset="0"/>
              </a:rPr>
              <a:t> (N &gt; 1)</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exch</a:t>
            </a:r>
            <a:r>
              <a:rPr lang="ro-RO" dirty="0">
                <a:solidFill>
                  <a:srgbClr val="000000"/>
                </a:solidFill>
                <a:highlight>
                  <a:srgbClr val="FFFFFF"/>
                </a:highlight>
                <a:latin typeface="Consolas" panose="020B0609020204030204" pitchFamily="49" charset="0"/>
              </a:rPr>
              <a:t>(</a:t>
            </a:r>
            <a:r>
              <a:rPr lang="ro-RO" dirty="0" err="1">
                <a:solidFill>
                  <a:srgbClr val="000000"/>
                </a:solidFill>
                <a:highlight>
                  <a:srgbClr val="FFFFFF"/>
                </a:highlight>
                <a:latin typeface="Consolas" panose="020B0609020204030204" pitchFamily="49" charset="0"/>
              </a:rPr>
              <a:t>pq</a:t>
            </a:r>
            <a:r>
              <a:rPr lang="ro-RO" dirty="0">
                <a:solidFill>
                  <a:srgbClr val="000000"/>
                </a:solidFill>
                <a:highlight>
                  <a:srgbClr val="FFFFFF"/>
                </a:highlight>
                <a:latin typeface="Consolas" panose="020B0609020204030204" pitchFamily="49" charset="0"/>
              </a:rPr>
              <a:t>, 1, N--);</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sink</a:t>
            </a:r>
            <a:r>
              <a:rPr lang="ro-RO" dirty="0">
                <a:solidFill>
                  <a:srgbClr val="000000"/>
                </a:solidFill>
                <a:highlight>
                  <a:srgbClr val="FFFFFF"/>
                </a:highlight>
                <a:latin typeface="Consolas" panose="020B0609020204030204" pitchFamily="49" charset="0"/>
              </a:rPr>
              <a:t>(</a:t>
            </a:r>
            <a:r>
              <a:rPr lang="ro-RO" dirty="0" err="1">
                <a:solidFill>
                  <a:srgbClr val="000000"/>
                </a:solidFill>
                <a:highlight>
                  <a:srgbClr val="FFFFFF"/>
                </a:highlight>
                <a:latin typeface="Consolas" panose="020B0609020204030204" pitchFamily="49" charset="0"/>
              </a:rPr>
              <a:t>pq</a:t>
            </a:r>
            <a:r>
              <a:rPr lang="ro-RO" dirty="0">
                <a:solidFill>
                  <a:srgbClr val="000000"/>
                </a:solidFill>
                <a:highlight>
                  <a:srgbClr val="FFFFFF"/>
                </a:highlight>
                <a:latin typeface="Consolas" panose="020B0609020204030204" pitchFamily="49" charset="0"/>
              </a:rPr>
              <a:t>, 1, N);</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endParaRPr lang="ro-RO" dirty="0" smtClean="0"/>
          </a:p>
          <a:p>
            <a:endParaRPr lang="ro-RO" dirty="0"/>
          </a:p>
        </p:txBody>
      </p:sp>
    </p:spTree>
    <p:extLst>
      <p:ext uri="{BB962C8B-B14F-4D97-AF65-F5344CB8AC3E}">
        <p14:creationId xmlns:p14="http://schemas.microsoft.com/office/powerpoint/2010/main" val="2982331859"/>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HeapSort</a:t>
            </a:r>
            <a:endParaRPr lang="ro-RO" dirty="0"/>
          </a:p>
        </p:txBody>
      </p:sp>
      <p:sp>
        <p:nvSpPr>
          <p:cNvPr id="3" name="Content Placeholder 2"/>
          <p:cNvSpPr>
            <a:spLocks noGrp="1"/>
          </p:cNvSpPr>
          <p:nvPr>
            <p:ph idx="1"/>
          </p:nvPr>
        </p:nvSpPr>
        <p:spPr>
          <a:xfrm>
            <a:off x="677333" y="1711355"/>
            <a:ext cx="9490123" cy="4330008"/>
          </a:xfrm>
        </p:spPr>
        <p:txBody>
          <a:bodyPr>
            <a:normAutofit fontScale="85000" lnSpcReduction="10000"/>
          </a:bodyPr>
          <a:lstStyle/>
          <a:p>
            <a:r>
              <a:rPr lang="ro-RO" dirty="0" smtClean="0"/>
              <a:t>În metodele </a:t>
            </a:r>
            <a:r>
              <a:rPr lang="ro-RO" dirty="0" err="1" smtClean="0"/>
              <a:t>exch</a:t>
            </a:r>
            <a:r>
              <a:rPr lang="ro-RO" dirty="0" smtClean="0"/>
              <a:t>() și </a:t>
            </a:r>
            <a:r>
              <a:rPr lang="ro-RO" dirty="0" err="1" smtClean="0"/>
              <a:t>less</a:t>
            </a:r>
            <a:r>
              <a:rPr lang="ro-RO" dirty="0" smtClean="0"/>
              <a:t>() indicii sunt decrementați pentru a sorta un vector cu indici de la 0 la N-1</a:t>
            </a:r>
          </a:p>
          <a:p>
            <a:endParaRPr lang="ro-RO" dirty="0" smtClean="0"/>
          </a:p>
          <a:p>
            <a:pPr marL="0" indent="0">
              <a:buNone/>
            </a:pPr>
            <a:r>
              <a:rPr lang="ro-RO" dirty="0">
                <a:solidFill>
                  <a:srgbClr val="0000FF"/>
                </a:solidFill>
                <a:highlight>
                  <a:srgbClr val="FFFFFF"/>
                </a:highlight>
                <a:latin typeface="Consolas" panose="020B0609020204030204" pitchFamily="49" charset="0"/>
              </a:rPr>
              <a:t>private</a:t>
            </a:r>
            <a:r>
              <a:rPr lang="ro-RO" dirty="0">
                <a:solidFill>
                  <a:srgbClr val="000000"/>
                </a:solidFill>
                <a:highlight>
                  <a:srgbClr val="FFFFFF"/>
                </a:highlight>
                <a:latin typeface="Consolas" panose="020B0609020204030204" pitchFamily="49" charset="0"/>
              </a:rPr>
              <a:t> </a:t>
            </a:r>
            <a:r>
              <a:rPr lang="ro-RO" dirty="0">
                <a:solidFill>
                  <a:srgbClr val="0000FF"/>
                </a:solidFill>
                <a:highlight>
                  <a:srgbClr val="FFFFFF"/>
                </a:highlight>
                <a:latin typeface="Consolas" panose="020B0609020204030204" pitchFamily="49" charset="0"/>
              </a:rPr>
              <a:t>static</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bool</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less</a:t>
            </a:r>
            <a:r>
              <a:rPr lang="ro-RO" dirty="0">
                <a:solidFill>
                  <a:srgbClr val="000000"/>
                </a:solidFill>
                <a:highlight>
                  <a:srgbClr val="FFFFFF"/>
                </a:highlight>
                <a:latin typeface="Consolas" panose="020B0609020204030204" pitchFamily="49" charset="0"/>
              </a:rPr>
              <a:t>&lt;T&gt;(T[] </a:t>
            </a:r>
            <a:r>
              <a:rPr lang="ro-RO" dirty="0" err="1">
                <a:solidFill>
                  <a:srgbClr val="000000"/>
                </a:solidFill>
                <a:highlight>
                  <a:srgbClr val="FFFFFF"/>
                </a:highlight>
                <a:latin typeface="Consolas" panose="020B0609020204030204" pitchFamily="49" charset="0"/>
              </a:rPr>
              <a:t>pq</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i,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j) </a:t>
            </a:r>
            <a:r>
              <a:rPr lang="ro-RO" dirty="0" err="1">
                <a:solidFill>
                  <a:srgbClr val="0000FF"/>
                </a:solidFill>
                <a:highlight>
                  <a:srgbClr val="FFFFFF"/>
                </a:highlight>
                <a:latin typeface="Consolas" panose="020B0609020204030204" pitchFamily="49" charset="0"/>
              </a:rPr>
              <a:t>where</a:t>
            </a:r>
            <a:r>
              <a:rPr lang="ro-RO" dirty="0">
                <a:solidFill>
                  <a:srgbClr val="000000"/>
                </a:solidFill>
                <a:highlight>
                  <a:srgbClr val="FFFFFF"/>
                </a:highlight>
                <a:latin typeface="Consolas" panose="020B0609020204030204" pitchFamily="49" charset="0"/>
              </a:rPr>
              <a:t> T:</a:t>
            </a:r>
            <a:r>
              <a:rPr lang="ro-RO" dirty="0">
                <a:solidFill>
                  <a:srgbClr val="2B91AF"/>
                </a:solidFill>
                <a:highlight>
                  <a:srgbClr val="FFFFFF"/>
                </a:highlight>
                <a:latin typeface="Consolas" panose="020B0609020204030204" pitchFamily="49" charset="0"/>
              </a:rPr>
              <a:t>IComparable</a:t>
            </a:r>
            <a:r>
              <a:rPr lang="ro-RO" dirty="0">
                <a:solidFill>
                  <a:srgbClr val="000000"/>
                </a:solidFill>
                <a:highlight>
                  <a:srgbClr val="FFFFFF"/>
                </a:highlight>
                <a:latin typeface="Consolas" panose="020B0609020204030204" pitchFamily="49" charset="0"/>
              </a:rPr>
              <a:t>&lt;T&gt;</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it-IT" dirty="0">
                <a:solidFill>
                  <a:srgbClr val="000000"/>
                </a:solidFill>
                <a:highlight>
                  <a:srgbClr val="FFFFFF"/>
                </a:highlight>
                <a:latin typeface="Consolas" panose="020B0609020204030204" pitchFamily="49" charset="0"/>
              </a:rPr>
              <a:t>            </a:t>
            </a:r>
            <a:r>
              <a:rPr lang="it-IT" dirty="0">
                <a:solidFill>
                  <a:srgbClr val="0000FF"/>
                </a:solidFill>
                <a:highlight>
                  <a:srgbClr val="FFFFFF"/>
                </a:highlight>
                <a:latin typeface="Consolas" panose="020B0609020204030204" pitchFamily="49" charset="0"/>
              </a:rPr>
              <a:t>return</a:t>
            </a:r>
            <a:r>
              <a:rPr lang="it-IT" dirty="0">
                <a:solidFill>
                  <a:srgbClr val="000000"/>
                </a:solidFill>
                <a:highlight>
                  <a:srgbClr val="FFFFFF"/>
                </a:highlight>
                <a:latin typeface="Consolas" panose="020B0609020204030204" pitchFamily="49" charset="0"/>
              </a:rPr>
              <a:t> pq[i - 1].CompareTo(pq[j - 1]) &lt; 0;</a:t>
            </a:r>
          </a:p>
          <a:p>
            <a:pPr marL="0" indent="0">
              <a:buNone/>
            </a:pPr>
            <a:r>
              <a:rPr lang="ro-RO" dirty="0">
                <a:solidFill>
                  <a:srgbClr val="000000"/>
                </a:solidFill>
                <a:highlight>
                  <a:srgbClr val="FFFFFF"/>
                </a:highlight>
                <a:latin typeface="Consolas" panose="020B0609020204030204" pitchFamily="49" charset="0"/>
              </a:rPr>
              <a:t>        }</a:t>
            </a:r>
          </a:p>
          <a:p>
            <a:pPr marL="0" indent="0">
              <a:buNone/>
            </a:pPr>
            <a:endParaRPr lang="ro-RO" dirty="0">
              <a:solidFill>
                <a:srgbClr val="000000"/>
              </a:solidFill>
              <a:highlight>
                <a:srgbClr val="FFFFFF"/>
              </a:highlight>
              <a:latin typeface="Consolas" panose="020B0609020204030204" pitchFamily="49" charset="0"/>
            </a:endParaRPr>
          </a:p>
          <a:p>
            <a:pPr marL="0" indent="0">
              <a:buNone/>
            </a:pPr>
            <a:r>
              <a:rPr lang="fr-FR" dirty="0" err="1" smtClean="0">
                <a:solidFill>
                  <a:srgbClr val="0000FF"/>
                </a:solidFill>
                <a:highlight>
                  <a:srgbClr val="FFFFFF"/>
                </a:highlight>
                <a:latin typeface="Consolas" panose="020B0609020204030204" pitchFamily="49" charset="0"/>
              </a:rPr>
              <a:t>private</a:t>
            </a:r>
            <a:r>
              <a:rPr lang="fr-FR" dirty="0" smtClean="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static</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void</a:t>
            </a:r>
            <a:r>
              <a:rPr lang="fr-FR" dirty="0">
                <a:solidFill>
                  <a:srgbClr val="000000"/>
                </a:solidFill>
                <a:highlight>
                  <a:srgbClr val="FFFFFF"/>
                </a:highlight>
                <a:latin typeface="Consolas" panose="020B0609020204030204" pitchFamily="49" charset="0"/>
              </a:rPr>
              <a:t> </a:t>
            </a:r>
            <a:r>
              <a:rPr lang="fr-FR" dirty="0" err="1">
                <a:solidFill>
                  <a:srgbClr val="000000"/>
                </a:solidFill>
                <a:highlight>
                  <a:srgbClr val="FFFFFF"/>
                </a:highlight>
                <a:latin typeface="Consolas" panose="020B0609020204030204" pitchFamily="49" charset="0"/>
              </a:rPr>
              <a:t>exch</a:t>
            </a:r>
            <a:r>
              <a:rPr lang="fr-FR" dirty="0">
                <a:solidFill>
                  <a:srgbClr val="000000"/>
                </a:solidFill>
                <a:highlight>
                  <a:srgbClr val="FFFFFF"/>
                </a:highlight>
                <a:latin typeface="Consolas" panose="020B0609020204030204" pitchFamily="49" charset="0"/>
              </a:rPr>
              <a:t>&lt;T&gt;(T[] </a:t>
            </a:r>
            <a:r>
              <a:rPr lang="fr-FR" dirty="0" err="1">
                <a:solidFill>
                  <a:srgbClr val="000000"/>
                </a:solidFill>
                <a:highlight>
                  <a:srgbClr val="FFFFFF"/>
                </a:highlight>
                <a:latin typeface="Consolas" panose="020B0609020204030204" pitchFamily="49" charset="0"/>
              </a:rPr>
              <a:t>pq</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int</a:t>
            </a:r>
            <a:r>
              <a:rPr lang="fr-FR" dirty="0">
                <a:solidFill>
                  <a:srgbClr val="000000"/>
                </a:solidFill>
                <a:highlight>
                  <a:srgbClr val="FFFFFF"/>
                </a:highlight>
                <a:latin typeface="Consolas" panose="020B0609020204030204" pitchFamily="49" charset="0"/>
              </a:rPr>
              <a:t> i, </a:t>
            </a:r>
            <a:r>
              <a:rPr lang="fr-FR" dirty="0" err="1">
                <a:solidFill>
                  <a:srgbClr val="0000FF"/>
                </a:solidFill>
                <a:highlight>
                  <a:srgbClr val="FFFFFF"/>
                </a:highlight>
                <a:latin typeface="Consolas" panose="020B0609020204030204" pitchFamily="49" charset="0"/>
              </a:rPr>
              <a:t>int</a:t>
            </a:r>
            <a:r>
              <a:rPr lang="fr-FR" dirty="0">
                <a:solidFill>
                  <a:srgbClr val="000000"/>
                </a:solidFill>
                <a:highlight>
                  <a:srgbClr val="FFFFFF"/>
                </a:highlight>
                <a:latin typeface="Consolas" panose="020B0609020204030204" pitchFamily="49" charset="0"/>
              </a:rPr>
              <a:t> j) </a:t>
            </a:r>
            <a:r>
              <a:rPr lang="fr-FR" dirty="0" err="1">
                <a:solidFill>
                  <a:srgbClr val="0000FF"/>
                </a:solidFill>
                <a:highlight>
                  <a:srgbClr val="FFFFFF"/>
                </a:highlight>
                <a:latin typeface="Consolas" panose="020B0609020204030204" pitchFamily="49" charset="0"/>
              </a:rPr>
              <a:t>where</a:t>
            </a:r>
            <a:r>
              <a:rPr lang="fr-FR" dirty="0">
                <a:solidFill>
                  <a:srgbClr val="000000"/>
                </a:solidFill>
                <a:highlight>
                  <a:srgbClr val="FFFFFF"/>
                </a:highlight>
                <a:latin typeface="Consolas" panose="020B0609020204030204" pitchFamily="49" charset="0"/>
              </a:rPr>
              <a:t> T: </a:t>
            </a:r>
            <a:r>
              <a:rPr lang="fr-FR" dirty="0" err="1">
                <a:solidFill>
                  <a:srgbClr val="2B91AF"/>
                </a:solidFill>
                <a:highlight>
                  <a:srgbClr val="FFFFFF"/>
                </a:highlight>
                <a:latin typeface="Consolas" panose="020B0609020204030204" pitchFamily="49" charset="0"/>
              </a:rPr>
              <a:t>IComparable</a:t>
            </a:r>
            <a:r>
              <a:rPr lang="fr-FR" dirty="0">
                <a:solidFill>
                  <a:srgbClr val="000000"/>
                </a:solidFill>
                <a:highlight>
                  <a:srgbClr val="FFFFFF"/>
                </a:highlight>
                <a:latin typeface="Consolas" panose="020B0609020204030204" pitchFamily="49" charset="0"/>
              </a:rPr>
              <a:t>&lt;T&gt;</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T </a:t>
            </a:r>
            <a:r>
              <a:rPr lang="ro-RO" dirty="0" err="1">
                <a:solidFill>
                  <a:srgbClr val="000000"/>
                </a:solidFill>
                <a:highlight>
                  <a:srgbClr val="FFFFFF"/>
                </a:highlight>
                <a:latin typeface="Consolas" panose="020B0609020204030204" pitchFamily="49" charset="0"/>
              </a:rPr>
              <a:t>swap</a:t>
            </a:r>
            <a:r>
              <a:rPr lang="ro-RO" dirty="0">
                <a:solidFill>
                  <a:srgbClr val="000000"/>
                </a:solidFill>
                <a:highlight>
                  <a:srgbClr val="FFFFFF"/>
                </a:highlight>
                <a:latin typeface="Consolas" panose="020B0609020204030204" pitchFamily="49" charset="0"/>
              </a:rPr>
              <a:t> = </a:t>
            </a:r>
            <a:r>
              <a:rPr lang="ro-RO" dirty="0" err="1">
                <a:solidFill>
                  <a:srgbClr val="000000"/>
                </a:solidFill>
                <a:highlight>
                  <a:srgbClr val="FFFFFF"/>
                </a:highlight>
                <a:latin typeface="Consolas" panose="020B0609020204030204" pitchFamily="49" charset="0"/>
              </a:rPr>
              <a:t>pq</a:t>
            </a:r>
            <a:r>
              <a:rPr lang="ro-RO" dirty="0">
                <a:solidFill>
                  <a:srgbClr val="000000"/>
                </a:solidFill>
                <a:highlight>
                  <a:srgbClr val="FFFFFF"/>
                </a:highlight>
                <a:latin typeface="Consolas" panose="020B0609020204030204" pitchFamily="49" charset="0"/>
              </a:rPr>
              <a:t>[i - 1];</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pq</a:t>
            </a:r>
            <a:r>
              <a:rPr lang="ro-RO" dirty="0">
                <a:solidFill>
                  <a:srgbClr val="000000"/>
                </a:solidFill>
                <a:highlight>
                  <a:srgbClr val="FFFFFF"/>
                </a:highlight>
                <a:latin typeface="Consolas" panose="020B0609020204030204" pitchFamily="49" charset="0"/>
              </a:rPr>
              <a:t>[i - 1] = </a:t>
            </a:r>
            <a:r>
              <a:rPr lang="ro-RO" dirty="0" err="1">
                <a:solidFill>
                  <a:srgbClr val="000000"/>
                </a:solidFill>
                <a:highlight>
                  <a:srgbClr val="FFFFFF"/>
                </a:highlight>
                <a:latin typeface="Consolas" panose="020B0609020204030204" pitchFamily="49" charset="0"/>
              </a:rPr>
              <a:t>pq</a:t>
            </a:r>
            <a:r>
              <a:rPr lang="ro-RO" dirty="0">
                <a:solidFill>
                  <a:srgbClr val="000000"/>
                </a:solidFill>
                <a:highlight>
                  <a:srgbClr val="FFFFFF"/>
                </a:highlight>
                <a:latin typeface="Consolas" panose="020B0609020204030204" pitchFamily="49" charset="0"/>
              </a:rPr>
              <a:t>[j - 1];</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pq</a:t>
            </a:r>
            <a:r>
              <a:rPr lang="ro-RO" dirty="0">
                <a:solidFill>
                  <a:srgbClr val="000000"/>
                </a:solidFill>
                <a:highlight>
                  <a:srgbClr val="FFFFFF"/>
                </a:highlight>
                <a:latin typeface="Consolas" panose="020B0609020204030204" pitchFamily="49" charset="0"/>
              </a:rPr>
              <a:t>[j - 1] = </a:t>
            </a:r>
            <a:r>
              <a:rPr lang="ro-RO" dirty="0" err="1">
                <a:solidFill>
                  <a:srgbClr val="000000"/>
                </a:solidFill>
                <a:highlight>
                  <a:srgbClr val="FFFFFF"/>
                </a:highlight>
                <a:latin typeface="Consolas" panose="020B0609020204030204" pitchFamily="49" charset="0"/>
              </a:rPr>
              <a:t>swap</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smtClean="0">
                <a:solidFill>
                  <a:srgbClr val="000000"/>
                </a:solidFill>
                <a:highlight>
                  <a:srgbClr val="FFFFFF"/>
                </a:highlight>
                <a:latin typeface="Consolas" panose="020B0609020204030204" pitchFamily="49" charset="0"/>
              </a:rPr>
              <a:t>}</a:t>
            </a:r>
            <a:endParaRPr lang="ro-RO" dirty="0" smtClean="0"/>
          </a:p>
          <a:p>
            <a:endParaRPr lang="ro-RO" dirty="0"/>
          </a:p>
        </p:txBody>
      </p:sp>
    </p:spTree>
    <p:extLst>
      <p:ext uri="{BB962C8B-B14F-4D97-AF65-F5344CB8AC3E}">
        <p14:creationId xmlns:p14="http://schemas.microsoft.com/office/powerpoint/2010/main" val="2718515670"/>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HeapSort</a:t>
            </a:r>
            <a:endParaRPr lang="ro-RO" dirty="0"/>
          </a:p>
        </p:txBody>
      </p:sp>
      <p:sp>
        <p:nvSpPr>
          <p:cNvPr id="3" name="Content Placeholder 2"/>
          <p:cNvSpPr>
            <a:spLocks noGrp="1"/>
          </p:cNvSpPr>
          <p:nvPr>
            <p:ph idx="1"/>
          </p:nvPr>
        </p:nvSpPr>
        <p:spPr>
          <a:xfrm>
            <a:off x="677338" y="2160590"/>
            <a:ext cx="2804097" cy="3880773"/>
          </a:xfrm>
        </p:spPr>
        <p:txBody>
          <a:bodyPr/>
          <a:lstStyle/>
          <a:p>
            <a:r>
              <a:rPr lang="en-GB" dirty="0" smtClean="0"/>
              <a:t>Un trace al </a:t>
            </a:r>
            <a:r>
              <a:rPr lang="en-GB" dirty="0" err="1" smtClean="0"/>
              <a:t>HeapSort</a:t>
            </a:r>
            <a:r>
              <a:rPr lang="en-GB" dirty="0"/>
              <a:t> </a:t>
            </a:r>
            <a:endParaRPr lang="ro-RO" dirty="0"/>
          </a:p>
          <a:p>
            <a:r>
              <a:rPr lang="ro-RO" dirty="0" smtClean="0"/>
              <a:t>C</a:t>
            </a:r>
            <a:r>
              <a:rPr lang="en-GB" dirty="0" smtClean="0"/>
              <a:t>on</a:t>
            </a:r>
            <a:r>
              <a:rPr lang="ro-RO" dirty="0" smtClean="0"/>
              <a:t>ținutul vectorului după fiecare operație </a:t>
            </a:r>
            <a:r>
              <a:rPr lang="ro-RO" dirty="0" err="1" smtClean="0">
                <a:latin typeface="Consolas" panose="020B0609020204030204" pitchFamily="49" charset="0"/>
                <a:cs typeface="Consolas" panose="020B0609020204030204" pitchFamily="49" charset="0"/>
              </a:rPr>
              <a:t>sink</a:t>
            </a:r>
            <a:r>
              <a:rPr lang="ro-RO" dirty="0" smtClean="0">
                <a:latin typeface="Consolas" panose="020B0609020204030204" pitchFamily="49" charset="0"/>
                <a:cs typeface="Consolas" panose="020B0609020204030204" pitchFamily="49" charset="0"/>
              </a:rPr>
              <a:t>()</a:t>
            </a:r>
            <a:endParaRPr lang="ro-R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1434" y="340408"/>
            <a:ext cx="5335399" cy="5700955"/>
          </a:xfrm>
          <a:prstGeom prst="rect">
            <a:avLst/>
          </a:prstGeom>
        </p:spPr>
      </p:pic>
    </p:spTree>
    <p:extLst>
      <p:ext uri="{BB962C8B-B14F-4D97-AF65-F5344CB8AC3E}">
        <p14:creationId xmlns:p14="http://schemas.microsoft.com/office/powerpoint/2010/main" val="30494801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Colec</a:t>
            </a:r>
            <a:r>
              <a:rPr lang="ro-RO" dirty="0"/>
              <a:t>ții de obiecte </a:t>
            </a:r>
            <a:r>
              <a:rPr lang="ro-RO" dirty="0" smtClean="0"/>
              <a:t>– </a:t>
            </a:r>
            <a:r>
              <a:rPr lang="ro-RO" dirty="0" err="1" smtClean="0"/>
              <a:t>IEnumerable</a:t>
            </a:r>
            <a:r>
              <a:rPr lang="en-GB" dirty="0" smtClean="0"/>
              <a:t>&lt;Items&gt;</a:t>
            </a:r>
            <a:endParaRPr lang="ro-RO" dirty="0"/>
          </a:p>
        </p:txBody>
      </p:sp>
      <p:sp>
        <p:nvSpPr>
          <p:cNvPr id="3" name="Content Placeholder 2"/>
          <p:cNvSpPr>
            <a:spLocks noGrp="1"/>
          </p:cNvSpPr>
          <p:nvPr>
            <p:ph idx="1"/>
          </p:nvPr>
        </p:nvSpPr>
        <p:spPr/>
        <p:txBody>
          <a:bodyPr/>
          <a:lstStyle/>
          <a:p>
            <a:r>
              <a:rPr lang="ro-RO" dirty="0" err="1" smtClean="0"/>
              <a:t>TODOs</a:t>
            </a:r>
            <a:endParaRPr lang="ro-RO" dirty="0" smtClean="0"/>
          </a:p>
          <a:p>
            <a:r>
              <a:rPr lang="ro-RO" dirty="0">
                <a:hlinkClick r:id="rId2"/>
              </a:rPr>
              <a:t>http://msdn.microsoft.com/en-us/library/vstudio/ee5kxzk0(v=vs.100).aspx</a:t>
            </a:r>
            <a:endParaRPr lang="ro-RO" dirty="0"/>
          </a:p>
        </p:txBody>
      </p:sp>
    </p:spTree>
    <p:extLst>
      <p:ext uri="{BB962C8B-B14F-4D97-AF65-F5344CB8AC3E}">
        <p14:creationId xmlns:p14="http://schemas.microsoft.com/office/powerpoint/2010/main" val="448153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HeapSort</a:t>
            </a:r>
            <a:endParaRPr lang="ro-RO" dirty="0"/>
          </a:p>
        </p:txBody>
      </p:sp>
      <p:sp>
        <p:nvSpPr>
          <p:cNvPr id="3" name="Content Placeholder 2"/>
          <p:cNvSpPr>
            <a:spLocks noGrp="1"/>
          </p:cNvSpPr>
          <p:nvPr>
            <p:ph idx="1"/>
          </p:nvPr>
        </p:nvSpPr>
        <p:spPr>
          <a:xfrm>
            <a:off x="677335" y="2160590"/>
            <a:ext cx="3097712" cy="3880773"/>
          </a:xfrm>
        </p:spPr>
        <p:txBody>
          <a:bodyPr/>
          <a:lstStyle/>
          <a:p>
            <a:r>
              <a:rPr lang="ro-RO" dirty="0" smtClean="0"/>
              <a:t>Construcția </a:t>
            </a:r>
            <a:r>
              <a:rPr lang="ro-RO" dirty="0" err="1" smtClean="0"/>
              <a:t>heap</a:t>
            </a:r>
            <a:endParaRPr lang="ro-R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0273" y="91665"/>
            <a:ext cx="3959603" cy="6868699"/>
          </a:xfrm>
          <a:prstGeom prst="rect">
            <a:avLst/>
          </a:prstGeom>
        </p:spPr>
      </p:pic>
    </p:spTree>
    <p:extLst>
      <p:ext uri="{BB962C8B-B14F-4D97-AF65-F5344CB8AC3E}">
        <p14:creationId xmlns:p14="http://schemas.microsoft.com/office/powerpoint/2010/main" val="2532745271"/>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HeapSort</a:t>
            </a:r>
            <a:endParaRPr lang="ro-RO" dirty="0"/>
          </a:p>
        </p:txBody>
      </p:sp>
      <p:sp>
        <p:nvSpPr>
          <p:cNvPr id="3" name="Content Placeholder 2"/>
          <p:cNvSpPr>
            <a:spLocks noGrp="1"/>
          </p:cNvSpPr>
          <p:nvPr>
            <p:ph idx="1"/>
          </p:nvPr>
        </p:nvSpPr>
        <p:spPr>
          <a:xfrm>
            <a:off x="677335" y="2160590"/>
            <a:ext cx="3097712" cy="3880773"/>
          </a:xfrm>
        </p:spPr>
        <p:txBody>
          <a:bodyPr/>
          <a:lstStyle/>
          <a:p>
            <a:r>
              <a:rPr lang="ro-RO" dirty="0" smtClean="0"/>
              <a:t>Construcția </a:t>
            </a:r>
            <a:r>
              <a:rPr lang="ro-RO" dirty="0" err="1" smtClean="0"/>
              <a:t>heap</a:t>
            </a:r>
            <a:endParaRPr lang="ro-RO"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0331" y="124443"/>
            <a:ext cx="3582099" cy="6552852"/>
          </a:xfrm>
          <a:prstGeom prst="rect">
            <a:avLst/>
          </a:prstGeom>
        </p:spPr>
      </p:pic>
    </p:spTree>
    <p:extLst>
      <p:ext uri="{BB962C8B-B14F-4D97-AF65-F5344CB8AC3E}">
        <p14:creationId xmlns:p14="http://schemas.microsoft.com/office/powerpoint/2010/main" val="4222757592"/>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HeapSort</a:t>
            </a:r>
            <a:endParaRPr lang="ro-RO" dirty="0"/>
          </a:p>
        </p:txBody>
      </p:sp>
      <p:sp>
        <p:nvSpPr>
          <p:cNvPr id="3" name="Content Placeholder 2"/>
          <p:cNvSpPr>
            <a:spLocks noGrp="1"/>
          </p:cNvSpPr>
          <p:nvPr>
            <p:ph idx="1"/>
          </p:nvPr>
        </p:nvSpPr>
        <p:spPr>
          <a:xfrm>
            <a:off x="677333" y="2160590"/>
            <a:ext cx="4406395" cy="3880773"/>
          </a:xfrm>
        </p:spPr>
        <p:txBody>
          <a:bodyPr/>
          <a:lstStyle/>
          <a:p>
            <a:r>
              <a:rPr lang="ro-RO" dirty="0" smtClean="0"/>
              <a:t>Sortarea </a:t>
            </a:r>
            <a:r>
              <a:rPr lang="ro-RO" dirty="0" err="1" smtClean="0"/>
              <a:t>heap</a:t>
            </a:r>
            <a:endParaRPr lang="ro-RO" dirty="0" smtClean="0"/>
          </a:p>
          <a:p>
            <a:r>
              <a:rPr lang="ro-RO" dirty="0"/>
              <a:t>Cel mai mare element din </a:t>
            </a:r>
            <a:r>
              <a:rPr lang="ro-RO" dirty="0" err="1"/>
              <a:t>heap</a:t>
            </a:r>
            <a:r>
              <a:rPr lang="ro-RO" dirty="0"/>
              <a:t> este eliminat prin mutarea </a:t>
            </a:r>
            <a:r>
              <a:rPr lang="ro-RO" dirty="0" smtClean="0"/>
              <a:t>înspre </a:t>
            </a:r>
            <a:r>
              <a:rPr lang="ro-RO" dirty="0"/>
              <a:t>sfârșitul </a:t>
            </a:r>
            <a:r>
              <a:rPr lang="ro-RO" dirty="0" smtClean="0"/>
              <a:t>vectorului </a:t>
            </a:r>
          </a:p>
          <a:p>
            <a:r>
              <a:rPr lang="ro-RO" dirty="0" smtClean="0"/>
              <a:t>Dimensiunea </a:t>
            </a:r>
            <a:r>
              <a:rPr lang="ro-RO" dirty="0" err="1" smtClean="0"/>
              <a:t>heap</a:t>
            </a:r>
            <a:r>
              <a:rPr lang="ro-RO" dirty="0" smtClean="0"/>
              <a:t>-ului scade cu 1</a:t>
            </a:r>
          </a:p>
          <a:p>
            <a:r>
              <a:rPr lang="ro-RO" dirty="0" smtClean="0"/>
              <a:t>Proprietatea </a:t>
            </a:r>
            <a:r>
              <a:rPr lang="ro-RO" dirty="0" err="1" smtClean="0"/>
              <a:t>heap</a:t>
            </a:r>
            <a:r>
              <a:rPr lang="ro-RO" dirty="0" smtClean="0"/>
              <a:t> este restabilita</a:t>
            </a:r>
          </a:p>
          <a:p>
            <a:pPr marL="0" indent="0">
              <a:buNone/>
            </a:pPr>
            <a:endParaRPr lang="ro-RO" dirty="0"/>
          </a:p>
          <a:p>
            <a:endParaRPr lang="ro-R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5065" y="609600"/>
            <a:ext cx="5912819" cy="5431763"/>
          </a:xfrm>
          <a:prstGeom prst="rect">
            <a:avLst/>
          </a:prstGeom>
        </p:spPr>
      </p:pic>
    </p:spTree>
    <p:extLst>
      <p:ext uri="{BB962C8B-B14F-4D97-AF65-F5344CB8AC3E}">
        <p14:creationId xmlns:p14="http://schemas.microsoft.com/office/powerpoint/2010/main" val="4136316242"/>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2376259" cy="1320800"/>
          </a:xfrm>
        </p:spPr>
        <p:txBody>
          <a:bodyPr/>
          <a:lstStyle/>
          <a:p>
            <a:r>
              <a:rPr lang="en-GB" dirty="0" err="1"/>
              <a:t>HeapSort</a:t>
            </a:r>
            <a:endParaRPr lang="ro-RO" dirty="0"/>
          </a:p>
        </p:txBody>
      </p:sp>
      <p:sp>
        <p:nvSpPr>
          <p:cNvPr id="3" name="Content Placeholder 2"/>
          <p:cNvSpPr>
            <a:spLocks noGrp="1"/>
          </p:cNvSpPr>
          <p:nvPr>
            <p:ph idx="1"/>
          </p:nvPr>
        </p:nvSpPr>
        <p:spPr>
          <a:xfrm>
            <a:off x="677337" y="2160590"/>
            <a:ext cx="3932767" cy="3880773"/>
          </a:xfrm>
        </p:spPr>
        <p:txBody>
          <a:bodyPr/>
          <a:lstStyle/>
          <a:p>
            <a:r>
              <a:rPr lang="ro-RO" dirty="0" smtClean="0"/>
              <a:t>Sortarea </a:t>
            </a:r>
            <a:r>
              <a:rPr lang="ro-RO" dirty="0" err="1" smtClean="0"/>
              <a:t>heap</a:t>
            </a:r>
            <a:endParaRPr lang="ro-RO" dirty="0" smtClean="0"/>
          </a:p>
          <a:p>
            <a:r>
              <a:rPr lang="ro-RO" b="1" dirty="0" smtClean="0"/>
              <a:t>Propoziție: </a:t>
            </a:r>
            <a:r>
              <a:rPr lang="ro-RO" dirty="0" err="1" smtClean="0"/>
              <a:t>HeapSort</a:t>
            </a:r>
            <a:r>
              <a:rPr lang="ro-RO" dirty="0" smtClean="0"/>
              <a:t> folosește mai puțin de 2N log 2N + 2N comparații (și jumătate din această valoarea interschimbări) pentru a sorta un vector de N elemente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4803" y="608403"/>
            <a:ext cx="6407383" cy="5586975"/>
          </a:xfrm>
          <a:prstGeom prst="rect">
            <a:avLst/>
          </a:prstGeom>
        </p:spPr>
      </p:pic>
    </p:spTree>
    <p:extLst>
      <p:ext uri="{BB962C8B-B14F-4D97-AF65-F5344CB8AC3E}">
        <p14:creationId xmlns:p14="http://schemas.microsoft.com/office/powerpoint/2010/main" val="1577105220"/>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Algoritmi</a:t>
            </a:r>
            <a:r>
              <a:rPr lang="en-GB" dirty="0" smtClean="0"/>
              <a:t> de </a:t>
            </a:r>
            <a:r>
              <a:rPr lang="en-GB" dirty="0" err="1" smtClean="0"/>
              <a:t>sortare</a:t>
            </a:r>
            <a:r>
              <a:rPr lang="en-GB" dirty="0" smtClean="0"/>
              <a:t> – </a:t>
            </a:r>
            <a:r>
              <a:rPr lang="en-GB" dirty="0" err="1" smtClean="0"/>
              <a:t>aplica</a:t>
            </a:r>
            <a:r>
              <a:rPr lang="ro-RO" dirty="0" smtClean="0"/>
              <a:t>ții</a:t>
            </a:r>
            <a:endParaRPr lang="ro-RO" dirty="0"/>
          </a:p>
        </p:txBody>
      </p:sp>
      <p:sp>
        <p:nvSpPr>
          <p:cNvPr id="3" name="Content Placeholder 2"/>
          <p:cNvSpPr>
            <a:spLocks noGrp="1"/>
          </p:cNvSpPr>
          <p:nvPr>
            <p:ph idx="1"/>
          </p:nvPr>
        </p:nvSpPr>
        <p:spPr/>
        <p:txBody>
          <a:bodyPr/>
          <a:lstStyle/>
          <a:p>
            <a:r>
              <a:rPr lang="ro-RO" dirty="0" smtClean="0"/>
              <a:t>Un motiv pentru care sortarea este utilă = mult mai ușor să se caute un element într-un vector sortat</a:t>
            </a:r>
          </a:p>
          <a:p>
            <a:r>
              <a:rPr lang="ro-RO" dirty="0" smtClean="0"/>
              <a:t>Aplicații</a:t>
            </a:r>
          </a:p>
          <a:p>
            <a:pPr lvl="1"/>
            <a:r>
              <a:rPr lang="ro-RO" dirty="0" smtClean="0"/>
              <a:t>agende, organizarea unor fișiere, motoare de căutare (sortare în ordinea relevanței), foi de calcul, </a:t>
            </a:r>
          </a:p>
          <a:p>
            <a:pPr lvl="1"/>
            <a:r>
              <a:rPr lang="ro-RO" dirty="0" smtClean="0"/>
              <a:t>Indexul unei cărți, eliminarea elementelor care se repetă într-o listă, calcule statistice</a:t>
            </a:r>
          </a:p>
          <a:p>
            <a:pPr lvl="1"/>
            <a:r>
              <a:rPr lang="ro-RO" dirty="0" smtClean="0"/>
              <a:t>Compresia datelor, grafică pe calculator, biologie computațională, optimizare </a:t>
            </a:r>
            <a:r>
              <a:rPr lang="ro-RO" dirty="0" err="1" smtClean="0"/>
              <a:t>combinatorială</a:t>
            </a:r>
            <a:endParaRPr lang="ro-RO" dirty="0"/>
          </a:p>
          <a:p>
            <a:r>
              <a:rPr lang="ro-RO" dirty="0" smtClean="0"/>
              <a:t>Algoritmii de sortare au un rol fundamental în multe alte categorii de algoritmi fiind un prim pas în organizarea datelor</a:t>
            </a:r>
          </a:p>
        </p:txBody>
      </p:sp>
    </p:spTree>
    <p:extLst>
      <p:ext uri="{BB962C8B-B14F-4D97-AF65-F5344CB8AC3E}">
        <p14:creationId xmlns:p14="http://schemas.microsoft.com/office/powerpoint/2010/main" val="4196589603"/>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Algoritmi</a:t>
            </a:r>
            <a:r>
              <a:rPr lang="en-GB" dirty="0"/>
              <a:t> de </a:t>
            </a:r>
            <a:r>
              <a:rPr lang="en-GB" dirty="0" err="1"/>
              <a:t>sortare</a:t>
            </a:r>
            <a:r>
              <a:rPr lang="en-GB" dirty="0"/>
              <a:t> – </a:t>
            </a:r>
            <a:r>
              <a:rPr lang="en-GB" dirty="0" err="1"/>
              <a:t>aplica</a:t>
            </a:r>
            <a:r>
              <a:rPr lang="ro-RO" dirty="0"/>
              <a:t>ții</a:t>
            </a:r>
          </a:p>
        </p:txBody>
      </p:sp>
      <p:sp>
        <p:nvSpPr>
          <p:cNvPr id="3" name="Content Placeholder 2"/>
          <p:cNvSpPr>
            <a:spLocks noGrp="1"/>
          </p:cNvSpPr>
          <p:nvPr>
            <p:ph idx="1"/>
          </p:nvPr>
        </p:nvSpPr>
        <p:spPr/>
        <p:txBody>
          <a:bodyPr/>
          <a:lstStyle/>
          <a:p>
            <a:r>
              <a:rPr lang="ro-RO" dirty="0" smtClean="0"/>
              <a:t>Sortarea unor elemente de tipuri diferite</a:t>
            </a:r>
          </a:p>
          <a:p>
            <a:r>
              <a:rPr lang="ro-RO" dirty="0" smtClean="0"/>
              <a:t>Algoritmii de sortare au fost implementați în mod generic </a:t>
            </a:r>
          </a:p>
          <a:p>
            <a:r>
              <a:rPr lang="ro-RO" dirty="0" smtClean="0"/>
              <a:t>Tipurile de date trebuie să implementeze interfața </a:t>
            </a:r>
            <a:r>
              <a:rPr lang="ro-RO" dirty="0" err="1" smtClean="0">
                <a:latin typeface="Consolas" panose="020B0609020204030204" pitchFamily="49" charset="0"/>
                <a:cs typeface="Consolas" panose="020B0609020204030204" pitchFamily="49" charset="0"/>
              </a:rPr>
              <a:t>IComparable</a:t>
            </a:r>
            <a:r>
              <a:rPr lang="ro-RO" dirty="0" smtClean="0">
                <a:latin typeface="Consolas" panose="020B0609020204030204" pitchFamily="49" charset="0"/>
                <a:cs typeface="Consolas" panose="020B0609020204030204" pitchFamily="49" charset="0"/>
              </a:rPr>
              <a:t>&lt;T&gt; </a:t>
            </a:r>
            <a:r>
              <a:rPr lang="ro-RO" dirty="0" smtClean="0"/>
              <a:t>care stabilește o ordine naturală pe valorile tipului de date</a:t>
            </a:r>
          </a:p>
          <a:p>
            <a:r>
              <a:rPr lang="ro-RO" dirty="0" smtClean="0"/>
              <a:t>Pentru a sorta și după alte criterii vom crea implementări ale interfeței </a:t>
            </a:r>
            <a:r>
              <a:rPr lang="ro-RO" dirty="0" err="1" smtClean="0">
                <a:latin typeface="Consolas" panose="020B0609020204030204" pitchFamily="49" charset="0"/>
                <a:cs typeface="Consolas" panose="020B0609020204030204" pitchFamily="49" charset="0"/>
              </a:rPr>
              <a:t>IComparer</a:t>
            </a:r>
            <a:r>
              <a:rPr lang="ro-RO" dirty="0" smtClean="0">
                <a:latin typeface="Consolas" panose="020B0609020204030204" pitchFamily="49" charset="0"/>
                <a:cs typeface="Consolas" panose="020B0609020204030204" pitchFamily="49" charset="0"/>
              </a:rPr>
              <a:t>&lt;T&gt; </a:t>
            </a:r>
            <a:r>
              <a:rPr lang="ro-RO" dirty="0" smtClean="0"/>
              <a:t>și vom folosi un comparator</a:t>
            </a:r>
          </a:p>
          <a:p>
            <a:r>
              <a:rPr lang="ro-RO" dirty="0" smtClean="0"/>
              <a:t>Când sortăm ceea ce se modifică sunt referințe la date. Datele propriu-zise (obiectele) rămân în memorie la aceleași adrese (</a:t>
            </a:r>
            <a:r>
              <a:rPr lang="ro-RO" i="1" dirty="0" smtClean="0"/>
              <a:t>pointer </a:t>
            </a:r>
            <a:r>
              <a:rPr lang="ro-RO" i="1" dirty="0" err="1" smtClean="0"/>
              <a:t>sorting</a:t>
            </a:r>
            <a:r>
              <a:rPr lang="ro-RO" dirty="0" smtClean="0"/>
              <a:t>)</a:t>
            </a:r>
          </a:p>
          <a:p>
            <a:r>
              <a:rPr lang="ro-RO" dirty="0" smtClean="0"/>
              <a:t>Cheile de sortare trebuie să fie imutabile pentru a asigura că ordinea rămâne neschimbată dacă un client ar încerca să modifice valorile cheilor</a:t>
            </a:r>
          </a:p>
          <a:p>
            <a:endParaRPr lang="ro-RO" dirty="0"/>
          </a:p>
        </p:txBody>
      </p:sp>
    </p:spTree>
    <p:extLst>
      <p:ext uri="{BB962C8B-B14F-4D97-AF65-F5344CB8AC3E}">
        <p14:creationId xmlns:p14="http://schemas.microsoft.com/office/powerpoint/2010/main" val="211610578"/>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Algoritmi</a:t>
            </a:r>
            <a:r>
              <a:rPr lang="en-GB" dirty="0"/>
              <a:t> de </a:t>
            </a:r>
            <a:r>
              <a:rPr lang="en-GB" dirty="0" err="1"/>
              <a:t>sortare</a:t>
            </a:r>
            <a:r>
              <a:rPr lang="en-GB" dirty="0"/>
              <a:t> – </a:t>
            </a:r>
            <a:r>
              <a:rPr lang="en-GB" dirty="0" err="1"/>
              <a:t>aplica</a:t>
            </a:r>
            <a:r>
              <a:rPr lang="ro-RO" dirty="0"/>
              <a:t>ții</a:t>
            </a:r>
          </a:p>
        </p:txBody>
      </p:sp>
      <p:sp>
        <p:nvSpPr>
          <p:cNvPr id="3" name="Content Placeholder 2"/>
          <p:cNvSpPr>
            <a:spLocks noGrp="1"/>
          </p:cNvSpPr>
          <p:nvPr>
            <p:ph idx="1"/>
          </p:nvPr>
        </p:nvSpPr>
        <p:spPr/>
        <p:txBody>
          <a:bodyPr/>
          <a:lstStyle/>
          <a:p>
            <a:r>
              <a:rPr lang="ro-RO" dirty="0" smtClean="0"/>
              <a:t>Folosind referințe la date, interschimbările de elemente nu sunt operații costisitoare</a:t>
            </a:r>
          </a:p>
          <a:p>
            <a:r>
              <a:rPr lang="ro-RO" dirty="0" smtClean="0"/>
              <a:t>De asemenea operația de comparație de regulă nu este costisitoare pentru că pentru a stabili ordinea a două chei se folosește doar o mică parte din datele conținute de cheia respectivă</a:t>
            </a:r>
          </a:p>
          <a:p>
            <a:r>
              <a:rPr lang="ro-RO" dirty="0" smtClean="0"/>
              <a:t>Există multe situații în care dorim să folosim mai multe criterii de sortare</a:t>
            </a:r>
          </a:p>
          <a:p>
            <a:r>
              <a:rPr lang="ro-RO" dirty="0" smtClean="0"/>
              <a:t>Interfața </a:t>
            </a:r>
            <a:r>
              <a:rPr lang="ro-RO" dirty="0" err="1" smtClean="0">
                <a:latin typeface="Consolas" panose="020B0609020204030204" pitchFamily="49" charset="0"/>
                <a:cs typeface="Consolas" panose="020B0609020204030204" pitchFamily="49" charset="0"/>
              </a:rPr>
              <a:t>IComparer</a:t>
            </a:r>
            <a:r>
              <a:rPr lang="ro-RO" dirty="0" smtClean="0">
                <a:latin typeface="Consolas" panose="020B0609020204030204" pitchFamily="49" charset="0"/>
                <a:cs typeface="Consolas" panose="020B0609020204030204" pitchFamily="49" charset="0"/>
              </a:rPr>
              <a:t>&lt;T&gt; </a:t>
            </a:r>
            <a:r>
              <a:rPr lang="ro-RO" dirty="0" smtClean="0"/>
              <a:t>ne permite să realizăm acest lucru</a:t>
            </a:r>
          </a:p>
          <a:p>
            <a:r>
              <a:rPr lang="ro-RO" dirty="0"/>
              <a:t>Ex. </a:t>
            </a:r>
            <a:r>
              <a:rPr lang="ro-RO" dirty="0">
                <a:hlinkClick r:id="rId2"/>
              </a:rPr>
              <a:t>https://msdn.microsoft.com/en-us/library/bzw8611x(v=vs.110).</a:t>
            </a:r>
            <a:r>
              <a:rPr lang="ro-RO" dirty="0" smtClean="0">
                <a:hlinkClick r:id="rId2"/>
              </a:rPr>
              <a:t>aspx</a:t>
            </a:r>
            <a:r>
              <a:rPr lang="ro-RO" dirty="0" smtClean="0"/>
              <a:t> </a:t>
            </a:r>
          </a:p>
          <a:p>
            <a:r>
              <a:rPr lang="en-GB" dirty="0" err="1" smtClean="0">
                <a:solidFill>
                  <a:srgbClr val="FF0000"/>
                </a:solidFill>
              </a:rPr>
              <a:t>Transaction.cs</a:t>
            </a:r>
            <a:endParaRPr lang="ro-RO" dirty="0">
              <a:solidFill>
                <a:srgbClr val="FF0000"/>
              </a:solidFill>
            </a:endParaRPr>
          </a:p>
        </p:txBody>
      </p:sp>
    </p:spTree>
    <p:extLst>
      <p:ext uri="{BB962C8B-B14F-4D97-AF65-F5344CB8AC3E}">
        <p14:creationId xmlns:p14="http://schemas.microsoft.com/office/powerpoint/2010/main" val="4153929497"/>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Algoritmi</a:t>
            </a:r>
            <a:r>
              <a:rPr lang="en-GB" dirty="0"/>
              <a:t> de </a:t>
            </a:r>
            <a:r>
              <a:rPr lang="en-GB" dirty="0" err="1"/>
              <a:t>sortare</a:t>
            </a:r>
            <a:r>
              <a:rPr lang="en-GB" dirty="0"/>
              <a:t> – </a:t>
            </a:r>
            <a:r>
              <a:rPr lang="en-GB" dirty="0" err="1"/>
              <a:t>aplica</a:t>
            </a:r>
            <a:r>
              <a:rPr lang="ro-RO" dirty="0"/>
              <a:t>ții</a:t>
            </a:r>
          </a:p>
        </p:txBody>
      </p:sp>
      <p:sp>
        <p:nvSpPr>
          <p:cNvPr id="3" name="Content Placeholder 2"/>
          <p:cNvSpPr>
            <a:spLocks noGrp="1"/>
          </p:cNvSpPr>
          <p:nvPr>
            <p:ph idx="1"/>
          </p:nvPr>
        </p:nvSpPr>
        <p:spPr/>
        <p:txBody>
          <a:bodyPr/>
          <a:lstStyle/>
          <a:p>
            <a:r>
              <a:rPr lang="en-GB" b="1" dirty="0" err="1" smtClean="0"/>
              <a:t>Stabilitate</a:t>
            </a:r>
            <a:r>
              <a:rPr lang="en-GB" dirty="0" smtClean="0"/>
              <a:t> – </a:t>
            </a:r>
            <a:r>
              <a:rPr lang="en-GB" dirty="0" err="1" smtClean="0"/>
              <a:t>proprietate</a:t>
            </a:r>
            <a:r>
              <a:rPr lang="en-GB" dirty="0" smtClean="0"/>
              <a:t> a </a:t>
            </a:r>
            <a:r>
              <a:rPr lang="en-GB" dirty="0" err="1" smtClean="0"/>
              <a:t>algoritmilor</a:t>
            </a:r>
            <a:r>
              <a:rPr lang="en-GB" dirty="0" smtClean="0"/>
              <a:t> de </a:t>
            </a:r>
            <a:r>
              <a:rPr lang="en-GB" dirty="0" err="1" smtClean="0"/>
              <a:t>sortare</a:t>
            </a:r>
            <a:r>
              <a:rPr lang="en-GB" dirty="0" smtClean="0"/>
              <a:t> </a:t>
            </a:r>
            <a:r>
              <a:rPr lang="ro-RO" dirty="0" smtClean="0"/>
              <a:t>care păstrează ordinea relativă a cheilor egale</a:t>
            </a:r>
          </a:p>
          <a:p>
            <a:r>
              <a:rPr lang="ro-RO" dirty="0" smtClean="0"/>
              <a:t>Este o proprietate utilă în multe situații</a:t>
            </a:r>
          </a:p>
          <a:p>
            <a:r>
              <a:rPr lang="ro-RO" dirty="0" smtClean="0"/>
              <a:t>Exemplu: o listă de obiecte (ce conține informații legate de timp și locație GPS) ordonate după timp se ordonează ulterior după locație. Dacă sortarea nu este stabilă timpii vor fi într-o ordine aleatorie. </a:t>
            </a:r>
          </a:p>
          <a:p>
            <a:r>
              <a:rPr lang="ro-RO" dirty="0" smtClean="0"/>
              <a:t>Algoritmi de sortare stabilă: </a:t>
            </a:r>
            <a:r>
              <a:rPr lang="ro-RO" dirty="0" err="1" smtClean="0"/>
              <a:t>Insertion</a:t>
            </a:r>
            <a:r>
              <a:rPr lang="ro-RO" dirty="0" smtClean="0"/>
              <a:t> Sort, Merge Sort</a:t>
            </a:r>
          </a:p>
          <a:p>
            <a:r>
              <a:rPr lang="ro-RO" dirty="0" smtClean="0"/>
              <a:t>Algoritmi de sortare instabilă: </a:t>
            </a:r>
            <a:r>
              <a:rPr lang="ro-RO" dirty="0" err="1" smtClean="0"/>
              <a:t>Selection</a:t>
            </a:r>
            <a:r>
              <a:rPr lang="ro-RO" dirty="0" smtClean="0"/>
              <a:t> Sort, </a:t>
            </a:r>
            <a:r>
              <a:rPr lang="ro-RO" dirty="0" err="1" smtClean="0"/>
              <a:t>Quick</a:t>
            </a:r>
            <a:r>
              <a:rPr lang="ro-RO" dirty="0" smtClean="0"/>
              <a:t> Sort, Shell Sort, </a:t>
            </a:r>
            <a:r>
              <a:rPr lang="ro-RO" dirty="0" err="1" smtClean="0"/>
              <a:t>Heap</a:t>
            </a:r>
            <a:r>
              <a:rPr lang="ro-RO" dirty="0" smtClean="0"/>
              <a:t> Sort</a:t>
            </a:r>
            <a:endParaRPr lang="ro-RO" dirty="0"/>
          </a:p>
        </p:txBody>
      </p:sp>
    </p:spTree>
    <p:extLst>
      <p:ext uri="{BB962C8B-B14F-4D97-AF65-F5344CB8AC3E}">
        <p14:creationId xmlns:p14="http://schemas.microsoft.com/office/powerpoint/2010/main" val="1792603554"/>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Algoritmi</a:t>
            </a:r>
            <a:r>
              <a:rPr lang="en-GB" dirty="0"/>
              <a:t> de </a:t>
            </a:r>
            <a:r>
              <a:rPr lang="en-GB" dirty="0" err="1"/>
              <a:t>sortare</a:t>
            </a:r>
            <a:r>
              <a:rPr lang="en-GB" dirty="0"/>
              <a:t> – </a:t>
            </a:r>
            <a:r>
              <a:rPr lang="en-GB" dirty="0" err="1"/>
              <a:t>aplica</a:t>
            </a:r>
            <a:r>
              <a:rPr lang="ro-RO" dirty="0"/>
              <a:t>ții</a:t>
            </a:r>
          </a:p>
        </p:txBody>
      </p:sp>
      <p:sp>
        <p:nvSpPr>
          <p:cNvPr id="3" name="Content Placeholder 2"/>
          <p:cNvSpPr>
            <a:spLocks noGrp="1"/>
          </p:cNvSpPr>
          <p:nvPr>
            <p:ph idx="1"/>
          </p:nvPr>
        </p:nvSpPr>
        <p:spPr/>
        <p:txBody>
          <a:bodyPr/>
          <a:lstStyle/>
          <a:p>
            <a:r>
              <a:rPr lang="ro-RO" dirty="0" smtClean="0"/>
              <a:t>Stabilitate când se sortează după o a doua cheie</a:t>
            </a:r>
            <a:endParaRPr lang="ro-R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8" y="2563954"/>
            <a:ext cx="7157983" cy="4114975"/>
          </a:xfrm>
          <a:prstGeom prst="rect">
            <a:avLst/>
          </a:prstGeom>
        </p:spPr>
      </p:pic>
    </p:spTree>
    <p:extLst>
      <p:ext uri="{BB962C8B-B14F-4D97-AF65-F5344CB8AC3E}">
        <p14:creationId xmlns:p14="http://schemas.microsoft.com/office/powerpoint/2010/main" val="1845052313"/>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Algoritmi</a:t>
            </a:r>
            <a:r>
              <a:rPr lang="en-GB" dirty="0"/>
              <a:t> de </a:t>
            </a:r>
            <a:r>
              <a:rPr lang="en-GB" dirty="0" err="1"/>
              <a:t>sortare</a:t>
            </a:r>
            <a:r>
              <a:rPr lang="en-GB" dirty="0"/>
              <a:t> – </a:t>
            </a:r>
            <a:r>
              <a:rPr lang="en-GB" dirty="0" err="1"/>
              <a:t>aplica</a:t>
            </a:r>
            <a:r>
              <a:rPr lang="ro-RO" dirty="0"/>
              <a:t>ții</a:t>
            </a:r>
          </a:p>
        </p:txBody>
      </p:sp>
      <p:sp>
        <p:nvSpPr>
          <p:cNvPr id="3" name="Content Placeholder 2"/>
          <p:cNvSpPr>
            <a:spLocks noGrp="1"/>
          </p:cNvSpPr>
          <p:nvPr>
            <p:ph idx="1"/>
          </p:nvPr>
        </p:nvSpPr>
        <p:spPr>
          <a:xfrm>
            <a:off x="677338" y="1526801"/>
            <a:ext cx="8596668" cy="4514567"/>
          </a:xfrm>
        </p:spPr>
        <p:txBody>
          <a:bodyPr/>
          <a:lstStyle/>
          <a:p>
            <a:r>
              <a:rPr lang="en-GB" dirty="0" smtClean="0"/>
              <a:t>Care </a:t>
            </a:r>
            <a:r>
              <a:rPr lang="en-GB" dirty="0" err="1" smtClean="0"/>
              <a:t>algoritm</a:t>
            </a:r>
            <a:r>
              <a:rPr lang="en-GB" dirty="0" smtClean="0"/>
              <a:t> de </a:t>
            </a:r>
            <a:r>
              <a:rPr lang="en-GB" dirty="0" err="1" smtClean="0"/>
              <a:t>sortare</a:t>
            </a:r>
            <a:r>
              <a:rPr lang="ro-RO" dirty="0" smtClean="0"/>
              <a:t> ar trebui folosit?</a:t>
            </a:r>
          </a:p>
          <a:p>
            <a:r>
              <a:rPr lang="ro-RO" dirty="0" smtClean="0"/>
              <a:t>Răspunsul depinde în mare măsură de detaliile aplicației și de implementare</a:t>
            </a:r>
          </a:p>
          <a:p>
            <a:endParaRPr lang="ro-RO" dirty="0"/>
          </a:p>
        </p:txBody>
      </p:sp>
      <p:graphicFrame>
        <p:nvGraphicFramePr>
          <p:cNvPr id="4" name="Table 3"/>
          <p:cNvGraphicFramePr>
            <a:graphicFrameLocks noGrp="1"/>
          </p:cNvGraphicFramePr>
          <p:nvPr>
            <p:extLst>
              <p:ext uri="{D42A27DB-BD31-4B8C-83A1-F6EECF244321}">
                <p14:modId xmlns:p14="http://schemas.microsoft.com/office/powerpoint/2010/main" val="1100466016"/>
              </p:ext>
            </p:extLst>
          </p:nvPr>
        </p:nvGraphicFramePr>
        <p:xfrm>
          <a:off x="807208" y="2313575"/>
          <a:ext cx="10887047" cy="3997742"/>
        </p:xfrm>
        <a:graphic>
          <a:graphicData uri="http://schemas.openxmlformats.org/drawingml/2006/table">
            <a:tbl>
              <a:tblPr firstRow="1" bandRow="1">
                <a:tableStyleId>{5C22544A-7EE6-4342-B048-85BDC9FD1C3A}</a:tableStyleId>
              </a:tblPr>
              <a:tblGrid>
                <a:gridCol w="1508155"/>
                <a:gridCol w="813733"/>
                <a:gridCol w="838899"/>
                <a:gridCol w="1870745"/>
                <a:gridCol w="1442907"/>
                <a:gridCol w="4412608"/>
              </a:tblGrid>
              <a:tr h="706462">
                <a:tc>
                  <a:txBody>
                    <a:bodyPr/>
                    <a:lstStyle/>
                    <a:p>
                      <a:r>
                        <a:rPr lang="ro-RO" sz="1600" dirty="0" smtClean="0"/>
                        <a:t>Algoritm</a:t>
                      </a:r>
                      <a:endParaRPr lang="ro-RO" sz="1600" dirty="0"/>
                    </a:p>
                  </a:txBody>
                  <a:tcPr/>
                </a:tc>
                <a:tc>
                  <a:txBody>
                    <a:bodyPr/>
                    <a:lstStyle/>
                    <a:p>
                      <a:r>
                        <a:rPr lang="ro-RO" sz="1600" dirty="0" smtClean="0"/>
                        <a:t>Stabil?</a:t>
                      </a:r>
                      <a:endParaRPr lang="ro-RO" sz="1600" dirty="0"/>
                    </a:p>
                  </a:txBody>
                  <a:tcPr/>
                </a:tc>
                <a:tc>
                  <a:txBody>
                    <a:bodyPr/>
                    <a:lstStyle/>
                    <a:p>
                      <a:r>
                        <a:rPr lang="ro-RO" sz="1600" dirty="0" smtClean="0"/>
                        <a:t>In place?</a:t>
                      </a:r>
                      <a:endParaRPr lang="ro-RO" sz="1600" dirty="0"/>
                    </a:p>
                  </a:txBody>
                  <a:tcPr/>
                </a:tc>
                <a:tc gridSpan="2">
                  <a:txBody>
                    <a:bodyPr/>
                    <a:lstStyle/>
                    <a:p>
                      <a:r>
                        <a:rPr lang="ro-RO" sz="1600" dirty="0" smtClean="0"/>
                        <a:t>Ordinul de</a:t>
                      </a:r>
                      <a:r>
                        <a:rPr lang="ro-RO" sz="1600" baseline="0" dirty="0" smtClean="0"/>
                        <a:t> creștere pentru a sorta N valori</a:t>
                      </a:r>
                    </a:p>
                    <a:p>
                      <a:r>
                        <a:rPr lang="ro-RO" sz="1600" baseline="0" dirty="0" smtClean="0"/>
                        <a:t>Timpul                      spațiu       </a:t>
                      </a:r>
                    </a:p>
                    <a:p>
                      <a:r>
                        <a:rPr lang="ro-RO" sz="1600" baseline="0" dirty="0" smtClean="0"/>
                        <a:t>                           suplimentar</a:t>
                      </a:r>
                      <a:endParaRPr lang="ro-RO" sz="1600" dirty="0"/>
                    </a:p>
                  </a:txBody>
                  <a:tcPr/>
                </a:tc>
                <a:tc hMerge="1">
                  <a:txBody>
                    <a:bodyPr/>
                    <a:lstStyle/>
                    <a:p>
                      <a:endParaRPr lang="ro-RO" dirty="0"/>
                    </a:p>
                  </a:txBody>
                  <a:tcPr/>
                </a:tc>
                <a:tc>
                  <a:txBody>
                    <a:bodyPr/>
                    <a:lstStyle/>
                    <a:p>
                      <a:r>
                        <a:rPr lang="ro-RO" sz="1600" dirty="0" smtClean="0"/>
                        <a:t>Obs.</a:t>
                      </a:r>
                      <a:endParaRPr lang="ro-RO" sz="1600" dirty="0"/>
                    </a:p>
                  </a:txBody>
                  <a:tcPr/>
                </a:tc>
              </a:tr>
              <a:tr h="375920">
                <a:tc>
                  <a:txBody>
                    <a:bodyPr/>
                    <a:lstStyle/>
                    <a:p>
                      <a:r>
                        <a:rPr lang="ro-RO" sz="1600" dirty="0" err="1" smtClean="0"/>
                        <a:t>Selection</a:t>
                      </a:r>
                      <a:endParaRPr lang="ro-RO" sz="1600" dirty="0"/>
                    </a:p>
                  </a:txBody>
                  <a:tcPr/>
                </a:tc>
                <a:tc>
                  <a:txBody>
                    <a:bodyPr/>
                    <a:lstStyle/>
                    <a:p>
                      <a:pPr algn="ctr"/>
                      <a:r>
                        <a:rPr lang="ro-RO" sz="1600" dirty="0" smtClean="0"/>
                        <a:t>Nu </a:t>
                      </a:r>
                      <a:endParaRPr lang="ro-RO" sz="1600" dirty="0"/>
                    </a:p>
                  </a:txBody>
                  <a:tcPr/>
                </a:tc>
                <a:tc>
                  <a:txBody>
                    <a:bodyPr/>
                    <a:lstStyle/>
                    <a:p>
                      <a:pPr algn="ctr"/>
                      <a:r>
                        <a:rPr lang="ro-RO" sz="1600" dirty="0" smtClean="0"/>
                        <a:t>Da</a:t>
                      </a:r>
                      <a:endParaRPr lang="ro-RO" sz="1600" dirty="0"/>
                    </a:p>
                  </a:txBody>
                  <a:tcPr/>
                </a:tc>
                <a:tc>
                  <a:txBody>
                    <a:bodyPr/>
                    <a:lstStyle/>
                    <a:p>
                      <a:pPr algn="ctr"/>
                      <a:r>
                        <a:rPr lang="ro-RO" sz="1600" dirty="0" smtClean="0"/>
                        <a:t>N^2</a:t>
                      </a:r>
                      <a:endParaRPr lang="ro-RO" sz="1600" dirty="0"/>
                    </a:p>
                  </a:txBody>
                  <a:tcPr/>
                </a:tc>
                <a:tc>
                  <a:txBody>
                    <a:bodyPr/>
                    <a:lstStyle/>
                    <a:p>
                      <a:pPr algn="ctr"/>
                      <a:r>
                        <a:rPr lang="ro-RO" sz="1600" dirty="0" smtClean="0"/>
                        <a:t>1</a:t>
                      </a:r>
                      <a:endParaRPr lang="ro-RO" sz="1600" dirty="0"/>
                    </a:p>
                  </a:txBody>
                  <a:tcPr/>
                </a:tc>
                <a:tc>
                  <a:txBody>
                    <a:bodyPr/>
                    <a:lstStyle/>
                    <a:p>
                      <a:endParaRPr lang="ro-RO" sz="1600" dirty="0"/>
                    </a:p>
                  </a:txBody>
                  <a:tcPr/>
                </a:tc>
              </a:tr>
              <a:tr h="375920">
                <a:tc>
                  <a:txBody>
                    <a:bodyPr/>
                    <a:lstStyle/>
                    <a:p>
                      <a:r>
                        <a:rPr lang="ro-RO" sz="1600" dirty="0" err="1" smtClean="0"/>
                        <a:t>Insertion</a:t>
                      </a:r>
                      <a:endParaRPr lang="ro-RO" sz="1600" dirty="0"/>
                    </a:p>
                  </a:txBody>
                  <a:tcPr/>
                </a:tc>
                <a:tc>
                  <a:txBody>
                    <a:bodyPr/>
                    <a:lstStyle/>
                    <a:p>
                      <a:pPr algn="ctr"/>
                      <a:r>
                        <a:rPr lang="ro-RO" sz="1600" dirty="0" smtClean="0"/>
                        <a:t>Da </a:t>
                      </a:r>
                      <a:endParaRPr lang="ro-RO" sz="1600" dirty="0"/>
                    </a:p>
                  </a:txBody>
                  <a:tcPr/>
                </a:tc>
                <a:tc>
                  <a:txBody>
                    <a:bodyPr/>
                    <a:lstStyle/>
                    <a:p>
                      <a:pPr algn="ctr"/>
                      <a:r>
                        <a:rPr lang="ro-RO" sz="1600" dirty="0" smtClean="0"/>
                        <a:t>Da</a:t>
                      </a:r>
                      <a:endParaRPr lang="ro-RO" sz="1600" dirty="0"/>
                    </a:p>
                  </a:txBody>
                  <a:tcPr/>
                </a:tc>
                <a:tc>
                  <a:txBody>
                    <a:bodyPr/>
                    <a:lstStyle/>
                    <a:p>
                      <a:pPr algn="ctr"/>
                      <a:r>
                        <a:rPr lang="ro-RO" sz="1600" dirty="0" smtClean="0"/>
                        <a:t>Între</a:t>
                      </a:r>
                      <a:r>
                        <a:rPr lang="ro-RO" sz="1600" baseline="0" dirty="0" smtClean="0"/>
                        <a:t> N și </a:t>
                      </a:r>
                      <a:r>
                        <a:rPr lang="ro-RO" sz="1600" dirty="0" smtClean="0"/>
                        <a:t>N^2</a:t>
                      </a:r>
                      <a:endParaRPr lang="ro-RO" sz="1600" dirty="0"/>
                    </a:p>
                  </a:txBody>
                  <a:tcPr/>
                </a:tc>
                <a:tc>
                  <a:txBody>
                    <a:bodyPr/>
                    <a:lstStyle/>
                    <a:p>
                      <a:pPr algn="ctr"/>
                      <a:r>
                        <a:rPr lang="ro-RO" sz="1600" dirty="0" smtClean="0"/>
                        <a:t>1</a:t>
                      </a:r>
                      <a:endParaRPr lang="ro-RO" sz="1600" dirty="0"/>
                    </a:p>
                  </a:txBody>
                  <a:tcPr/>
                </a:tc>
                <a:tc>
                  <a:txBody>
                    <a:bodyPr/>
                    <a:lstStyle/>
                    <a:p>
                      <a:r>
                        <a:rPr lang="ro-RO" sz="1600" dirty="0" smtClean="0"/>
                        <a:t>Depinde de ordinea elementelor</a:t>
                      </a:r>
                      <a:endParaRPr lang="ro-RO" sz="1600" dirty="0"/>
                    </a:p>
                  </a:txBody>
                  <a:tcPr/>
                </a:tc>
              </a:tr>
              <a:tr h="660400">
                <a:tc>
                  <a:txBody>
                    <a:bodyPr/>
                    <a:lstStyle/>
                    <a:p>
                      <a:r>
                        <a:rPr lang="ro-RO" sz="1600" dirty="0" err="1" smtClean="0"/>
                        <a:t>ShellSort</a:t>
                      </a:r>
                      <a:endParaRPr lang="ro-RO" sz="1600" dirty="0"/>
                    </a:p>
                  </a:txBody>
                  <a:tcPr/>
                </a:tc>
                <a:tc>
                  <a:txBody>
                    <a:bodyPr/>
                    <a:lstStyle/>
                    <a:p>
                      <a:pPr algn="ctr"/>
                      <a:r>
                        <a:rPr lang="ro-RO" sz="1600" dirty="0" smtClean="0"/>
                        <a:t>Nu </a:t>
                      </a:r>
                      <a:endParaRPr lang="ro-RO" sz="1600" dirty="0"/>
                    </a:p>
                  </a:txBody>
                  <a:tcPr/>
                </a:tc>
                <a:tc>
                  <a:txBody>
                    <a:bodyPr/>
                    <a:lstStyle/>
                    <a:p>
                      <a:pPr algn="ctr"/>
                      <a:r>
                        <a:rPr lang="ro-RO" sz="1600" dirty="0" smtClean="0"/>
                        <a:t>Da</a:t>
                      </a:r>
                      <a:endParaRPr lang="ro-RO" sz="1600" dirty="0"/>
                    </a:p>
                  </a:txBody>
                  <a:tcPr/>
                </a:tc>
                <a:tc>
                  <a:txBody>
                    <a:bodyPr/>
                    <a:lstStyle/>
                    <a:p>
                      <a:pPr algn="ctr"/>
                      <a:r>
                        <a:rPr lang="ro-RO" sz="1600" dirty="0" smtClean="0"/>
                        <a:t>N log N? N^(6/5)</a:t>
                      </a:r>
                      <a:endParaRPr lang="ro-RO" sz="1600" dirty="0"/>
                    </a:p>
                  </a:txBody>
                  <a:tcPr/>
                </a:tc>
                <a:tc>
                  <a:txBody>
                    <a:bodyPr/>
                    <a:lstStyle/>
                    <a:p>
                      <a:pPr algn="ctr"/>
                      <a:r>
                        <a:rPr lang="ro-RO" sz="1600" dirty="0" smtClean="0"/>
                        <a:t>1</a:t>
                      </a:r>
                      <a:endParaRPr lang="ro-RO" sz="1600" dirty="0"/>
                    </a:p>
                  </a:txBody>
                  <a:tcPr/>
                </a:tc>
                <a:tc>
                  <a:txBody>
                    <a:bodyPr/>
                    <a:lstStyle/>
                    <a:p>
                      <a:endParaRPr lang="ro-RO" sz="1600"/>
                    </a:p>
                  </a:txBody>
                  <a:tcPr/>
                </a:tc>
              </a:tr>
              <a:tr h="375920">
                <a:tc>
                  <a:txBody>
                    <a:bodyPr/>
                    <a:lstStyle/>
                    <a:p>
                      <a:r>
                        <a:rPr lang="ro-RO" sz="1600" dirty="0" err="1" smtClean="0"/>
                        <a:t>QuickSort</a:t>
                      </a:r>
                      <a:endParaRPr lang="ro-RO" sz="1600" dirty="0"/>
                    </a:p>
                  </a:txBody>
                  <a:tcPr/>
                </a:tc>
                <a:tc>
                  <a:txBody>
                    <a:bodyPr/>
                    <a:lstStyle/>
                    <a:p>
                      <a:pPr algn="ctr"/>
                      <a:r>
                        <a:rPr lang="ro-RO" sz="1600" dirty="0" smtClean="0"/>
                        <a:t>Nu </a:t>
                      </a:r>
                      <a:endParaRPr lang="ro-RO" sz="1600" dirty="0"/>
                    </a:p>
                  </a:txBody>
                  <a:tcPr/>
                </a:tc>
                <a:tc>
                  <a:txBody>
                    <a:bodyPr/>
                    <a:lstStyle/>
                    <a:p>
                      <a:pPr algn="ctr"/>
                      <a:r>
                        <a:rPr lang="ro-RO" sz="1600" dirty="0" smtClean="0"/>
                        <a:t>Da</a:t>
                      </a:r>
                      <a:endParaRPr lang="ro-RO" sz="1600" dirty="0"/>
                    </a:p>
                  </a:txBody>
                  <a:tcPr/>
                </a:tc>
                <a:tc>
                  <a:txBody>
                    <a:bodyPr/>
                    <a:lstStyle/>
                    <a:p>
                      <a:pPr algn="ctr"/>
                      <a:r>
                        <a:rPr lang="ro-RO" sz="1600" dirty="0" smtClean="0"/>
                        <a:t>N log N</a:t>
                      </a:r>
                      <a:endParaRPr lang="ro-RO" sz="1600" dirty="0"/>
                    </a:p>
                  </a:txBody>
                  <a:tcPr/>
                </a:tc>
                <a:tc>
                  <a:txBody>
                    <a:bodyPr/>
                    <a:lstStyle/>
                    <a:p>
                      <a:pPr algn="ctr"/>
                      <a:r>
                        <a:rPr lang="ro-RO" sz="1600" dirty="0" smtClean="0"/>
                        <a:t>log</a:t>
                      </a:r>
                      <a:r>
                        <a:rPr lang="ro-RO" sz="1600" baseline="0" dirty="0" smtClean="0"/>
                        <a:t> N</a:t>
                      </a:r>
                      <a:endParaRPr lang="ro-RO" sz="1600" dirty="0"/>
                    </a:p>
                  </a:txBody>
                  <a:tcPr/>
                </a:tc>
                <a:tc>
                  <a:txBody>
                    <a:bodyPr/>
                    <a:lstStyle/>
                    <a:p>
                      <a:r>
                        <a:rPr lang="ro-RO" sz="1600" dirty="0" smtClean="0"/>
                        <a:t>probabilistic</a:t>
                      </a:r>
                      <a:endParaRPr lang="ro-RO" sz="1600" dirty="0"/>
                    </a:p>
                  </a:txBody>
                  <a:tcPr/>
                </a:tc>
              </a:tr>
              <a:tr h="390942">
                <a:tc>
                  <a:txBody>
                    <a:bodyPr/>
                    <a:lstStyle/>
                    <a:p>
                      <a:r>
                        <a:rPr lang="ro-RO" sz="1600" dirty="0" smtClean="0"/>
                        <a:t>3-way </a:t>
                      </a:r>
                      <a:r>
                        <a:rPr lang="ro-RO" sz="1600" dirty="0" err="1" smtClean="0"/>
                        <a:t>Quick</a:t>
                      </a:r>
                      <a:endParaRPr lang="ro-RO" sz="1600" dirty="0"/>
                    </a:p>
                  </a:txBody>
                  <a:tcPr/>
                </a:tc>
                <a:tc>
                  <a:txBody>
                    <a:bodyPr/>
                    <a:lstStyle/>
                    <a:p>
                      <a:pPr algn="ctr"/>
                      <a:r>
                        <a:rPr lang="ro-RO" sz="1600" dirty="0" smtClean="0"/>
                        <a:t>Nu </a:t>
                      </a:r>
                      <a:endParaRPr lang="ro-RO" sz="1600" dirty="0"/>
                    </a:p>
                  </a:txBody>
                  <a:tcPr/>
                </a:tc>
                <a:tc>
                  <a:txBody>
                    <a:bodyPr/>
                    <a:lstStyle/>
                    <a:p>
                      <a:pPr algn="ctr"/>
                      <a:r>
                        <a:rPr lang="ro-RO" sz="1600" dirty="0" smtClean="0"/>
                        <a:t>Da</a:t>
                      </a:r>
                      <a:endParaRPr lang="ro-RO" sz="1600" dirty="0"/>
                    </a:p>
                  </a:txBody>
                  <a:tcPr/>
                </a:tc>
                <a:tc>
                  <a:txBody>
                    <a:bodyPr/>
                    <a:lstStyle/>
                    <a:p>
                      <a:pPr algn="ctr"/>
                      <a:r>
                        <a:rPr lang="ro-RO" sz="1600" dirty="0" smtClean="0"/>
                        <a:t>N – N log N</a:t>
                      </a:r>
                      <a:endParaRPr lang="ro-RO" sz="1600" dirty="0"/>
                    </a:p>
                  </a:txBody>
                  <a:tcPr/>
                </a:tc>
                <a:tc>
                  <a:txBody>
                    <a:bodyPr/>
                    <a:lstStyle/>
                    <a:p>
                      <a:pPr algn="ctr"/>
                      <a:r>
                        <a:rPr lang="ro-RO" sz="1600" dirty="0" smtClean="0"/>
                        <a:t>log</a:t>
                      </a:r>
                      <a:r>
                        <a:rPr lang="ro-RO" sz="1600" baseline="0" dirty="0" smtClean="0"/>
                        <a:t> N</a:t>
                      </a:r>
                      <a:endParaRPr lang="ro-RO" sz="1600" dirty="0"/>
                    </a:p>
                  </a:txBody>
                  <a:tcPr/>
                </a:tc>
                <a:tc>
                  <a:txBody>
                    <a:bodyPr/>
                    <a:lstStyle/>
                    <a:p>
                      <a:r>
                        <a:rPr lang="ro-RO" sz="1600" dirty="0" smtClean="0"/>
                        <a:t>Probabilistic,</a:t>
                      </a:r>
                      <a:r>
                        <a:rPr lang="ro-RO" sz="1600" baseline="0" dirty="0" smtClean="0"/>
                        <a:t> depinde de distribuția cheilor</a:t>
                      </a:r>
                      <a:endParaRPr lang="ro-RO" sz="1600" dirty="0"/>
                    </a:p>
                  </a:txBody>
                  <a:tcPr/>
                </a:tc>
              </a:tr>
              <a:tr h="375920">
                <a:tc>
                  <a:txBody>
                    <a:bodyPr/>
                    <a:lstStyle/>
                    <a:p>
                      <a:r>
                        <a:rPr lang="ro-RO" sz="1600" dirty="0" err="1" smtClean="0"/>
                        <a:t>MergeSort</a:t>
                      </a:r>
                      <a:r>
                        <a:rPr lang="ro-RO" sz="1600" dirty="0" smtClean="0"/>
                        <a:t> </a:t>
                      </a:r>
                      <a:endParaRPr lang="ro-RO" sz="1600" dirty="0"/>
                    </a:p>
                  </a:txBody>
                  <a:tcPr/>
                </a:tc>
                <a:tc>
                  <a:txBody>
                    <a:bodyPr/>
                    <a:lstStyle/>
                    <a:p>
                      <a:pPr algn="ctr"/>
                      <a:r>
                        <a:rPr lang="ro-RO" sz="1600" dirty="0" smtClean="0"/>
                        <a:t>Da</a:t>
                      </a:r>
                      <a:endParaRPr lang="ro-RO" sz="1600" dirty="0"/>
                    </a:p>
                  </a:txBody>
                  <a:tcPr/>
                </a:tc>
                <a:tc>
                  <a:txBody>
                    <a:bodyPr/>
                    <a:lstStyle/>
                    <a:p>
                      <a:pPr algn="ctr"/>
                      <a:r>
                        <a:rPr lang="ro-RO" sz="1600" dirty="0" smtClean="0"/>
                        <a:t>Nu</a:t>
                      </a:r>
                      <a:endParaRPr lang="ro-RO" sz="1600" dirty="0"/>
                    </a:p>
                  </a:txBody>
                  <a:tcPr/>
                </a:tc>
                <a:tc>
                  <a:txBody>
                    <a:bodyPr/>
                    <a:lstStyle/>
                    <a:p>
                      <a:pPr algn="ctr"/>
                      <a:r>
                        <a:rPr lang="ro-RO" sz="1600" dirty="0" smtClean="0"/>
                        <a:t>N log N</a:t>
                      </a:r>
                      <a:endParaRPr lang="ro-RO" sz="1600" dirty="0"/>
                    </a:p>
                  </a:txBody>
                  <a:tcPr/>
                </a:tc>
                <a:tc>
                  <a:txBody>
                    <a:bodyPr/>
                    <a:lstStyle/>
                    <a:p>
                      <a:pPr algn="ctr"/>
                      <a:r>
                        <a:rPr lang="ro-RO" sz="1600" dirty="0" smtClean="0"/>
                        <a:t>N</a:t>
                      </a:r>
                      <a:endParaRPr lang="ro-RO" sz="1600" dirty="0"/>
                    </a:p>
                  </a:txBody>
                  <a:tcPr/>
                </a:tc>
                <a:tc>
                  <a:txBody>
                    <a:bodyPr/>
                    <a:lstStyle/>
                    <a:p>
                      <a:endParaRPr lang="ro-RO" sz="1600"/>
                    </a:p>
                  </a:txBody>
                  <a:tcPr/>
                </a:tc>
              </a:tr>
              <a:tr h="375920">
                <a:tc>
                  <a:txBody>
                    <a:bodyPr/>
                    <a:lstStyle/>
                    <a:p>
                      <a:r>
                        <a:rPr lang="ro-RO" sz="1600" dirty="0" err="1" smtClean="0"/>
                        <a:t>HeapSort</a:t>
                      </a:r>
                      <a:endParaRPr lang="ro-RO" sz="1600" dirty="0"/>
                    </a:p>
                  </a:txBody>
                  <a:tcPr/>
                </a:tc>
                <a:tc>
                  <a:txBody>
                    <a:bodyPr/>
                    <a:lstStyle/>
                    <a:p>
                      <a:pPr algn="ctr"/>
                      <a:r>
                        <a:rPr lang="ro-RO" sz="1600" dirty="0" smtClean="0"/>
                        <a:t>Nu </a:t>
                      </a:r>
                      <a:endParaRPr lang="ro-RO" sz="1600" dirty="0"/>
                    </a:p>
                  </a:txBody>
                  <a:tcPr/>
                </a:tc>
                <a:tc>
                  <a:txBody>
                    <a:bodyPr/>
                    <a:lstStyle/>
                    <a:p>
                      <a:pPr algn="ctr"/>
                      <a:r>
                        <a:rPr lang="ro-RO" sz="1600" dirty="0" smtClean="0"/>
                        <a:t>Da</a:t>
                      </a:r>
                      <a:endParaRPr lang="ro-RO" sz="1600" dirty="0"/>
                    </a:p>
                  </a:txBody>
                  <a:tcPr/>
                </a:tc>
                <a:tc>
                  <a:txBody>
                    <a:bodyPr/>
                    <a:lstStyle/>
                    <a:p>
                      <a:pPr algn="ctr"/>
                      <a:r>
                        <a:rPr lang="ro-RO" sz="1600" dirty="0" smtClean="0"/>
                        <a:t>N log N</a:t>
                      </a:r>
                      <a:endParaRPr lang="ro-RO" sz="1600" dirty="0"/>
                    </a:p>
                  </a:txBody>
                  <a:tcPr/>
                </a:tc>
                <a:tc>
                  <a:txBody>
                    <a:bodyPr/>
                    <a:lstStyle/>
                    <a:p>
                      <a:pPr algn="ctr"/>
                      <a:r>
                        <a:rPr lang="ro-RO" sz="1600" dirty="0" smtClean="0"/>
                        <a:t>1</a:t>
                      </a:r>
                      <a:endParaRPr lang="ro-RO" sz="1600" dirty="0"/>
                    </a:p>
                  </a:txBody>
                  <a:tcPr/>
                </a:tc>
                <a:tc>
                  <a:txBody>
                    <a:bodyPr/>
                    <a:lstStyle/>
                    <a:p>
                      <a:endParaRPr lang="ro-RO" sz="1600" dirty="0"/>
                    </a:p>
                  </a:txBody>
                  <a:tcPr/>
                </a:tc>
              </a:tr>
            </a:tbl>
          </a:graphicData>
        </a:graphic>
      </p:graphicFrame>
    </p:spTree>
    <p:extLst>
      <p:ext uri="{BB962C8B-B14F-4D97-AF65-F5344CB8AC3E}">
        <p14:creationId xmlns:p14="http://schemas.microsoft.com/office/powerpoint/2010/main" val="38797715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Agenda </a:t>
            </a:r>
            <a:endParaRPr lang="ro-RO" dirty="0"/>
          </a:p>
        </p:txBody>
      </p:sp>
      <p:sp>
        <p:nvSpPr>
          <p:cNvPr id="3" name="Content Placeholder 2"/>
          <p:cNvSpPr>
            <a:spLocks noGrp="1"/>
          </p:cNvSpPr>
          <p:nvPr>
            <p:ph idx="1"/>
          </p:nvPr>
        </p:nvSpPr>
        <p:spPr/>
        <p:txBody>
          <a:bodyPr/>
          <a:lstStyle/>
          <a:p>
            <a:r>
              <a:rPr lang="ro-RO" dirty="0" smtClean="0">
                <a:hlinkClick r:id="rId2" action="ppaction://hlinksldjump"/>
              </a:rPr>
              <a:t>Introducere</a:t>
            </a:r>
            <a:endParaRPr lang="ro-RO" dirty="0" smtClean="0"/>
          </a:p>
          <a:p>
            <a:r>
              <a:rPr lang="en-GB" dirty="0" err="1" smtClean="0">
                <a:hlinkClick r:id="rId3" action="ppaction://hlinksldjump"/>
              </a:rPr>
              <a:t>Colec</a:t>
            </a:r>
            <a:r>
              <a:rPr lang="ro-RO" dirty="0">
                <a:hlinkClick r:id="rId3" action="ppaction://hlinksldjump"/>
              </a:rPr>
              <a:t>ții de obiecte: bag, </a:t>
            </a:r>
            <a:r>
              <a:rPr lang="ro-RO" dirty="0" err="1">
                <a:hlinkClick r:id="rId3" action="ppaction://hlinksldjump"/>
              </a:rPr>
              <a:t>queue</a:t>
            </a:r>
            <a:r>
              <a:rPr lang="ro-RO" dirty="0">
                <a:hlinkClick r:id="rId3" action="ppaction://hlinksldjump"/>
              </a:rPr>
              <a:t>, </a:t>
            </a:r>
            <a:r>
              <a:rPr lang="ro-RO" dirty="0" err="1" smtClean="0">
                <a:hlinkClick r:id="rId3" action="ppaction://hlinksldjump"/>
              </a:rPr>
              <a:t>stack</a:t>
            </a:r>
            <a:endParaRPr lang="en-GB" dirty="0" smtClean="0"/>
          </a:p>
          <a:p>
            <a:r>
              <a:rPr lang="en-GB" dirty="0" err="1" smtClean="0">
                <a:hlinkClick r:id="rId4" action="ppaction://hlinksldjump"/>
              </a:rPr>
              <a:t>Analiza</a:t>
            </a:r>
            <a:r>
              <a:rPr lang="en-GB" dirty="0" smtClean="0">
                <a:hlinkClick r:id="rId4" action="ppaction://hlinksldjump"/>
              </a:rPr>
              <a:t> </a:t>
            </a:r>
            <a:r>
              <a:rPr lang="en-GB" dirty="0" err="1" smtClean="0">
                <a:hlinkClick r:id="rId4" action="ppaction://hlinksldjump"/>
              </a:rPr>
              <a:t>algoritmilor</a:t>
            </a:r>
            <a:endParaRPr lang="en-GB" dirty="0" smtClean="0"/>
          </a:p>
          <a:p>
            <a:r>
              <a:rPr lang="en-GB" dirty="0" err="1" smtClean="0">
                <a:hlinkClick r:id="rId5" action="ppaction://hlinksldjump"/>
              </a:rPr>
              <a:t>Algoritmi</a:t>
            </a:r>
            <a:r>
              <a:rPr lang="en-GB" dirty="0" smtClean="0">
                <a:hlinkClick r:id="rId5" action="ppaction://hlinksldjump"/>
              </a:rPr>
              <a:t> de </a:t>
            </a:r>
            <a:r>
              <a:rPr lang="en-GB" dirty="0" err="1" smtClean="0">
                <a:hlinkClick r:id="rId5" action="ppaction://hlinksldjump"/>
              </a:rPr>
              <a:t>sortare</a:t>
            </a:r>
            <a:endParaRPr lang="ro-RO" dirty="0" smtClean="0"/>
          </a:p>
          <a:p>
            <a:pPr lvl="1"/>
            <a:r>
              <a:rPr lang="ro-RO" dirty="0" err="1" smtClean="0"/>
              <a:t>Selection</a:t>
            </a:r>
            <a:r>
              <a:rPr lang="ro-RO" dirty="0" smtClean="0"/>
              <a:t> Sort</a:t>
            </a:r>
          </a:p>
          <a:p>
            <a:pPr lvl="1"/>
            <a:r>
              <a:rPr lang="ro-RO" dirty="0" err="1" smtClean="0"/>
              <a:t>Insertion</a:t>
            </a:r>
            <a:r>
              <a:rPr lang="ro-RO" dirty="0" smtClean="0"/>
              <a:t> Sort</a:t>
            </a:r>
          </a:p>
          <a:p>
            <a:pPr lvl="1"/>
            <a:r>
              <a:rPr lang="ro-RO" dirty="0" smtClean="0"/>
              <a:t>Shell Sort</a:t>
            </a:r>
          </a:p>
          <a:p>
            <a:pPr lvl="1"/>
            <a:r>
              <a:rPr lang="ro-RO" dirty="0" smtClean="0"/>
              <a:t>Merge Sort</a:t>
            </a:r>
          </a:p>
          <a:p>
            <a:pPr lvl="1"/>
            <a:r>
              <a:rPr lang="ro-RO" dirty="0" err="1" smtClean="0"/>
              <a:t>Quick</a:t>
            </a:r>
            <a:r>
              <a:rPr lang="ro-RO" dirty="0" smtClean="0"/>
              <a:t> Sort</a:t>
            </a:r>
            <a:endParaRPr lang="en-GB" dirty="0" smtClean="0"/>
          </a:p>
          <a:p>
            <a:endParaRPr lang="ro-RO" dirty="0"/>
          </a:p>
        </p:txBody>
      </p:sp>
    </p:spTree>
    <p:extLst>
      <p:ext uri="{BB962C8B-B14F-4D97-AF65-F5344CB8AC3E}">
        <p14:creationId xmlns:p14="http://schemas.microsoft.com/office/powerpoint/2010/main" val="5456603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Colec</a:t>
            </a:r>
            <a:r>
              <a:rPr lang="ro-RO" dirty="0"/>
              <a:t>ții de obiecte </a:t>
            </a:r>
            <a:r>
              <a:rPr lang="ro-RO" dirty="0" smtClean="0"/>
              <a:t>–</a:t>
            </a:r>
            <a:r>
              <a:rPr lang="en-GB" dirty="0" smtClean="0"/>
              <a:t> Bag</a:t>
            </a:r>
            <a:endParaRPr lang="ro-RO" dirty="0"/>
          </a:p>
        </p:txBody>
      </p:sp>
      <p:sp>
        <p:nvSpPr>
          <p:cNvPr id="3" name="Content Placeholder 2"/>
          <p:cNvSpPr>
            <a:spLocks noGrp="1"/>
          </p:cNvSpPr>
          <p:nvPr>
            <p:ph idx="1"/>
          </p:nvPr>
        </p:nvSpPr>
        <p:spPr/>
        <p:txBody>
          <a:bodyPr/>
          <a:lstStyle/>
          <a:p>
            <a:r>
              <a:rPr lang="en-GB" dirty="0" smtClean="0"/>
              <a:t>Bag </a:t>
            </a:r>
            <a:r>
              <a:rPr lang="en-GB" dirty="0" err="1" smtClean="0"/>
              <a:t>colec</a:t>
            </a:r>
            <a:r>
              <a:rPr lang="ro-RO" dirty="0" smtClean="0"/>
              <a:t>ție din care nu se pot elimina elementele</a:t>
            </a:r>
          </a:p>
          <a:p>
            <a:r>
              <a:rPr lang="ro-RO" dirty="0" smtClean="0"/>
              <a:t>Permite clientului doar să adune elemente și să le acceseze</a:t>
            </a:r>
          </a:p>
          <a:p>
            <a:r>
              <a:rPr lang="ro-RO" dirty="0" smtClean="0"/>
              <a:t>Ordinea elementelor din Bag </a:t>
            </a:r>
            <a:r>
              <a:rPr lang="en-GB" dirty="0" smtClean="0"/>
              <a:t>nu </a:t>
            </a:r>
            <a:r>
              <a:rPr lang="ro-RO" dirty="0" smtClean="0"/>
              <a:t>e </a:t>
            </a:r>
            <a:r>
              <a:rPr lang="en-GB" dirty="0" smtClean="0"/>
              <a:t>important</a:t>
            </a:r>
            <a:r>
              <a:rPr lang="ro-RO" dirty="0" smtClean="0"/>
              <a:t>ă</a:t>
            </a:r>
          </a:p>
          <a:p>
            <a:r>
              <a:rPr lang="ro-RO" dirty="0" smtClean="0"/>
              <a:t>Iterarea peste elementele din Bag nu trebuie să se facă în ordinea în care au fost adăugate</a:t>
            </a:r>
          </a:p>
          <a:p>
            <a:r>
              <a:rPr lang="ro-RO" dirty="0" err="1" smtClean="0">
                <a:solidFill>
                  <a:srgbClr val="FF0000"/>
                </a:solidFill>
              </a:rPr>
              <a:t>BagClient.cs</a:t>
            </a:r>
            <a:endParaRPr lang="ro-RO" dirty="0">
              <a:solidFill>
                <a:srgbClr val="FF0000"/>
              </a:solidFill>
            </a:endParaRPr>
          </a:p>
        </p:txBody>
      </p:sp>
    </p:spTree>
    <p:extLst>
      <p:ext uri="{BB962C8B-B14F-4D97-AF65-F5344CB8AC3E}">
        <p14:creationId xmlns:p14="http://schemas.microsoft.com/office/powerpoint/2010/main" val="40510026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Algoritmi</a:t>
            </a:r>
            <a:r>
              <a:rPr lang="en-GB" dirty="0"/>
              <a:t> de </a:t>
            </a:r>
            <a:r>
              <a:rPr lang="en-GB" dirty="0" err="1"/>
              <a:t>sortare</a:t>
            </a:r>
            <a:r>
              <a:rPr lang="en-GB" dirty="0"/>
              <a:t> – </a:t>
            </a:r>
            <a:r>
              <a:rPr lang="en-GB" dirty="0" err="1"/>
              <a:t>aplica</a:t>
            </a:r>
            <a:r>
              <a:rPr lang="ro-RO" dirty="0"/>
              <a:t>ții</a:t>
            </a:r>
          </a:p>
        </p:txBody>
      </p:sp>
      <p:sp>
        <p:nvSpPr>
          <p:cNvPr id="3" name="Content Placeholder 2"/>
          <p:cNvSpPr>
            <a:spLocks noGrp="1"/>
          </p:cNvSpPr>
          <p:nvPr>
            <p:ph idx="1"/>
          </p:nvPr>
        </p:nvSpPr>
        <p:spPr/>
        <p:txBody>
          <a:bodyPr/>
          <a:lstStyle/>
          <a:p>
            <a:r>
              <a:rPr lang="ro-RO" b="1" dirty="0" smtClean="0"/>
              <a:t>Proprietate: </a:t>
            </a:r>
            <a:r>
              <a:rPr lang="ro-RO" dirty="0" err="1" smtClean="0"/>
              <a:t>QuickSort</a:t>
            </a:r>
            <a:r>
              <a:rPr lang="ro-RO" dirty="0" smtClean="0"/>
              <a:t> este cel mai bun algoritm de sortare de uz general</a:t>
            </a:r>
          </a:p>
          <a:p>
            <a:r>
              <a:rPr lang="ro-RO" dirty="0" smtClean="0"/>
              <a:t>Justificare: </a:t>
            </a:r>
          </a:p>
          <a:p>
            <a:pPr lvl="1"/>
            <a:r>
              <a:rPr lang="ro-RO" dirty="0" smtClean="0"/>
              <a:t>S-au făcut multe experimente pe diverse sisteme care au dus la această concluzie. </a:t>
            </a:r>
          </a:p>
          <a:p>
            <a:pPr lvl="1"/>
            <a:r>
              <a:rPr lang="ro-RO" dirty="0" smtClean="0"/>
              <a:t>Bulca internă are puține instrucțiuni</a:t>
            </a:r>
          </a:p>
          <a:p>
            <a:pPr lvl="1"/>
            <a:r>
              <a:rPr lang="ro-RO" dirty="0" smtClean="0"/>
              <a:t>Datele sunt accesate secvențial în vector prin urmare poate să profite de memoria cache</a:t>
            </a:r>
          </a:p>
          <a:p>
            <a:pPr lvl="1"/>
            <a:r>
              <a:rPr lang="ro-RO" dirty="0" smtClean="0"/>
              <a:t>Timpul de rulare este </a:t>
            </a:r>
            <a:r>
              <a:rPr lang="en-GB" dirty="0" smtClean="0"/>
              <a:t>~</a:t>
            </a:r>
            <a:r>
              <a:rPr lang="ro-RO" dirty="0" smtClean="0"/>
              <a:t>c N log N unde c este o constantă mai mică decât la ceilalți algoritmi </a:t>
            </a:r>
            <a:r>
              <a:rPr lang="ro-RO" dirty="0" err="1" smtClean="0"/>
              <a:t>linearitmici</a:t>
            </a:r>
            <a:endParaRPr lang="ro-RO" dirty="0" smtClean="0"/>
          </a:p>
          <a:p>
            <a:pPr lvl="1"/>
            <a:r>
              <a:rPr lang="ro-RO" dirty="0" smtClean="0"/>
              <a:t>3 </a:t>
            </a:r>
            <a:r>
              <a:rPr lang="ro-RO" dirty="0" err="1" smtClean="0"/>
              <a:t>Way</a:t>
            </a:r>
            <a:r>
              <a:rPr lang="ro-RO" dirty="0" smtClean="0"/>
              <a:t> </a:t>
            </a:r>
            <a:r>
              <a:rPr lang="ro-RO" dirty="0" err="1" smtClean="0"/>
              <a:t>QuickSort</a:t>
            </a:r>
            <a:r>
              <a:rPr lang="ro-RO" dirty="0" smtClean="0"/>
              <a:t> devine liniar pentru anumite distribuții ale cheilor care pot să apară în practică</a:t>
            </a:r>
          </a:p>
          <a:p>
            <a:r>
              <a:rPr lang="ro-RO" dirty="0" smtClean="0"/>
              <a:t>Dacă e importantă stabilitatea </a:t>
            </a:r>
            <a:r>
              <a:rPr lang="ro-RO" dirty="0" err="1" smtClean="0"/>
              <a:t>MergeSort</a:t>
            </a:r>
            <a:r>
              <a:rPr lang="ro-RO" dirty="0" smtClean="0"/>
              <a:t> e o </a:t>
            </a:r>
            <a:r>
              <a:rPr lang="ro-RO" smtClean="0"/>
              <a:t>alegere bună</a:t>
            </a:r>
            <a:endParaRPr lang="ro-RO" dirty="0" smtClean="0"/>
          </a:p>
        </p:txBody>
      </p:sp>
    </p:spTree>
    <p:extLst>
      <p:ext uri="{BB962C8B-B14F-4D97-AF65-F5344CB8AC3E}">
        <p14:creationId xmlns:p14="http://schemas.microsoft.com/office/powerpoint/2010/main" val="165430071"/>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Algoritmi</a:t>
            </a:r>
            <a:r>
              <a:rPr lang="en-GB" dirty="0"/>
              <a:t> de </a:t>
            </a:r>
            <a:r>
              <a:rPr lang="en-GB" dirty="0" err="1"/>
              <a:t>sortare</a:t>
            </a:r>
            <a:r>
              <a:rPr lang="en-GB" dirty="0"/>
              <a:t> – </a:t>
            </a:r>
            <a:r>
              <a:rPr lang="en-GB" dirty="0" err="1"/>
              <a:t>aplica</a:t>
            </a:r>
            <a:r>
              <a:rPr lang="ro-RO" dirty="0"/>
              <a:t>ții</a:t>
            </a:r>
          </a:p>
        </p:txBody>
      </p:sp>
      <p:sp>
        <p:nvSpPr>
          <p:cNvPr id="3" name="Content Placeholder 2"/>
          <p:cNvSpPr>
            <a:spLocks noGrp="1"/>
          </p:cNvSpPr>
          <p:nvPr>
            <p:ph idx="1"/>
          </p:nvPr>
        </p:nvSpPr>
        <p:spPr/>
        <p:txBody>
          <a:bodyPr/>
          <a:lstStyle/>
          <a:p>
            <a:r>
              <a:rPr lang="ro-RO" dirty="0" smtClean="0"/>
              <a:t>Sortarea tipurilor primitive: </a:t>
            </a:r>
            <a:r>
              <a:rPr lang="ro-RO" dirty="0" err="1" smtClean="0">
                <a:latin typeface="Consolas" panose="020B0609020204030204" pitchFamily="49" charset="0"/>
                <a:cs typeface="Consolas" panose="020B0609020204030204" pitchFamily="49" charset="0"/>
              </a:rPr>
              <a:t>int</a:t>
            </a:r>
            <a:r>
              <a:rPr lang="ro-RO" dirty="0" smtClean="0">
                <a:latin typeface="Consolas" panose="020B0609020204030204" pitchFamily="49" charset="0"/>
                <a:cs typeface="Consolas" panose="020B0609020204030204" pitchFamily="49" charset="0"/>
              </a:rPr>
              <a:t>, </a:t>
            </a:r>
            <a:r>
              <a:rPr lang="ro-RO" dirty="0" err="1" smtClean="0">
                <a:latin typeface="Consolas" panose="020B0609020204030204" pitchFamily="49" charset="0"/>
                <a:cs typeface="Consolas" panose="020B0609020204030204" pitchFamily="49" charset="0"/>
              </a:rPr>
              <a:t>float</a:t>
            </a:r>
            <a:r>
              <a:rPr lang="ro-RO" dirty="0" smtClean="0">
                <a:latin typeface="Consolas" panose="020B0609020204030204" pitchFamily="49" charset="0"/>
                <a:cs typeface="Consolas" panose="020B0609020204030204" pitchFamily="49" charset="0"/>
              </a:rPr>
              <a:t>, </a:t>
            </a:r>
            <a:r>
              <a:rPr lang="ro-RO" dirty="0" err="1" smtClean="0">
                <a:latin typeface="Consolas" panose="020B0609020204030204" pitchFamily="49" charset="0"/>
                <a:cs typeface="Consolas" panose="020B0609020204030204" pitchFamily="49" charset="0"/>
              </a:rPr>
              <a:t>double</a:t>
            </a:r>
            <a:endParaRPr lang="ro-RO" dirty="0" smtClean="0">
              <a:latin typeface="Consolas" panose="020B0609020204030204" pitchFamily="49" charset="0"/>
              <a:cs typeface="Consolas" panose="020B0609020204030204" pitchFamily="49" charset="0"/>
            </a:endParaRPr>
          </a:p>
          <a:p>
            <a:r>
              <a:rPr lang="ro-RO" dirty="0" smtClean="0"/>
              <a:t>Pentru tipurile primitive este indicat să redefinim rutinele de sortare fără a folosi vectori de </a:t>
            </a:r>
            <a:r>
              <a:rPr lang="ro-RO" dirty="0" err="1" smtClean="0">
                <a:latin typeface="Consolas" panose="020B0609020204030204" pitchFamily="49" charset="0"/>
                <a:cs typeface="Consolas" panose="020B0609020204030204" pitchFamily="49" charset="0"/>
              </a:rPr>
              <a:t>IComparable</a:t>
            </a:r>
            <a:r>
              <a:rPr lang="ro-RO" dirty="0" smtClean="0">
                <a:latin typeface="Consolas" panose="020B0609020204030204" pitchFamily="49" charset="0"/>
                <a:cs typeface="Consolas" panose="020B0609020204030204" pitchFamily="49" charset="0"/>
              </a:rPr>
              <a:t>&lt;T&gt;</a:t>
            </a:r>
          </a:p>
          <a:p>
            <a:r>
              <a:rPr lang="ro-RO" dirty="0" smtClean="0"/>
              <a:t>Vom sorta direct vectori de tip </a:t>
            </a:r>
            <a:r>
              <a:rPr lang="ro-RO" dirty="0" err="1" smtClean="0">
                <a:latin typeface="Consolas" panose="020B0609020204030204" pitchFamily="49" charset="0"/>
                <a:cs typeface="Consolas" panose="020B0609020204030204" pitchFamily="49" charset="0"/>
              </a:rPr>
              <a:t>int</a:t>
            </a:r>
            <a:r>
              <a:rPr lang="ro-RO" dirty="0" smtClean="0">
                <a:latin typeface="Consolas" panose="020B0609020204030204" pitchFamily="49" charset="0"/>
                <a:cs typeface="Consolas" panose="020B0609020204030204" pitchFamily="49" charset="0"/>
              </a:rPr>
              <a:t>[] </a:t>
            </a:r>
            <a:r>
              <a:rPr lang="ro-RO" dirty="0" smtClean="0"/>
              <a:t>sau </a:t>
            </a:r>
            <a:r>
              <a:rPr lang="ro-RO" dirty="0" err="1" smtClean="0">
                <a:latin typeface="Consolas" panose="020B0609020204030204" pitchFamily="49" charset="0"/>
                <a:cs typeface="Consolas" panose="020B0609020204030204" pitchFamily="49" charset="0"/>
              </a:rPr>
              <a:t>double</a:t>
            </a:r>
            <a:r>
              <a:rPr lang="ro-RO" dirty="0" smtClean="0">
                <a:latin typeface="Consolas" panose="020B0609020204030204" pitchFamily="49" charset="0"/>
                <a:cs typeface="Consolas" panose="020B0609020204030204" pitchFamily="49" charset="0"/>
              </a:rPr>
              <a:t>[]</a:t>
            </a:r>
          </a:p>
          <a:p>
            <a:r>
              <a:rPr lang="ro-RO" dirty="0" smtClean="0"/>
              <a:t>Astfel evităm stocarea referințelor și costul suplimentar al accesului la date prin referințe</a:t>
            </a:r>
          </a:p>
          <a:p>
            <a:r>
              <a:rPr lang="ro-RO" dirty="0" smtClean="0"/>
              <a:t>De asemenea se evită costul apelului la metodele </a:t>
            </a:r>
            <a:r>
              <a:rPr lang="ro-RO" dirty="0" err="1" smtClean="0">
                <a:latin typeface="Consolas" panose="020B0609020204030204" pitchFamily="49" charset="0"/>
                <a:cs typeface="Consolas" panose="020B0609020204030204" pitchFamily="49" charset="0"/>
              </a:rPr>
              <a:t>less</a:t>
            </a:r>
            <a:r>
              <a:rPr lang="ro-RO" dirty="0" smtClean="0">
                <a:latin typeface="Consolas" panose="020B0609020204030204" pitchFamily="49" charset="0"/>
                <a:cs typeface="Consolas" panose="020B0609020204030204" pitchFamily="49" charset="0"/>
              </a:rPr>
              <a:t>() </a:t>
            </a:r>
            <a:r>
              <a:rPr lang="ro-RO" dirty="0" smtClean="0"/>
              <a:t>și </a:t>
            </a:r>
            <a:r>
              <a:rPr lang="ro-RO" dirty="0" err="1" smtClean="0">
                <a:latin typeface="Consolas" panose="020B0609020204030204" pitchFamily="49" charset="0"/>
                <a:cs typeface="Consolas" panose="020B0609020204030204" pitchFamily="49" charset="0"/>
              </a:rPr>
              <a:t>CompareTo</a:t>
            </a:r>
            <a:r>
              <a:rPr lang="ro-RO" dirty="0" smtClean="0">
                <a:latin typeface="Consolas" panose="020B0609020204030204" pitchFamily="49" charset="0"/>
                <a:cs typeface="Consolas" panose="020B0609020204030204" pitchFamily="49" charset="0"/>
              </a:rPr>
              <a:t>()</a:t>
            </a:r>
          </a:p>
          <a:p>
            <a:r>
              <a:rPr lang="ro-RO" dirty="0" smtClean="0"/>
              <a:t>Vom folosi direct cod de forma </a:t>
            </a:r>
            <a:r>
              <a:rPr lang="ro-RO" dirty="0" smtClean="0">
                <a:latin typeface="Consolas" panose="020B0609020204030204" pitchFamily="49" charset="0"/>
                <a:cs typeface="Consolas" panose="020B0609020204030204" pitchFamily="49" charset="0"/>
              </a:rPr>
              <a:t>a[i] &lt; a[j]</a:t>
            </a:r>
            <a:endParaRPr lang="ro-RO"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930613376"/>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Algoritmi</a:t>
            </a:r>
            <a:r>
              <a:rPr lang="en-GB" dirty="0"/>
              <a:t> de </a:t>
            </a:r>
            <a:r>
              <a:rPr lang="en-GB" dirty="0" err="1"/>
              <a:t>sortare</a:t>
            </a:r>
            <a:r>
              <a:rPr lang="en-GB" dirty="0"/>
              <a:t> – </a:t>
            </a:r>
            <a:r>
              <a:rPr lang="en-GB" dirty="0" err="1"/>
              <a:t>aplica</a:t>
            </a:r>
            <a:r>
              <a:rPr lang="ro-RO" dirty="0"/>
              <a:t>ții</a:t>
            </a:r>
          </a:p>
        </p:txBody>
      </p:sp>
      <p:sp>
        <p:nvSpPr>
          <p:cNvPr id="3" name="Content Placeholder 2"/>
          <p:cNvSpPr>
            <a:spLocks noGrp="1"/>
          </p:cNvSpPr>
          <p:nvPr>
            <p:ph idx="1"/>
          </p:nvPr>
        </p:nvSpPr>
        <p:spPr/>
        <p:txBody>
          <a:bodyPr/>
          <a:lstStyle/>
          <a:p>
            <a:r>
              <a:rPr lang="ro-RO" b="1" dirty="0" smtClean="0"/>
              <a:t>Reducții: </a:t>
            </a:r>
            <a:r>
              <a:rPr lang="ro-RO" dirty="0" smtClean="0"/>
              <a:t>o tehnică de bază în proiectarea algoritmilor în care folosim soluția la o problemă B pentru a rezolva problema A. (Spunem că reducem problema A la problema B)</a:t>
            </a:r>
          </a:p>
          <a:p>
            <a:r>
              <a:rPr lang="ro-RO" dirty="0" smtClean="0"/>
              <a:t>Sortarea este un exemplu clasic de reducție</a:t>
            </a:r>
          </a:p>
          <a:p>
            <a:r>
              <a:rPr lang="ro-RO" dirty="0" smtClean="0"/>
              <a:t>Soluția multor probleme (care au o soluție</a:t>
            </a:r>
            <a:r>
              <a:rPr lang="en-GB" dirty="0" smtClean="0"/>
              <a:t> brut</a:t>
            </a:r>
            <a:r>
              <a:rPr lang="ro-RO" dirty="0" smtClean="0"/>
              <a:t>ă de tip </a:t>
            </a:r>
            <a:r>
              <a:rPr lang="en-GB" dirty="0" smtClean="0"/>
              <a:t>~N^2</a:t>
            </a:r>
            <a:r>
              <a:rPr lang="ro-RO" dirty="0" smtClean="0"/>
              <a:t>) se poate reduce la sortare. </a:t>
            </a:r>
          </a:p>
          <a:p>
            <a:r>
              <a:rPr lang="ro-RO" dirty="0" smtClean="0"/>
              <a:t>Se sortează prima dată datele (în timp </a:t>
            </a:r>
            <a:r>
              <a:rPr lang="en-GB" dirty="0" smtClean="0"/>
              <a:t>~</a:t>
            </a:r>
            <a:r>
              <a:rPr lang="ro-RO" dirty="0" smtClean="0"/>
              <a:t>N log N) iar mai apoi soluția se obține rapid de regulă printr-un algoritm liniar</a:t>
            </a:r>
          </a:p>
          <a:p>
            <a:endParaRPr lang="ro-RO" dirty="0" smtClean="0"/>
          </a:p>
          <a:p>
            <a:endParaRPr lang="ro-RO" dirty="0" smtClean="0"/>
          </a:p>
          <a:p>
            <a:endParaRPr lang="ro-RO" dirty="0"/>
          </a:p>
        </p:txBody>
      </p:sp>
    </p:spTree>
    <p:extLst>
      <p:ext uri="{BB962C8B-B14F-4D97-AF65-F5344CB8AC3E}">
        <p14:creationId xmlns:p14="http://schemas.microsoft.com/office/powerpoint/2010/main" val="3522221055"/>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Algoritmi</a:t>
            </a:r>
            <a:r>
              <a:rPr lang="en-GB" dirty="0"/>
              <a:t> de </a:t>
            </a:r>
            <a:r>
              <a:rPr lang="en-GB" dirty="0" err="1"/>
              <a:t>sortare</a:t>
            </a:r>
            <a:r>
              <a:rPr lang="en-GB" dirty="0"/>
              <a:t> – </a:t>
            </a:r>
            <a:r>
              <a:rPr lang="en-GB" dirty="0" err="1"/>
              <a:t>aplica</a:t>
            </a:r>
            <a:r>
              <a:rPr lang="ro-RO" dirty="0"/>
              <a:t>ții</a:t>
            </a:r>
          </a:p>
        </p:txBody>
      </p:sp>
      <p:sp>
        <p:nvSpPr>
          <p:cNvPr id="3" name="Content Placeholder 2"/>
          <p:cNvSpPr>
            <a:spLocks noGrp="1"/>
          </p:cNvSpPr>
          <p:nvPr>
            <p:ph idx="1"/>
          </p:nvPr>
        </p:nvSpPr>
        <p:spPr/>
        <p:txBody>
          <a:bodyPr/>
          <a:lstStyle/>
          <a:p>
            <a:r>
              <a:rPr lang="ro-RO" dirty="0" smtClean="0"/>
              <a:t>Exemple: (duplicate)</a:t>
            </a:r>
          </a:p>
          <a:p>
            <a:pPr lvl="1"/>
            <a:r>
              <a:rPr lang="ro-RO" dirty="0" smtClean="0"/>
              <a:t>Există chei care se repetă într-un vector?</a:t>
            </a:r>
          </a:p>
          <a:p>
            <a:pPr lvl="1"/>
            <a:r>
              <a:rPr lang="ro-RO" dirty="0" smtClean="0"/>
              <a:t>Câte chei distincte există într-un vector?</a:t>
            </a:r>
          </a:p>
          <a:p>
            <a:pPr lvl="1"/>
            <a:r>
              <a:rPr lang="ro-RO" dirty="0" smtClean="0"/>
              <a:t>Care valoare apare cel mai frecvent într-un vector?</a:t>
            </a:r>
          </a:p>
          <a:p>
            <a:r>
              <a:rPr lang="ro-RO" dirty="0" smtClean="0"/>
              <a:t> Toate aceste probleme au o soluție pătratică imediată pentru vectori de dimensiune mică (fiecare elemente al vectorului se compară cu celelalte elemente)</a:t>
            </a:r>
          </a:p>
          <a:p>
            <a:r>
              <a:rPr lang="ro-RO" dirty="0" smtClean="0"/>
              <a:t>Pentru vectori de dimensiune mare algoritmul pătratic nu se poate aplica (e nefezabil computațional)</a:t>
            </a:r>
          </a:p>
          <a:p>
            <a:r>
              <a:rPr lang="ro-RO" dirty="0" smtClean="0"/>
              <a:t>Prima dată sortăm vectorul în timp </a:t>
            </a:r>
            <a:r>
              <a:rPr lang="ro-RO" dirty="0" err="1" smtClean="0"/>
              <a:t>linearitmic</a:t>
            </a:r>
            <a:r>
              <a:rPr lang="ro-RO" dirty="0" smtClean="0"/>
              <a:t> după care parcurgem vectorul o singur dată pentru a găsi răspunsul la întrebările de mai sus</a:t>
            </a:r>
          </a:p>
        </p:txBody>
      </p:sp>
    </p:spTree>
    <p:extLst>
      <p:ext uri="{BB962C8B-B14F-4D97-AF65-F5344CB8AC3E}">
        <p14:creationId xmlns:p14="http://schemas.microsoft.com/office/powerpoint/2010/main" val="545061953"/>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Algoritmi</a:t>
            </a:r>
            <a:r>
              <a:rPr lang="en-GB" dirty="0"/>
              <a:t> de </a:t>
            </a:r>
            <a:r>
              <a:rPr lang="en-GB" dirty="0" err="1"/>
              <a:t>sortare</a:t>
            </a:r>
            <a:r>
              <a:rPr lang="en-GB" dirty="0"/>
              <a:t> – </a:t>
            </a:r>
            <a:r>
              <a:rPr lang="en-GB" dirty="0" err="1"/>
              <a:t>aplica</a:t>
            </a:r>
            <a:r>
              <a:rPr lang="ro-RO" dirty="0"/>
              <a:t>ții</a:t>
            </a:r>
          </a:p>
        </p:txBody>
      </p:sp>
      <p:sp>
        <p:nvSpPr>
          <p:cNvPr id="3" name="Content Placeholder 2"/>
          <p:cNvSpPr>
            <a:spLocks noGrp="1"/>
          </p:cNvSpPr>
          <p:nvPr>
            <p:ph idx="1"/>
          </p:nvPr>
        </p:nvSpPr>
        <p:spPr/>
        <p:txBody>
          <a:bodyPr/>
          <a:lstStyle/>
          <a:p>
            <a:r>
              <a:rPr lang="ro-RO" dirty="0" smtClean="0"/>
              <a:t>Numărarea cheilor distincte</a:t>
            </a:r>
          </a:p>
          <a:p>
            <a:pPr marL="0" indent="0">
              <a:buNone/>
            </a:pPr>
            <a:r>
              <a:rPr lang="ro-RO" dirty="0" err="1">
                <a:solidFill>
                  <a:srgbClr val="2B91AF"/>
                </a:solidFill>
                <a:highlight>
                  <a:srgbClr val="FFFFFF"/>
                </a:highlight>
                <a:latin typeface="Consolas" panose="020B0609020204030204" pitchFamily="49" charset="0"/>
              </a:rPr>
              <a:t>QuickSort</a:t>
            </a:r>
            <a:r>
              <a:rPr lang="ro-RO" dirty="0" err="1">
                <a:solidFill>
                  <a:srgbClr val="000000"/>
                </a:solidFill>
                <a:highlight>
                  <a:srgbClr val="FFFFFF"/>
                </a:highlight>
                <a:latin typeface="Consolas" panose="020B0609020204030204" pitchFamily="49" charset="0"/>
              </a:rPr>
              <a:t>.sort</a:t>
            </a:r>
            <a:r>
              <a:rPr lang="ro-RO" dirty="0">
                <a:solidFill>
                  <a:srgbClr val="000000"/>
                </a:solidFill>
                <a:highlight>
                  <a:srgbClr val="FFFFFF"/>
                </a:highlight>
                <a:latin typeface="Consolas" panose="020B0609020204030204" pitchFamily="49" charset="0"/>
              </a:rPr>
              <a:t>(a);</a:t>
            </a:r>
          </a:p>
          <a:p>
            <a:pPr marL="0" indent="0">
              <a:buNone/>
            </a:pPr>
            <a:r>
              <a:rPr lang="en-US" dirty="0" err="1" smtClean="0">
                <a:solidFill>
                  <a:srgbClr val="0000FF"/>
                </a:solidFill>
                <a:highlight>
                  <a:srgbClr val="FFFFFF"/>
                </a:highlight>
                <a:latin typeface="Consolas" panose="020B0609020204030204" pitchFamily="49" charset="0"/>
              </a:rPr>
              <a:t>int</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count = 1; </a:t>
            </a:r>
            <a:r>
              <a:rPr lang="en-US" dirty="0">
                <a:solidFill>
                  <a:srgbClr val="008000"/>
                </a:solidFill>
                <a:highlight>
                  <a:srgbClr val="FFFFFF"/>
                </a:highlight>
                <a:latin typeface="Consolas" panose="020B0609020204030204" pitchFamily="49" charset="0"/>
              </a:rPr>
              <a:t>// </a:t>
            </a:r>
            <a:r>
              <a:rPr lang="en-US" dirty="0" err="1">
                <a:solidFill>
                  <a:srgbClr val="008000"/>
                </a:solidFill>
                <a:highlight>
                  <a:srgbClr val="FFFFFF"/>
                </a:highlight>
                <a:latin typeface="Consolas" panose="020B0609020204030204" pitchFamily="49" charset="0"/>
              </a:rPr>
              <a:t>presupunem</a:t>
            </a:r>
            <a:r>
              <a:rPr lang="en-US" dirty="0">
                <a:solidFill>
                  <a:srgbClr val="008000"/>
                </a:solidFill>
                <a:highlight>
                  <a:srgbClr val="FFFFFF"/>
                </a:highlight>
                <a:latin typeface="Consolas" panose="020B0609020204030204" pitchFamily="49" charset="0"/>
              </a:rPr>
              <a:t> </a:t>
            </a:r>
            <a:r>
              <a:rPr lang="en-US" dirty="0" err="1">
                <a:solidFill>
                  <a:srgbClr val="008000"/>
                </a:solidFill>
                <a:highlight>
                  <a:srgbClr val="FFFFFF"/>
                </a:highlight>
                <a:latin typeface="Consolas" panose="020B0609020204030204" pitchFamily="49" charset="0"/>
              </a:rPr>
              <a:t>a.Length</a:t>
            </a:r>
            <a:r>
              <a:rPr lang="en-US" dirty="0">
                <a:solidFill>
                  <a:srgbClr val="008000"/>
                </a:solidFill>
                <a:highlight>
                  <a:srgbClr val="FFFFFF"/>
                </a:highlight>
                <a:latin typeface="Consolas" panose="020B0609020204030204" pitchFamily="49" charset="0"/>
              </a:rPr>
              <a:t> &gt; 0.</a:t>
            </a:r>
            <a:endParaRPr lang="en-US" dirty="0">
              <a:solidFill>
                <a:srgbClr val="000000"/>
              </a:solidFill>
              <a:highlight>
                <a:srgbClr val="FFFFFF"/>
              </a:highlight>
              <a:latin typeface="Consolas" panose="020B0609020204030204" pitchFamily="49" charset="0"/>
            </a:endParaRPr>
          </a:p>
          <a:p>
            <a:pPr marL="0" indent="0">
              <a:buNone/>
            </a:pPr>
            <a:r>
              <a:rPr lang="nn-NO" dirty="0" smtClean="0">
                <a:solidFill>
                  <a:srgbClr val="0000FF"/>
                </a:solidFill>
                <a:highlight>
                  <a:srgbClr val="FFFFFF"/>
                </a:highlight>
                <a:latin typeface="Consolas" panose="020B0609020204030204" pitchFamily="49" charset="0"/>
              </a:rPr>
              <a:t>for</a:t>
            </a:r>
            <a:r>
              <a:rPr lang="nn-NO" dirty="0" smtClean="0">
                <a:solidFill>
                  <a:srgbClr val="000000"/>
                </a:solidFill>
                <a:highlight>
                  <a:srgbClr val="FFFFFF"/>
                </a:highlight>
                <a:latin typeface="Consolas" panose="020B0609020204030204" pitchFamily="49" charset="0"/>
              </a:rPr>
              <a:t> </a:t>
            </a:r>
            <a:r>
              <a:rPr lang="nn-NO" dirty="0">
                <a:solidFill>
                  <a:srgbClr val="000000"/>
                </a:solidFill>
                <a:highlight>
                  <a:srgbClr val="FFFFFF"/>
                </a:highlight>
                <a:latin typeface="Consolas" panose="020B0609020204030204" pitchFamily="49" charset="0"/>
              </a:rPr>
              <a:t>(</a:t>
            </a:r>
            <a:r>
              <a:rPr lang="nn-NO" dirty="0">
                <a:solidFill>
                  <a:srgbClr val="0000FF"/>
                </a:solidFill>
                <a:highlight>
                  <a:srgbClr val="FFFFFF"/>
                </a:highlight>
                <a:latin typeface="Consolas" panose="020B0609020204030204" pitchFamily="49" charset="0"/>
              </a:rPr>
              <a:t>int</a:t>
            </a:r>
            <a:r>
              <a:rPr lang="nn-NO" dirty="0">
                <a:solidFill>
                  <a:srgbClr val="000000"/>
                </a:solidFill>
                <a:highlight>
                  <a:srgbClr val="FFFFFF"/>
                </a:highlight>
                <a:latin typeface="Consolas" panose="020B0609020204030204" pitchFamily="49" charset="0"/>
              </a:rPr>
              <a:t> i = 1; i &lt; a.Length; i++)</a:t>
            </a:r>
          </a:p>
          <a:p>
            <a:pPr marL="0" indent="0">
              <a:buNone/>
            </a:pPr>
            <a:r>
              <a:rPr lang="ro-RO" dirty="0" smtClean="0">
                <a:solidFill>
                  <a:srgbClr val="0000FF"/>
                </a:solidFill>
                <a:highlight>
                  <a:srgbClr val="FFFFFF"/>
                </a:highlight>
                <a:latin typeface="Consolas" panose="020B0609020204030204" pitchFamily="49" charset="0"/>
              </a:rPr>
              <a:t>	</a:t>
            </a:r>
            <a:r>
              <a:rPr lang="ro-RO" dirty="0" err="1" smtClean="0">
                <a:solidFill>
                  <a:srgbClr val="0000FF"/>
                </a:solidFill>
                <a:highlight>
                  <a:srgbClr val="FFFFFF"/>
                </a:highlight>
                <a:latin typeface="Consolas" panose="020B0609020204030204" pitchFamily="49" charset="0"/>
              </a:rPr>
              <a:t>if</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(a[i].</a:t>
            </a:r>
            <a:r>
              <a:rPr lang="ro-RO" dirty="0" err="1">
                <a:solidFill>
                  <a:srgbClr val="000000"/>
                </a:solidFill>
                <a:highlight>
                  <a:srgbClr val="FFFFFF"/>
                </a:highlight>
                <a:latin typeface="Consolas" panose="020B0609020204030204" pitchFamily="49" charset="0"/>
              </a:rPr>
              <a:t>CompareTo</a:t>
            </a:r>
            <a:r>
              <a:rPr lang="ro-RO" dirty="0">
                <a:solidFill>
                  <a:srgbClr val="000000"/>
                </a:solidFill>
                <a:highlight>
                  <a:srgbClr val="FFFFFF"/>
                </a:highlight>
                <a:latin typeface="Consolas" panose="020B0609020204030204" pitchFamily="49" charset="0"/>
              </a:rPr>
              <a:t>(a[i - 1]) != 0)</a:t>
            </a:r>
          </a:p>
          <a:p>
            <a:pPr marL="0" indent="0">
              <a:buNone/>
            </a:pPr>
            <a:r>
              <a:rPr lang="ro-RO" dirty="0" smtClean="0">
                <a:solidFill>
                  <a:srgbClr val="000000"/>
                </a:solidFill>
                <a:highlight>
                  <a:srgbClr val="FFFFFF"/>
                </a:highlight>
                <a:latin typeface="Consolas" panose="020B0609020204030204" pitchFamily="49" charset="0"/>
              </a:rPr>
              <a:t>		</a:t>
            </a:r>
            <a:r>
              <a:rPr lang="ro-RO" dirty="0" err="1" smtClean="0">
                <a:solidFill>
                  <a:srgbClr val="000000"/>
                </a:solidFill>
                <a:highlight>
                  <a:srgbClr val="FFFFFF"/>
                </a:highlight>
                <a:latin typeface="Consolas" panose="020B0609020204030204" pitchFamily="49" charset="0"/>
              </a:rPr>
              <a:t>count</a:t>
            </a:r>
            <a:r>
              <a:rPr lang="ro-RO" dirty="0">
                <a:solidFill>
                  <a:srgbClr val="000000"/>
                </a:solidFill>
                <a:highlight>
                  <a:srgbClr val="FFFFFF"/>
                </a:highlight>
                <a:latin typeface="Consolas" panose="020B0609020204030204" pitchFamily="49" charset="0"/>
              </a:rPr>
              <a:t>++;</a:t>
            </a:r>
            <a:endParaRPr lang="ro-RO" dirty="0"/>
          </a:p>
        </p:txBody>
      </p:sp>
    </p:spTree>
    <p:extLst>
      <p:ext uri="{BB962C8B-B14F-4D97-AF65-F5344CB8AC3E}">
        <p14:creationId xmlns:p14="http://schemas.microsoft.com/office/powerpoint/2010/main" val="3038148163"/>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Algoritmi</a:t>
            </a:r>
            <a:r>
              <a:rPr lang="en-GB" dirty="0"/>
              <a:t> de </a:t>
            </a:r>
            <a:r>
              <a:rPr lang="en-GB" dirty="0" err="1"/>
              <a:t>sortare</a:t>
            </a:r>
            <a:r>
              <a:rPr lang="en-GB" dirty="0"/>
              <a:t> – </a:t>
            </a:r>
            <a:r>
              <a:rPr lang="en-GB" dirty="0" err="1"/>
              <a:t>aplica</a:t>
            </a:r>
            <a:r>
              <a:rPr lang="ro-RO" dirty="0"/>
              <a:t>ții</a:t>
            </a:r>
          </a:p>
        </p:txBody>
      </p:sp>
      <p:sp>
        <p:nvSpPr>
          <p:cNvPr id="3" name="Content Placeholder 2"/>
          <p:cNvSpPr>
            <a:spLocks noGrp="1"/>
          </p:cNvSpPr>
          <p:nvPr>
            <p:ph idx="1"/>
          </p:nvPr>
        </p:nvSpPr>
        <p:spPr/>
        <p:txBody>
          <a:bodyPr/>
          <a:lstStyle/>
          <a:p>
            <a:r>
              <a:rPr lang="ro-RO" dirty="0" smtClean="0"/>
              <a:t>Se dau două permutări aleatorii ale numerelor de la 0 la N-1</a:t>
            </a:r>
          </a:p>
          <a:p>
            <a:r>
              <a:rPr lang="ro-RO" b="1" dirty="0" smtClean="0"/>
              <a:t>Distanța </a:t>
            </a:r>
            <a:r>
              <a:rPr lang="ro-RO" b="1" i="1" dirty="0" smtClean="0"/>
              <a:t>Kendall </a:t>
            </a:r>
            <a:r>
              <a:rPr lang="ro-RO" b="1" i="1" dirty="0" err="1" smtClean="0"/>
              <a:t>tau</a:t>
            </a:r>
            <a:r>
              <a:rPr lang="ro-RO" b="1" i="1" dirty="0" smtClean="0"/>
              <a:t> </a:t>
            </a:r>
            <a:r>
              <a:rPr lang="ro-RO" dirty="0" smtClean="0"/>
              <a:t>dintre cele două permutări = numărul de perechi de numere pentru care ordinea din cele două permutări este diferită</a:t>
            </a:r>
          </a:p>
          <a:p>
            <a:r>
              <a:rPr lang="ro-RO" dirty="0" smtClean="0"/>
              <a:t>Exemplu: </a:t>
            </a:r>
            <a:r>
              <a:rPr lang="ro-RO" dirty="0"/>
              <a:t>P1 = {0, 3, 1, 6, 2, 5, 4} </a:t>
            </a:r>
            <a:r>
              <a:rPr lang="ro-RO" dirty="0" smtClean="0"/>
              <a:t>și </a:t>
            </a:r>
            <a:r>
              <a:rPr lang="ro-RO" dirty="0"/>
              <a:t>P2 = {1, 0, 3, 6, 4, 2, 5} </a:t>
            </a:r>
            <a:r>
              <a:rPr lang="ro-RO" dirty="0" smtClean="0"/>
              <a:t>Distanța Kendall </a:t>
            </a:r>
            <a:r>
              <a:rPr lang="ro-RO" dirty="0" err="1" smtClean="0"/>
              <a:t>tau</a:t>
            </a:r>
            <a:r>
              <a:rPr lang="ro-RO" dirty="0" smtClean="0"/>
              <a:t> </a:t>
            </a:r>
            <a:r>
              <a:rPr lang="ro-RO" dirty="0"/>
              <a:t>este 4 pentru ca </a:t>
            </a:r>
            <a:r>
              <a:rPr lang="ro-RO" dirty="0" smtClean="0"/>
              <a:t>perechile care </a:t>
            </a:r>
            <a:r>
              <a:rPr lang="ro-RO" dirty="0"/>
              <a:t>nu sunt î</a:t>
            </a:r>
            <a:r>
              <a:rPr lang="ro-RO" dirty="0" smtClean="0"/>
              <a:t>n aceeași </a:t>
            </a:r>
            <a:r>
              <a:rPr lang="ro-RO" dirty="0"/>
              <a:t>ordine sunt (0, 1), (3, 1), (2, 4), (5, 4</a:t>
            </a:r>
            <a:r>
              <a:rPr lang="ro-RO" dirty="0" smtClean="0"/>
              <a:t>)</a:t>
            </a:r>
          </a:p>
          <a:p>
            <a:r>
              <a:rPr lang="ro-RO" dirty="0" smtClean="0"/>
              <a:t>Această valoare este folosită în multe domenii: sociologie, teoria votului, biologie moleculară, motoare de căutare pe web</a:t>
            </a:r>
          </a:p>
          <a:p>
            <a:r>
              <a:rPr lang="ro-RO" dirty="0" smtClean="0"/>
              <a:t>Se cere să se scrie un program eficient care să calculeze această valoare pentru două permutări</a:t>
            </a:r>
            <a:endParaRPr lang="ro-RO" dirty="0"/>
          </a:p>
        </p:txBody>
      </p:sp>
    </p:spTree>
    <p:extLst>
      <p:ext uri="{BB962C8B-B14F-4D97-AF65-F5344CB8AC3E}">
        <p14:creationId xmlns:p14="http://schemas.microsoft.com/office/powerpoint/2010/main" val="438989373"/>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Algoritmi</a:t>
            </a:r>
            <a:r>
              <a:rPr lang="en-GB" dirty="0"/>
              <a:t> de </a:t>
            </a:r>
            <a:r>
              <a:rPr lang="en-GB" dirty="0" err="1"/>
              <a:t>sortare</a:t>
            </a:r>
            <a:r>
              <a:rPr lang="en-GB" dirty="0"/>
              <a:t> – </a:t>
            </a:r>
            <a:r>
              <a:rPr lang="en-GB" dirty="0" err="1"/>
              <a:t>aplica</a:t>
            </a:r>
            <a:r>
              <a:rPr lang="ro-RO" dirty="0"/>
              <a:t>ții</a:t>
            </a:r>
          </a:p>
        </p:txBody>
      </p:sp>
      <p:sp>
        <p:nvSpPr>
          <p:cNvPr id="3" name="Content Placeholder 2"/>
          <p:cNvSpPr>
            <a:spLocks noGrp="1"/>
          </p:cNvSpPr>
          <p:nvPr>
            <p:ph idx="1"/>
          </p:nvPr>
        </p:nvSpPr>
        <p:spPr>
          <a:xfrm>
            <a:off x="677333" y="2160590"/>
            <a:ext cx="8911283" cy="3880773"/>
          </a:xfrm>
        </p:spPr>
        <p:txBody>
          <a:bodyPr>
            <a:normAutofit lnSpcReduction="10000"/>
          </a:bodyPr>
          <a:lstStyle/>
          <a:p>
            <a:r>
              <a:rPr lang="ro-RO" b="1" dirty="0" smtClean="0"/>
              <a:t>Găsirea valorii medii </a:t>
            </a:r>
            <a:r>
              <a:rPr lang="ro-RO" dirty="0" smtClean="0"/>
              <a:t>dintr-un vector = valoarea x pentru care jumătate din elementele vectorului sunt mai mici decât x și jumătate sunt mai mari decât x</a:t>
            </a:r>
          </a:p>
          <a:p>
            <a:r>
              <a:rPr lang="ro-RO" dirty="0" smtClean="0"/>
              <a:t>Este o operație uzuală în statistică și aplicații pentru procesarea datelor</a:t>
            </a:r>
          </a:p>
          <a:p>
            <a:r>
              <a:rPr lang="ro-RO" dirty="0" smtClean="0"/>
              <a:t>Găsirea valorii medii este un caz particular de selecție: găsirea celui de-al k-lea mic element dintr-o listă</a:t>
            </a:r>
          </a:p>
          <a:p>
            <a:r>
              <a:rPr lang="ro-RO" dirty="0" smtClean="0"/>
              <a:t>Selecția are multe aplicații în procesarea datelor experimentale</a:t>
            </a:r>
          </a:p>
          <a:p>
            <a:r>
              <a:rPr lang="ro-RO" dirty="0" smtClean="0"/>
              <a:t>O soluție am văzut deja: </a:t>
            </a:r>
            <a:r>
              <a:rPr lang="ro-RO" dirty="0" err="1" smtClean="0"/>
              <a:t>TopM</a:t>
            </a:r>
            <a:endParaRPr lang="ro-RO" dirty="0" smtClean="0"/>
          </a:p>
          <a:p>
            <a:r>
              <a:rPr lang="ro-RO" dirty="0" smtClean="0"/>
              <a:t>O altă soluție este să sortăm lista de elemente și să luăm a k-a valoare (soluție </a:t>
            </a:r>
            <a:r>
              <a:rPr lang="ro-RO" dirty="0" err="1" smtClean="0"/>
              <a:t>linearitmică</a:t>
            </a:r>
            <a:r>
              <a:rPr lang="ro-RO" dirty="0" smtClean="0"/>
              <a:t>)</a:t>
            </a:r>
            <a:endParaRPr lang="en-GB" dirty="0" smtClean="0"/>
          </a:p>
          <a:p>
            <a:r>
              <a:rPr lang="en-GB" dirty="0" err="1" smtClean="0"/>
              <a:t>Dac</a:t>
            </a:r>
            <a:r>
              <a:rPr lang="ro-RO" dirty="0" smtClean="0"/>
              <a:t>ă k este mic sau mare soluția este simplă</a:t>
            </a:r>
          </a:p>
          <a:p>
            <a:r>
              <a:rPr lang="ro-RO" dirty="0" smtClean="0"/>
              <a:t>Dacă k ≈ N/2 atunci avem o soluție liniară bazată pe partiționarea </a:t>
            </a:r>
            <a:r>
              <a:rPr lang="ro-RO" dirty="0" err="1" smtClean="0"/>
              <a:t>QuickSort</a:t>
            </a:r>
            <a:endParaRPr lang="ro-RO" dirty="0" smtClean="0"/>
          </a:p>
          <a:p>
            <a:endParaRPr lang="ro-RO" dirty="0" smtClean="0"/>
          </a:p>
          <a:p>
            <a:endParaRPr lang="ro-RO" dirty="0"/>
          </a:p>
        </p:txBody>
      </p:sp>
    </p:spTree>
    <p:extLst>
      <p:ext uri="{BB962C8B-B14F-4D97-AF65-F5344CB8AC3E}">
        <p14:creationId xmlns:p14="http://schemas.microsoft.com/office/powerpoint/2010/main" val="3036845142"/>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Algoritmi</a:t>
            </a:r>
            <a:r>
              <a:rPr lang="en-GB" dirty="0"/>
              <a:t> de </a:t>
            </a:r>
            <a:r>
              <a:rPr lang="en-GB" dirty="0" err="1"/>
              <a:t>sortare</a:t>
            </a:r>
            <a:r>
              <a:rPr lang="en-GB" dirty="0"/>
              <a:t> – </a:t>
            </a:r>
            <a:r>
              <a:rPr lang="en-GB" dirty="0" err="1"/>
              <a:t>aplica</a:t>
            </a:r>
            <a:r>
              <a:rPr lang="ro-RO" dirty="0"/>
              <a:t>ții</a:t>
            </a:r>
          </a:p>
        </p:txBody>
      </p:sp>
      <p:sp>
        <p:nvSpPr>
          <p:cNvPr id="3" name="Content Placeholder 2"/>
          <p:cNvSpPr>
            <a:spLocks noGrp="1"/>
          </p:cNvSpPr>
          <p:nvPr>
            <p:ph idx="1"/>
          </p:nvPr>
        </p:nvSpPr>
        <p:spPr>
          <a:xfrm>
            <a:off x="677338" y="1677802"/>
            <a:ext cx="8596668" cy="4363564"/>
          </a:xfrm>
        </p:spPr>
        <p:txBody>
          <a:bodyPr>
            <a:normAutofit fontScale="92500" lnSpcReduction="10000"/>
          </a:bodyPr>
          <a:lstStyle/>
          <a:p>
            <a:r>
              <a:rPr lang="ro-RO" b="1" dirty="0"/>
              <a:t>Găsirea valorii </a:t>
            </a:r>
            <a:r>
              <a:rPr lang="ro-RO" b="1" dirty="0" smtClean="0"/>
              <a:t>medii – </a:t>
            </a:r>
            <a:r>
              <a:rPr lang="ro-RO" dirty="0" smtClean="0"/>
              <a:t>soluție liniară</a:t>
            </a:r>
            <a:endParaRPr lang="en-GB" dirty="0" smtClean="0"/>
          </a:p>
          <a:p>
            <a:pPr marL="0" indent="0">
              <a:buNone/>
            </a:pPr>
            <a:r>
              <a:rPr lang="fr-FR" dirty="0">
                <a:solidFill>
                  <a:srgbClr val="0000FF"/>
                </a:solidFill>
                <a:highlight>
                  <a:srgbClr val="FFFFFF"/>
                </a:highlight>
                <a:latin typeface="Consolas" panose="020B0609020204030204" pitchFamily="49" charset="0"/>
              </a:rPr>
              <a:t>public</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static</a:t>
            </a:r>
            <a:r>
              <a:rPr lang="fr-FR" dirty="0">
                <a:solidFill>
                  <a:srgbClr val="000000"/>
                </a:solidFill>
                <a:highlight>
                  <a:srgbClr val="FFFFFF"/>
                </a:highlight>
                <a:latin typeface="Consolas" panose="020B0609020204030204" pitchFamily="49" charset="0"/>
              </a:rPr>
              <a:t> T select&lt;T&gt;(T[] a, </a:t>
            </a:r>
            <a:r>
              <a:rPr lang="fr-FR" dirty="0" err="1">
                <a:solidFill>
                  <a:srgbClr val="0000FF"/>
                </a:solidFill>
                <a:highlight>
                  <a:srgbClr val="FFFFFF"/>
                </a:highlight>
                <a:latin typeface="Consolas" panose="020B0609020204030204" pitchFamily="49" charset="0"/>
              </a:rPr>
              <a:t>int</a:t>
            </a:r>
            <a:r>
              <a:rPr lang="fr-FR" dirty="0">
                <a:solidFill>
                  <a:srgbClr val="000000"/>
                </a:solidFill>
                <a:highlight>
                  <a:srgbClr val="FFFFFF"/>
                </a:highlight>
                <a:latin typeface="Consolas" panose="020B0609020204030204" pitchFamily="49" charset="0"/>
              </a:rPr>
              <a:t> k) </a:t>
            </a:r>
            <a:r>
              <a:rPr lang="fr-FR" dirty="0" err="1">
                <a:solidFill>
                  <a:srgbClr val="0000FF"/>
                </a:solidFill>
                <a:highlight>
                  <a:srgbClr val="FFFFFF"/>
                </a:highlight>
                <a:latin typeface="Consolas" panose="020B0609020204030204" pitchFamily="49" charset="0"/>
              </a:rPr>
              <a:t>where</a:t>
            </a:r>
            <a:r>
              <a:rPr lang="fr-FR" dirty="0">
                <a:solidFill>
                  <a:srgbClr val="000000"/>
                </a:solidFill>
                <a:highlight>
                  <a:srgbClr val="FFFFFF"/>
                </a:highlight>
                <a:latin typeface="Consolas" panose="020B0609020204030204" pitchFamily="49" charset="0"/>
              </a:rPr>
              <a:t> T: </a:t>
            </a:r>
            <a:r>
              <a:rPr lang="fr-FR" dirty="0" err="1">
                <a:solidFill>
                  <a:srgbClr val="2B91AF"/>
                </a:solidFill>
                <a:highlight>
                  <a:srgbClr val="FFFFFF"/>
                </a:highlight>
                <a:latin typeface="Consolas" panose="020B0609020204030204" pitchFamily="49" charset="0"/>
              </a:rPr>
              <a:t>IComparable</a:t>
            </a:r>
            <a:r>
              <a:rPr lang="fr-FR" dirty="0">
                <a:solidFill>
                  <a:srgbClr val="000000"/>
                </a:solidFill>
                <a:highlight>
                  <a:srgbClr val="FFFFFF"/>
                </a:highlight>
                <a:latin typeface="Consolas" panose="020B0609020204030204" pitchFamily="49" charset="0"/>
              </a:rPr>
              <a:t>&lt;T</a:t>
            </a:r>
            <a:r>
              <a:rPr lang="fr-FR" dirty="0" smtClean="0">
                <a:solidFill>
                  <a:srgbClr val="000000"/>
                </a:solidFill>
                <a:highlight>
                  <a:srgbClr val="FFFFFF"/>
                </a:highlight>
                <a:latin typeface="Consolas" panose="020B0609020204030204" pitchFamily="49" charset="0"/>
              </a:rPr>
              <a:t>&gt;</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2B91AF"/>
                </a:solidFill>
                <a:highlight>
                  <a:srgbClr val="FFFFFF"/>
                </a:highlight>
                <a:latin typeface="Consolas" panose="020B0609020204030204" pitchFamily="49" charset="0"/>
              </a:rPr>
              <a:t>Util</a:t>
            </a:r>
            <a:r>
              <a:rPr lang="ro-RO" dirty="0" err="1">
                <a:solidFill>
                  <a:srgbClr val="000000"/>
                </a:solidFill>
                <a:highlight>
                  <a:srgbClr val="FFFFFF"/>
                </a:highlight>
                <a:latin typeface="Consolas" panose="020B0609020204030204" pitchFamily="49" charset="0"/>
              </a:rPr>
              <a:t>.shuffle</a:t>
            </a:r>
            <a:r>
              <a:rPr lang="ro-RO" dirty="0">
                <a:solidFill>
                  <a:srgbClr val="000000"/>
                </a:solidFill>
                <a:highlight>
                  <a:srgbClr val="FFFFFF"/>
                </a:highlight>
                <a:latin typeface="Consolas" panose="020B0609020204030204" pitchFamily="49" charset="0"/>
              </a:rPr>
              <a:t>(a);</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lo = 0, hi = </a:t>
            </a:r>
            <a:r>
              <a:rPr lang="en-US" dirty="0" err="1">
                <a:solidFill>
                  <a:srgbClr val="000000"/>
                </a:solidFill>
                <a:highlight>
                  <a:srgbClr val="FFFFFF"/>
                </a:highlight>
                <a:latin typeface="Consolas" panose="020B0609020204030204" pitchFamily="49" charset="0"/>
              </a:rPr>
              <a:t>a.Length</a:t>
            </a:r>
            <a:r>
              <a:rPr lang="en-US" dirty="0">
                <a:solidFill>
                  <a:srgbClr val="000000"/>
                </a:solidFill>
                <a:highlight>
                  <a:srgbClr val="FFFFFF"/>
                </a:highlight>
                <a:latin typeface="Consolas" panose="020B0609020204030204" pitchFamily="49" charset="0"/>
              </a:rPr>
              <a:t> - 1;</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while</a:t>
            </a:r>
            <a:r>
              <a:rPr lang="ro-RO" dirty="0">
                <a:solidFill>
                  <a:srgbClr val="000000"/>
                </a:solidFill>
                <a:highlight>
                  <a:srgbClr val="FFFFFF"/>
                </a:highlight>
                <a:latin typeface="Consolas" panose="020B0609020204030204" pitchFamily="49" charset="0"/>
              </a:rPr>
              <a:t> (hi &gt; </a:t>
            </a:r>
            <a:r>
              <a:rPr lang="ro-RO" dirty="0" err="1">
                <a:solidFill>
                  <a:srgbClr val="000000"/>
                </a:solidFill>
                <a:highlight>
                  <a:srgbClr val="FFFFFF"/>
                </a:highlight>
                <a:latin typeface="Consolas" panose="020B0609020204030204" pitchFamily="49" charset="0"/>
              </a:rPr>
              <a:t>lo</a:t>
            </a:r>
            <a:r>
              <a:rPr lang="ro-RO" dirty="0" smtClean="0">
                <a:solidFill>
                  <a:srgbClr val="000000"/>
                </a:solidFill>
                <a:highlight>
                  <a:srgbClr val="FFFFFF"/>
                </a:highlight>
                <a:latin typeface="Consolas" panose="020B0609020204030204" pitchFamily="49" charset="0"/>
              </a:rPr>
              <a:t>){</a:t>
            </a:r>
            <a:endParaRPr lang="ro-RO" dirty="0">
              <a:solidFill>
                <a:srgbClr val="000000"/>
              </a:solidFill>
              <a:highlight>
                <a:srgbClr val="FFFFFF"/>
              </a:highlight>
              <a:latin typeface="Consolas" panose="020B0609020204030204" pitchFamily="49" charset="0"/>
            </a:endParaRPr>
          </a:p>
          <a:p>
            <a:pPr marL="0" indent="0">
              <a:buNone/>
            </a:pPr>
            <a:r>
              <a:rPr lang="it-IT" dirty="0">
                <a:solidFill>
                  <a:srgbClr val="000000"/>
                </a:solidFill>
                <a:highlight>
                  <a:srgbClr val="FFFFFF"/>
                </a:highlight>
                <a:latin typeface="Consolas" panose="020B0609020204030204" pitchFamily="49" charset="0"/>
              </a:rPr>
              <a:t>                </a:t>
            </a:r>
            <a:r>
              <a:rPr lang="it-IT" dirty="0">
                <a:solidFill>
                  <a:srgbClr val="0000FF"/>
                </a:solidFill>
                <a:highlight>
                  <a:srgbClr val="FFFFFF"/>
                </a:highlight>
                <a:latin typeface="Consolas" panose="020B0609020204030204" pitchFamily="49" charset="0"/>
              </a:rPr>
              <a:t>int</a:t>
            </a:r>
            <a:r>
              <a:rPr lang="it-IT" dirty="0">
                <a:solidFill>
                  <a:srgbClr val="000000"/>
                </a:solidFill>
                <a:highlight>
                  <a:srgbClr val="FFFFFF"/>
                </a:highlight>
                <a:latin typeface="Consolas" panose="020B0609020204030204" pitchFamily="49" charset="0"/>
              </a:rPr>
              <a:t> j = partition(a, lo, hi);</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(j == k)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a[k];</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else</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(j &gt; k) hi = j - 1;</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else</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(j &lt; k) lo = j + 1;</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return</a:t>
            </a:r>
            <a:r>
              <a:rPr lang="ro-RO" dirty="0">
                <a:solidFill>
                  <a:srgbClr val="000000"/>
                </a:solidFill>
                <a:highlight>
                  <a:srgbClr val="FFFFFF"/>
                </a:highlight>
                <a:latin typeface="Consolas" panose="020B0609020204030204" pitchFamily="49" charset="0"/>
              </a:rPr>
              <a:t> a[k];</a:t>
            </a:r>
          </a:p>
          <a:p>
            <a:pPr marL="0" indent="0">
              <a:buNone/>
            </a:pPr>
            <a:r>
              <a:rPr lang="ro-RO" dirty="0">
                <a:solidFill>
                  <a:srgbClr val="000000"/>
                </a:solidFill>
                <a:highlight>
                  <a:srgbClr val="FFFFFF"/>
                </a:highlight>
                <a:latin typeface="Consolas" panose="020B0609020204030204" pitchFamily="49" charset="0"/>
              </a:rPr>
              <a:t>        }</a:t>
            </a:r>
            <a:endParaRPr lang="ro-RO" dirty="0"/>
          </a:p>
        </p:txBody>
      </p:sp>
    </p:spTree>
    <p:extLst>
      <p:ext uri="{BB962C8B-B14F-4D97-AF65-F5344CB8AC3E}">
        <p14:creationId xmlns:p14="http://schemas.microsoft.com/office/powerpoint/2010/main" val="1374727332"/>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Algoritmi</a:t>
            </a:r>
            <a:r>
              <a:rPr lang="en-GB" dirty="0"/>
              <a:t> de </a:t>
            </a:r>
            <a:r>
              <a:rPr lang="en-GB" dirty="0" err="1"/>
              <a:t>sortare</a:t>
            </a:r>
            <a:r>
              <a:rPr lang="en-GB" dirty="0"/>
              <a:t> – </a:t>
            </a:r>
            <a:r>
              <a:rPr lang="en-GB" dirty="0" err="1"/>
              <a:t>aplica</a:t>
            </a:r>
            <a:r>
              <a:rPr lang="ro-RO" dirty="0" smtClean="0"/>
              <a:t>ții</a:t>
            </a:r>
            <a:endParaRPr lang="ro-RO" dirty="0"/>
          </a:p>
        </p:txBody>
      </p:sp>
      <p:sp>
        <p:nvSpPr>
          <p:cNvPr id="3" name="Content Placeholder 2"/>
          <p:cNvSpPr>
            <a:spLocks noGrp="1"/>
          </p:cNvSpPr>
          <p:nvPr>
            <p:ph idx="1"/>
          </p:nvPr>
        </p:nvSpPr>
        <p:spPr/>
        <p:txBody>
          <a:bodyPr/>
          <a:lstStyle/>
          <a:p>
            <a:r>
              <a:rPr lang="en-GB" dirty="0" err="1" smtClean="0"/>
              <a:t>Sortarea</a:t>
            </a:r>
            <a:r>
              <a:rPr lang="en-GB" dirty="0" smtClean="0"/>
              <a:t> </a:t>
            </a:r>
            <a:r>
              <a:rPr lang="en-GB" dirty="0" err="1" smtClean="0"/>
              <a:t>este</a:t>
            </a:r>
            <a:r>
              <a:rPr lang="en-GB" dirty="0" smtClean="0"/>
              <a:t> o </a:t>
            </a:r>
            <a:r>
              <a:rPr lang="ro-RO" dirty="0" smtClean="0"/>
              <a:t>operație omniprezentă în orice aplicație software</a:t>
            </a:r>
          </a:p>
          <a:p>
            <a:pPr lvl="1"/>
            <a:r>
              <a:rPr lang="ro-RO" dirty="0" smtClean="0"/>
              <a:t>Biblioteci multimedia sunt sortate după numele artistului</a:t>
            </a:r>
          </a:p>
          <a:p>
            <a:pPr lvl="1"/>
            <a:r>
              <a:rPr lang="ro-RO" dirty="0" smtClean="0"/>
              <a:t>Email-urile sunt sortate după data primirii</a:t>
            </a:r>
          </a:p>
          <a:p>
            <a:pPr lvl="1"/>
            <a:r>
              <a:rPr lang="ro-RO" dirty="0" smtClean="0"/>
              <a:t>Imaginile sunt sortate după dată</a:t>
            </a:r>
          </a:p>
          <a:p>
            <a:pPr lvl="1"/>
            <a:r>
              <a:rPr lang="ro-RO" dirty="0" smtClean="0"/>
              <a:t>Universitățile sortează studenții după nume, medie, ID</a:t>
            </a:r>
          </a:p>
          <a:p>
            <a:pPr lvl="1"/>
            <a:r>
              <a:rPr lang="ro-RO" dirty="0" smtClean="0"/>
              <a:t>Oamenii de știință sortează datele experimentale după diverse criterii pentru a permite realizarea de simulări ale lumii naturale</a:t>
            </a:r>
          </a:p>
          <a:p>
            <a:r>
              <a:rPr lang="ro-RO" dirty="0" smtClean="0"/>
              <a:t>E greu de găsit o aplicație computațională  care să nu utilizeze sortare</a:t>
            </a:r>
          </a:p>
          <a:p>
            <a:r>
              <a:rPr lang="ro-RO" dirty="0" smtClean="0"/>
              <a:t>	</a:t>
            </a:r>
            <a:endParaRPr lang="ro-RO" dirty="0"/>
          </a:p>
        </p:txBody>
      </p:sp>
    </p:spTree>
    <p:extLst>
      <p:ext uri="{BB962C8B-B14F-4D97-AF65-F5344CB8AC3E}">
        <p14:creationId xmlns:p14="http://schemas.microsoft.com/office/powerpoint/2010/main" val="1930028672"/>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Algoritmi</a:t>
            </a:r>
            <a:r>
              <a:rPr lang="en-GB" dirty="0"/>
              <a:t> de </a:t>
            </a:r>
            <a:r>
              <a:rPr lang="en-GB" dirty="0" err="1"/>
              <a:t>sortare</a:t>
            </a:r>
            <a:r>
              <a:rPr lang="en-GB" dirty="0"/>
              <a:t> – </a:t>
            </a:r>
            <a:r>
              <a:rPr lang="en-GB" dirty="0" err="1"/>
              <a:t>aplica</a:t>
            </a:r>
            <a:r>
              <a:rPr lang="ro-RO" dirty="0"/>
              <a:t>ții</a:t>
            </a:r>
          </a:p>
        </p:txBody>
      </p:sp>
      <p:sp>
        <p:nvSpPr>
          <p:cNvPr id="3" name="Content Placeholder 2"/>
          <p:cNvSpPr>
            <a:spLocks noGrp="1"/>
          </p:cNvSpPr>
          <p:nvPr>
            <p:ph idx="1"/>
          </p:nvPr>
        </p:nvSpPr>
        <p:spPr/>
        <p:txBody>
          <a:bodyPr>
            <a:normAutofit lnSpcReduction="10000"/>
          </a:bodyPr>
          <a:lstStyle/>
          <a:p>
            <a:r>
              <a:rPr lang="ro-RO" dirty="0" smtClean="0"/>
              <a:t>Aplicații comerciale</a:t>
            </a:r>
          </a:p>
          <a:p>
            <a:pPr lvl="1"/>
            <a:r>
              <a:rPr lang="ro-RO" dirty="0" smtClean="0"/>
              <a:t>La ora actuală există foarte multă informație în diverse baze de date comerciale</a:t>
            </a:r>
          </a:p>
          <a:p>
            <a:pPr lvl="1"/>
            <a:r>
              <a:rPr lang="ro-RO" dirty="0" smtClean="0"/>
              <a:t>Organizațiile guvernamentale, instituțiile financiare, companiile comerciale organizează mare parte din această informație prin sortare</a:t>
            </a:r>
          </a:p>
          <a:p>
            <a:pPr lvl="1"/>
            <a:r>
              <a:rPr lang="ro-RO" dirty="0" smtClean="0"/>
              <a:t>Conturi sortate după nume sau număr, tranzacții sortate după dată sau sumă, mesaje scrise sortate după adresă sau cod poștal, fișiere sortate după nume sau dată</a:t>
            </a:r>
          </a:p>
          <a:p>
            <a:pPr lvl="1"/>
            <a:r>
              <a:rPr lang="ro-RO" dirty="0" smtClean="0"/>
              <a:t>Toate aceste date implică un algoritm de sortare</a:t>
            </a:r>
          </a:p>
          <a:p>
            <a:pPr lvl="1"/>
            <a:r>
              <a:rPr lang="ro-RO" dirty="0" smtClean="0"/>
              <a:t>Datele sunt stocate în baze de date și sortate după mai multe chei pentru căutare mai ușoară, informația nouă este sortată după toate cheile și interclasată cu informația existentă în baza de date pentru fiecare cheie în parte</a:t>
            </a:r>
          </a:p>
          <a:p>
            <a:pPr lvl="1"/>
            <a:r>
              <a:rPr lang="ro-RO" dirty="0" smtClean="0"/>
              <a:t>Bazele de date conțin milioane/miliarde de înregistrai care nu ar putea fi procesate fără algoritmi de sortare </a:t>
            </a:r>
            <a:r>
              <a:rPr lang="ro-RO" dirty="0" err="1" smtClean="0"/>
              <a:t>linearitmici</a:t>
            </a:r>
            <a:endParaRPr lang="ro-RO" dirty="0"/>
          </a:p>
        </p:txBody>
      </p:sp>
    </p:spTree>
    <p:extLst>
      <p:ext uri="{BB962C8B-B14F-4D97-AF65-F5344CB8AC3E}">
        <p14:creationId xmlns:p14="http://schemas.microsoft.com/office/powerpoint/2010/main" val="15272801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Colec</a:t>
            </a:r>
            <a:r>
              <a:rPr lang="ro-RO" dirty="0"/>
              <a:t>ții de obiecte –</a:t>
            </a:r>
            <a:r>
              <a:rPr lang="en-GB" dirty="0"/>
              <a:t> </a:t>
            </a:r>
            <a:r>
              <a:rPr lang="ro-RO" dirty="0" err="1" smtClean="0"/>
              <a:t>Queue</a:t>
            </a:r>
            <a:r>
              <a:rPr lang="ro-RO" dirty="0" smtClean="0"/>
              <a:t> - FIFO</a:t>
            </a:r>
            <a:endParaRPr lang="ro-RO" dirty="0"/>
          </a:p>
        </p:txBody>
      </p:sp>
      <p:sp>
        <p:nvSpPr>
          <p:cNvPr id="3" name="Content Placeholder 2"/>
          <p:cNvSpPr>
            <a:spLocks noGrp="1"/>
          </p:cNvSpPr>
          <p:nvPr>
            <p:ph idx="1"/>
          </p:nvPr>
        </p:nvSpPr>
        <p:spPr/>
        <p:txBody>
          <a:bodyPr/>
          <a:lstStyle/>
          <a:p>
            <a:r>
              <a:rPr lang="ro-RO" dirty="0" smtClean="0"/>
              <a:t>Se bazează pe principiul </a:t>
            </a:r>
            <a:r>
              <a:rPr lang="ro-RO" dirty="0" err="1" smtClean="0"/>
              <a:t>First</a:t>
            </a:r>
            <a:r>
              <a:rPr lang="ro-RO" dirty="0" smtClean="0"/>
              <a:t> In – </a:t>
            </a:r>
            <a:r>
              <a:rPr lang="ro-RO" dirty="0" err="1" smtClean="0"/>
              <a:t>First</a:t>
            </a:r>
            <a:r>
              <a:rPr lang="ro-RO" dirty="0" smtClean="0"/>
              <a:t> Out (primul venit – primul servit)</a:t>
            </a:r>
          </a:p>
          <a:p>
            <a:r>
              <a:rPr lang="ro-RO" dirty="0" smtClean="0"/>
              <a:t>Un principiu întâlnit în viața de zi cu zi: permite un serviciu echitabil</a:t>
            </a:r>
          </a:p>
          <a:p>
            <a:r>
              <a:rPr lang="ro-RO" dirty="0" smtClean="0"/>
              <a:t>Cel care a așteptat cel mai mult este cel care este servit primul</a:t>
            </a:r>
          </a:p>
          <a:p>
            <a:r>
              <a:rPr lang="ro-RO" dirty="0" smtClean="0"/>
              <a:t>Au un rol central în multe aplicații</a:t>
            </a:r>
          </a:p>
          <a:p>
            <a:r>
              <a:rPr lang="ro-RO" dirty="0" smtClean="0"/>
              <a:t>Folosim coada pentru a păstra ordinea relativă a elementelor</a:t>
            </a:r>
            <a:endParaRPr lang="en-GB" dirty="0" smtClean="0"/>
          </a:p>
          <a:p>
            <a:r>
              <a:rPr lang="en-GB" dirty="0" err="1" smtClean="0">
                <a:solidFill>
                  <a:srgbClr val="FF0000"/>
                </a:solidFill>
              </a:rPr>
              <a:t>QueueClient.cs</a:t>
            </a:r>
            <a:endParaRPr lang="en-GB" dirty="0" smtClean="0">
              <a:solidFill>
                <a:srgbClr val="FF0000"/>
              </a:solidFill>
            </a:endParaRPr>
          </a:p>
          <a:p>
            <a:endParaRPr lang="ro-RO" dirty="0" smtClean="0"/>
          </a:p>
        </p:txBody>
      </p:sp>
    </p:spTree>
    <p:extLst>
      <p:ext uri="{BB962C8B-B14F-4D97-AF65-F5344CB8AC3E}">
        <p14:creationId xmlns:p14="http://schemas.microsoft.com/office/powerpoint/2010/main" val="21333008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Algoritmi</a:t>
            </a:r>
            <a:r>
              <a:rPr lang="en-GB" dirty="0"/>
              <a:t> de </a:t>
            </a:r>
            <a:r>
              <a:rPr lang="en-GB" dirty="0" err="1"/>
              <a:t>sortare</a:t>
            </a:r>
            <a:r>
              <a:rPr lang="en-GB" dirty="0"/>
              <a:t> – </a:t>
            </a:r>
            <a:r>
              <a:rPr lang="en-GB" dirty="0" err="1"/>
              <a:t>aplica</a:t>
            </a:r>
            <a:r>
              <a:rPr lang="ro-RO" dirty="0"/>
              <a:t>ții</a:t>
            </a:r>
          </a:p>
        </p:txBody>
      </p:sp>
      <p:sp>
        <p:nvSpPr>
          <p:cNvPr id="3" name="Content Placeholder 2"/>
          <p:cNvSpPr>
            <a:spLocks noGrp="1"/>
          </p:cNvSpPr>
          <p:nvPr>
            <p:ph idx="1"/>
          </p:nvPr>
        </p:nvSpPr>
        <p:spPr/>
        <p:txBody>
          <a:bodyPr/>
          <a:lstStyle/>
          <a:p>
            <a:r>
              <a:rPr lang="ro-RO" dirty="0" smtClean="0"/>
              <a:t>Căutarea</a:t>
            </a:r>
          </a:p>
          <a:p>
            <a:pPr lvl="1"/>
            <a:r>
              <a:rPr lang="ro-RO" dirty="0" smtClean="0"/>
              <a:t>Datele sortate facilitează operația de căutare (așa cum am văzut la căutarea binară)</a:t>
            </a:r>
          </a:p>
          <a:p>
            <a:pPr lvl="1"/>
            <a:r>
              <a:rPr lang="ro-RO" dirty="0" smtClean="0"/>
              <a:t>Se poate răspunde și la alte tipuri de interogări</a:t>
            </a:r>
          </a:p>
          <a:p>
            <a:pPr lvl="2"/>
            <a:r>
              <a:rPr lang="ro-RO" dirty="0" smtClean="0"/>
              <a:t>Câte elemente sunt mai mici decât o cheie dată?</a:t>
            </a:r>
          </a:p>
          <a:p>
            <a:pPr lvl="2"/>
            <a:r>
              <a:rPr lang="ro-RO" dirty="0" smtClean="0"/>
              <a:t>Câte elemente se găsesc într-un anumit interval?</a:t>
            </a:r>
          </a:p>
          <a:p>
            <a:pPr lvl="1"/>
            <a:r>
              <a:rPr lang="ro-RO" dirty="0" smtClean="0"/>
              <a:t>Vom discuta soluții la astfel de probleme</a:t>
            </a:r>
          </a:p>
          <a:p>
            <a:pPr lvl="1"/>
            <a:r>
              <a:rPr lang="ro-RO" dirty="0" smtClean="0"/>
              <a:t>Vom discuta soluții de inserare și ștergere a unor elemente în listă în timp </a:t>
            </a:r>
            <a:r>
              <a:rPr lang="ro-RO" dirty="0" err="1" smtClean="0"/>
              <a:t>linearitmic</a:t>
            </a:r>
            <a:endParaRPr lang="ro-RO" dirty="0"/>
          </a:p>
        </p:txBody>
      </p:sp>
    </p:spTree>
    <p:extLst>
      <p:ext uri="{BB962C8B-B14F-4D97-AF65-F5344CB8AC3E}">
        <p14:creationId xmlns:p14="http://schemas.microsoft.com/office/powerpoint/2010/main" val="3466681453"/>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Algoritmi</a:t>
            </a:r>
            <a:r>
              <a:rPr lang="en-GB" dirty="0"/>
              <a:t> de </a:t>
            </a:r>
            <a:r>
              <a:rPr lang="en-GB" dirty="0" err="1"/>
              <a:t>sortare</a:t>
            </a:r>
            <a:r>
              <a:rPr lang="en-GB" dirty="0"/>
              <a:t> – </a:t>
            </a:r>
            <a:r>
              <a:rPr lang="en-GB" dirty="0" err="1"/>
              <a:t>aplica</a:t>
            </a:r>
            <a:r>
              <a:rPr lang="ro-RO" dirty="0"/>
              <a:t>ții</a:t>
            </a:r>
          </a:p>
        </p:txBody>
      </p:sp>
      <p:sp>
        <p:nvSpPr>
          <p:cNvPr id="3" name="Content Placeholder 2"/>
          <p:cNvSpPr>
            <a:spLocks noGrp="1"/>
          </p:cNvSpPr>
          <p:nvPr>
            <p:ph idx="1"/>
          </p:nvPr>
        </p:nvSpPr>
        <p:spPr/>
        <p:txBody>
          <a:bodyPr/>
          <a:lstStyle/>
          <a:p>
            <a:r>
              <a:rPr lang="ro-RO" dirty="0" smtClean="0"/>
              <a:t>Cercetări operaționale</a:t>
            </a:r>
          </a:p>
          <a:p>
            <a:pPr lvl="1"/>
            <a:r>
              <a:rPr lang="ro-RO" dirty="0" smtClean="0"/>
              <a:t>Domeniu care se ocupă cu crearea și aplicarea de modele matematice pentru a rezolva diverse problem și a lua decizii</a:t>
            </a:r>
          </a:p>
          <a:p>
            <a:pPr lvl="1"/>
            <a:r>
              <a:rPr lang="ro-RO" dirty="0" smtClean="0"/>
              <a:t>O problemă de programare: se dau N job-uri și jobul j se termină în timp </a:t>
            </a:r>
            <a:r>
              <a:rPr lang="ro-RO" dirty="0" err="1" smtClean="0"/>
              <a:t>t_j</a:t>
            </a:r>
            <a:r>
              <a:rPr lang="ro-RO" dirty="0" smtClean="0"/>
              <a:t>; se cere să programăm job-urile la execuție în așa fel încât să maximizăm satisfacția </a:t>
            </a:r>
            <a:r>
              <a:rPr lang="ro-RO" dirty="0" err="1" smtClean="0"/>
              <a:t>clientlui</a:t>
            </a:r>
            <a:r>
              <a:rPr lang="ro-RO" dirty="0" smtClean="0"/>
              <a:t>. Problema se poate rezolva prin regula </a:t>
            </a:r>
            <a:r>
              <a:rPr lang="ro-RO" i="1" dirty="0" smtClean="0"/>
              <a:t>cel mai scurt timp de procesare primul. </a:t>
            </a:r>
            <a:r>
              <a:rPr lang="ro-RO" dirty="0" smtClean="0"/>
              <a:t>Pentru aceasta joburile trebuie sortate crescător după timpul de execuție</a:t>
            </a:r>
          </a:p>
          <a:p>
            <a:pPr lvl="1"/>
            <a:r>
              <a:rPr lang="ro-RO" dirty="0" smtClean="0"/>
              <a:t>O problema de </a:t>
            </a:r>
            <a:r>
              <a:rPr lang="ro-RO" i="1" dirty="0" err="1" smtClean="0"/>
              <a:t>load-balancing</a:t>
            </a:r>
            <a:r>
              <a:rPr lang="ro-RO" dirty="0" smtClean="0"/>
              <a:t>: se dau M procesoare identice și N job-uri care trebuie executate. Se cere să se programeze cele N job-uri pe cele M procesoare în așa fel încât ultimul job care se execută să se termina cât mai repede. Problemă NP-hard prin urmare nu vom găsi o soluție de calcul a unei programări optime. Putem aplica regula  </a:t>
            </a:r>
            <a:r>
              <a:rPr lang="ro-RO" i="1" dirty="0" smtClean="0"/>
              <a:t>cel mai lung timp de procesare primul. </a:t>
            </a:r>
            <a:endParaRPr lang="ro-RO" dirty="0"/>
          </a:p>
        </p:txBody>
      </p:sp>
    </p:spTree>
    <p:extLst>
      <p:ext uri="{BB962C8B-B14F-4D97-AF65-F5344CB8AC3E}">
        <p14:creationId xmlns:p14="http://schemas.microsoft.com/office/powerpoint/2010/main" val="213083527"/>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Algoritmi</a:t>
            </a:r>
            <a:r>
              <a:rPr lang="en-GB" dirty="0"/>
              <a:t> de </a:t>
            </a:r>
            <a:r>
              <a:rPr lang="en-GB" dirty="0" err="1"/>
              <a:t>sortare</a:t>
            </a:r>
            <a:r>
              <a:rPr lang="en-GB" dirty="0"/>
              <a:t> – </a:t>
            </a:r>
            <a:r>
              <a:rPr lang="en-GB" dirty="0" err="1"/>
              <a:t>aplica</a:t>
            </a:r>
            <a:r>
              <a:rPr lang="ro-RO" dirty="0"/>
              <a:t>ții</a:t>
            </a:r>
          </a:p>
        </p:txBody>
      </p:sp>
      <p:sp>
        <p:nvSpPr>
          <p:cNvPr id="3" name="Content Placeholder 2"/>
          <p:cNvSpPr>
            <a:spLocks noGrp="1"/>
          </p:cNvSpPr>
          <p:nvPr>
            <p:ph idx="1"/>
          </p:nvPr>
        </p:nvSpPr>
        <p:spPr/>
        <p:txBody>
          <a:bodyPr/>
          <a:lstStyle/>
          <a:p>
            <a:r>
              <a:rPr lang="ro-RO" dirty="0" smtClean="0"/>
              <a:t>Simulări </a:t>
            </a:r>
            <a:r>
              <a:rPr lang="ro-RO" i="1" dirty="0" smtClean="0"/>
              <a:t>event-</a:t>
            </a:r>
            <a:r>
              <a:rPr lang="ro-RO" i="1" dirty="0" err="1" smtClean="0"/>
              <a:t>driven</a:t>
            </a:r>
            <a:endParaRPr lang="ro-RO" i="1" dirty="0" smtClean="0"/>
          </a:p>
          <a:p>
            <a:pPr lvl="1"/>
            <a:r>
              <a:rPr lang="ro-RO" dirty="0" smtClean="0"/>
              <a:t>Multe aplicații științifice implică simulări</a:t>
            </a:r>
          </a:p>
          <a:p>
            <a:pPr lvl="1"/>
            <a:r>
              <a:rPr lang="ro-RO" dirty="0" smtClean="0"/>
              <a:t>Scopul este modelarea unui aspect al lumii reale pentru a-l înțelege mai bine</a:t>
            </a:r>
          </a:p>
          <a:p>
            <a:pPr lvl="1"/>
            <a:r>
              <a:rPr lang="ro-RO" dirty="0" smtClean="0"/>
              <a:t>Putem crea modele computaționale pe lângă modelele matematice</a:t>
            </a:r>
          </a:p>
          <a:p>
            <a:pPr lvl="1"/>
            <a:r>
              <a:rPr lang="ro-RO" dirty="0" smtClean="0"/>
              <a:t>Utilizarea unor algoritmi eficienți pentru aceste simulări poate face diferența între realizarea lor într-un timp rezonabil și a nu le putea realiza deloc</a:t>
            </a:r>
          </a:p>
          <a:p>
            <a:pPr lvl="1"/>
            <a:endParaRPr lang="ro-RO" dirty="0"/>
          </a:p>
        </p:txBody>
      </p:sp>
    </p:spTree>
    <p:extLst>
      <p:ext uri="{BB962C8B-B14F-4D97-AF65-F5344CB8AC3E}">
        <p14:creationId xmlns:p14="http://schemas.microsoft.com/office/powerpoint/2010/main" val="2503368617"/>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Algoritmi</a:t>
            </a:r>
            <a:r>
              <a:rPr lang="en-GB" dirty="0"/>
              <a:t> de </a:t>
            </a:r>
            <a:r>
              <a:rPr lang="en-GB" dirty="0" err="1"/>
              <a:t>sortare</a:t>
            </a:r>
            <a:r>
              <a:rPr lang="en-GB" dirty="0"/>
              <a:t> – </a:t>
            </a:r>
            <a:r>
              <a:rPr lang="en-GB" dirty="0" err="1"/>
              <a:t>aplica</a:t>
            </a:r>
            <a:r>
              <a:rPr lang="ro-RO" dirty="0"/>
              <a:t>ții</a:t>
            </a:r>
          </a:p>
        </p:txBody>
      </p:sp>
      <p:sp>
        <p:nvSpPr>
          <p:cNvPr id="3" name="Content Placeholder 2"/>
          <p:cNvSpPr>
            <a:spLocks noGrp="1"/>
          </p:cNvSpPr>
          <p:nvPr>
            <p:ph idx="1"/>
          </p:nvPr>
        </p:nvSpPr>
        <p:spPr/>
        <p:txBody>
          <a:bodyPr/>
          <a:lstStyle/>
          <a:p>
            <a:r>
              <a:rPr lang="ro-RO" dirty="0" smtClean="0"/>
              <a:t>Calcule numerice</a:t>
            </a:r>
          </a:p>
          <a:p>
            <a:pPr lvl="1"/>
            <a:r>
              <a:rPr lang="ro-RO" dirty="0" smtClean="0"/>
              <a:t>În calcule științifice e nevoie de acuratețe a rezultatelor</a:t>
            </a:r>
          </a:p>
          <a:p>
            <a:pPr lvl="1"/>
            <a:r>
              <a:rPr lang="ro-RO" dirty="0" smtClean="0"/>
              <a:t>Acuratețea este importantă atunci când se fac milioane de operații cu valori de tip aproximative de tip </a:t>
            </a:r>
            <a:r>
              <a:rPr lang="ro-RO" dirty="0" err="1" smtClean="0"/>
              <a:t>float</a:t>
            </a:r>
            <a:r>
              <a:rPr lang="ro-RO" dirty="0" smtClean="0"/>
              <a:t>/</a:t>
            </a:r>
            <a:r>
              <a:rPr lang="ro-RO" dirty="0" err="1" smtClean="0"/>
              <a:t>double</a:t>
            </a:r>
            <a:endParaRPr lang="ro-RO" dirty="0" smtClean="0"/>
          </a:p>
          <a:p>
            <a:pPr lvl="1"/>
            <a:r>
              <a:rPr lang="ro-RO" dirty="0" smtClean="0"/>
              <a:t>Pentru controlul acurateței se pot folosi cozi cu prioritate și sortare</a:t>
            </a:r>
          </a:p>
          <a:p>
            <a:pPr lvl="1"/>
            <a:r>
              <a:rPr lang="ro-RO" dirty="0" smtClean="0"/>
              <a:t>Exemplu: pentru a realiza integrare numerică (cuadratură) pe un interval pentru a estima aria unei suprafețe de sub o curbă putem menține o coadă cu prioritate cu estimări de acuratețe pentru o mulțime de subintervale care compun intervalul. Se elimină intervalul cu acuratețea cea mai mică, se împarte în două intervale (pentru a obține acuratețe mai bună) și cele două intervale se pun înapoi în coada cu prioritate. Se continuă astfel până când se </a:t>
            </a:r>
            <a:r>
              <a:rPr lang="ro-RO" smtClean="0"/>
              <a:t>obține acuratețea dorită</a:t>
            </a:r>
            <a:endParaRPr lang="ro-RO" dirty="0"/>
          </a:p>
        </p:txBody>
      </p:sp>
    </p:spTree>
    <p:extLst>
      <p:ext uri="{BB962C8B-B14F-4D97-AF65-F5344CB8AC3E}">
        <p14:creationId xmlns:p14="http://schemas.microsoft.com/office/powerpoint/2010/main" val="317979174"/>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Algoritmi de căutare</a:t>
            </a:r>
            <a:endParaRPr lang="ro-RO" dirty="0"/>
          </a:p>
        </p:txBody>
      </p:sp>
      <p:sp>
        <p:nvSpPr>
          <p:cNvPr id="3" name="Content Placeholder 2"/>
          <p:cNvSpPr>
            <a:spLocks noGrp="1"/>
          </p:cNvSpPr>
          <p:nvPr>
            <p:ph idx="1"/>
          </p:nvPr>
        </p:nvSpPr>
        <p:spPr/>
        <p:txBody>
          <a:bodyPr/>
          <a:lstStyle/>
          <a:p>
            <a:r>
              <a:rPr lang="ro-RO" dirty="0" smtClean="0"/>
              <a:t>Tehnicile moderne de calcul și Internet-</a:t>
            </a:r>
            <a:r>
              <a:rPr lang="ro-RO" dirty="0" err="1" smtClean="0"/>
              <a:t>ul</a:t>
            </a:r>
            <a:r>
              <a:rPr lang="ro-RO" dirty="0" smtClean="0"/>
              <a:t> ne pun la dispoziție o cantitate foarte mare de informație</a:t>
            </a:r>
          </a:p>
          <a:p>
            <a:r>
              <a:rPr lang="ro-RO" dirty="0" smtClean="0"/>
              <a:t>Posibilitatea de a căuta în mod eficient în această informație este esențial pentru procesarea ei</a:t>
            </a:r>
          </a:p>
          <a:p>
            <a:r>
              <a:rPr lang="ro-RO" dirty="0" smtClean="0"/>
              <a:t>Vom descrie algoritmi de căutare clasici care s-au dovedit utili în numeroase aplicații de-a lungul anilor</a:t>
            </a:r>
          </a:p>
          <a:p>
            <a:r>
              <a:rPr lang="ro-RO" dirty="0" smtClean="0"/>
              <a:t>Fără acești algoritmi nu ar fi fost posibilă dezvoltarea infrastructurii computaționale pe care o avem azi la dispoziție astăzi</a:t>
            </a:r>
            <a:endParaRPr lang="ro-RO" dirty="0"/>
          </a:p>
        </p:txBody>
      </p:sp>
    </p:spTree>
    <p:extLst>
      <p:ext uri="{BB962C8B-B14F-4D97-AF65-F5344CB8AC3E}">
        <p14:creationId xmlns:p14="http://schemas.microsoft.com/office/powerpoint/2010/main" val="604556054"/>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Algoritmi de căutare</a:t>
            </a:r>
          </a:p>
        </p:txBody>
      </p:sp>
      <p:sp>
        <p:nvSpPr>
          <p:cNvPr id="3" name="Content Placeholder 2"/>
          <p:cNvSpPr>
            <a:spLocks noGrp="1"/>
          </p:cNvSpPr>
          <p:nvPr>
            <p:ph idx="1"/>
          </p:nvPr>
        </p:nvSpPr>
        <p:spPr/>
        <p:txBody>
          <a:bodyPr/>
          <a:lstStyle/>
          <a:p>
            <a:r>
              <a:rPr lang="ro-RO" dirty="0" smtClean="0"/>
              <a:t>Tabela de simboluri = mecanism abstract pentru salvarea informației (o valoare) pe care o putem căuta și obține ulterior pe baza unei chei</a:t>
            </a:r>
          </a:p>
          <a:p>
            <a:r>
              <a:rPr lang="ro-RO" dirty="0" smtClean="0"/>
              <a:t>Natura cheilor și a valorilor depinde de aplicație</a:t>
            </a:r>
          </a:p>
          <a:p>
            <a:r>
              <a:rPr lang="ro-RO" dirty="0" smtClean="0"/>
              <a:t>Numărul cheilor și a valorilor poate fi foarte mare prin urmare implementarea unei tabele de simboluri eficientă este o importantă provocare computațională</a:t>
            </a:r>
          </a:p>
          <a:p>
            <a:r>
              <a:rPr lang="ro-RO" dirty="0" smtClean="0"/>
              <a:t>Tabela de simboluri se mai numește </a:t>
            </a:r>
            <a:r>
              <a:rPr lang="ro-RO" i="1" dirty="0" smtClean="0"/>
              <a:t>dicționar</a:t>
            </a:r>
            <a:r>
              <a:rPr lang="ro-RO" dirty="0" smtClean="0"/>
              <a:t>, prin analogie cu sistemele ce oferă definiții pentru cuvinte ordonate alfabetic</a:t>
            </a:r>
          </a:p>
          <a:p>
            <a:r>
              <a:rPr lang="ro-RO" dirty="0" smtClean="0"/>
              <a:t>În DEX cheia este un cuvânt iar valoarea este dată de definiția/definițiile acelui cuvânt împreună cu pronunțarea fonetic (și eventual etimologia, declinări, sinonime etc.)</a:t>
            </a:r>
            <a:endParaRPr lang="ro-RO" dirty="0"/>
          </a:p>
        </p:txBody>
      </p:sp>
    </p:spTree>
    <p:extLst>
      <p:ext uri="{BB962C8B-B14F-4D97-AF65-F5344CB8AC3E}">
        <p14:creationId xmlns:p14="http://schemas.microsoft.com/office/powerpoint/2010/main" val="1133969411"/>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Algoritmi de căutare</a:t>
            </a:r>
          </a:p>
        </p:txBody>
      </p:sp>
      <p:sp>
        <p:nvSpPr>
          <p:cNvPr id="3" name="Content Placeholder 2"/>
          <p:cNvSpPr>
            <a:spLocks noGrp="1"/>
          </p:cNvSpPr>
          <p:nvPr>
            <p:ph idx="1"/>
          </p:nvPr>
        </p:nvSpPr>
        <p:spPr/>
        <p:txBody>
          <a:bodyPr/>
          <a:lstStyle/>
          <a:p>
            <a:r>
              <a:rPr lang="ro-RO" dirty="0" smtClean="0"/>
              <a:t>Tabelele de simboluri se mai numesc indecși prin analogie cu sistemul de index de la sfârșitul unei cărți care oferă acces la termeni prin enumerarea lor în ordine alfabetică</a:t>
            </a:r>
          </a:p>
          <a:p>
            <a:r>
              <a:rPr lang="ro-RO" dirty="0" smtClean="0"/>
              <a:t>Într-un index de carte cheile sunt termenii iar valorile asociate unei chei sunt paginile cărții pe care se regăsește cheia (termenul)</a:t>
            </a:r>
          </a:p>
          <a:p>
            <a:r>
              <a:rPr lang="ro-RO" dirty="0" smtClean="0"/>
              <a:t>Vom discuta </a:t>
            </a:r>
          </a:p>
          <a:p>
            <a:pPr lvl="1"/>
            <a:r>
              <a:rPr lang="ro-RO" dirty="0" smtClean="0"/>
              <a:t>implementări clasice/elementare pentru tabele de simboluri</a:t>
            </a:r>
          </a:p>
          <a:p>
            <a:pPr lvl="1"/>
            <a:r>
              <a:rPr lang="ro-RO" dirty="0" smtClean="0"/>
              <a:t>Structuri de date clasice ce permit implementarea eficientă a tabelelor simbolice (arbori binari de căutare, arbori roșu-negru, tabele </a:t>
            </a:r>
            <a:r>
              <a:rPr lang="ro-RO" dirty="0" err="1" smtClean="0"/>
              <a:t>hash</a:t>
            </a:r>
            <a:r>
              <a:rPr lang="ro-RO" dirty="0" smtClean="0"/>
              <a:t>)</a:t>
            </a:r>
          </a:p>
          <a:p>
            <a:endParaRPr lang="ro-RO" dirty="0"/>
          </a:p>
        </p:txBody>
      </p:sp>
    </p:spTree>
    <p:extLst>
      <p:ext uri="{BB962C8B-B14F-4D97-AF65-F5344CB8AC3E}">
        <p14:creationId xmlns:p14="http://schemas.microsoft.com/office/powerpoint/2010/main" val="2843341813"/>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Algoritmi de </a:t>
            </a:r>
            <a:r>
              <a:rPr lang="ro-RO" dirty="0" smtClean="0"/>
              <a:t>căutare – tabele de simboluri</a:t>
            </a:r>
            <a:endParaRPr lang="ro-RO" dirty="0"/>
          </a:p>
        </p:txBody>
      </p:sp>
      <p:sp>
        <p:nvSpPr>
          <p:cNvPr id="3" name="Content Placeholder 2"/>
          <p:cNvSpPr>
            <a:spLocks noGrp="1"/>
          </p:cNvSpPr>
          <p:nvPr>
            <p:ph idx="1"/>
          </p:nvPr>
        </p:nvSpPr>
        <p:spPr/>
        <p:txBody>
          <a:bodyPr/>
          <a:lstStyle/>
          <a:p>
            <a:r>
              <a:rPr lang="ro-RO" dirty="0" smtClean="0"/>
              <a:t>Tabela de simboluri asociază o valoare cu o cheie</a:t>
            </a:r>
          </a:p>
          <a:p>
            <a:r>
              <a:rPr lang="ro-RO" dirty="0" smtClean="0"/>
              <a:t>Programatorul client poate </a:t>
            </a:r>
            <a:r>
              <a:rPr lang="ro-RO" i="1" dirty="0" smtClean="0"/>
              <a:t>insera</a:t>
            </a:r>
            <a:r>
              <a:rPr lang="ro-RO" dirty="0" smtClean="0"/>
              <a:t> o pereche (cheie, valoare) în tabela de simboluri</a:t>
            </a:r>
          </a:p>
          <a:p>
            <a:r>
              <a:rPr lang="ro-RO" dirty="0" smtClean="0"/>
              <a:t>Ulterior poate </a:t>
            </a:r>
            <a:r>
              <a:rPr lang="ro-RO" i="1" dirty="0" smtClean="0"/>
              <a:t>căuta</a:t>
            </a:r>
            <a:r>
              <a:rPr lang="ro-RO" dirty="0" smtClean="0"/>
              <a:t> valoarea asociată unei chei printre toate perechile (cheie, valoare) care au fost adăugate în colecție</a:t>
            </a:r>
          </a:p>
          <a:p>
            <a:r>
              <a:rPr lang="ro-RO" dirty="0" smtClean="0"/>
              <a:t>Pentru a implementa o tabelă de simboluri trebuie să definim o structură de date în care să păstrăm informația și să specificăm algoritmi pentru operațiile de inserare, căutare și alte operații pentru crearea și manipularea structurii de date</a:t>
            </a:r>
          </a:p>
          <a:p>
            <a:endParaRPr lang="ro-RO" dirty="0"/>
          </a:p>
        </p:txBody>
      </p:sp>
    </p:spTree>
    <p:extLst>
      <p:ext uri="{BB962C8B-B14F-4D97-AF65-F5344CB8AC3E}">
        <p14:creationId xmlns:p14="http://schemas.microsoft.com/office/powerpoint/2010/main" val="61561527"/>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Algoritmi de căutare – tabele de simboluri</a:t>
            </a:r>
          </a:p>
        </p:txBody>
      </p:sp>
      <p:sp>
        <p:nvSpPr>
          <p:cNvPr id="3" name="Content Placeholder 2"/>
          <p:cNvSpPr>
            <a:spLocks noGrp="1"/>
          </p:cNvSpPr>
          <p:nvPr>
            <p:ph idx="1"/>
          </p:nvPr>
        </p:nvSpPr>
        <p:spPr/>
        <p:txBody>
          <a:bodyPr/>
          <a:lstStyle/>
          <a:p>
            <a:r>
              <a:rPr lang="ro-RO" dirty="0" smtClean="0"/>
              <a:t>Aplicații ale tabelelor de simboluri</a:t>
            </a:r>
          </a:p>
          <a:p>
            <a:endParaRPr lang="ro-RO" dirty="0"/>
          </a:p>
        </p:txBody>
      </p:sp>
      <p:graphicFrame>
        <p:nvGraphicFramePr>
          <p:cNvPr id="4" name="Table 3"/>
          <p:cNvGraphicFramePr>
            <a:graphicFrameLocks noGrp="1"/>
          </p:cNvGraphicFramePr>
          <p:nvPr>
            <p:extLst>
              <p:ext uri="{D42A27DB-BD31-4B8C-83A1-F6EECF244321}">
                <p14:modId xmlns:p14="http://schemas.microsoft.com/office/powerpoint/2010/main" val="1368178032"/>
              </p:ext>
            </p:extLst>
          </p:nvPr>
        </p:nvGraphicFramePr>
        <p:xfrm>
          <a:off x="677335" y="2559185"/>
          <a:ext cx="9926348" cy="2590800"/>
        </p:xfrm>
        <a:graphic>
          <a:graphicData uri="http://schemas.openxmlformats.org/drawingml/2006/table">
            <a:tbl>
              <a:tblPr firstRow="1" bandRow="1">
                <a:tableStyleId>{5C22544A-7EE6-4342-B048-85BDC9FD1C3A}</a:tableStyleId>
              </a:tblPr>
              <a:tblGrid>
                <a:gridCol w="1973586"/>
                <a:gridCol w="2827090"/>
                <a:gridCol w="2038525"/>
                <a:gridCol w="3087147"/>
              </a:tblGrid>
              <a:tr h="0">
                <a:tc>
                  <a:txBody>
                    <a:bodyPr/>
                    <a:lstStyle/>
                    <a:p>
                      <a:r>
                        <a:rPr lang="ro-RO" dirty="0" smtClean="0"/>
                        <a:t>Aplicație</a:t>
                      </a:r>
                      <a:endParaRPr lang="ro-RO" dirty="0"/>
                    </a:p>
                  </a:txBody>
                  <a:tcPr/>
                </a:tc>
                <a:tc>
                  <a:txBody>
                    <a:bodyPr/>
                    <a:lstStyle/>
                    <a:p>
                      <a:r>
                        <a:rPr lang="ro-RO" dirty="0" smtClean="0"/>
                        <a:t>Ce se caută</a:t>
                      </a:r>
                      <a:endParaRPr lang="ro-RO" dirty="0"/>
                    </a:p>
                  </a:txBody>
                  <a:tcPr/>
                </a:tc>
                <a:tc>
                  <a:txBody>
                    <a:bodyPr/>
                    <a:lstStyle/>
                    <a:p>
                      <a:r>
                        <a:rPr lang="ro-RO" dirty="0" smtClean="0"/>
                        <a:t>Cheia</a:t>
                      </a:r>
                      <a:endParaRPr lang="ro-RO" dirty="0"/>
                    </a:p>
                  </a:txBody>
                  <a:tcPr/>
                </a:tc>
                <a:tc>
                  <a:txBody>
                    <a:bodyPr/>
                    <a:lstStyle/>
                    <a:p>
                      <a:r>
                        <a:rPr lang="ro-RO" dirty="0" smtClean="0"/>
                        <a:t>Valoarea</a:t>
                      </a:r>
                      <a:endParaRPr lang="ro-RO" dirty="0"/>
                    </a:p>
                  </a:txBody>
                  <a:tcPr/>
                </a:tc>
              </a:tr>
              <a:tr h="370840">
                <a:tc>
                  <a:txBody>
                    <a:bodyPr/>
                    <a:lstStyle/>
                    <a:p>
                      <a:r>
                        <a:rPr lang="ro-RO" dirty="0" smtClean="0"/>
                        <a:t>Dicționar</a:t>
                      </a:r>
                      <a:endParaRPr lang="ro-RO" dirty="0"/>
                    </a:p>
                  </a:txBody>
                  <a:tcPr/>
                </a:tc>
                <a:tc>
                  <a:txBody>
                    <a:bodyPr/>
                    <a:lstStyle/>
                    <a:p>
                      <a:r>
                        <a:rPr lang="ro-RO" dirty="0" smtClean="0"/>
                        <a:t>Definiție</a:t>
                      </a:r>
                      <a:endParaRPr lang="ro-RO" dirty="0"/>
                    </a:p>
                  </a:txBody>
                  <a:tcPr/>
                </a:tc>
                <a:tc>
                  <a:txBody>
                    <a:bodyPr/>
                    <a:lstStyle/>
                    <a:p>
                      <a:r>
                        <a:rPr lang="ro-RO" dirty="0" smtClean="0"/>
                        <a:t>Cuvânt</a:t>
                      </a:r>
                      <a:endParaRPr lang="ro-RO" dirty="0"/>
                    </a:p>
                  </a:txBody>
                  <a:tcPr/>
                </a:tc>
                <a:tc>
                  <a:txBody>
                    <a:bodyPr/>
                    <a:lstStyle/>
                    <a:p>
                      <a:r>
                        <a:rPr lang="ro-RO" dirty="0" smtClean="0"/>
                        <a:t>Definiție</a:t>
                      </a:r>
                      <a:endParaRPr lang="ro-RO" dirty="0"/>
                    </a:p>
                  </a:txBody>
                  <a:tcPr/>
                </a:tc>
              </a:tr>
              <a:tr h="370840">
                <a:tc>
                  <a:txBody>
                    <a:bodyPr/>
                    <a:lstStyle/>
                    <a:p>
                      <a:r>
                        <a:rPr lang="ro-RO" dirty="0" smtClean="0"/>
                        <a:t>Index de carte</a:t>
                      </a:r>
                      <a:endParaRPr lang="ro-RO" dirty="0"/>
                    </a:p>
                  </a:txBody>
                  <a:tcPr/>
                </a:tc>
                <a:tc>
                  <a:txBody>
                    <a:bodyPr/>
                    <a:lstStyle/>
                    <a:p>
                      <a:r>
                        <a:rPr lang="ro-RO" dirty="0" smtClean="0"/>
                        <a:t>Paginile relevante</a:t>
                      </a:r>
                      <a:endParaRPr lang="ro-RO" dirty="0"/>
                    </a:p>
                  </a:txBody>
                  <a:tcPr/>
                </a:tc>
                <a:tc>
                  <a:txBody>
                    <a:bodyPr/>
                    <a:lstStyle/>
                    <a:p>
                      <a:r>
                        <a:rPr lang="ro-RO" dirty="0" smtClean="0"/>
                        <a:t>Termen</a:t>
                      </a:r>
                      <a:endParaRPr lang="ro-RO" dirty="0"/>
                    </a:p>
                  </a:txBody>
                  <a:tcPr/>
                </a:tc>
                <a:tc>
                  <a:txBody>
                    <a:bodyPr/>
                    <a:lstStyle/>
                    <a:p>
                      <a:r>
                        <a:rPr lang="ro-RO" dirty="0" smtClean="0"/>
                        <a:t>Lista cu numere</a:t>
                      </a:r>
                      <a:r>
                        <a:rPr lang="ro-RO" baseline="0" dirty="0" smtClean="0"/>
                        <a:t>  de pagină</a:t>
                      </a:r>
                      <a:endParaRPr lang="ro-RO" dirty="0"/>
                    </a:p>
                  </a:txBody>
                  <a:tcPr/>
                </a:tc>
              </a:tr>
              <a:tr h="370840">
                <a:tc>
                  <a:txBody>
                    <a:bodyPr/>
                    <a:lstStyle/>
                    <a:p>
                      <a:r>
                        <a:rPr lang="ro-RO" dirty="0" smtClean="0"/>
                        <a:t>Fișiere partajate</a:t>
                      </a:r>
                      <a:endParaRPr lang="ro-RO" dirty="0"/>
                    </a:p>
                  </a:txBody>
                  <a:tcPr/>
                </a:tc>
                <a:tc>
                  <a:txBody>
                    <a:bodyPr/>
                    <a:lstStyle/>
                    <a:p>
                      <a:r>
                        <a:rPr lang="ro-RO" dirty="0" smtClean="0"/>
                        <a:t>Melodii pentru </a:t>
                      </a:r>
                      <a:r>
                        <a:rPr lang="ro-RO" dirty="0" err="1" smtClean="0"/>
                        <a:t>download</a:t>
                      </a:r>
                      <a:endParaRPr lang="ro-RO" dirty="0"/>
                    </a:p>
                  </a:txBody>
                  <a:tcPr/>
                </a:tc>
                <a:tc>
                  <a:txBody>
                    <a:bodyPr/>
                    <a:lstStyle/>
                    <a:p>
                      <a:r>
                        <a:rPr lang="ro-RO" dirty="0" smtClean="0"/>
                        <a:t>Numele melodiei</a:t>
                      </a:r>
                      <a:endParaRPr lang="ro-RO" dirty="0"/>
                    </a:p>
                  </a:txBody>
                  <a:tcPr/>
                </a:tc>
                <a:tc>
                  <a:txBody>
                    <a:bodyPr/>
                    <a:lstStyle/>
                    <a:p>
                      <a:r>
                        <a:rPr lang="ro-RO" dirty="0" smtClean="0"/>
                        <a:t>ID calculator</a:t>
                      </a:r>
                      <a:endParaRPr lang="ro-RO" dirty="0"/>
                    </a:p>
                  </a:txBody>
                  <a:tcPr/>
                </a:tc>
              </a:tr>
              <a:tr h="370840">
                <a:tc>
                  <a:txBody>
                    <a:bodyPr/>
                    <a:lstStyle/>
                    <a:p>
                      <a:r>
                        <a:rPr lang="ro-RO" dirty="0" smtClean="0"/>
                        <a:t>Gestiune</a:t>
                      </a:r>
                      <a:r>
                        <a:rPr lang="ro-RO" baseline="0" dirty="0" smtClean="0"/>
                        <a:t> conturi</a:t>
                      </a:r>
                      <a:endParaRPr lang="ro-RO" dirty="0"/>
                    </a:p>
                  </a:txBody>
                  <a:tcPr/>
                </a:tc>
                <a:tc>
                  <a:txBody>
                    <a:bodyPr/>
                    <a:lstStyle/>
                    <a:p>
                      <a:r>
                        <a:rPr lang="ro-RO" dirty="0" smtClean="0"/>
                        <a:t>Procesarea tranzacțiilor</a:t>
                      </a:r>
                      <a:endParaRPr lang="ro-RO" dirty="0"/>
                    </a:p>
                  </a:txBody>
                  <a:tcPr/>
                </a:tc>
                <a:tc>
                  <a:txBody>
                    <a:bodyPr/>
                    <a:lstStyle/>
                    <a:p>
                      <a:r>
                        <a:rPr lang="ro-RO" dirty="0" smtClean="0"/>
                        <a:t>Număr cont</a:t>
                      </a:r>
                      <a:endParaRPr lang="ro-RO" dirty="0"/>
                    </a:p>
                  </a:txBody>
                  <a:tcPr/>
                </a:tc>
                <a:tc>
                  <a:txBody>
                    <a:bodyPr/>
                    <a:lstStyle/>
                    <a:p>
                      <a:r>
                        <a:rPr lang="ro-RO" dirty="0" smtClean="0"/>
                        <a:t>Detalii tranzacții</a:t>
                      </a:r>
                      <a:endParaRPr lang="ro-RO" dirty="0"/>
                    </a:p>
                  </a:txBody>
                  <a:tcPr/>
                </a:tc>
              </a:tr>
              <a:tr h="370840">
                <a:tc>
                  <a:txBody>
                    <a:bodyPr/>
                    <a:lstStyle/>
                    <a:p>
                      <a:r>
                        <a:rPr lang="ro-RO" dirty="0" smtClean="0"/>
                        <a:t>Căutarea web</a:t>
                      </a:r>
                      <a:endParaRPr lang="ro-RO" dirty="0"/>
                    </a:p>
                  </a:txBody>
                  <a:tcPr/>
                </a:tc>
                <a:tc>
                  <a:txBody>
                    <a:bodyPr/>
                    <a:lstStyle/>
                    <a:p>
                      <a:r>
                        <a:rPr lang="ro-RO" dirty="0" smtClean="0"/>
                        <a:t>Pagini web</a:t>
                      </a:r>
                      <a:endParaRPr lang="ro-RO" dirty="0"/>
                    </a:p>
                  </a:txBody>
                  <a:tcPr/>
                </a:tc>
                <a:tc>
                  <a:txBody>
                    <a:bodyPr/>
                    <a:lstStyle/>
                    <a:p>
                      <a:r>
                        <a:rPr lang="ro-RO" dirty="0" smtClean="0"/>
                        <a:t>Cuvinte cheie</a:t>
                      </a:r>
                      <a:endParaRPr lang="ro-RO" dirty="0"/>
                    </a:p>
                  </a:txBody>
                  <a:tcPr/>
                </a:tc>
                <a:tc>
                  <a:txBody>
                    <a:bodyPr/>
                    <a:lstStyle/>
                    <a:p>
                      <a:r>
                        <a:rPr lang="ro-RO" dirty="0" smtClean="0"/>
                        <a:t>Lista numelor paginilor</a:t>
                      </a:r>
                      <a:endParaRPr lang="ro-RO" dirty="0"/>
                    </a:p>
                  </a:txBody>
                  <a:tcPr/>
                </a:tc>
              </a:tr>
              <a:tr h="370840">
                <a:tc>
                  <a:txBody>
                    <a:bodyPr/>
                    <a:lstStyle/>
                    <a:p>
                      <a:r>
                        <a:rPr lang="ro-RO" dirty="0" smtClean="0"/>
                        <a:t>Compilator</a:t>
                      </a:r>
                      <a:endParaRPr lang="ro-RO" dirty="0"/>
                    </a:p>
                  </a:txBody>
                  <a:tcPr/>
                </a:tc>
                <a:tc>
                  <a:txBody>
                    <a:bodyPr/>
                    <a:lstStyle/>
                    <a:p>
                      <a:r>
                        <a:rPr lang="ro-RO" dirty="0" smtClean="0"/>
                        <a:t>Tip și valoare</a:t>
                      </a:r>
                      <a:endParaRPr lang="ro-RO" dirty="0"/>
                    </a:p>
                  </a:txBody>
                  <a:tcPr/>
                </a:tc>
                <a:tc>
                  <a:txBody>
                    <a:bodyPr/>
                    <a:lstStyle/>
                    <a:p>
                      <a:r>
                        <a:rPr lang="ro-RO" dirty="0" smtClean="0"/>
                        <a:t>Nume variabilă</a:t>
                      </a:r>
                      <a:endParaRPr lang="ro-RO" dirty="0"/>
                    </a:p>
                  </a:txBody>
                  <a:tcPr/>
                </a:tc>
                <a:tc>
                  <a:txBody>
                    <a:bodyPr/>
                    <a:lstStyle/>
                    <a:p>
                      <a:r>
                        <a:rPr lang="ro-RO" dirty="0" smtClean="0"/>
                        <a:t>Tip și valoare</a:t>
                      </a:r>
                      <a:endParaRPr lang="ro-RO" dirty="0"/>
                    </a:p>
                  </a:txBody>
                  <a:tcPr/>
                </a:tc>
              </a:tr>
            </a:tbl>
          </a:graphicData>
        </a:graphic>
      </p:graphicFrame>
    </p:spTree>
    <p:extLst>
      <p:ext uri="{BB962C8B-B14F-4D97-AF65-F5344CB8AC3E}">
        <p14:creationId xmlns:p14="http://schemas.microsoft.com/office/powerpoint/2010/main" val="3276946380"/>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Algoritmi de căutare – tabele de simboluri</a:t>
            </a:r>
          </a:p>
        </p:txBody>
      </p:sp>
      <p:sp>
        <p:nvSpPr>
          <p:cNvPr id="3" name="Content Placeholder 2"/>
          <p:cNvSpPr>
            <a:spLocks noGrp="1"/>
          </p:cNvSpPr>
          <p:nvPr>
            <p:ph idx="1"/>
          </p:nvPr>
        </p:nvSpPr>
        <p:spPr>
          <a:xfrm>
            <a:off x="677335" y="1812022"/>
            <a:ext cx="11251810" cy="4655890"/>
          </a:xfrm>
        </p:spPr>
        <p:txBody>
          <a:bodyPr>
            <a:normAutofit lnSpcReduction="10000"/>
          </a:bodyPr>
          <a:lstStyle/>
          <a:p>
            <a:r>
              <a:rPr lang="en-GB" dirty="0" smtClean="0"/>
              <a:t>API </a:t>
            </a:r>
            <a:r>
              <a:rPr lang="en-GB" dirty="0" err="1" smtClean="0"/>
              <a:t>pentru</a:t>
            </a:r>
            <a:r>
              <a:rPr lang="en-GB" dirty="0" smtClean="0"/>
              <a:t> </a:t>
            </a:r>
            <a:r>
              <a:rPr lang="en-GB" dirty="0" err="1" smtClean="0"/>
              <a:t>tabela</a:t>
            </a:r>
            <a:r>
              <a:rPr lang="en-GB" dirty="0" smtClean="0"/>
              <a:t> de </a:t>
            </a:r>
            <a:r>
              <a:rPr lang="en-GB" dirty="0" err="1" smtClean="0"/>
              <a:t>simboluri</a:t>
            </a:r>
            <a:r>
              <a:rPr lang="en-GB" dirty="0" smtClean="0"/>
              <a:t> (</a:t>
            </a:r>
            <a:r>
              <a:rPr lang="en-GB" dirty="0" err="1" smtClean="0"/>
              <a:t>ofer</a:t>
            </a:r>
            <a:r>
              <a:rPr lang="ro-RO" dirty="0" smtClean="0"/>
              <a:t>ă un contract între client și implementare)</a:t>
            </a:r>
            <a:endParaRPr lang="en-GB" dirty="0" smtClean="0"/>
          </a:p>
          <a:p>
            <a:pPr marL="0" indent="0">
              <a:buNone/>
            </a:pPr>
            <a:r>
              <a:rPr lang="it-IT" dirty="0">
                <a:solidFill>
                  <a:srgbClr val="0000FF"/>
                </a:solidFill>
                <a:highlight>
                  <a:srgbClr val="FFFFFF"/>
                </a:highlight>
                <a:latin typeface="Consolas" panose="020B0609020204030204" pitchFamily="49" charset="0"/>
              </a:rPr>
              <a:t>public</a:t>
            </a:r>
            <a:r>
              <a:rPr lang="it-IT" dirty="0">
                <a:solidFill>
                  <a:srgbClr val="000000"/>
                </a:solidFill>
                <a:highlight>
                  <a:srgbClr val="FFFFFF"/>
                </a:highlight>
                <a:latin typeface="Consolas" panose="020B0609020204030204" pitchFamily="49" charset="0"/>
              </a:rPr>
              <a:t> ST() </a:t>
            </a:r>
            <a:r>
              <a:rPr lang="it-IT" dirty="0">
                <a:solidFill>
                  <a:srgbClr val="008000"/>
                </a:solidFill>
                <a:highlight>
                  <a:srgbClr val="FFFFFF"/>
                </a:highlight>
                <a:latin typeface="Consolas" panose="020B0609020204030204" pitchFamily="49" charset="0"/>
              </a:rPr>
              <a:t>// crearea unei tabele de simboluri</a:t>
            </a:r>
            <a:endParaRPr lang="it-IT" dirty="0">
              <a:solidFill>
                <a:srgbClr val="000000"/>
              </a:solidFill>
              <a:highlight>
                <a:srgbClr val="FFFFFF"/>
              </a:highlight>
              <a:latin typeface="Consolas" panose="020B0609020204030204" pitchFamily="49" charset="0"/>
            </a:endParaRPr>
          </a:p>
          <a:p>
            <a:pPr marL="0" indent="0">
              <a:buNone/>
            </a:pPr>
            <a:r>
              <a:rPr lang="ro-RO" dirty="0">
                <a:solidFill>
                  <a:srgbClr val="008000"/>
                </a:solidFill>
                <a:highlight>
                  <a:srgbClr val="FFFFFF"/>
                </a:highlight>
                <a:latin typeface="Consolas" panose="020B0609020204030204" pitchFamily="49" charset="0"/>
              </a:rPr>
              <a:t>// </a:t>
            </a:r>
            <a:r>
              <a:rPr lang="ro-RO" dirty="0" err="1">
                <a:solidFill>
                  <a:srgbClr val="008000"/>
                </a:solidFill>
                <a:highlight>
                  <a:srgbClr val="FFFFFF"/>
                </a:highlight>
                <a:latin typeface="Consolas" panose="020B0609020204030204" pitchFamily="49" charset="0"/>
              </a:rPr>
              <a:t>adaugarea</a:t>
            </a:r>
            <a:r>
              <a:rPr lang="ro-RO" dirty="0">
                <a:solidFill>
                  <a:srgbClr val="008000"/>
                </a:solidFill>
                <a:highlight>
                  <a:srgbClr val="FFFFFF"/>
                </a:highlight>
                <a:latin typeface="Consolas" panose="020B0609020204030204" pitchFamily="49" charset="0"/>
              </a:rPr>
              <a:t> </a:t>
            </a:r>
            <a:r>
              <a:rPr lang="ro-RO" dirty="0" smtClean="0">
                <a:solidFill>
                  <a:srgbClr val="008000"/>
                </a:solidFill>
                <a:highlight>
                  <a:srgbClr val="FFFFFF"/>
                </a:highlight>
                <a:latin typeface="Consolas" panose="020B0609020204030204" pitchFamily="49" charset="0"/>
              </a:rPr>
              <a:t>perechii </a:t>
            </a:r>
            <a:r>
              <a:rPr lang="ro-RO" dirty="0">
                <a:solidFill>
                  <a:srgbClr val="008000"/>
                </a:solidFill>
                <a:highlight>
                  <a:srgbClr val="FFFFFF"/>
                </a:highlight>
                <a:latin typeface="Consolas" panose="020B0609020204030204" pitchFamily="49" charset="0"/>
              </a:rPr>
              <a:t>(cheie, valoare) in tabela; eliminarea cheii daca </a:t>
            </a:r>
            <a:r>
              <a:rPr lang="ro-RO" dirty="0" err="1">
                <a:solidFill>
                  <a:srgbClr val="008000"/>
                </a:solidFill>
                <a:highlight>
                  <a:srgbClr val="FFFFFF"/>
                </a:highlight>
                <a:latin typeface="Consolas" panose="020B0609020204030204" pitchFamily="49" charset="0"/>
              </a:rPr>
              <a:t>value</a:t>
            </a:r>
            <a:r>
              <a:rPr lang="ro-RO" dirty="0">
                <a:solidFill>
                  <a:srgbClr val="008000"/>
                </a:solidFill>
                <a:highlight>
                  <a:srgbClr val="FFFFFF"/>
                </a:highlight>
                <a:latin typeface="Consolas" panose="020B0609020204030204" pitchFamily="49" charset="0"/>
              </a:rPr>
              <a:t> este </a:t>
            </a:r>
            <a:r>
              <a:rPr lang="ro-RO" dirty="0" err="1" smtClean="0">
                <a:solidFill>
                  <a:srgbClr val="008000"/>
                </a:solidFill>
                <a:highlight>
                  <a:srgbClr val="FFFFFF"/>
                </a:highlight>
                <a:latin typeface="Consolas" panose="020B0609020204030204" pitchFamily="49" charset="0"/>
              </a:rPr>
              <a:t>null</a:t>
            </a:r>
            <a:endParaRPr lang="ro-RO" dirty="0" smtClean="0">
              <a:solidFill>
                <a:srgbClr val="0000FF"/>
              </a:solidFill>
              <a:highlight>
                <a:srgbClr val="FFFFFF"/>
              </a:highlight>
              <a:latin typeface="Consolas" panose="020B0609020204030204" pitchFamily="49" charset="0"/>
            </a:endParaRPr>
          </a:p>
          <a:p>
            <a:pPr marL="0" indent="0">
              <a:buNone/>
            </a:pPr>
            <a:r>
              <a:rPr lang="ro-RO" dirty="0" smtClean="0">
                <a:solidFill>
                  <a:srgbClr val="0000FF"/>
                </a:solidFill>
                <a:highlight>
                  <a:srgbClr val="FFFFFF"/>
                </a:highlight>
                <a:latin typeface="Consolas" panose="020B0609020204030204" pitchFamily="49" charset="0"/>
              </a:rPr>
              <a:t>public</a:t>
            </a:r>
            <a:r>
              <a:rPr lang="ro-RO" dirty="0" smtClean="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void</a:t>
            </a:r>
            <a:r>
              <a:rPr lang="ro-RO" dirty="0">
                <a:solidFill>
                  <a:srgbClr val="000000"/>
                </a:solidFill>
                <a:highlight>
                  <a:srgbClr val="FFFFFF"/>
                </a:highlight>
                <a:latin typeface="Consolas" panose="020B0609020204030204" pitchFamily="49" charset="0"/>
              </a:rPr>
              <a:t> put(</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Value</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value</a:t>
            </a:r>
            <a:r>
              <a:rPr lang="ro-RO" dirty="0">
                <a:solidFill>
                  <a:srgbClr val="000000"/>
                </a:solidFill>
                <a:highlight>
                  <a:srgbClr val="FFFFFF"/>
                </a:highlight>
                <a:latin typeface="Consolas" panose="020B0609020204030204" pitchFamily="49" charset="0"/>
              </a:rPr>
              <a:t>) </a:t>
            </a:r>
            <a:endParaRPr lang="ro-RO" dirty="0" smtClean="0">
              <a:solidFill>
                <a:srgbClr val="000000"/>
              </a:solidFill>
              <a:highlight>
                <a:srgbClr val="FFFFFF"/>
              </a:highlight>
              <a:latin typeface="Consolas" panose="020B0609020204030204" pitchFamily="49" charset="0"/>
            </a:endParaRPr>
          </a:p>
          <a:p>
            <a:pPr marL="0" indent="0">
              <a:buNone/>
            </a:pPr>
            <a:r>
              <a:rPr lang="ro-RO" dirty="0">
                <a:solidFill>
                  <a:srgbClr val="008000"/>
                </a:solidFill>
                <a:highlight>
                  <a:srgbClr val="FFFFFF"/>
                </a:highlight>
                <a:latin typeface="Consolas" panose="020B0609020204030204" pitchFamily="49" charset="0"/>
              </a:rPr>
              <a:t>// </a:t>
            </a:r>
            <a:r>
              <a:rPr lang="ro-RO" dirty="0" err="1">
                <a:solidFill>
                  <a:srgbClr val="008000"/>
                </a:solidFill>
                <a:highlight>
                  <a:srgbClr val="FFFFFF"/>
                </a:highlight>
                <a:latin typeface="Consolas" panose="020B0609020204030204" pitchFamily="49" charset="0"/>
              </a:rPr>
              <a:t>obtine</a:t>
            </a:r>
            <a:r>
              <a:rPr lang="ro-RO" dirty="0">
                <a:solidFill>
                  <a:srgbClr val="008000"/>
                </a:solidFill>
                <a:highlight>
                  <a:srgbClr val="FFFFFF"/>
                </a:highlight>
                <a:latin typeface="Consolas" panose="020B0609020204030204" pitchFamily="49" charset="0"/>
              </a:rPr>
              <a:t> valoarea asociata cheii; daca in tabela nu exista cheia se </a:t>
            </a:r>
            <a:r>
              <a:rPr lang="ro-RO" dirty="0" err="1">
                <a:solidFill>
                  <a:srgbClr val="008000"/>
                </a:solidFill>
                <a:highlight>
                  <a:srgbClr val="FFFFFF"/>
                </a:highlight>
                <a:latin typeface="Consolas" panose="020B0609020204030204" pitchFamily="49" charset="0"/>
              </a:rPr>
              <a:t>intoarce</a:t>
            </a:r>
            <a:r>
              <a:rPr lang="ro-RO" dirty="0">
                <a:solidFill>
                  <a:srgbClr val="008000"/>
                </a:solidFill>
                <a:highlight>
                  <a:srgbClr val="FFFFFF"/>
                </a:highlight>
                <a:latin typeface="Consolas" panose="020B0609020204030204" pitchFamily="49" charset="0"/>
              </a:rPr>
              <a:t> </a:t>
            </a:r>
            <a:r>
              <a:rPr lang="ro-RO" dirty="0" err="1">
                <a:solidFill>
                  <a:srgbClr val="008000"/>
                </a:solidFill>
                <a:highlight>
                  <a:srgbClr val="FFFFFF"/>
                </a:highlight>
                <a:latin typeface="Consolas" panose="020B0609020204030204" pitchFamily="49" charset="0"/>
              </a:rPr>
              <a:t>null</a:t>
            </a:r>
            <a:endParaRPr lang="ro-RO" dirty="0">
              <a:solidFill>
                <a:srgbClr val="000000"/>
              </a:solidFill>
              <a:highlight>
                <a:srgbClr val="FFFFFF"/>
              </a:highlight>
              <a:latin typeface="Consolas" panose="020B0609020204030204" pitchFamily="49" charset="0"/>
            </a:endParaRPr>
          </a:p>
          <a:p>
            <a:pPr marL="0" indent="0">
              <a:buNone/>
            </a:pPr>
            <a:r>
              <a:rPr lang="ro-RO" dirty="0" smtClean="0">
                <a:solidFill>
                  <a:srgbClr val="0000FF"/>
                </a:solidFill>
                <a:highlight>
                  <a:srgbClr val="FFFFFF"/>
                </a:highlight>
                <a:latin typeface="Consolas" panose="020B0609020204030204" pitchFamily="49" charset="0"/>
              </a:rPr>
              <a:t>public</a:t>
            </a:r>
            <a:r>
              <a:rPr lang="ro-RO" dirty="0" smtClean="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Value</a:t>
            </a:r>
            <a:r>
              <a:rPr lang="ro-RO" dirty="0">
                <a:solidFill>
                  <a:srgbClr val="000000"/>
                </a:solidFill>
                <a:highlight>
                  <a:srgbClr val="FFFFFF"/>
                </a:highlight>
                <a:latin typeface="Consolas" panose="020B0609020204030204" pitchFamily="49" charset="0"/>
              </a:rPr>
              <a:t> get(</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a:t>
            </a:r>
            <a:endParaRPr lang="ro-RO" dirty="0" smtClean="0">
              <a:solidFill>
                <a:srgbClr val="000000"/>
              </a:solidFill>
              <a:highlight>
                <a:srgbClr val="FFFFFF"/>
              </a:highlight>
              <a:latin typeface="Consolas" panose="020B0609020204030204" pitchFamily="49" charset="0"/>
            </a:endParaRPr>
          </a:p>
          <a:p>
            <a:pPr marL="0" indent="0">
              <a:buNone/>
            </a:pPr>
            <a:r>
              <a:rPr lang="ro-RO" dirty="0" smtClean="0">
                <a:solidFill>
                  <a:srgbClr val="0000FF"/>
                </a:solidFill>
                <a:highlight>
                  <a:srgbClr val="FFFFFF"/>
                </a:highlight>
                <a:latin typeface="Consolas" panose="020B0609020204030204" pitchFamily="49" charset="0"/>
              </a:rPr>
              <a:t>public</a:t>
            </a:r>
            <a:r>
              <a:rPr lang="ro-RO" dirty="0" smtClean="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void</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delete</a:t>
            </a:r>
            <a:r>
              <a:rPr lang="ro-RO" dirty="0">
                <a:solidFill>
                  <a:srgbClr val="000000"/>
                </a:solidFill>
                <a:highlight>
                  <a:srgbClr val="FFFFFF"/>
                </a:highlight>
                <a:latin typeface="Consolas" panose="020B0609020204030204" pitchFamily="49" charset="0"/>
              </a:rPr>
              <a:t>(</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a:t>
            </a:r>
            <a:r>
              <a:rPr lang="ro-RO" dirty="0">
                <a:solidFill>
                  <a:srgbClr val="008000"/>
                </a:solidFill>
                <a:highlight>
                  <a:srgbClr val="FFFFFF"/>
                </a:highlight>
                <a:latin typeface="Consolas" panose="020B0609020204030204" pitchFamily="49" charset="0"/>
              </a:rPr>
              <a:t>// </a:t>
            </a:r>
            <a:r>
              <a:rPr lang="ro-RO" dirty="0" err="1">
                <a:solidFill>
                  <a:srgbClr val="008000"/>
                </a:solidFill>
                <a:highlight>
                  <a:srgbClr val="FFFFFF"/>
                </a:highlight>
                <a:latin typeface="Consolas" panose="020B0609020204030204" pitchFamily="49" charset="0"/>
              </a:rPr>
              <a:t>sterge</a:t>
            </a:r>
            <a:r>
              <a:rPr lang="ro-RO" dirty="0">
                <a:solidFill>
                  <a:srgbClr val="008000"/>
                </a:solidFill>
                <a:highlight>
                  <a:srgbClr val="FFFFFF"/>
                </a:highlight>
                <a:latin typeface="Consolas" panose="020B0609020204030204" pitchFamily="49" charset="0"/>
              </a:rPr>
              <a:t> din tabela cheia (si valoarea asociata)</a:t>
            </a:r>
            <a:endParaRPr lang="ro-RO" dirty="0">
              <a:solidFill>
                <a:srgbClr val="000000"/>
              </a:solidFill>
              <a:highlight>
                <a:srgbClr val="FFFFFF"/>
              </a:highlight>
              <a:latin typeface="Consolas" panose="020B0609020204030204" pitchFamily="49" charset="0"/>
            </a:endParaRPr>
          </a:p>
          <a:p>
            <a:pPr marL="0" indent="0">
              <a:buNone/>
            </a:pPr>
            <a:r>
              <a:rPr lang="ro-RO" dirty="0" smtClean="0">
                <a:solidFill>
                  <a:srgbClr val="0000FF"/>
                </a:solidFill>
                <a:highlight>
                  <a:srgbClr val="FFFFFF"/>
                </a:highlight>
                <a:latin typeface="Consolas" panose="020B0609020204030204" pitchFamily="49" charset="0"/>
              </a:rPr>
              <a:t>public</a:t>
            </a:r>
            <a:r>
              <a:rPr lang="ro-RO" dirty="0" smtClean="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bool</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contains</a:t>
            </a:r>
            <a:r>
              <a:rPr lang="ro-RO" dirty="0">
                <a:solidFill>
                  <a:srgbClr val="000000"/>
                </a:solidFill>
                <a:highlight>
                  <a:srgbClr val="FFFFFF"/>
                </a:highlight>
                <a:latin typeface="Consolas" panose="020B0609020204030204" pitchFamily="49" charset="0"/>
              </a:rPr>
              <a:t>(</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a:t>
            </a:r>
            <a:r>
              <a:rPr lang="ro-RO" dirty="0">
                <a:solidFill>
                  <a:srgbClr val="008000"/>
                </a:solidFill>
                <a:highlight>
                  <a:srgbClr val="FFFFFF"/>
                </a:highlight>
                <a:latin typeface="Consolas" panose="020B0609020204030204" pitchFamily="49" charset="0"/>
              </a:rPr>
              <a:t>// exista in tabela o valoare asociata cheii?</a:t>
            </a:r>
            <a:endParaRPr lang="ro-RO" dirty="0">
              <a:solidFill>
                <a:srgbClr val="000000"/>
              </a:solidFill>
              <a:highlight>
                <a:srgbClr val="FFFFFF"/>
              </a:highlight>
              <a:latin typeface="Consolas" panose="020B0609020204030204" pitchFamily="49" charset="0"/>
            </a:endParaRPr>
          </a:p>
          <a:p>
            <a:pPr marL="0" indent="0">
              <a:buNone/>
            </a:pPr>
            <a:r>
              <a:rPr lang="en-US" dirty="0" smtClean="0">
                <a:solidFill>
                  <a:srgbClr val="0000FF"/>
                </a:solidFill>
                <a:highlight>
                  <a:srgbClr val="FFFFFF"/>
                </a:highlight>
                <a:latin typeface="Consolas" panose="020B0609020204030204" pitchFamily="49" charset="0"/>
              </a:rPr>
              <a:t>public</a:t>
            </a:r>
            <a:r>
              <a:rPr lang="en-US" dirty="0" smtClean="0">
                <a:solidFill>
                  <a:srgbClr val="000000"/>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bool</a:t>
            </a: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isEmpty</a:t>
            </a:r>
            <a:r>
              <a:rPr lang="en-US" dirty="0" smtClean="0">
                <a:solidFill>
                  <a:srgbClr val="000000"/>
                </a:solidFill>
                <a:highlight>
                  <a:srgbClr val="FFFFFF"/>
                </a:highlight>
                <a:latin typeface="Consolas" panose="020B0609020204030204" pitchFamily="49" charset="0"/>
              </a:rPr>
              <a:t>() </a:t>
            </a:r>
            <a:r>
              <a:rPr lang="en-US" dirty="0" smtClean="0">
                <a:solidFill>
                  <a:srgbClr val="008000"/>
                </a:solidFill>
                <a:highlight>
                  <a:srgbClr val="FFFFFF"/>
                </a:highlight>
                <a:latin typeface="Consolas" panose="020B0609020204030204" pitchFamily="49" charset="0"/>
              </a:rPr>
              <a:t>//  </a:t>
            </a:r>
            <a:r>
              <a:rPr lang="en-US" dirty="0" err="1" smtClean="0">
                <a:solidFill>
                  <a:srgbClr val="008000"/>
                </a:solidFill>
                <a:highlight>
                  <a:srgbClr val="FFFFFF"/>
                </a:highlight>
                <a:latin typeface="Consolas" panose="020B0609020204030204" pitchFamily="49" charset="0"/>
              </a:rPr>
              <a:t>tabela</a:t>
            </a:r>
            <a:r>
              <a:rPr lang="en-US" dirty="0" smtClean="0">
                <a:solidFill>
                  <a:srgbClr val="008000"/>
                </a:solidFill>
                <a:highlight>
                  <a:srgbClr val="FFFFFF"/>
                </a:highlight>
                <a:latin typeface="Consolas" panose="020B0609020204030204" pitchFamily="49" charset="0"/>
              </a:rPr>
              <a:t> </a:t>
            </a:r>
            <a:r>
              <a:rPr lang="en-US" dirty="0" err="1" smtClean="0">
                <a:solidFill>
                  <a:srgbClr val="008000"/>
                </a:solidFill>
                <a:highlight>
                  <a:srgbClr val="FFFFFF"/>
                </a:highlight>
                <a:latin typeface="Consolas" panose="020B0609020204030204" pitchFamily="49" charset="0"/>
              </a:rPr>
              <a:t>este</a:t>
            </a:r>
            <a:r>
              <a:rPr lang="en-US" dirty="0" smtClean="0">
                <a:solidFill>
                  <a:srgbClr val="008000"/>
                </a:solidFill>
                <a:highlight>
                  <a:srgbClr val="FFFFFF"/>
                </a:highlight>
                <a:latin typeface="Consolas" panose="020B0609020204030204" pitchFamily="49" charset="0"/>
              </a:rPr>
              <a:t> </a:t>
            </a:r>
            <a:r>
              <a:rPr lang="en-US" dirty="0" err="1" smtClean="0">
                <a:solidFill>
                  <a:srgbClr val="008000"/>
                </a:solidFill>
                <a:highlight>
                  <a:srgbClr val="FFFFFF"/>
                </a:highlight>
                <a:latin typeface="Consolas" panose="020B0609020204030204" pitchFamily="49" charset="0"/>
              </a:rPr>
              <a:t>goala</a:t>
            </a:r>
            <a:r>
              <a:rPr lang="en-US" dirty="0" smtClean="0">
                <a:solidFill>
                  <a:srgbClr val="008000"/>
                </a:solidFill>
                <a:highlight>
                  <a:srgbClr val="FFFFFF"/>
                </a:highlight>
                <a:latin typeface="Consolas" panose="020B0609020204030204" pitchFamily="49" charset="0"/>
              </a:rPr>
              <a:t>?    </a:t>
            </a:r>
            <a:endParaRPr lang="en-US" dirty="0" smtClean="0">
              <a:solidFill>
                <a:srgbClr val="000000"/>
              </a:solidFill>
              <a:highlight>
                <a:srgbClr val="FFFFFF"/>
              </a:highlight>
              <a:latin typeface="Consolas" panose="020B0609020204030204" pitchFamily="49" charset="0"/>
            </a:endParaRPr>
          </a:p>
          <a:p>
            <a:pPr marL="0" indent="0">
              <a:buNone/>
            </a:pPr>
            <a:r>
              <a:rPr lang="ro-RO" dirty="0" smtClean="0">
                <a:solidFill>
                  <a:srgbClr val="0000FF"/>
                </a:solidFill>
                <a:highlight>
                  <a:srgbClr val="FFFFFF"/>
                </a:highlight>
                <a:latin typeface="Consolas" panose="020B0609020204030204" pitchFamily="49" charset="0"/>
              </a:rPr>
              <a:t>public</a:t>
            </a:r>
            <a:r>
              <a:rPr lang="ro-RO" dirty="0" smtClean="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size</a:t>
            </a:r>
            <a:r>
              <a:rPr lang="ro-RO" dirty="0">
                <a:solidFill>
                  <a:srgbClr val="000000"/>
                </a:solidFill>
                <a:highlight>
                  <a:srgbClr val="FFFFFF"/>
                </a:highlight>
                <a:latin typeface="Consolas" panose="020B0609020204030204" pitchFamily="49" charset="0"/>
              </a:rPr>
              <a:t>() </a:t>
            </a:r>
            <a:r>
              <a:rPr lang="ro-RO" dirty="0">
                <a:solidFill>
                  <a:srgbClr val="008000"/>
                </a:solidFill>
                <a:highlight>
                  <a:srgbClr val="FFFFFF"/>
                </a:highlight>
                <a:latin typeface="Consolas" panose="020B0609020204030204" pitchFamily="49" charset="0"/>
              </a:rPr>
              <a:t>// </a:t>
            </a:r>
            <a:r>
              <a:rPr lang="ro-RO" dirty="0" err="1">
                <a:solidFill>
                  <a:srgbClr val="008000"/>
                </a:solidFill>
                <a:highlight>
                  <a:srgbClr val="FFFFFF"/>
                </a:highlight>
                <a:latin typeface="Consolas" panose="020B0609020204030204" pitchFamily="49" charset="0"/>
              </a:rPr>
              <a:t>numarul</a:t>
            </a:r>
            <a:r>
              <a:rPr lang="ro-RO" dirty="0">
                <a:solidFill>
                  <a:srgbClr val="008000"/>
                </a:solidFill>
                <a:highlight>
                  <a:srgbClr val="FFFFFF"/>
                </a:highlight>
                <a:latin typeface="Consolas" panose="020B0609020204030204" pitchFamily="49" charset="0"/>
              </a:rPr>
              <a:t> de perechi (cheie, valoare) din tabela</a:t>
            </a:r>
            <a:endParaRPr lang="ro-RO" dirty="0">
              <a:solidFill>
                <a:srgbClr val="000000"/>
              </a:solidFill>
              <a:highlight>
                <a:srgbClr val="FFFFFF"/>
              </a:highlight>
              <a:latin typeface="Consolas" panose="020B0609020204030204" pitchFamily="49" charset="0"/>
            </a:endParaRPr>
          </a:p>
          <a:p>
            <a:pPr marL="0" indent="0">
              <a:buNone/>
            </a:pPr>
            <a:r>
              <a:rPr lang="en-US" dirty="0" smtClean="0">
                <a:solidFill>
                  <a:srgbClr val="0000FF"/>
                </a:solidFill>
                <a:highlight>
                  <a:srgbClr val="FFFFFF"/>
                </a:highlight>
                <a:latin typeface="Consolas" panose="020B0609020204030204" pitchFamily="49" charset="0"/>
              </a:rPr>
              <a:t>public</a:t>
            </a:r>
            <a:r>
              <a:rPr lang="en-US" dirty="0" smtClean="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IEnumerable</a:t>
            </a:r>
            <a:r>
              <a:rPr lang="en-US" dirty="0">
                <a:solidFill>
                  <a:srgbClr val="000000"/>
                </a:solidFill>
                <a:highlight>
                  <a:srgbClr val="FFFFFF"/>
                </a:highlight>
                <a:latin typeface="Consolas" panose="020B0609020204030204" pitchFamily="49" charset="0"/>
              </a:rPr>
              <a:t>&lt;Key&gt; keys() </a:t>
            </a:r>
            <a:r>
              <a:rPr lang="en-US" dirty="0">
                <a:solidFill>
                  <a:srgbClr val="008000"/>
                </a:solidFill>
                <a:highlight>
                  <a:srgbClr val="FFFFFF"/>
                </a:highlight>
                <a:latin typeface="Consolas" panose="020B0609020204030204" pitchFamily="49" charset="0"/>
              </a:rPr>
              <a:t>// </a:t>
            </a:r>
            <a:r>
              <a:rPr lang="en-US" dirty="0" err="1">
                <a:solidFill>
                  <a:srgbClr val="008000"/>
                </a:solidFill>
                <a:highlight>
                  <a:srgbClr val="FFFFFF"/>
                </a:highlight>
                <a:latin typeface="Consolas" panose="020B0609020204030204" pitchFamily="49" charset="0"/>
              </a:rPr>
              <a:t>toate</a:t>
            </a:r>
            <a:r>
              <a:rPr lang="en-US" dirty="0">
                <a:solidFill>
                  <a:srgbClr val="008000"/>
                </a:solidFill>
                <a:highlight>
                  <a:srgbClr val="FFFFFF"/>
                </a:highlight>
                <a:latin typeface="Consolas" panose="020B0609020204030204" pitchFamily="49" charset="0"/>
              </a:rPr>
              <a:t> </a:t>
            </a:r>
            <a:r>
              <a:rPr lang="en-US" dirty="0" err="1">
                <a:solidFill>
                  <a:srgbClr val="008000"/>
                </a:solidFill>
                <a:highlight>
                  <a:srgbClr val="FFFFFF"/>
                </a:highlight>
                <a:latin typeface="Consolas" panose="020B0609020204030204" pitchFamily="49" charset="0"/>
              </a:rPr>
              <a:t>cheile</a:t>
            </a:r>
            <a:r>
              <a:rPr lang="en-US" dirty="0">
                <a:solidFill>
                  <a:srgbClr val="008000"/>
                </a:solidFill>
                <a:highlight>
                  <a:srgbClr val="FFFFFF"/>
                </a:highlight>
                <a:latin typeface="Consolas" panose="020B0609020204030204" pitchFamily="49" charset="0"/>
              </a:rPr>
              <a:t> din </a:t>
            </a:r>
            <a:r>
              <a:rPr lang="en-US" dirty="0" err="1">
                <a:solidFill>
                  <a:srgbClr val="008000"/>
                </a:solidFill>
                <a:highlight>
                  <a:srgbClr val="FFFFFF"/>
                </a:highlight>
                <a:latin typeface="Consolas" panose="020B0609020204030204" pitchFamily="49" charset="0"/>
              </a:rPr>
              <a:t>tabela</a:t>
            </a:r>
            <a:endParaRPr lang="en-US" dirty="0">
              <a:solidFill>
                <a:srgbClr val="000000"/>
              </a:solidFill>
              <a:highlight>
                <a:srgbClr val="FFFFFF"/>
              </a:highlight>
              <a:latin typeface="Consolas" panose="020B0609020204030204" pitchFamily="49" charset="0"/>
            </a:endParaRPr>
          </a:p>
          <a:p>
            <a:pPr marL="0" indent="0">
              <a:buNone/>
            </a:pPr>
            <a:r>
              <a:rPr lang="ro-RO" dirty="0">
                <a:solidFill>
                  <a:srgbClr val="000000"/>
                </a:solidFill>
                <a:highlight>
                  <a:srgbClr val="FFFFFF"/>
                </a:highlight>
                <a:latin typeface="Consolas" panose="020B0609020204030204" pitchFamily="49" charset="0"/>
              </a:rPr>
              <a:t>        </a:t>
            </a:r>
            <a:endParaRPr lang="ro-RO" dirty="0"/>
          </a:p>
        </p:txBody>
      </p:sp>
    </p:spTree>
    <p:extLst>
      <p:ext uri="{BB962C8B-B14F-4D97-AF65-F5344CB8AC3E}">
        <p14:creationId xmlns:p14="http://schemas.microsoft.com/office/powerpoint/2010/main" val="23139478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Colec</a:t>
            </a:r>
            <a:r>
              <a:rPr lang="ro-RO" dirty="0"/>
              <a:t>ții de obiecte –</a:t>
            </a:r>
            <a:r>
              <a:rPr lang="en-GB" dirty="0"/>
              <a:t> </a:t>
            </a:r>
            <a:r>
              <a:rPr lang="en-GB" dirty="0" smtClean="0"/>
              <a:t>Stack</a:t>
            </a:r>
            <a:r>
              <a:rPr lang="ro-RO" dirty="0" smtClean="0"/>
              <a:t>- </a:t>
            </a:r>
            <a:r>
              <a:rPr lang="en-GB" dirty="0" smtClean="0"/>
              <a:t>L</a:t>
            </a:r>
            <a:r>
              <a:rPr lang="ro-RO" dirty="0" smtClean="0"/>
              <a:t>IFO</a:t>
            </a:r>
            <a:endParaRPr lang="ro-RO" dirty="0"/>
          </a:p>
        </p:txBody>
      </p:sp>
      <p:sp>
        <p:nvSpPr>
          <p:cNvPr id="3" name="Content Placeholder 2"/>
          <p:cNvSpPr>
            <a:spLocks noGrp="1"/>
          </p:cNvSpPr>
          <p:nvPr>
            <p:ph idx="1"/>
          </p:nvPr>
        </p:nvSpPr>
        <p:spPr/>
        <p:txBody>
          <a:bodyPr/>
          <a:lstStyle/>
          <a:p>
            <a:r>
              <a:rPr lang="ro-RO" dirty="0" smtClean="0"/>
              <a:t>Stiva s</a:t>
            </a:r>
            <a:r>
              <a:rPr lang="en-GB" dirty="0" smtClean="0"/>
              <a:t>e </a:t>
            </a:r>
            <a:r>
              <a:rPr lang="en-GB" dirty="0" err="1" smtClean="0"/>
              <a:t>bazeaz</a:t>
            </a:r>
            <a:r>
              <a:rPr lang="ro-RO" dirty="0" smtClean="0"/>
              <a:t>ă pe principiul </a:t>
            </a:r>
            <a:r>
              <a:rPr lang="ro-RO" dirty="0" err="1" smtClean="0"/>
              <a:t>Last</a:t>
            </a:r>
            <a:r>
              <a:rPr lang="ro-RO" dirty="0" smtClean="0"/>
              <a:t> In – </a:t>
            </a:r>
            <a:r>
              <a:rPr lang="ro-RO" dirty="0" err="1" smtClean="0"/>
              <a:t>First</a:t>
            </a:r>
            <a:r>
              <a:rPr lang="ro-RO" dirty="0" smtClean="0"/>
              <a:t> Out (Ultimul venit – primul servit)</a:t>
            </a:r>
          </a:p>
          <a:p>
            <a:r>
              <a:rPr lang="ro-RO" dirty="0" smtClean="0"/>
              <a:t>Structură de date fundamentală în Informatică</a:t>
            </a:r>
          </a:p>
          <a:p>
            <a:r>
              <a:rPr lang="ro-RO" dirty="0" smtClean="0"/>
              <a:t>De ex. Hyperlink-urile pe care le urmăm în browser se pun într-o stivă pentru putea reveni la ele cu </a:t>
            </a:r>
            <a:r>
              <a:rPr lang="ro-RO" i="1" dirty="0" smtClean="0"/>
              <a:t>Back</a:t>
            </a:r>
            <a:r>
              <a:rPr lang="ro-RO" dirty="0" smtClean="0"/>
              <a:t>. </a:t>
            </a:r>
          </a:p>
          <a:p>
            <a:r>
              <a:rPr lang="ro-RO" dirty="0" err="1" smtClean="0">
                <a:solidFill>
                  <a:srgbClr val="FF0000"/>
                </a:solidFill>
              </a:rPr>
              <a:t>StackClient.cs</a:t>
            </a:r>
            <a:endParaRPr lang="ro-RO" dirty="0" smtClean="0">
              <a:solidFill>
                <a:srgbClr val="FF0000"/>
              </a:solidFill>
            </a:endParaRPr>
          </a:p>
          <a:p>
            <a:endParaRPr lang="ro-RO" dirty="0"/>
          </a:p>
        </p:txBody>
      </p:sp>
    </p:spTree>
    <p:extLst>
      <p:ext uri="{BB962C8B-B14F-4D97-AF65-F5344CB8AC3E}">
        <p14:creationId xmlns:p14="http://schemas.microsoft.com/office/powerpoint/2010/main" val="15237360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Algoritmi de căutare – tabele de simboluri</a:t>
            </a:r>
          </a:p>
        </p:txBody>
      </p:sp>
      <p:sp>
        <p:nvSpPr>
          <p:cNvPr id="3" name="Content Placeholder 2"/>
          <p:cNvSpPr>
            <a:spLocks noGrp="1"/>
          </p:cNvSpPr>
          <p:nvPr>
            <p:ph idx="1"/>
          </p:nvPr>
        </p:nvSpPr>
        <p:spPr/>
        <p:txBody>
          <a:bodyPr/>
          <a:lstStyle/>
          <a:p>
            <a:r>
              <a:rPr lang="ro-RO" dirty="0" smtClean="0"/>
              <a:t>Vom specifica metodele fără a specifica tipul elementelor procesate folosind </a:t>
            </a:r>
            <a:r>
              <a:rPr lang="ro-RO" dirty="0" err="1" smtClean="0"/>
              <a:t>generics</a:t>
            </a:r>
            <a:endParaRPr lang="ro-RO" dirty="0" smtClean="0"/>
          </a:p>
          <a:p>
            <a:r>
              <a:rPr lang="ro-RO" dirty="0" smtClean="0"/>
              <a:t>Atât tipul cheii cât și al valorii sunt parametri de tip care trebuie specificați explicit </a:t>
            </a:r>
          </a:p>
          <a:p>
            <a:r>
              <a:rPr lang="ro-RO" dirty="0" smtClean="0"/>
              <a:t>Nu este specificat faptul că cheile sunt comparabile</a:t>
            </a:r>
          </a:p>
          <a:p>
            <a:r>
              <a:rPr lang="ro-RO" dirty="0" smtClean="0"/>
              <a:t>Dacă cheile sunt comparabile atunci se pot adăuga numeroase alte metode în API</a:t>
            </a:r>
          </a:p>
        </p:txBody>
      </p:sp>
    </p:spTree>
    <p:extLst>
      <p:ext uri="{BB962C8B-B14F-4D97-AF65-F5344CB8AC3E}">
        <p14:creationId xmlns:p14="http://schemas.microsoft.com/office/powerpoint/2010/main" val="3490954364"/>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Algoritmi de căutare – tabele de simboluri</a:t>
            </a:r>
          </a:p>
        </p:txBody>
      </p:sp>
      <p:sp>
        <p:nvSpPr>
          <p:cNvPr id="3" name="Content Placeholder 2"/>
          <p:cNvSpPr>
            <a:spLocks noGrp="1"/>
          </p:cNvSpPr>
          <p:nvPr>
            <p:ph idx="1"/>
          </p:nvPr>
        </p:nvSpPr>
        <p:spPr/>
        <p:txBody>
          <a:bodyPr/>
          <a:lstStyle/>
          <a:p>
            <a:r>
              <a:rPr lang="ro-RO" dirty="0" smtClean="0"/>
              <a:t>Convenții</a:t>
            </a:r>
          </a:p>
          <a:p>
            <a:pPr lvl="1"/>
            <a:r>
              <a:rPr lang="ro-RO" dirty="0" smtClean="0"/>
              <a:t>Există o singură valoare asociată cu o cheie (nu avem chei duplicat)</a:t>
            </a:r>
          </a:p>
          <a:p>
            <a:pPr lvl="1"/>
            <a:r>
              <a:rPr lang="ro-RO" dirty="0" smtClean="0"/>
              <a:t>Când se inserează o pereche (cheie, valoare) și cheia există deja în tablă noua valoare o înlocuiește pe cea veche</a:t>
            </a:r>
          </a:p>
          <a:p>
            <a:r>
              <a:rPr lang="ro-RO" dirty="0" smtClean="0"/>
              <a:t>Aceste convenții definesc abstractizarea numită </a:t>
            </a:r>
            <a:r>
              <a:rPr lang="ro-RO" i="1" dirty="0" smtClean="0"/>
              <a:t>tablou asociativ</a:t>
            </a:r>
            <a:r>
              <a:rPr lang="ro-RO" dirty="0" smtClean="0"/>
              <a:t>, în care ne putem gândi la o tabelă de simboluri ca și la un vector în care cheile sunt indici iar valorile sunt elementele tabloului</a:t>
            </a:r>
          </a:p>
          <a:p>
            <a:r>
              <a:rPr lang="ro-RO" dirty="0" smtClean="0"/>
              <a:t>În cazul vectorilor indecșii sunt de tip întreg (pe accesare rapidă) pe când în cazul tablourilor asociative sunt de tip arbitrar</a:t>
            </a:r>
          </a:p>
          <a:p>
            <a:r>
              <a:rPr lang="ro-RO" dirty="0" smtClean="0"/>
              <a:t>Unele limbaje de programare oferă suport direct pentru tablouri asociative cu o sintaxă de tipul st[</a:t>
            </a:r>
            <a:r>
              <a:rPr lang="ro-RO" dirty="0" err="1" smtClean="0"/>
              <a:t>key</a:t>
            </a:r>
            <a:r>
              <a:rPr lang="ro-RO" dirty="0" smtClean="0"/>
              <a:t>] unde </a:t>
            </a:r>
            <a:r>
              <a:rPr lang="ro-RO" dirty="0" err="1" smtClean="0"/>
              <a:t>key</a:t>
            </a:r>
            <a:r>
              <a:rPr lang="ro-RO" dirty="0" smtClean="0"/>
              <a:t> este de tip arbitrar</a:t>
            </a:r>
            <a:endParaRPr lang="ro-RO" dirty="0"/>
          </a:p>
        </p:txBody>
      </p:sp>
    </p:spTree>
    <p:extLst>
      <p:ext uri="{BB962C8B-B14F-4D97-AF65-F5344CB8AC3E}">
        <p14:creationId xmlns:p14="http://schemas.microsoft.com/office/powerpoint/2010/main" val="367188232"/>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Algoritmi de căutare – tabele de simboluri</a:t>
            </a:r>
          </a:p>
        </p:txBody>
      </p:sp>
      <p:sp>
        <p:nvSpPr>
          <p:cNvPr id="3" name="Content Placeholder 2"/>
          <p:cNvSpPr>
            <a:spLocks noGrp="1"/>
          </p:cNvSpPr>
          <p:nvPr>
            <p:ph idx="1"/>
          </p:nvPr>
        </p:nvSpPr>
        <p:spPr/>
        <p:txBody>
          <a:bodyPr/>
          <a:lstStyle/>
          <a:p>
            <a:r>
              <a:rPr lang="ro-RO" dirty="0" smtClean="0"/>
              <a:t>Cheile nu trebuie sa fie </a:t>
            </a:r>
            <a:r>
              <a:rPr lang="ro-RO" dirty="0" err="1" smtClean="0"/>
              <a:t>null</a:t>
            </a:r>
            <a:r>
              <a:rPr lang="ro-RO" dirty="0" smtClean="0"/>
              <a:t>. Utilizarea cheilor </a:t>
            </a:r>
            <a:r>
              <a:rPr lang="ro-RO" dirty="0" err="1" smtClean="0"/>
              <a:t>null</a:t>
            </a:r>
            <a:r>
              <a:rPr lang="ro-RO" dirty="0" smtClean="0"/>
              <a:t> va avea ca rezultat excepții la execuție</a:t>
            </a:r>
          </a:p>
          <a:p>
            <a:r>
              <a:rPr lang="ro-RO" dirty="0" smtClean="0"/>
              <a:t>Nici o cheie nu poate fi asociată cu valoarea </a:t>
            </a:r>
            <a:r>
              <a:rPr lang="ro-RO" dirty="0" err="1" smtClean="0"/>
              <a:t>null</a:t>
            </a:r>
            <a:r>
              <a:rPr lang="ro-RO" dirty="0" smtClean="0"/>
              <a:t>. În legătură cu faptul că get() întoarce </a:t>
            </a:r>
            <a:r>
              <a:rPr lang="ro-RO" dirty="0" err="1" smtClean="0"/>
              <a:t>null</a:t>
            </a:r>
            <a:r>
              <a:rPr lang="ro-RO" dirty="0" smtClean="0"/>
              <a:t> dacă cheia nu se află în tabelă. Consecințe:</a:t>
            </a:r>
          </a:p>
          <a:p>
            <a:pPr lvl="1"/>
            <a:r>
              <a:rPr lang="ro-RO" dirty="0" smtClean="0"/>
              <a:t>Astfel putem testa dacă există o valoare asociată unei chei prin get() == </a:t>
            </a:r>
            <a:r>
              <a:rPr lang="ro-RO" dirty="0" err="1" smtClean="0"/>
              <a:t>null</a:t>
            </a:r>
            <a:endParaRPr lang="ro-RO" dirty="0" smtClean="0"/>
          </a:p>
          <a:p>
            <a:pPr lvl="1"/>
            <a:r>
              <a:rPr lang="ro-RO" dirty="0" smtClean="0"/>
              <a:t>Putem șterge o pereche (cheie, valoare) din tabelă prin put(</a:t>
            </a:r>
            <a:r>
              <a:rPr lang="ro-RO" dirty="0" err="1" smtClean="0"/>
              <a:t>key</a:t>
            </a:r>
            <a:r>
              <a:rPr lang="ro-RO" dirty="0" smtClean="0"/>
              <a:t>, </a:t>
            </a:r>
            <a:r>
              <a:rPr lang="ro-RO" dirty="0" err="1" smtClean="0"/>
              <a:t>null</a:t>
            </a:r>
            <a:r>
              <a:rPr lang="ro-RO" dirty="0" smtClean="0"/>
              <a:t>)</a:t>
            </a:r>
          </a:p>
          <a:p>
            <a:r>
              <a:rPr lang="ro-RO" dirty="0" smtClean="0"/>
              <a:t>Ștergerea într-o tabelă simbolică se poate aborda prin două strategii</a:t>
            </a:r>
          </a:p>
          <a:p>
            <a:pPr lvl="1"/>
            <a:r>
              <a:rPr lang="ro-RO" dirty="0" smtClean="0"/>
              <a:t>Ștergere </a:t>
            </a:r>
            <a:r>
              <a:rPr lang="ro-RO" i="1" dirty="0" err="1" smtClean="0"/>
              <a:t>lazy</a:t>
            </a:r>
            <a:r>
              <a:rPr lang="ro-RO" dirty="0" smtClean="0"/>
              <a:t>: asociem </a:t>
            </a:r>
            <a:r>
              <a:rPr lang="ro-RO" dirty="0" err="1" smtClean="0"/>
              <a:t>null</a:t>
            </a:r>
            <a:r>
              <a:rPr lang="ro-RO" dirty="0" smtClean="0"/>
              <a:t> unei chei și eventual eliminăm astfel de chei ulterior</a:t>
            </a:r>
          </a:p>
          <a:p>
            <a:pPr lvl="1"/>
            <a:r>
              <a:rPr lang="ro-RO" dirty="0" smtClean="0"/>
              <a:t>Ștergere </a:t>
            </a:r>
            <a:r>
              <a:rPr lang="ro-RO" i="1" dirty="0" err="1" smtClean="0"/>
              <a:t>eager</a:t>
            </a:r>
            <a:r>
              <a:rPr lang="ro-RO" dirty="0" smtClean="0"/>
              <a:t>: cheia este eliminată imediat din tabelă</a:t>
            </a:r>
          </a:p>
          <a:p>
            <a:pPr lvl="1"/>
            <a:endParaRPr lang="ro-RO" dirty="0" smtClean="0"/>
          </a:p>
          <a:p>
            <a:endParaRPr lang="ro-RO" dirty="0"/>
          </a:p>
        </p:txBody>
      </p:sp>
    </p:spTree>
    <p:extLst>
      <p:ext uri="{BB962C8B-B14F-4D97-AF65-F5344CB8AC3E}">
        <p14:creationId xmlns:p14="http://schemas.microsoft.com/office/powerpoint/2010/main" val="309351510"/>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Algoritmi de căutare – tabele de simboluri</a:t>
            </a:r>
          </a:p>
        </p:txBody>
      </p:sp>
      <p:sp>
        <p:nvSpPr>
          <p:cNvPr id="3" name="Content Placeholder 2"/>
          <p:cNvSpPr>
            <a:spLocks noGrp="1"/>
          </p:cNvSpPr>
          <p:nvPr>
            <p:ph idx="1"/>
          </p:nvPr>
        </p:nvSpPr>
        <p:spPr/>
        <p:txBody>
          <a:bodyPr/>
          <a:lstStyle/>
          <a:p>
            <a:r>
              <a:rPr lang="ro-RO" dirty="0" smtClean="0"/>
              <a:t>Implementări implicite</a:t>
            </a:r>
          </a:p>
          <a:p>
            <a:endParaRPr lang="ro-RO" dirty="0"/>
          </a:p>
        </p:txBody>
      </p:sp>
      <p:graphicFrame>
        <p:nvGraphicFramePr>
          <p:cNvPr id="4" name="Table 3"/>
          <p:cNvGraphicFramePr>
            <a:graphicFrameLocks noGrp="1"/>
          </p:cNvGraphicFramePr>
          <p:nvPr>
            <p:extLst>
              <p:ext uri="{D42A27DB-BD31-4B8C-83A1-F6EECF244321}">
                <p14:modId xmlns:p14="http://schemas.microsoft.com/office/powerpoint/2010/main" val="3851464181"/>
              </p:ext>
            </p:extLst>
          </p:nvPr>
        </p:nvGraphicFramePr>
        <p:xfrm>
          <a:off x="677335" y="2842081"/>
          <a:ext cx="8128000" cy="148336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ro-RO" dirty="0" smtClean="0"/>
                        <a:t>Metoda</a:t>
                      </a:r>
                      <a:endParaRPr lang="ro-RO" dirty="0"/>
                    </a:p>
                  </a:txBody>
                  <a:tcPr/>
                </a:tc>
                <a:tc>
                  <a:txBody>
                    <a:bodyPr/>
                    <a:lstStyle/>
                    <a:p>
                      <a:r>
                        <a:rPr lang="ro-RO" dirty="0" smtClean="0"/>
                        <a:t>Implementare implicită</a:t>
                      </a:r>
                      <a:endParaRPr lang="ro-RO" dirty="0"/>
                    </a:p>
                  </a:txBody>
                  <a:tcPr/>
                </a:tc>
              </a:tr>
              <a:tr h="370840">
                <a:tc>
                  <a:txBody>
                    <a:bodyPr/>
                    <a:lstStyle/>
                    <a:p>
                      <a:r>
                        <a:rPr lang="ro-RO" dirty="0" err="1" smtClean="0"/>
                        <a:t>void</a:t>
                      </a:r>
                      <a:r>
                        <a:rPr lang="ro-RO" dirty="0" smtClean="0"/>
                        <a:t> </a:t>
                      </a:r>
                      <a:r>
                        <a:rPr lang="ro-RO" dirty="0" err="1" smtClean="0"/>
                        <a:t>delete</a:t>
                      </a:r>
                      <a:r>
                        <a:rPr lang="ro-RO" dirty="0" smtClean="0"/>
                        <a:t>(</a:t>
                      </a:r>
                      <a:r>
                        <a:rPr lang="ro-RO" dirty="0" err="1" smtClean="0"/>
                        <a:t>Key</a:t>
                      </a:r>
                      <a:r>
                        <a:rPr lang="ro-RO" baseline="0" dirty="0" smtClean="0"/>
                        <a:t> </a:t>
                      </a:r>
                      <a:r>
                        <a:rPr lang="ro-RO" baseline="0" dirty="0" err="1" smtClean="0"/>
                        <a:t>key</a:t>
                      </a:r>
                      <a:r>
                        <a:rPr lang="ro-RO" baseline="0" dirty="0" smtClean="0"/>
                        <a:t>)</a:t>
                      </a:r>
                      <a:endParaRPr lang="ro-RO" dirty="0"/>
                    </a:p>
                  </a:txBody>
                  <a:tcPr/>
                </a:tc>
                <a:tc>
                  <a:txBody>
                    <a:bodyPr/>
                    <a:lstStyle/>
                    <a:p>
                      <a:r>
                        <a:rPr lang="ro-RO" dirty="0" smtClean="0"/>
                        <a:t>put(</a:t>
                      </a:r>
                      <a:r>
                        <a:rPr lang="ro-RO" dirty="0" err="1" smtClean="0"/>
                        <a:t>key</a:t>
                      </a:r>
                      <a:r>
                        <a:rPr lang="ro-RO" dirty="0" smtClean="0"/>
                        <a:t>, </a:t>
                      </a:r>
                      <a:r>
                        <a:rPr lang="ro-RO" dirty="0" err="1" smtClean="0"/>
                        <a:t>null</a:t>
                      </a:r>
                      <a:r>
                        <a:rPr lang="ro-RO" dirty="0" smtClean="0"/>
                        <a:t>)</a:t>
                      </a:r>
                      <a:endParaRPr lang="ro-RO" dirty="0"/>
                    </a:p>
                  </a:txBody>
                  <a:tcPr/>
                </a:tc>
              </a:tr>
              <a:tr h="370840">
                <a:tc>
                  <a:txBody>
                    <a:bodyPr/>
                    <a:lstStyle/>
                    <a:p>
                      <a:r>
                        <a:rPr lang="ro-RO" dirty="0" err="1" smtClean="0"/>
                        <a:t>bool</a:t>
                      </a:r>
                      <a:r>
                        <a:rPr lang="ro-RO" dirty="0" smtClean="0"/>
                        <a:t> </a:t>
                      </a:r>
                      <a:r>
                        <a:rPr lang="ro-RO" dirty="0" err="1" smtClean="0"/>
                        <a:t>contains</a:t>
                      </a:r>
                      <a:r>
                        <a:rPr lang="ro-RO" dirty="0" smtClean="0"/>
                        <a:t>(</a:t>
                      </a:r>
                      <a:r>
                        <a:rPr lang="ro-RO" dirty="0" err="1" smtClean="0"/>
                        <a:t>Key</a:t>
                      </a:r>
                      <a:r>
                        <a:rPr lang="ro-RO" baseline="0" dirty="0" smtClean="0"/>
                        <a:t> </a:t>
                      </a:r>
                      <a:r>
                        <a:rPr lang="ro-RO" baseline="0" dirty="0" err="1" smtClean="0"/>
                        <a:t>key</a:t>
                      </a:r>
                      <a:r>
                        <a:rPr lang="ro-RO" baseline="0" dirty="0" smtClean="0"/>
                        <a:t>)</a:t>
                      </a:r>
                      <a:endParaRPr lang="ro-RO" dirty="0"/>
                    </a:p>
                  </a:txBody>
                  <a:tcPr/>
                </a:tc>
                <a:tc>
                  <a:txBody>
                    <a:bodyPr/>
                    <a:lstStyle/>
                    <a:p>
                      <a:r>
                        <a:rPr lang="ro-RO" dirty="0" err="1" smtClean="0"/>
                        <a:t>return</a:t>
                      </a:r>
                      <a:r>
                        <a:rPr lang="ro-RO" dirty="0" smtClean="0"/>
                        <a:t> get(</a:t>
                      </a:r>
                      <a:r>
                        <a:rPr lang="ro-RO" dirty="0" err="1" smtClean="0"/>
                        <a:t>key</a:t>
                      </a:r>
                      <a:r>
                        <a:rPr lang="ro-RO" dirty="0" smtClean="0"/>
                        <a:t>) != </a:t>
                      </a:r>
                      <a:r>
                        <a:rPr lang="ro-RO" dirty="0" err="1" smtClean="0"/>
                        <a:t>null</a:t>
                      </a:r>
                      <a:endParaRPr lang="ro-RO" dirty="0"/>
                    </a:p>
                  </a:txBody>
                  <a:tcPr/>
                </a:tc>
              </a:tr>
              <a:tr h="370840">
                <a:tc>
                  <a:txBody>
                    <a:bodyPr/>
                    <a:lstStyle/>
                    <a:p>
                      <a:r>
                        <a:rPr lang="ro-RO" dirty="0" err="1" smtClean="0"/>
                        <a:t>bool</a:t>
                      </a:r>
                      <a:r>
                        <a:rPr lang="ro-RO" dirty="0" smtClean="0"/>
                        <a:t> </a:t>
                      </a:r>
                      <a:r>
                        <a:rPr lang="ro-RO" dirty="0" err="1" smtClean="0"/>
                        <a:t>isEmpty</a:t>
                      </a:r>
                      <a:r>
                        <a:rPr lang="ro-RO" dirty="0" smtClean="0"/>
                        <a:t>()</a:t>
                      </a:r>
                      <a:endParaRPr lang="ro-RO" dirty="0"/>
                    </a:p>
                  </a:txBody>
                  <a:tcPr/>
                </a:tc>
                <a:tc>
                  <a:txBody>
                    <a:bodyPr/>
                    <a:lstStyle/>
                    <a:p>
                      <a:r>
                        <a:rPr lang="ro-RO" dirty="0" err="1" smtClean="0"/>
                        <a:t>return</a:t>
                      </a:r>
                      <a:r>
                        <a:rPr lang="ro-RO" dirty="0" smtClean="0"/>
                        <a:t> </a:t>
                      </a:r>
                      <a:r>
                        <a:rPr lang="ro-RO" dirty="0" err="1" smtClean="0"/>
                        <a:t>size</a:t>
                      </a:r>
                      <a:r>
                        <a:rPr lang="ro-RO" dirty="0" smtClean="0"/>
                        <a:t>() == 0</a:t>
                      </a:r>
                      <a:endParaRPr lang="ro-RO" dirty="0"/>
                    </a:p>
                  </a:txBody>
                  <a:tcPr/>
                </a:tc>
              </a:tr>
            </a:tbl>
          </a:graphicData>
        </a:graphic>
      </p:graphicFrame>
    </p:spTree>
    <p:extLst>
      <p:ext uri="{BB962C8B-B14F-4D97-AF65-F5344CB8AC3E}">
        <p14:creationId xmlns:p14="http://schemas.microsoft.com/office/powerpoint/2010/main" val="2109508817"/>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Algoritmi de căutare – tabele de simboluri</a:t>
            </a:r>
          </a:p>
        </p:txBody>
      </p:sp>
      <p:sp>
        <p:nvSpPr>
          <p:cNvPr id="3" name="Content Placeholder 2"/>
          <p:cNvSpPr>
            <a:spLocks noGrp="1"/>
          </p:cNvSpPr>
          <p:nvPr>
            <p:ph idx="1"/>
          </p:nvPr>
        </p:nvSpPr>
        <p:spPr/>
        <p:txBody>
          <a:bodyPr/>
          <a:lstStyle/>
          <a:p>
            <a:r>
              <a:rPr lang="en-GB" dirty="0" err="1" smtClean="0"/>
              <a:t>Iterare</a:t>
            </a:r>
            <a:r>
              <a:rPr lang="en-GB" dirty="0"/>
              <a:t> </a:t>
            </a:r>
            <a:r>
              <a:rPr lang="en-GB" dirty="0" smtClean="0"/>
              <a:t>– se </a:t>
            </a:r>
            <a:r>
              <a:rPr lang="en-GB" dirty="0" err="1" smtClean="0"/>
              <a:t>poate</a:t>
            </a:r>
            <a:r>
              <a:rPr lang="en-GB" dirty="0" smtClean="0"/>
              <a:t> </a:t>
            </a:r>
            <a:r>
              <a:rPr lang="en-GB" dirty="0" err="1" smtClean="0"/>
              <a:t>realiza</a:t>
            </a:r>
            <a:r>
              <a:rPr lang="en-GB" dirty="0" smtClean="0"/>
              <a:t> </a:t>
            </a:r>
            <a:r>
              <a:rPr lang="en-GB" dirty="0" err="1" smtClean="0"/>
              <a:t>prin</a:t>
            </a:r>
            <a:r>
              <a:rPr lang="en-GB" dirty="0" smtClean="0"/>
              <a:t> </a:t>
            </a:r>
            <a:r>
              <a:rPr lang="ro-RO" dirty="0" smtClean="0"/>
              <a:t>implementarea </a:t>
            </a:r>
            <a:r>
              <a:rPr lang="ro-RO" dirty="0" err="1" smtClean="0"/>
              <a:t>interfeție</a:t>
            </a:r>
            <a:r>
              <a:rPr lang="ro-RO" dirty="0" smtClean="0"/>
              <a:t> </a:t>
            </a:r>
            <a:r>
              <a:rPr lang="ro-RO" dirty="0" err="1" smtClean="0">
                <a:latin typeface="Consolas" panose="020B0609020204030204" pitchFamily="49" charset="0"/>
                <a:cs typeface="Consolas" panose="020B0609020204030204" pitchFamily="49" charset="0"/>
              </a:rPr>
              <a:t>IEnumerable</a:t>
            </a:r>
            <a:r>
              <a:rPr lang="ro-RO" dirty="0" smtClean="0"/>
              <a:t> la fel cum am făcut pentru </a:t>
            </a:r>
            <a:r>
              <a:rPr lang="ro-RO" dirty="0" err="1" smtClean="0"/>
              <a:t>Stack</a:t>
            </a:r>
            <a:r>
              <a:rPr lang="ro-RO" dirty="0" smtClean="0"/>
              <a:t>, </a:t>
            </a:r>
            <a:r>
              <a:rPr lang="ro-RO" dirty="0" err="1" smtClean="0"/>
              <a:t>Queue</a:t>
            </a:r>
            <a:endParaRPr lang="ro-RO" dirty="0" smtClean="0"/>
          </a:p>
          <a:p>
            <a:r>
              <a:rPr lang="ro-RO" dirty="0" smtClean="0"/>
              <a:t>Aici vom oferi o metodă </a:t>
            </a:r>
            <a:r>
              <a:rPr lang="ro-RO" dirty="0" err="1" smtClean="0">
                <a:latin typeface="Consolas" panose="020B0609020204030204" pitchFamily="49" charset="0"/>
                <a:cs typeface="Consolas" panose="020B0609020204030204" pitchFamily="49" charset="0"/>
              </a:rPr>
              <a:t>keys</a:t>
            </a:r>
            <a:r>
              <a:rPr lang="ro-RO" dirty="0" smtClean="0">
                <a:latin typeface="Consolas" panose="020B0609020204030204" pitchFamily="49" charset="0"/>
                <a:cs typeface="Consolas" panose="020B0609020204030204" pitchFamily="49" charset="0"/>
              </a:rPr>
              <a:t>() </a:t>
            </a:r>
            <a:r>
              <a:rPr lang="ro-RO" dirty="0" smtClean="0"/>
              <a:t>care întoarce un obiect de tip </a:t>
            </a:r>
            <a:r>
              <a:rPr lang="ro-RO" dirty="0" err="1" smtClean="0">
                <a:latin typeface="Consolas" panose="020B0609020204030204" pitchFamily="49" charset="0"/>
                <a:cs typeface="Consolas" panose="020B0609020204030204" pitchFamily="49" charset="0"/>
              </a:rPr>
              <a:t>IEnumerable</a:t>
            </a:r>
            <a:r>
              <a:rPr lang="ro-RO" dirty="0" smtClean="0">
                <a:latin typeface="Consolas" panose="020B0609020204030204" pitchFamily="49" charset="0"/>
                <a:cs typeface="Consolas" panose="020B0609020204030204" pitchFamily="49" charset="0"/>
              </a:rPr>
              <a:t>&lt;</a:t>
            </a:r>
            <a:r>
              <a:rPr lang="ro-RO" dirty="0" err="1" smtClean="0">
                <a:latin typeface="Consolas" panose="020B0609020204030204" pitchFamily="49" charset="0"/>
                <a:cs typeface="Consolas" panose="020B0609020204030204" pitchFamily="49" charset="0"/>
              </a:rPr>
              <a:t>Key</a:t>
            </a:r>
            <a:r>
              <a:rPr lang="ro-RO" dirty="0" smtClean="0">
                <a:latin typeface="Consolas" panose="020B0609020204030204" pitchFamily="49" charset="0"/>
                <a:cs typeface="Consolas" panose="020B0609020204030204" pitchFamily="49" charset="0"/>
              </a:rPr>
              <a:t>&gt;</a:t>
            </a:r>
          </a:p>
          <a:p>
            <a:r>
              <a:rPr lang="ro-RO" dirty="0" smtClean="0"/>
              <a:t>Egalitatea cheilor – se bazează pe conceptul de egalitate de obiecte. Orice obiect moștenește metoda </a:t>
            </a:r>
            <a:r>
              <a:rPr lang="en-GB" dirty="0" smtClean="0">
                <a:latin typeface="Consolas" panose="020B0609020204030204" pitchFamily="49" charset="0"/>
                <a:cs typeface="Consolas" panose="020B0609020204030204" pitchFamily="49" charset="0"/>
              </a:rPr>
              <a:t>E</a:t>
            </a:r>
            <a:r>
              <a:rPr lang="ro-RO" dirty="0" err="1" smtClean="0">
                <a:latin typeface="Consolas" panose="020B0609020204030204" pitchFamily="49" charset="0"/>
                <a:cs typeface="Consolas" panose="020B0609020204030204" pitchFamily="49" charset="0"/>
              </a:rPr>
              <a:t>quals</a:t>
            </a:r>
            <a:r>
              <a:rPr lang="ro-RO" dirty="0" smtClean="0">
                <a:latin typeface="Consolas" panose="020B0609020204030204" pitchFamily="49" charset="0"/>
                <a:cs typeface="Consolas" panose="020B0609020204030204" pitchFamily="49" charset="0"/>
              </a:rPr>
              <a:t>()</a:t>
            </a:r>
          </a:p>
          <a:p>
            <a:r>
              <a:rPr lang="ro-RO" dirty="0" smtClean="0"/>
              <a:t>Pentru multe clase ne putem baza pe implementarea implicită a metodei </a:t>
            </a:r>
            <a:r>
              <a:rPr lang="en-GB" dirty="0" smtClean="0"/>
              <a:t>E</a:t>
            </a:r>
            <a:r>
              <a:rPr lang="ro-RO" dirty="0" err="1" smtClean="0"/>
              <a:t>quals</a:t>
            </a:r>
            <a:r>
              <a:rPr lang="ro-RO" dirty="0" smtClean="0"/>
              <a:t>(). </a:t>
            </a:r>
          </a:p>
          <a:p>
            <a:r>
              <a:rPr lang="ro-RO" dirty="0" smtClean="0"/>
              <a:t>Pentru clasele noastre va trebui să suprascriem (</a:t>
            </a:r>
            <a:r>
              <a:rPr lang="ro-RO" dirty="0" err="1" smtClean="0"/>
              <a:t>override</a:t>
            </a:r>
            <a:r>
              <a:rPr lang="ro-RO" dirty="0" smtClean="0"/>
              <a:t>) metoda </a:t>
            </a:r>
            <a:r>
              <a:rPr lang="en-GB" dirty="0" smtClean="0">
                <a:latin typeface="Consolas" panose="020B0609020204030204" pitchFamily="49" charset="0"/>
                <a:cs typeface="Consolas" panose="020B0609020204030204" pitchFamily="49" charset="0"/>
              </a:rPr>
              <a:t>E</a:t>
            </a:r>
            <a:r>
              <a:rPr lang="ro-RO" dirty="0" err="1" smtClean="0">
                <a:latin typeface="Consolas" panose="020B0609020204030204" pitchFamily="49" charset="0"/>
                <a:cs typeface="Consolas" panose="020B0609020204030204" pitchFamily="49" charset="0"/>
              </a:rPr>
              <a:t>quals</a:t>
            </a:r>
            <a:r>
              <a:rPr lang="ro-RO" dirty="0" smtClean="0">
                <a:latin typeface="Consolas" panose="020B0609020204030204" pitchFamily="49" charset="0"/>
                <a:cs typeface="Consolas" panose="020B0609020204030204" pitchFamily="49" charset="0"/>
              </a:rPr>
              <a:t>()</a:t>
            </a:r>
            <a:endParaRPr lang="en-GB" dirty="0" smtClean="0">
              <a:latin typeface="Consolas" panose="020B0609020204030204" pitchFamily="49" charset="0"/>
              <a:cs typeface="Consolas" panose="020B0609020204030204" pitchFamily="49" charset="0"/>
            </a:endParaRPr>
          </a:p>
          <a:p>
            <a:r>
              <a:rPr lang="en-GB" dirty="0"/>
              <a:t>E </a:t>
            </a:r>
            <a:r>
              <a:rPr lang="en-GB" dirty="0" err="1"/>
              <a:t>indicat</a:t>
            </a:r>
            <a:r>
              <a:rPr lang="en-GB" dirty="0"/>
              <a:t> </a:t>
            </a:r>
            <a:r>
              <a:rPr lang="en-GB" dirty="0" smtClean="0"/>
              <a:t>s</a:t>
            </a:r>
            <a:r>
              <a:rPr lang="ro-RO" dirty="0" smtClean="0"/>
              <a:t>ă facem cheile imutabile pentru că altfel nu se poate garanta consistența</a:t>
            </a:r>
            <a:endParaRPr lang="ro-RO" dirty="0"/>
          </a:p>
          <a:p>
            <a:endParaRPr lang="ro-RO" dirty="0" smtClean="0"/>
          </a:p>
          <a:p>
            <a:endParaRPr lang="ro-RO" dirty="0"/>
          </a:p>
        </p:txBody>
      </p:sp>
    </p:spTree>
    <p:extLst>
      <p:ext uri="{BB962C8B-B14F-4D97-AF65-F5344CB8AC3E}">
        <p14:creationId xmlns:p14="http://schemas.microsoft.com/office/powerpoint/2010/main" val="561307090"/>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Algoritmi de căutare – tabele de </a:t>
            </a:r>
            <a:r>
              <a:rPr lang="ro-RO" dirty="0" smtClean="0"/>
              <a:t>simboluri</a:t>
            </a:r>
            <a:r>
              <a:rPr lang="en-GB" dirty="0" smtClean="0"/>
              <a:t> </a:t>
            </a:r>
            <a:r>
              <a:rPr lang="en-GB" dirty="0" err="1" smtClean="0"/>
              <a:t>ordonate</a:t>
            </a:r>
            <a:endParaRPr lang="ro-RO" dirty="0"/>
          </a:p>
        </p:txBody>
      </p:sp>
      <p:sp>
        <p:nvSpPr>
          <p:cNvPr id="3" name="Content Placeholder 2"/>
          <p:cNvSpPr>
            <a:spLocks noGrp="1"/>
          </p:cNvSpPr>
          <p:nvPr>
            <p:ph idx="1"/>
          </p:nvPr>
        </p:nvSpPr>
        <p:spPr/>
        <p:txBody>
          <a:bodyPr/>
          <a:lstStyle/>
          <a:p>
            <a:r>
              <a:rPr lang="en-GB" dirty="0" smtClean="0"/>
              <a:t>De </a:t>
            </a:r>
            <a:r>
              <a:rPr lang="en-GB" dirty="0" err="1" smtClean="0"/>
              <a:t>regul</a:t>
            </a:r>
            <a:r>
              <a:rPr lang="ro-RO" dirty="0" smtClean="0"/>
              <a:t>ă cheile dintr-o tabela simbolică sunt obiecte ce implementează interfața </a:t>
            </a:r>
            <a:r>
              <a:rPr lang="ro-RO" dirty="0" err="1" smtClean="0">
                <a:latin typeface="Consolas" panose="020B0609020204030204" pitchFamily="49" charset="0"/>
                <a:cs typeface="Consolas" panose="020B0609020204030204" pitchFamily="49" charset="0"/>
              </a:rPr>
              <a:t>IComparable</a:t>
            </a:r>
            <a:r>
              <a:rPr lang="ro-RO" dirty="0" smtClean="0"/>
              <a:t>. </a:t>
            </a:r>
          </a:p>
          <a:p>
            <a:r>
              <a:rPr lang="ro-RO" dirty="0" smtClean="0"/>
              <a:t>Putem folosi metoda </a:t>
            </a:r>
            <a:r>
              <a:rPr lang="ro-RO" dirty="0" err="1" smtClean="0">
                <a:latin typeface="Consolas" panose="020B0609020204030204" pitchFamily="49" charset="0"/>
                <a:cs typeface="Consolas" panose="020B0609020204030204" pitchFamily="49" charset="0"/>
              </a:rPr>
              <a:t>a.CompareTo</a:t>
            </a:r>
            <a:r>
              <a:rPr lang="ro-RO" dirty="0" smtClean="0">
                <a:latin typeface="Consolas" panose="020B0609020204030204" pitchFamily="49" charset="0"/>
                <a:cs typeface="Consolas" panose="020B0609020204030204" pitchFamily="49" charset="0"/>
              </a:rPr>
              <a:t>(b) </a:t>
            </a:r>
            <a:r>
              <a:rPr lang="ro-RO" dirty="0" smtClean="0"/>
              <a:t>pentru a compara cheile </a:t>
            </a:r>
            <a:r>
              <a:rPr lang="ro-RO" dirty="0" smtClean="0">
                <a:latin typeface="Consolas" panose="020B0609020204030204" pitchFamily="49" charset="0"/>
                <a:cs typeface="Consolas" panose="020B0609020204030204" pitchFamily="49" charset="0"/>
              </a:rPr>
              <a:t>a</a:t>
            </a:r>
            <a:r>
              <a:rPr lang="ro-RO" dirty="0" smtClean="0"/>
              <a:t> și </a:t>
            </a:r>
            <a:r>
              <a:rPr lang="ro-RO" dirty="0" smtClean="0">
                <a:latin typeface="Consolas" panose="020B0609020204030204" pitchFamily="49" charset="0"/>
                <a:cs typeface="Consolas" panose="020B0609020204030204" pitchFamily="49" charset="0"/>
              </a:rPr>
              <a:t>b</a:t>
            </a:r>
            <a:r>
              <a:rPr lang="ro-RO" dirty="0" smtClean="0"/>
              <a:t>.</a:t>
            </a:r>
          </a:p>
          <a:p>
            <a:r>
              <a:rPr lang="ro-RO" dirty="0" smtClean="0"/>
              <a:t>O serie de implementări pentru tabele de simboluri pot profita de acest aspect pentru a implementa operațiile </a:t>
            </a:r>
            <a:r>
              <a:rPr lang="ro-RO" dirty="0" smtClean="0">
                <a:latin typeface="Consolas" panose="020B0609020204030204" pitchFamily="49" charset="0"/>
                <a:cs typeface="Consolas" panose="020B0609020204030204" pitchFamily="49" charset="0"/>
              </a:rPr>
              <a:t>put() </a:t>
            </a:r>
            <a:r>
              <a:rPr lang="ro-RO" dirty="0" smtClean="0"/>
              <a:t>și </a:t>
            </a:r>
            <a:r>
              <a:rPr lang="ro-RO" dirty="0" smtClean="0">
                <a:latin typeface="Consolas" panose="020B0609020204030204" pitchFamily="49" charset="0"/>
                <a:cs typeface="Consolas" panose="020B0609020204030204" pitchFamily="49" charset="0"/>
              </a:rPr>
              <a:t>get() </a:t>
            </a:r>
            <a:r>
              <a:rPr lang="ro-RO" dirty="0" smtClean="0"/>
              <a:t>în mod eficient</a:t>
            </a:r>
          </a:p>
          <a:p>
            <a:r>
              <a:rPr lang="ro-RO" dirty="0" smtClean="0"/>
              <a:t>Atunci când cheile sunt păstrate în ordine putem extinde API-</a:t>
            </a:r>
            <a:r>
              <a:rPr lang="ro-RO" dirty="0" err="1" smtClean="0"/>
              <a:t>ul</a:t>
            </a:r>
            <a:r>
              <a:rPr lang="ro-RO" dirty="0" smtClean="0"/>
              <a:t> pentru a defini o serie de operații naturale și utile (care chei sunt într-un anumit interval, care este cea mai mică/mare cheie care satisface un anumit predicat etc.)</a:t>
            </a:r>
          </a:p>
          <a:p>
            <a:endParaRPr lang="ro-RO" dirty="0" smtClean="0"/>
          </a:p>
          <a:p>
            <a:endParaRPr lang="ro-RO" dirty="0"/>
          </a:p>
        </p:txBody>
      </p:sp>
    </p:spTree>
    <p:extLst>
      <p:ext uri="{BB962C8B-B14F-4D97-AF65-F5344CB8AC3E}">
        <p14:creationId xmlns:p14="http://schemas.microsoft.com/office/powerpoint/2010/main" val="826647771"/>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894505" cy="1320800"/>
          </a:xfrm>
        </p:spPr>
        <p:txBody>
          <a:bodyPr>
            <a:normAutofit fontScale="90000"/>
          </a:bodyPr>
          <a:lstStyle/>
          <a:p>
            <a:r>
              <a:rPr lang="ro-RO" dirty="0" smtClean="0"/>
              <a:t>Algoritmi de căutare – tabele de simboluri</a:t>
            </a:r>
            <a:r>
              <a:rPr lang="en-GB" dirty="0" smtClean="0"/>
              <a:t> </a:t>
            </a:r>
            <a:r>
              <a:rPr lang="en-GB" dirty="0" err="1" smtClean="0"/>
              <a:t>ordonate</a:t>
            </a:r>
            <a:r>
              <a:rPr lang="ro-RO" dirty="0" smtClean="0"/>
              <a:t> – API </a:t>
            </a:r>
            <a:r>
              <a:rPr lang="en-GB" dirty="0" err="1" smtClean="0"/>
              <a:t>pentru</a:t>
            </a:r>
            <a:r>
              <a:rPr lang="en-GB" dirty="0" smtClean="0"/>
              <a:t> </a:t>
            </a:r>
            <a:r>
              <a:rPr lang="en-GB" dirty="0"/>
              <a:t>o tab</a:t>
            </a:r>
            <a:r>
              <a:rPr lang="ro-RO" dirty="0" err="1"/>
              <a:t>elă</a:t>
            </a:r>
            <a:r>
              <a:rPr lang="ro-RO" dirty="0"/>
              <a:t> simbolică generică cu cheile ordonate</a:t>
            </a:r>
            <a:br>
              <a:rPr lang="ro-RO" dirty="0"/>
            </a:br>
            <a:r>
              <a:rPr lang="ro-RO" dirty="0" smtClean="0"/>
              <a:t/>
            </a:r>
            <a:br>
              <a:rPr lang="ro-RO" dirty="0" smtClean="0"/>
            </a:br>
            <a:endParaRPr lang="ro-RO" dirty="0"/>
          </a:p>
        </p:txBody>
      </p:sp>
      <p:sp>
        <p:nvSpPr>
          <p:cNvPr id="3" name="Content Placeholder 2"/>
          <p:cNvSpPr>
            <a:spLocks noGrp="1"/>
          </p:cNvSpPr>
          <p:nvPr>
            <p:ph sz="half" idx="1"/>
          </p:nvPr>
        </p:nvSpPr>
        <p:spPr>
          <a:xfrm>
            <a:off x="677334" y="2454203"/>
            <a:ext cx="5631186" cy="3880772"/>
          </a:xfrm>
        </p:spPr>
        <p:txBody>
          <a:bodyPr>
            <a:normAutofit lnSpcReduction="10000"/>
          </a:bodyPr>
          <a:lstStyle/>
          <a:p>
            <a:pPr marL="0" indent="0">
              <a:buNone/>
            </a:pPr>
            <a:r>
              <a:rPr lang="en-US" dirty="0" smtClean="0">
                <a:solidFill>
                  <a:srgbClr val="0000FF"/>
                </a:solidFill>
                <a:highlight>
                  <a:srgbClr val="FFFFFF"/>
                </a:highlight>
                <a:latin typeface="Consolas" panose="020B0609020204030204" pitchFamily="49" charset="0"/>
              </a:rPr>
              <a:t>class</a:t>
            </a:r>
            <a:r>
              <a:rPr lang="en-US" dirty="0" smtClean="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BinarySearchST</a:t>
            </a:r>
            <a:r>
              <a:rPr lang="en-US" dirty="0">
                <a:solidFill>
                  <a:srgbClr val="000000"/>
                </a:solidFill>
                <a:highlight>
                  <a:srgbClr val="FFFFFF"/>
                </a:highlight>
                <a:latin typeface="Consolas" panose="020B0609020204030204" pitchFamily="49" charset="0"/>
              </a:rPr>
              <a:t>&lt;Key, Value&gt; </a:t>
            </a:r>
            <a:r>
              <a:rPr lang="ro-RO" dirty="0" smtClean="0">
                <a:solidFill>
                  <a:srgbClr val="000000"/>
                </a:solidFill>
                <a:highlight>
                  <a:srgbClr val="FFFFFF"/>
                </a:highlight>
                <a:latin typeface="Consolas" panose="020B0609020204030204" pitchFamily="49" charset="0"/>
              </a:rPr>
              <a:t/>
            </a:r>
            <a:br>
              <a:rPr lang="ro-RO" dirty="0" smtClean="0">
                <a:solidFill>
                  <a:srgbClr val="000000"/>
                </a:solidFill>
                <a:highlight>
                  <a:srgbClr val="FFFFFF"/>
                </a:highlight>
                <a:latin typeface="Consolas" panose="020B0609020204030204" pitchFamily="49" charset="0"/>
              </a:rPr>
            </a:br>
            <a:r>
              <a:rPr lang="ro-RO"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where</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Key: </a:t>
            </a:r>
            <a:r>
              <a:rPr lang="en-US" dirty="0" err="1" smtClean="0">
                <a:solidFill>
                  <a:srgbClr val="2B91AF"/>
                </a:solidFill>
                <a:highlight>
                  <a:srgbClr val="FFFFFF"/>
                </a:highlight>
                <a:latin typeface="Consolas" panose="020B0609020204030204" pitchFamily="49" charset="0"/>
              </a:rPr>
              <a:t>IComparable</a:t>
            </a:r>
            <a:r>
              <a:rPr lang="en-US" dirty="0" smtClean="0">
                <a:solidFill>
                  <a:srgbClr val="000000"/>
                </a:solidFill>
                <a:highlight>
                  <a:srgbClr val="FFFFFF"/>
                </a:highlight>
                <a:latin typeface="Consolas" panose="020B0609020204030204" pitchFamily="49" charset="0"/>
              </a:rPr>
              <a:t>&lt;Key&gt;</a:t>
            </a:r>
            <a:endParaRPr lang="ro-RO" dirty="0" smtClean="0">
              <a:solidFill>
                <a:srgbClr val="000000"/>
              </a:solidFill>
              <a:highlight>
                <a:srgbClr val="FFFFFF"/>
              </a:highlight>
              <a:latin typeface="Consolas" panose="020B0609020204030204" pitchFamily="49" charset="0"/>
            </a:endParaRPr>
          </a:p>
          <a:p>
            <a:pPr marL="0" indent="0">
              <a:buNone/>
            </a:pPr>
            <a:r>
              <a:rPr lang="ro-RO" dirty="0" smtClean="0">
                <a:solidFill>
                  <a:srgbClr val="000000"/>
                </a:solidFill>
                <a:highlight>
                  <a:srgbClr val="FFFFFF"/>
                </a:highlight>
                <a:latin typeface="Consolas" panose="020B0609020204030204" pitchFamily="49" charset="0"/>
              </a:rPr>
              <a:t/>
            </a:r>
            <a:br>
              <a:rPr lang="ro-RO" dirty="0" smtClean="0">
                <a:solidFill>
                  <a:srgbClr val="000000"/>
                </a:solidFill>
                <a:highlight>
                  <a:srgbClr val="FFFFFF"/>
                </a:highlight>
                <a:latin typeface="Consolas" panose="020B0609020204030204" pitchFamily="49" charset="0"/>
              </a:rPr>
            </a:br>
            <a:r>
              <a:rPr lang="ro-RO" dirty="0" smtClean="0">
                <a:solidFill>
                  <a:srgbClr val="0000FF"/>
                </a:solidFill>
                <a:highlight>
                  <a:srgbClr val="FFFFFF"/>
                </a:highlight>
                <a:latin typeface="Consolas" panose="020B0609020204030204" pitchFamily="49" charset="0"/>
              </a:rPr>
              <a:t>public</a:t>
            </a:r>
            <a:r>
              <a:rPr lang="ro-RO" dirty="0" smtClean="0">
                <a:solidFill>
                  <a:srgbClr val="000000"/>
                </a:solidFill>
                <a:highlight>
                  <a:srgbClr val="FFFFFF"/>
                </a:highlight>
                <a:latin typeface="Consolas" panose="020B0609020204030204" pitchFamily="49" charset="0"/>
              </a:rPr>
              <a:t> </a:t>
            </a:r>
            <a:r>
              <a:rPr lang="ro-RO" dirty="0" err="1" smtClean="0">
                <a:solidFill>
                  <a:srgbClr val="000000"/>
                </a:solidFill>
                <a:highlight>
                  <a:srgbClr val="FFFFFF"/>
                </a:highlight>
                <a:latin typeface="Consolas" panose="020B0609020204030204" pitchFamily="49" charset="0"/>
              </a:rPr>
              <a:t>BinarySearchST</a:t>
            </a:r>
            <a:r>
              <a:rPr lang="ro-RO" dirty="0" smtClean="0">
                <a:solidFill>
                  <a:srgbClr val="000000"/>
                </a:solidFill>
                <a:highlight>
                  <a:srgbClr val="FFFFFF"/>
                </a:highlight>
                <a:latin typeface="Consolas" panose="020B0609020204030204" pitchFamily="49" charset="0"/>
              </a:rPr>
              <a:t>()</a:t>
            </a:r>
            <a:br>
              <a:rPr lang="ro-RO" dirty="0" smtClean="0">
                <a:solidFill>
                  <a:srgbClr val="000000"/>
                </a:solidFill>
                <a:highlight>
                  <a:srgbClr val="FFFFFF"/>
                </a:highlight>
                <a:latin typeface="Consolas" panose="020B0609020204030204" pitchFamily="49" charset="0"/>
              </a:rPr>
            </a:br>
            <a:r>
              <a:rPr lang="ro-RO" dirty="0" smtClean="0">
                <a:solidFill>
                  <a:srgbClr val="0000FF"/>
                </a:solidFill>
                <a:highlight>
                  <a:srgbClr val="FFFFFF"/>
                </a:highlight>
                <a:latin typeface="Consolas" panose="020B0609020204030204" pitchFamily="49" charset="0"/>
              </a:rPr>
              <a:t>public</a:t>
            </a:r>
            <a:r>
              <a:rPr lang="ro-RO" dirty="0" smtClean="0">
                <a:solidFill>
                  <a:srgbClr val="000000"/>
                </a:solidFill>
                <a:highlight>
                  <a:srgbClr val="FFFFFF"/>
                </a:highlight>
                <a:latin typeface="Consolas" panose="020B0609020204030204" pitchFamily="49" charset="0"/>
              </a:rPr>
              <a:t> </a:t>
            </a:r>
            <a:r>
              <a:rPr lang="ro-RO" dirty="0" err="1" smtClean="0">
                <a:solidFill>
                  <a:srgbClr val="000000"/>
                </a:solidFill>
                <a:highlight>
                  <a:srgbClr val="FFFFFF"/>
                </a:highlight>
                <a:latin typeface="Consolas" panose="020B0609020204030204" pitchFamily="49" charset="0"/>
              </a:rPr>
              <a:t>BinarySearchST</a:t>
            </a:r>
            <a:r>
              <a:rPr lang="ro-RO" dirty="0" smtClean="0">
                <a:solidFill>
                  <a:srgbClr val="000000"/>
                </a:solidFill>
                <a:highlight>
                  <a:srgbClr val="FFFFFF"/>
                </a:highlight>
                <a:latin typeface="Consolas" panose="020B0609020204030204" pitchFamily="49" charset="0"/>
              </a:rPr>
              <a:t>(</a:t>
            </a:r>
            <a:r>
              <a:rPr lang="ro-RO" dirty="0" err="1" smtClean="0">
                <a:solidFill>
                  <a:srgbClr val="0000FF"/>
                </a:solidFill>
                <a:highlight>
                  <a:srgbClr val="FFFFFF"/>
                </a:highlight>
                <a:latin typeface="Consolas" panose="020B0609020204030204" pitchFamily="49" charset="0"/>
              </a:rPr>
              <a:t>int</a:t>
            </a:r>
            <a:r>
              <a:rPr lang="ro-RO" dirty="0" smtClean="0">
                <a:solidFill>
                  <a:srgbClr val="000000"/>
                </a:solidFill>
                <a:highlight>
                  <a:srgbClr val="FFFFFF"/>
                </a:highlight>
                <a:latin typeface="Consolas" panose="020B0609020204030204" pitchFamily="49" charset="0"/>
              </a:rPr>
              <a:t> </a:t>
            </a:r>
            <a:r>
              <a:rPr lang="ro-RO" dirty="0" err="1" smtClean="0">
                <a:solidFill>
                  <a:srgbClr val="000000"/>
                </a:solidFill>
                <a:highlight>
                  <a:srgbClr val="FFFFFF"/>
                </a:highlight>
                <a:latin typeface="Consolas" panose="020B0609020204030204" pitchFamily="49" charset="0"/>
              </a:rPr>
              <a:t>capacity</a:t>
            </a:r>
            <a:r>
              <a:rPr lang="ro-RO" dirty="0" smtClean="0">
                <a:solidFill>
                  <a:srgbClr val="000000"/>
                </a:solidFill>
                <a:highlight>
                  <a:srgbClr val="FFFFFF"/>
                </a:highlight>
                <a:latin typeface="Consolas" panose="020B0609020204030204" pitchFamily="49" charset="0"/>
              </a:rPr>
              <a:t>)</a:t>
            </a:r>
            <a:br>
              <a:rPr lang="ro-RO" dirty="0" smtClean="0">
                <a:solidFill>
                  <a:srgbClr val="000000"/>
                </a:solidFill>
                <a:highlight>
                  <a:srgbClr val="FFFFFF"/>
                </a:highlight>
                <a:latin typeface="Consolas" panose="020B0609020204030204" pitchFamily="49" charset="0"/>
              </a:rPr>
            </a:br>
            <a:r>
              <a:rPr lang="ro-RO" dirty="0" smtClean="0">
                <a:solidFill>
                  <a:srgbClr val="0000FF"/>
                </a:solidFill>
                <a:highlight>
                  <a:srgbClr val="FFFFFF"/>
                </a:highlight>
                <a:latin typeface="Consolas" panose="020B0609020204030204" pitchFamily="49" charset="0"/>
              </a:rPr>
              <a:t>public</a:t>
            </a:r>
            <a:r>
              <a:rPr lang="ro-RO" dirty="0" smtClean="0">
                <a:solidFill>
                  <a:srgbClr val="000000"/>
                </a:solidFill>
                <a:highlight>
                  <a:srgbClr val="FFFFFF"/>
                </a:highlight>
                <a:latin typeface="Consolas" panose="020B0609020204030204" pitchFamily="49" charset="0"/>
              </a:rPr>
              <a:t> </a:t>
            </a:r>
            <a:r>
              <a:rPr lang="ro-RO" dirty="0" err="1" smtClean="0">
                <a:solidFill>
                  <a:srgbClr val="0000FF"/>
                </a:solidFill>
                <a:highlight>
                  <a:srgbClr val="FFFFFF"/>
                </a:highlight>
                <a:latin typeface="Consolas" panose="020B0609020204030204" pitchFamily="49" charset="0"/>
              </a:rPr>
              <a:t>bool</a:t>
            </a:r>
            <a:r>
              <a:rPr lang="ro-RO" dirty="0" smtClean="0">
                <a:solidFill>
                  <a:srgbClr val="000000"/>
                </a:solidFill>
                <a:highlight>
                  <a:srgbClr val="FFFFFF"/>
                </a:highlight>
                <a:latin typeface="Consolas" panose="020B0609020204030204" pitchFamily="49" charset="0"/>
              </a:rPr>
              <a:t> </a:t>
            </a:r>
            <a:r>
              <a:rPr lang="ro-RO" dirty="0" err="1" smtClean="0">
                <a:solidFill>
                  <a:srgbClr val="000000"/>
                </a:solidFill>
                <a:highlight>
                  <a:srgbClr val="FFFFFF"/>
                </a:highlight>
                <a:latin typeface="Consolas" panose="020B0609020204030204" pitchFamily="49" charset="0"/>
              </a:rPr>
              <a:t>contains</a:t>
            </a:r>
            <a:r>
              <a:rPr lang="ro-RO" dirty="0" smtClean="0">
                <a:solidFill>
                  <a:srgbClr val="000000"/>
                </a:solidFill>
                <a:highlight>
                  <a:srgbClr val="FFFFFF"/>
                </a:highlight>
                <a:latin typeface="Consolas" panose="020B0609020204030204" pitchFamily="49" charset="0"/>
              </a:rPr>
              <a:t>(</a:t>
            </a:r>
            <a:r>
              <a:rPr lang="ro-RO" dirty="0" err="1" smtClean="0">
                <a:solidFill>
                  <a:srgbClr val="000000"/>
                </a:solidFill>
                <a:highlight>
                  <a:srgbClr val="FFFFFF"/>
                </a:highlight>
                <a:latin typeface="Consolas" panose="020B0609020204030204" pitchFamily="49" charset="0"/>
              </a:rPr>
              <a:t>Key</a:t>
            </a:r>
            <a:r>
              <a:rPr lang="ro-RO" dirty="0" smtClean="0">
                <a:solidFill>
                  <a:srgbClr val="000000"/>
                </a:solidFill>
                <a:highlight>
                  <a:srgbClr val="FFFFFF"/>
                </a:highlight>
                <a:latin typeface="Consolas" panose="020B0609020204030204" pitchFamily="49" charset="0"/>
              </a:rPr>
              <a:t> </a:t>
            </a:r>
            <a:r>
              <a:rPr lang="ro-RO" dirty="0" err="1" smtClean="0">
                <a:solidFill>
                  <a:srgbClr val="000000"/>
                </a:solidFill>
                <a:highlight>
                  <a:srgbClr val="FFFFFF"/>
                </a:highlight>
                <a:latin typeface="Consolas" panose="020B0609020204030204" pitchFamily="49" charset="0"/>
              </a:rPr>
              <a:t>key</a:t>
            </a:r>
            <a:r>
              <a:rPr lang="ro-RO" dirty="0" smtClean="0">
                <a:solidFill>
                  <a:srgbClr val="000000"/>
                </a:solidFill>
                <a:highlight>
                  <a:srgbClr val="FFFFFF"/>
                </a:highlight>
                <a:latin typeface="Consolas" panose="020B0609020204030204" pitchFamily="49" charset="0"/>
              </a:rPr>
              <a:t>)</a:t>
            </a:r>
            <a:br>
              <a:rPr lang="ro-RO" dirty="0" smtClean="0">
                <a:solidFill>
                  <a:srgbClr val="000000"/>
                </a:solidFill>
                <a:highlight>
                  <a:srgbClr val="FFFFFF"/>
                </a:highlight>
                <a:latin typeface="Consolas" panose="020B0609020204030204" pitchFamily="49" charset="0"/>
              </a:rPr>
            </a:br>
            <a:r>
              <a:rPr lang="ro-RO" dirty="0" smtClean="0">
                <a:solidFill>
                  <a:srgbClr val="0000FF"/>
                </a:solidFill>
                <a:highlight>
                  <a:srgbClr val="FFFFFF"/>
                </a:highlight>
                <a:latin typeface="Consolas" panose="020B0609020204030204" pitchFamily="49" charset="0"/>
              </a:rPr>
              <a:t>public</a:t>
            </a:r>
            <a:r>
              <a:rPr lang="ro-RO" dirty="0" smtClean="0">
                <a:solidFill>
                  <a:srgbClr val="000000"/>
                </a:solidFill>
                <a:highlight>
                  <a:srgbClr val="FFFFFF"/>
                </a:highlight>
                <a:latin typeface="Consolas" panose="020B0609020204030204" pitchFamily="49" charset="0"/>
              </a:rPr>
              <a:t> </a:t>
            </a:r>
            <a:r>
              <a:rPr lang="ro-RO" dirty="0" err="1" smtClean="0">
                <a:solidFill>
                  <a:srgbClr val="0000FF"/>
                </a:solidFill>
                <a:highlight>
                  <a:srgbClr val="FFFFFF"/>
                </a:highlight>
                <a:latin typeface="Consolas" panose="020B0609020204030204" pitchFamily="49" charset="0"/>
              </a:rPr>
              <a:t>int</a:t>
            </a:r>
            <a:r>
              <a:rPr lang="ro-RO" dirty="0" smtClean="0">
                <a:solidFill>
                  <a:srgbClr val="000000"/>
                </a:solidFill>
                <a:highlight>
                  <a:srgbClr val="FFFFFF"/>
                </a:highlight>
                <a:latin typeface="Consolas" panose="020B0609020204030204" pitchFamily="49" charset="0"/>
              </a:rPr>
              <a:t> </a:t>
            </a:r>
            <a:r>
              <a:rPr lang="ro-RO" dirty="0" err="1" smtClean="0">
                <a:solidFill>
                  <a:srgbClr val="000000"/>
                </a:solidFill>
                <a:highlight>
                  <a:srgbClr val="FFFFFF"/>
                </a:highlight>
                <a:latin typeface="Consolas" panose="020B0609020204030204" pitchFamily="49" charset="0"/>
              </a:rPr>
              <a:t>size</a:t>
            </a:r>
            <a:r>
              <a:rPr lang="ro-RO" dirty="0" smtClean="0">
                <a:solidFill>
                  <a:srgbClr val="000000"/>
                </a:solidFill>
                <a:highlight>
                  <a:srgbClr val="FFFFFF"/>
                </a:highlight>
                <a:latin typeface="Consolas" panose="020B0609020204030204" pitchFamily="49" charset="0"/>
              </a:rPr>
              <a:t>()</a:t>
            </a:r>
            <a:br>
              <a:rPr lang="ro-RO" dirty="0" smtClean="0">
                <a:solidFill>
                  <a:srgbClr val="000000"/>
                </a:solidFill>
                <a:highlight>
                  <a:srgbClr val="FFFFFF"/>
                </a:highlight>
                <a:latin typeface="Consolas" panose="020B0609020204030204" pitchFamily="49" charset="0"/>
              </a:rPr>
            </a:br>
            <a:r>
              <a:rPr lang="ro-RO" dirty="0" smtClean="0">
                <a:solidFill>
                  <a:srgbClr val="0000FF"/>
                </a:solidFill>
                <a:highlight>
                  <a:srgbClr val="FFFFFF"/>
                </a:highlight>
                <a:latin typeface="Consolas" panose="020B0609020204030204" pitchFamily="49" charset="0"/>
              </a:rPr>
              <a:t>public</a:t>
            </a:r>
            <a:r>
              <a:rPr lang="ro-RO" dirty="0" smtClean="0">
                <a:solidFill>
                  <a:srgbClr val="000000"/>
                </a:solidFill>
                <a:highlight>
                  <a:srgbClr val="FFFFFF"/>
                </a:highlight>
                <a:latin typeface="Consolas" panose="020B0609020204030204" pitchFamily="49" charset="0"/>
              </a:rPr>
              <a:t> </a:t>
            </a:r>
            <a:r>
              <a:rPr lang="ro-RO" dirty="0" err="1" smtClean="0">
                <a:solidFill>
                  <a:srgbClr val="0000FF"/>
                </a:solidFill>
                <a:highlight>
                  <a:srgbClr val="FFFFFF"/>
                </a:highlight>
                <a:latin typeface="Consolas" panose="020B0609020204030204" pitchFamily="49" charset="0"/>
              </a:rPr>
              <a:t>bool</a:t>
            </a:r>
            <a:r>
              <a:rPr lang="ro-RO" dirty="0" smtClean="0">
                <a:solidFill>
                  <a:srgbClr val="000000"/>
                </a:solidFill>
                <a:highlight>
                  <a:srgbClr val="FFFFFF"/>
                </a:highlight>
                <a:latin typeface="Consolas" panose="020B0609020204030204" pitchFamily="49" charset="0"/>
              </a:rPr>
              <a:t> </a:t>
            </a:r>
            <a:r>
              <a:rPr lang="ro-RO" dirty="0" err="1" smtClean="0">
                <a:solidFill>
                  <a:srgbClr val="000000"/>
                </a:solidFill>
                <a:highlight>
                  <a:srgbClr val="FFFFFF"/>
                </a:highlight>
                <a:latin typeface="Consolas" panose="020B0609020204030204" pitchFamily="49" charset="0"/>
              </a:rPr>
              <a:t>isEmpty</a:t>
            </a:r>
            <a:r>
              <a:rPr lang="ro-RO" dirty="0" smtClean="0">
                <a:solidFill>
                  <a:srgbClr val="000000"/>
                </a:solidFill>
                <a:highlight>
                  <a:srgbClr val="FFFFFF"/>
                </a:highlight>
                <a:latin typeface="Consolas" panose="020B0609020204030204" pitchFamily="49" charset="0"/>
              </a:rPr>
              <a:t>()</a:t>
            </a:r>
            <a:br>
              <a:rPr lang="ro-RO" dirty="0" smtClean="0">
                <a:solidFill>
                  <a:srgbClr val="000000"/>
                </a:solidFill>
                <a:highlight>
                  <a:srgbClr val="FFFFFF"/>
                </a:highlight>
                <a:latin typeface="Consolas" panose="020B0609020204030204" pitchFamily="49" charset="0"/>
              </a:rPr>
            </a:br>
            <a:r>
              <a:rPr lang="ro-RO" dirty="0" smtClean="0">
                <a:solidFill>
                  <a:srgbClr val="0000FF"/>
                </a:solidFill>
                <a:highlight>
                  <a:srgbClr val="FFFFFF"/>
                </a:highlight>
                <a:latin typeface="Consolas" panose="020B0609020204030204" pitchFamily="49" charset="0"/>
              </a:rPr>
              <a:t>public</a:t>
            </a:r>
            <a:r>
              <a:rPr lang="ro-RO" dirty="0" smtClean="0">
                <a:solidFill>
                  <a:srgbClr val="000000"/>
                </a:solidFill>
                <a:highlight>
                  <a:srgbClr val="FFFFFF"/>
                </a:highlight>
                <a:latin typeface="Consolas" panose="020B0609020204030204" pitchFamily="49" charset="0"/>
              </a:rPr>
              <a:t> </a:t>
            </a:r>
            <a:r>
              <a:rPr lang="ro-RO" dirty="0" err="1" smtClean="0">
                <a:solidFill>
                  <a:srgbClr val="000000"/>
                </a:solidFill>
                <a:highlight>
                  <a:srgbClr val="FFFFFF"/>
                </a:highlight>
                <a:latin typeface="Consolas" panose="020B0609020204030204" pitchFamily="49" charset="0"/>
              </a:rPr>
              <a:t>Value</a:t>
            </a:r>
            <a:r>
              <a:rPr lang="ro-RO" dirty="0" smtClean="0">
                <a:solidFill>
                  <a:srgbClr val="000000"/>
                </a:solidFill>
                <a:highlight>
                  <a:srgbClr val="FFFFFF"/>
                </a:highlight>
                <a:latin typeface="Consolas" panose="020B0609020204030204" pitchFamily="49" charset="0"/>
              </a:rPr>
              <a:t> get(</a:t>
            </a:r>
            <a:r>
              <a:rPr lang="ro-RO" dirty="0" err="1" smtClean="0">
                <a:solidFill>
                  <a:srgbClr val="000000"/>
                </a:solidFill>
                <a:highlight>
                  <a:srgbClr val="FFFFFF"/>
                </a:highlight>
                <a:latin typeface="Consolas" panose="020B0609020204030204" pitchFamily="49" charset="0"/>
              </a:rPr>
              <a:t>Key</a:t>
            </a:r>
            <a:r>
              <a:rPr lang="ro-RO" dirty="0" smtClean="0">
                <a:solidFill>
                  <a:srgbClr val="000000"/>
                </a:solidFill>
                <a:highlight>
                  <a:srgbClr val="FFFFFF"/>
                </a:highlight>
                <a:latin typeface="Consolas" panose="020B0609020204030204" pitchFamily="49" charset="0"/>
              </a:rPr>
              <a:t> </a:t>
            </a:r>
            <a:r>
              <a:rPr lang="ro-RO" dirty="0" err="1" smtClean="0">
                <a:solidFill>
                  <a:srgbClr val="000000"/>
                </a:solidFill>
                <a:highlight>
                  <a:srgbClr val="FFFFFF"/>
                </a:highlight>
                <a:latin typeface="Consolas" panose="020B0609020204030204" pitchFamily="49" charset="0"/>
              </a:rPr>
              <a:t>key</a:t>
            </a:r>
            <a:r>
              <a:rPr lang="ro-RO" dirty="0" smtClean="0">
                <a:solidFill>
                  <a:srgbClr val="000000"/>
                </a:solidFill>
                <a:highlight>
                  <a:srgbClr val="FFFFFF"/>
                </a:highlight>
                <a:latin typeface="Consolas" panose="020B0609020204030204" pitchFamily="49" charset="0"/>
              </a:rPr>
              <a:t>)</a:t>
            </a:r>
            <a:br>
              <a:rPr lang="ro-RO" dirty="0" smtClean="0">
                <a:solidFill>
                  <a:srgbClr val="000000"/>
                </a:solidFill>
                <a:highlight>
                  <a:srgbClr val="FFFFFF"/>
                </a:highlight>
                <a:latin typeface="Consolas" panose="020B0609020204030204" pitchFamily="49" charset="0"/>
              </a:rPr>
            </a:br>
            <a:r>
              <a:rPr lang="ro-RO" dirty="0" smtClean="0">
                <a:solidFill>
                  <a:srgbClr val="0000FF"/>
                </a:solidFill>
                <a:highlight>
                  <a:srgbClr val="FFFFFF"/>
                </a:highlight>
                <a:latin typeface="Consolas" panose="020B0609020204030204" pitchFamily="49" charset="0"/>
              </a:rPr>
              <a:t>public</a:t>
            </a:r>
            <a:r>
              <a:rPr lang="ro-RO" dirty="0" smtClean="0">
                <a:solidFill>
                  <a:srgbClr val="000000"/>
                </a:solidFill>
                <a:highlight>
                  <a:srgbClr val="FFFFFF"/>
                </a:highlight>
                <a:latin typeface="Consolas" panose="020B0609020204030204" pitchFamily="49" charset="0"/>
              </a:rPr>
              <a:t> </a:t>
            </a:r>
            <a:r>
              <a:rPr lang="ro-RO" dirty="0" err="1" smtClean="0">
                <a:solidFill>
                  <a:srgbClr val="0000FF"/>
                </a:solidFill>
                <a:highlight>
                  <a:srgbClr val="FFFFFF"/>
                </a:highlight>
                <a:latin typeface="Consolas" panose="020B0609020204030204" pitchFamily="49" charset="0"/>
              </a:rPr>
              <a:t>int</a:t>
            </a:r>
            <a:r>
              <a:rPr lang="ro-RO" dirty="0" smtClean="0">
                <a:solidFill>
                  <a:srgbClr val="000000"/>
                </a:solidFill>
                <a:highlight>
                  <a:srgbClr val="FFFFFF"/>
                </a:highlight>
                <a:latin typeface="Consolas" panose="020B0609020204030204" pitchFamily="49" charset="0"/>
              </a:rPr>
              <a:t> </a:t>
            </a:r>
            <a:r>
              <a:rPr lang="ro-RO" dirty="0" err="1" smtClean="0">
                <a:solidFill>
                  <a:srgbClr val="000000"/>
                </a:solidFill>
                <a:highlight>
                  <a:srgbClr val="FFFFFF"/>
                </a:highlight>
                <a:latin typeface="Consolas" panose="020B0609020204030204" pitchFamily="49" charset="0"/>
              </a:rPr>
              <a:t>rank</a:t>
            </a:r>
            <a:r>
              <a:rPr lang="ro-RO" dirty="0" smtClean="0">
                <a:solidFill>
                  <a:srgbClr val="000000"/>
                </a:solidFill>
                <a:highlight>
                  <a:srgbClr val="FFFFFF"/>
                </a:highlight>
                <a:latin typeface="Consolas" panose="020B0609020204030204" pitchFamily="49" charset="0"/>
              </a:rPr>
              <a:t>(</a:t>
            </a:r>
            <a:r>
              <a:rPr lang="ro-RO" dirty="0" err="1" smtClean="0">
                <a:solidFill>
                  <a:srgbClr val="000000"/>
                </a:solidFill>
                <a:highlight>
                  <a:srgbClr val="FFFFFF"/>
                </a:highlight>
                <a:latin typeface="Consolas" panose="020B0609020204030204" pitchFamily="49" charset="0"/>
              </a:rPr>
              <a:t>Key</a:t>
            </a:r>
            <a:r>
              <a:rPr lang="ro-RO" dirty="0" smtClean="0">
                <a:solidFill>
                  <a:srgbClr val="000000"/>
                </a:solidFill>
                <a:highlight>
                  <a:srgbClr val="FFFFFF"/>
                </a:highlight>
                <a:latin typeface="Consolas" panose="020B0609020204030204" pitchFamily="49" charset="0"/>
              </a:rPr>
              <a:t> </a:t>
            </a:r>
            <a:r>
              <a:rPr lang="ro-RO" dirty="0" err="1" smtClean="0">
                <a:solidFill>
                  <a:srgbClr val="000000"/>
                </a:solidFill>
                <a:highlight>
                  <a:srgbClr val="FFFFFF"/>
                </a:highlight>
                <a:latin typeface="Consolas" panose="020B0609020204030204" pitchFamily="49" charset="0"/>
              </a:rPr>
              <a:t>key</a:t>
            </a:r>
            <a:r>
              <a:rPr lang="ro-RO" dirty="0" smtClean="0">
                <a:solidFill>
                  <a:srgbClr val="000000"/>
                </a:solidFill>
                <a:highlight>
                  <a:srgbClr val="FFFFFF"/>
                </a:highlight>
                <a:latin typeface="Consolas" panose="020B0609020204030204" pitchFamily="49" charset="0"/>
              </a:rPr>
              <a:t>)</a:t>
            </a:r>
            <a:br>
              <a:rPr lang="ro-RO" dirty="0" smtClean="0">
                <a:solidFill>
                  <a:srgbClr val="000000"/>
                </a:solidFill>
                <a:highlight>
                  <a:srgbClr val="FFFFFF"/>
                </a:highlight>
                <a:latin typeface="Consolas" panose="020B0609020204030204" pitchFamily="49" charset="0"/>
              </a:rPr>
            </a:br>
            <a:r>
              <a:rPr lang="en-US" dirty="0" smtClean="0">
                <a:solidFill>
                  <a:srgbClr val="0000FF"/>
                </a:solidFill>
                <a:highlight>
                  <a:srgbClr val="FFFFFF"/>
                </a:highlight>
                <a:latin typeface="Consolas" panose="020B0609020204030204" pitchFamily="49" charset="0"/>
              </a:rPr>
              <a:t>public</a:t>
            </a: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void</a:t>
            </a:r>
            <a:r>
              <a:rPr lang="en-US" dirty="0" smtClean="0">
                <a:solidFill>
                  <a:srgbClr val="000000"/>
                </a:solidFill>
                <a:highlight>
                  <a:srgbClr val="FFFFFF"/>
                </a:highlight>
                <a:latin typeface="Consolas" panose="020B0609020204030204" pitchFamily="49" charset="0"/>
              </a:rPr>
              <a:t> put(Key </a:t>
            </a:r>
            <a:r>
              <a:rPr lang="en-US" dirty="0" err="1" smtClean="0">
                <a:solidFill>
                  <a:srgbClr val="000000"/>
                </a:solidFill>
                <a:highlight>
                  <a:srgbClr val="FFFFFF"/>
                </a:highlight>
                <a:latin typeface="Consolas" panose="020B0609020204030204" pitchFamily="49" charset="0"/>
              </a:rPr>
              <a:t>key</a:t>
            </a:r>
            <a:r>
              <a:rPr lang="en-US" dirty="0" smtClean="0">
                <a:solidFill>
                  <a:srgbClr val="000000"/>
                </a:solidFill>
                <a:highlight>
                  <a:srgbClr val="FFFFFF"/>
                </a:highlight>
                <a:latin typeface="Consolas" panose="020B0609020204030204" pitchFamily="49" charset="0"/>
              </a:rPr>
              <a:t>, Value </a:t>
            </a:r>
            <a:r>
              <a:rPr lang="en-US" dirty="0" err="1" smtClean="0">
                <a:solidFill>
                  <a:srgbClr val="000000"/>
                </a:solidFill>
                <a:highlight>
                  <a:srgbClr val="FFFFFF"/>
                </a:highlight>
                <a:latin typeface="Consolas" panose="020B0609020204030204" pitchFamily="49" charset="0"/>
              </a:rPr>
              <a:t>val</a:t>
            </a:r>
            <a:r>
              <a:rPr lang="en-US" dirty="0" smtClean="0">
                <a:solidFill>
                  <a:srgbClr val="000000"/>
                </a:solidFill>
                <a:highlight>
                  <a:srgbClr val="FFFFFF"/>
                </a:highlight>
                <a:latin typeface="Consolas" panose="020B0609020204030204" pitchFamily="49" charset="0"/>
              </a:rPr>
              <a:t>)</a:t>
            </a:r>
            <a:r>
              <a:rPr lang="ro-RO" dirty="0" smtClean="0">
                <a:solidFill>
                  <a:srgbClr val="000000"/>
                </a:solidFill>
                <a:highlight>
                  <a:srgbClr val="FFFFFF"/>
                </a:highlight>
                <a:latin typeface="Consolas" panose="020B0609020204030204" pitchFamily="49" charset="0"/>
              </a:rPr>
              <a:t/>
            </a:r>
            <a:br>
              <a:rPr lang="ro-RO" dirty="0" smtClean="0">
                <a:solidFill>
                  <a:srgbClr val="000000"/>
                </a:solidFill>
                <a:highlight>
                  <a:srgbClr val="FFFFFF"/>
                </a:highlight>
                <a:latin typeface="Consolas" panose="020B0609020204030204" pitchFamily="49" charset="0"/>
              </a:rPr>
            </a:br>
            <a:endParaRPr lang="ro-RO" dirty="0"/>
          </a:p>
        </p:txBody>
      </p:sp>
      <p:sp>
        <p:nvSpPr>
          <p:cNvPr id="4" name="Content Placeholder 3"/>
          <p:cNvSpPr>
            <a:spLocks noGrp="1"/>
          </p:cNvSpPr>
          <p:nvPr>
            <p:ph sz="half" idx="2"/>
          </p:nvPr>
        </p:nvSpPr>
        <p:spPr>
          <a:xfrm>
            <a:off x="5897461" y="3091768"/>
            <a:ext cx="6107186" cy="3367756"/>
          </a:xfrm>
        </p:spPr>
        <p:txBody>
          <a:bodyPr>
            <a:normAutofit lnSpcReduction="10000"/>
          </a:bodyPr>
          <a:lstStyle/>
          <a:p>
            <a:pPr marL="0" indent="0">
              <a:buNone/>
            </a:pPr>
            <a:r>
              <a:rPr lang="ro-RO" dirty="0" smtClean="0">
                <a:solidFill>
                  <a:srgbClr val="0000FF"/>
                </a:solidFill>
                <a:highlight>
                  <a:srgbClr val="FFFFFF"/>
                </a:highlight>
                <a:latin typeface="Consolas" panose="020B0609020204030204" pitchFamily="49" charset="0"/>
              </a:rPr>
              <a:t>public</a:t>
            </a:r>
            <a:r>
              <a:rPr lang="ro-RO" dirty="0" smtClean="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void</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delete</a:t>
            </a:r>
            <a:r>
              <a:rPr lang="ro-RO" dirty="0">
                <a:solidFill>
                  <a:srgbClr val="000000"/>
                </a:solidFill>
                <a:highlight>
                  <a:srgbClr val="FFFFFF"/>
                </a:highlight>
                <a:latin typeface="Consolas" panose="020B0609020204030204" pitchFamily="49" charset="0"/>
              </a:rPr>
              <a:t>(</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a:t>
            </a:r>
            <a:r>
              <a:rPr lang="ro-RO" dirty="0" smtClean="0">
                <a:solidFill>
                  <a:srgbClr val="000000"/>
                </a:solidFill>
                <a:highlight>
                  <a:srgbClr val="FFFFFF"/>
                </a:highlight>
                <a:latin typeface="Consolas" panose="020B0609020204030204" pitchFamily="49" charset="0"/>
              </a:rPr>
              <a:t/>
            </a:r>
            <a:br>
              <a:rPr lang="ro-RO" dirty="0" smtClean="0">
                <a:solidFill>
                  <a:srgbClr val="000000"/>
                </a:solidFill>
                <a:highlight>
                  <a:srgbClr val="FFFFFF"/>
                </a:highlight>
                <a:latin typeface="Consolas" panose="020B0609020204030204" pitchFamily="49" charset="0"/>
              </a:rPr>
            </a:b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void</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deleteMin</a:t>
            </a:r>
            <a:r>
              <a:rPr lang="ro-RO" dirty="0" smtClean="0">
                <a:solidFill>
                  <a:srgbClr val="000000"/>
                </a:solidFill>
                <a:highlight>
                  <a:srgbClr val="FFFFFF"/>
                </a:highlight>
                <a:latin typeface="Consolas" panose="020B0609020204030204" pitchFamily="49" charset="0"/>
              </a:rPr>
              <a:t>()</a:t>
            </a:r>
            <a:br>
              <a:rPr lang="ro-RO" dirty="0" smtClean="0">
                <a:solidFill>
                  <a:srgbClr val="000000"/>
                </a:solidFill>
                <a:highlight>
                  <a:srgbClr val="FFFFFF"/>
                </a:highlight>
                <a:latin typeface="Consolas" panose="020B0609020204030204" pitchFamily="49" charset="0"/>
              </a:rPr>
            </a:b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void</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deleteMax</a:t>
            </a:r>
            <a:r>
              <a:rPr lang="ro-RO" dirty="0" smtClean="0">
                <a:solidFill>
                  <a:srgbClr val="000000"/>
                </a:solidFill>
                <a:highlight>
                  <a:srgbClr val="FFFFFF"/>
                </a:highlight>
                <a:latin typeface="Consolas" panose="020B0609020204030204" pitchFamily="49" charset="0"/>
              </a:rPr>
              <a:t>()</a:t>
            </a:r>
            <a:br>
              <a:rPr lang="ro-RO" dirty="0" smtClean="0">
                <a:solidFill>
                  <a:srgbClr val="000000"/>
                </a:solidFill>
                <a:highlight>
                  <a:srgbClr val="FFFFFF"/>
                </a:highlight>
                <a:latin typeface="Consolas" panose="020B0609020204030204" pitchFamily="49" charset="0"/>
              </a:rPr>
            </a:b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min</a:t>
            </a:r>
            <a:r>
              <a:rPr lang="ro-RO" dirty="0" smtClean="0">
                <a:solidFill>
                  <a:srgbClr val="000000"/>
                </a:solidFill>
                <a:highlight>
                  <a:srgbClr val="FFFFFF"/>
                </a:highlight>
                <a:latin typeface="Consolas" panose="020B0609020204030204" pitchFamily="49" charset="0"/>
              </a:rPr>
              <a:t>()</a:t>
            </a:r>
            <a:br>
              <a:rPr lang="ro-RO" dirty="0" smtClean="0">
                <a:solidFill>
                  <a:srgbClr val="000000"/>
                </a:solidFill>
                <a:highlight>
                  <a:srgbClr val="FFFFFF"/>
                </a:highlight>
                <a:latin typeface="Consolas" panose="020B0609020204030204" pitchFamily="49" charset="0"/>
              </a:rPr>
            </a:b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max</a:t>
            </a:r>
            <a:r>
              <a:rPr lang="ro-RO" dirty="0" smtClean="0">
                <a:solidFill>
                  <a:srgbClr val="000000"/>
                </a:solidFill>
                <a:highlight>
                  <a:srgbClr val="FFFFFF"/>
                </a:highlight>
                <a:latin typeface="Consolas" panose="020B0609020204030204" pitchFamily="49" charset="0"/>
              </a:rPr>
              <a:t>()</a:t>
            </a:r>
            <a:br>
              <a:rPr lang="ro-RO" dirty="0" smtClean="0">
                <a:solidFill>
                  <a:srgbClr val="000000"/>
                </a:solidFill>
                <a:highlight>
                  <a:srgbClr val="FFFFFF"/>
                </a:highlight>
                <a:latin typeface="Consolas" panose="020B0609020204030204" pitchFamily="49" charset="0"/>
              </a:rPr>
            </a:br>
            <a:r>
              <a:rPr lang="ro-RO" dirty="0" smtClean="0">
                <a:solidFill>
                  <a:srgbClr val="0000FF"/>
                </a:solidFill>
                <a:highlight>
                  <a:srgbClr val="FFFFFF"/>
                </a:highlight>
                <a:latin typeface="Consolas" panose="020B0609020204030204" pitchFamily="49" charset="0"/>
              </a:rPr>
              <a:t>public</a:t>
            </a:r>
            <a:r>
              <a:rPr lang="ro-RO" dirty="0" smtClean="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select(</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k</a:t>
            </a:r>
            <a:r>
              <a:rPr lang="ro-RO" dirty="0" smtClean="0">
                <a:solidFill>
                  <a:srgbClr val="000000"/>
                </a:solidFill>
                <a:highlight>
                  <a:srgbClr val="FFFFFF"/>
                </a:highlight>
                <a:latin typeface="Consolas" panose="020B0609020204030204" pitchFamily="49" charset="0"/>
              </a:rPr>
              <a:t>)</a:t>
            </a:r>
            <a:br>
              <a:rPr lang="ro-RO" dirty="0" smtClean="0">
                <a:solidFill>
                  <a:srgbClr val="000000"/>
                </a:solidFill>
                <a:highlight>
                  <a:srgbClr val="FFFFFF"/>
                </a:highlight>
                <a:latin typeface="Consolas" panose="020B0609020204030204" pitchFamily="49" charset="0"/>
              </a:rPr>
            </a:b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floor</a:t>
            </a:r>
            <a:r>
              <a:rPr lang="ro-RO" dirty="0">
                <a:solidFill>
                  <a:srgbClr val="000000"/>
                </a:solidFill>
                <a:highlight>
                  <a:srgbClr val="FFFFFF"/>
                </a:highlight>
                <a:latin typeface="Consolas" panose="020B0609020204030204" pitchFamily="49" charset="0"/>
              </a:rPr>
              <a:t>(</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key</a:t>
            </a:r>
            <a:r>
              <a:rPr lang="ro-RO" dirty="0" smtClean="0">
                <a:solidFill>
                  <a:srgbClr val="000000"/>
                </a:solidFill>
                <a:highlight>
                  <a:srgbClr val="FFFFFF"/>
                </a:highlight>
                <a:latin typeface="Consolas" panose="020B0609020204030204" pitchFamily="49" charset="0"/>
              </a:rPr>
              <a:t>)</a:t>
            </a:r>
            <a:br>
              <a:rPr lang="ro-RO" dirty="0" smtClean="0">
                <a:solidFill>
                  <a:srgbClr val="000000"/>
                </a:solidFill>
                <a:highlight>
                  <a:srgbClr val="FFFFFF"/>
                </a:highlight>
                <a:latin typeface="Consolas" panose="020B0609020204030204" pitchFamily="49" charset="0"/>
              </a:rPr>
            </a:b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ceiling</a:t>
            </a:r>
            <a:r>
              <a:rPr lang="ro-RO" dirty="0">
                <a:solidFill>
                  <a:srgbClr val="000000"/>
                </a:solidFill>
                <a:highlight>
                  <a:srgbClr val="FFFFFF"/>
                </a:highlight>
                <a:latin typeface="Consolas" panose="020B0609020204030204" pitchFamily="49" charset="0"/>
              </a:rPr>
              <a:t>(</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key</a:t>
            </a:r>
            <a:r>
              <a:rPr lang="ro-RO" dirty="0" smtClean="0">
                <a:solidFill>
                  <a:srgbClr val="000000"/>
                </a:solidFill>
                <a:highlight>
                  <a:srgbClr val="FFFFFF"/>
                </a:highlight>
                <a:latin typeface="Consolas" panose="020B0609020204030204" pitchFamily="49" charset="0"/>
              </a:rPr>
              <a:t>)</a:t>
            </a:r>
            <a:br>
              <a:rPr lang="ro-RO" dirty="0" smtClean="0">
                <a:solidFill>
                  <a:srgbClr val="000000"/>
                </a:solidFill>
                <a:highlight>
                  <a:srgbClr val="FFFFFF"/>
                </a:highlight>
                <a:latin typeface="Consolas" panose="020B0609020204030204" pitchFamily="49" charset="0"/>
              </a:rPr>
            </a:br>
            <a:r>
              <a:rPr lang="en-US" dirty="0" smtClean="0">
                <a:solidFill>
                  <a:srgbClr val="0000FF"/>
                </a:solidFill>
                <a:highlight>
                  <a:srgbClr val="FFFFFF"/>
                </a:highlight>
                <a:latin typeface="Consolas" panose="020B0609020204030204" pitchFamily="49" charset="0"/>
              </a:rPr>
              <a:t>public</a:t>
            </a:r>
            <a:r>
              <a:rPr lang="en-US" dirty="0" smtClean="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size(Key lo, Key hi</a:t>
            </a:r>
            <a:r>
              <a:rPr lang="en-US" dirty="0" smtClean="0">
                <a:solidFill>
                  <a:srgbClr val="000000"/>
                </a:solidFill>
                <a:highlight>
                  <a:srgbClr val="FFFFFF"/>
                </a:highlight>
                <a:latin typeface="Consolas" panose="020B0609020204030204" pitchFamily="49" charset="0"/>
              </a:rPr>
              <a:t>)</a:t>
            </a:r>
            <a:r>
              <a:rPr lang="ro-RO" dirty="0" smtClean="0">
                <a:solidFill>
                  <a:srgbClr val="000000"/>
                </a:solidFill>
                <a:highlight>
                  <a:srgbClr val="FFFFFF"/>
                </a:highlight>
                <a:latin typeface="Consolas" panose="020B0609020204030204" pitchFamily="49" charset="0"/>
              </a:rPr>
              <a:t/>
            </a:r>
            <a:br>
              <a:rPr lang="ro-RO" dirty="0" smtClean="0">
                <a:solidFill>
                  <a:srgbClr val="000000"/>
                </a:solidFill>
                <a:highlight>
                  <a:srgbClr val="FFFFFF"/>
                </a:highlight>
                <a:latin typeface="Consolas" panose="020B0609020204030204" pitchFamily="49" charset="0"/>
              </a:rPr>
            </a:b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2B91AF"/>
                </a:solidFill>
                <a:highlight>
                  <a:srgbClr val="FFFFFF"/>
                </a:highlight>
                <a:latin typeface="Consolas" panose="020B0609020204030204" pitchFamily="49" charset="0"/>
              </a:rPr>
              <a:t>IEnumerable</a:t>
            </a:r>
            <a:r>
              <a:rPr lang="ro-RO" dirty="0">
                <a:solidFill>
                  <a:srgbClr val="000000"/>
                </a:solidFill>
                <a:highlight>
                  <a:srgbClr val="FFFFFF"/>
                </a:highlight>
                <a:latin typeface="Consolas" panose="020B0609020204030204" pitchFamily="49" charset="0"/>
              </a:rPr>
              <a:t>&lt;</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&gt; </a:t>
            </a:r>
            <a:r>
              <a:rPr lang="ro-RO" dirty="0" err="1">
                <a:solidFill>
                  <a:srgbClr val="000000"/>
                </a:solidFill>
                <a:highlight>
                  <a:srgbClr val="FFFFFF"/>
                </a:highlight>
                <a:latin typeface="Consolas" panose="020B0609020204030204" pitchFamily="49" charset="0"/>
              </a:rPr>
              <a:t>Keys</a:t>
            </a:r>
            <a:r>
              <a:rPr lang="ro-RO" dirty="0" smtClean="0">
                <a:solidFill>
                  <a:srgbClr val="000000"/>
                </a:solidFill>
                <a:highlight>
                  <a:srgbClr val="FFFFFF"/>
                </a:highlight>
                <a:latin typeface="Consolas" panose="020B0609020204030204" pitchFamily="49" charset="0"/>
              </a:rPr>
              <a:t>()</a:t>
            </a:r>
            <a:br>
              <a:rPr lang="ro-RO" dirty="0" smtClean="0">
                <a:solidFill>
                  <a:srgbClr val="000000"/>
                </a:solidFill>
                <a:highlight>
                  <a:srgbClr val="FFFFFF"/>
                </a:highlight>
                <a:latin typeface="Consolas" panose="020B0609020204030204" pitchFamily="49" charset="0"/>
              </a:rPr>
            </a:b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IEnumerable</a:t>
            </a:r>
            <a:r>
              <a:rPr lang="en-US" dirty="0">
                <a:solidFill>
                  <a:srgbClr val="000000"/>
                </a:solidFill>
                <a:highlight>
                  <a:srgbClr val="FFFFFF"/>
                </a:highlight>
                <a:latin typeface="Consolas" panose="020B0609020204030204" pitchFamily="49" charset="0"/>
              </a:rPr>
              <a:t>&lt;Key&gt; Keys(Key lo, Key hi)</a:t>
            </a:r>
            <a:r>
              <a:rPr lang="ro-RO" dirty="0" smtClean="0">
                <a:solidFill>
                  <a:srgbClr val="000000"/>
                </a:solidFill>
                <a:highlight>
                  <a:srgbClr val="FFFFFF"/>
                </a:highlight>
                <a:latin typeface="Consolas" panose="020B0609020204030204" pitchFamily="49" charset="0"/>
              </a:rPr>
              <a:t/>
            </a:r>
            <a:br>
              <a:rPr lang="ro-RO" dirty="0" smtClean="0">
                <a:solidFill>
                  <a:srgbClr val="000000"/>
                </a:solidFill>
                <a:highlight>
                  <a:srgbClr val="FFFFFF"/>
                </a:highlight>
                <a:latin typeface="Consolas" panose="020B0609020204030204" pitchFamily="49" charset="0"/>
              </a:rPr>
            </a:br>
            <a:endParaRPr lang="ro-RO" dirty="0"/>
          </a:p>
        </p:txBody>
      </p:sp>
    </p:spTree>
    <p:extLst>
      <p:ext uri="{BB962C8B-B14F-4D97-AF65-F5344CB8AC3E}">
        <p14:creationId xmlns:p14="http://schemas.microsoft.com/office/powerpoint/2010/main" val="1396808061"/>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Algoritmi de căutare – tabele de simboluri</a:t>
            </a:r>
            <a:r>
              <a:rPr lang="en-GB" dirty="0"/>
              <a:t> </a:t>
            </a:r>
            <a:r>
              <a:rPr lang="en-GB" dirty="0" err="1"/>
              <a:t>ordonate</a:t>
            </a:r>
            <a:endParaRPr lang="ro-RO" dirty="0"/>
          </a:p>
        </p:txBody>
      </p:sp>
      <p:sp>
        <p:nvSpPr>
          <p:cNvPr id="5" name="Content Placeholder 4"/>
          <p:cNvSpPr>
            <a:spLocks noGrp="1"/>
          </p:cNvSpPr>
          <p:nvPr>
            <p:ph idx="1"/>
          </p:nvPr>
        </p:nvSpPr>
        <p:spPr/>
        <p:txBody>
          <a:bodyPr/>
          <a:lstStyle/>
          <a:p>
            <a:r>
              <a:rPr lang="ro-RO" dirty="0" smtClean="0"/>
              <a:t>Minim și maxim – operații naturale pentru o mulțime de chei ordonate</a:t>
            </a:r>
          </a:p>
          <a:p>
            <a:r>
              <a:rPr lang="ro-RO" dirty="0" smtClean="0"/>
              <a:t>Aceste operații le-am întâlnit și în cazul cozilor cu prioritate</a:t>
            </a:r>
          </a:p>
          <a:p>
            <a:r>
              <a:rPr lang="ro-RO" dirty="0" smtClean="0"/>
              <a:t>În tabelele simbolice avem și operațiile de ștergere a minimului și a maximului (și a valorilor asociate)</a:t>
            </a:r>
          </a:p>
          <a:p>
            <a:r>
              <a:rPr lang="ro-RO" dirty="0" smtClean="0"/>
              <a:t>Cu aceste operații tabela simbolică poate funcționa la fel ca și clasa </a:t>
            </a:r>
            <a:r>
              <a:rPr lang="ro-RO" dirty="0" err="1" smtClean="0">
                <a:latin typeface="Consolas" panose="020B0609020204030204" pitchFamily="49" charset="0"/>
                <a:cs typeface="Consolas" panose="020B0609020204030204" pitchFamily="49" charset="0"/>
              </a:rPr>
              <a:t>IndexMinPQ</a:t>
            </a:r>
            <a:r>
              <a:rPr lang="ro-RO" dirty="0" smtClean="0">
                <a:latin typeface="Consolas" panose="020B0609020204030204" pitchFamily="49" charset="0"/>
                <a:cs typeface="Consolas" panose="020B0609020204030204" pitchFamily="49" charset="0"/>
              </a:rPr>
              <a:t>()</a:t>
            </a:r>
          </a:p>
          <a:p>
            <a:r>
              <a:rPr lang="ro-RO" dirty="0" smtClean="0"/>
              <a:t>Diferența constă în următoarele:</a:t>
            </a:r>
          </a:p>
          <a:p>
            <a:pPr lvl="1"/>
            <a:r>
              <a:rPr lang="ro-RO" dirty="0" smtClean="0"/>
              <a:t>În tabela simbolică nu putem avea chei egale</a:t>
            </a:r>
          </a:p>
          <a:p>
            <a:pPr lvl="1"/>
            <a:r>
              <a:rPr lang="ro-RO" dirty="0" smtClean="0"/>
              <a:t>Tabela simbolică suportă mai multe operații</a:t>
            </a:r>
            <a:endParaRPr lang="ro-RO" dirty="0"/>
          </a:p>
        </p:txBody>
      </p:sp>
    </p:spTree>
    <p:extLst>
      <p:ext uri="{BB962C8B-B14F-4D97-AF65-F5344CB8AC3E}">
        <p14:creationId xmlns:p14="http://schemas.microsoft.com/office/powerpoint/2010/main" val="308961543"/>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Algoritmi de căutare – tabele de simboluri</a:t>
            </a:r>
            <a:r>
              <a:rPr lang="en-GB" dirty="0"/>
              <a:t> </a:t>
            </a:r>
            <a:r>
              <a:rPr lang="en-GB" dirty="0" err="1"/>
              <a:t>ordonate</a:t>
            </a:r>
            <a:endParaRPr lang="ro-RO" dirty="0"/>
          </a:p>
        </p:txBody>
      </p:sp>
      <p:sp>
        <p:nvSpPr>
          <p:cNvPr id="3" name="Content Placeholder 2"/>
          <p:cNvSpPr>
            <a:spLocks noGrp="1"/>
          </p:cNvSpPr>
          <p:nvPr>
            <p:ph idx="1"/>
          </p:nvPr>
        </p:nvSpPr>
        <p:spPr>
          <a:xfrm>
            <a:off x="677335" y="2160590"/>
            <a:ext cx="5311512" cy="3880773"/>
          </a:xfrm>
        </p:spPr>
        <p:txBody>
          <a:bodyPr/>
          <a:lstStyle/>
          <a:p>
            <a:r>
              <a:rPr lang="ro-RO" dirty="0" smtClean="0"/>
              <a:t>Operații pe tabele de simboluri ordonate</a:t>
            </a:r>
          </a:p>
          <a:p>
            <a:r>
              <a:rPr lang="ro-RO" dirty="0" err="1" smtClean="0">
                <a:latin typeface="Consolas" panose="020B0609020204030204" pitchFamily="49" charset="0"/>
                <a:cs typeface="Consolas" panose="020B0609020204030204" pitchFamily="49" charset="0"/>
              </a:rPr>
              <a:t>floor</a:t>
            </a:r>
            <a:r>
              <a:rPr lang="ro-RO" dirty="0" smtClean="0">
                <a:latin typeface="Consolas" panose="020B0609020204030204" pitchFamily="49" charset="0"/>
                <a:cs typeface="Consolas" panose="020B0609020204030204" pitchFamily="49" charset="0"/>
              </a:rPr>
              <a:t>(x) </a:t>
            </a:r>
            <a:r>
              <a:rPr lang="ro-RO" dirty="0" smtClean="0"/>
              <a:t>cea mai mare cheie mai mică sau egală decât x</a:t>
            </a:r>
          </a:p>
          <a:p>
            <a:r>
              <a:rPr lang="ro-RO" dirty="0" err="1" smtClean="0">
                <a:latin typeface="Consolas" panose="020B0609020204030204" pitchFamily="49" charset="0"/>
                <a:cs typeface="Consolas" panose="020B0609020204030204" pitchFamily="49" charset="0"/>
              </a:rPr>
              <a:t>ceiling</a:t>
            </a:r>
            <a:r>
              <a:rPr lang="ro-RO" dirty="0" smtClean="0">
                <a:latin typeface="Consolas" panose="020B0609020204030204" pitchFamily="49" charset="0"/>
                <a:cs typeface="Consolas" panose="020B0609020204030204" pitchFamily="49" charset="0"/>
              </a:rPr>
              <a:t>(x) </a:t>
            </a:r>
            <a:r>
              <a:rPr lang="ro-RO" dirty="0" smtClean="0"/>
              <a:t>cea mai mică cheie mai mare sau egală decât x</a:t>
            </a:r>
          </a:p>
          <a:p>
            <a:r>
              <a:rPr lang="ro-RO" dirty="0" err="1" smtClean="0">
                <a:latin typeface="Consolas" panose="020B0609020204030204" pitchFamily="49" charset="0"/>
                <a:cs typeface="Consolas" panose="020B0609020204030204" pitchFamily="49" charset="0"/>
              </a:rPr>
              <a:t>rank</a:t>
            </a:r>
            <a:r>
              <a:rPr lang="ro-RO" dirty="0" smtClean="0">
                <a:latin typeface="Consolas" panose="020B0609020204030204" pitchFamily="49" charset="0"/>
                <a:cs typeface="Consolas" panose="020B0609020204030204" pitchFamily="49" charset="0"/>
              </a:rPr>
              <a:t>(x) </a:t>
            </a:r>
            <a:r>
              <a:rPr lang="ro-RO" dirty="0" smtClean="0"/>
              <a:t>numărul de chei mai mici decât x</a:t>
            </a:r>
          </a:p>
          <a:p>
            <a:r>
              <a:rPr lang="ro-RO" dirty="0" smtClean="0"/>
              <a:t> select(x) cheia cu </a:t>
            </a:r>
            <a:r>
              <a:rPr lang="ro-RO" dirty="0" err="1" smtClean="0"/>
              <a:t>rank</a:t>
            </a:r>
            <a:r>
              <a:rPr lang="ro-RO" dirty="0" smtClean="0"/>
              <a:t> x</a:t>
            </a:r>
          </a:p>
          <a:p>
            <a:r>
              <a:rPr lang="ro-RO" dirty="0" smtClean="0">
                <a:latin typeface="Consolas" panose="020B0609020204030204" pitchFamily="49" charset="0"/>
                <a:cs typeface="Consolas" panose="020B0609020204030204" pitchFamily="49" charset="0"/>
              </a:rPr>
              <a:t>i == </a:t>
            </a:r>
            <a:r>
              <a:rPr lang="ro-RO" dirty="0" err="1" smtClean="0">
                <a:latin typeface="Consolas" panose="020B0609020204030204" pitchFamily="49" charset="0"/>
                <a:cs typeface="Consolas" panose="020B0609020204030204" pitchFamily="49" charset="0"/>
              </a:rPr>
              <a:t>rank</a:t>
            </a:r>
            <a:r>
              <a:rPr lang="ro-RO" dirty="0" smtClean="0">
                <a:latin typeface="Consolas" panose="020B0609020204030204" pitchFamily="49" charset="0"/>
                <a:cs typeface="Consolas" panose="020B0609020204030204" pitchFamily="49" charset="0"/>
              </a:rPr>
              <a:t>(select(i)</a:t>
            </a:r>
            <a:r>
              <a:rPr lang="en-GB" dirty="0" smtClean="0">
                <a:latin typeface="Consolas" panose="020B0609020204030204" pitchFamily="49" charset="0"/>
                <a:cs typeface="Consolas" panose="020B0609020204030204" pitchFamily="49" charset="0"/>
              </a:rPr>
              <a:t>)</a:t>
            </a:r>
            <a:r>
              <a:rPr lang="ro-RO" dirty="0" smtClean="0">
                <a:latin typeface="Consolas" panose="020B0609020204030204" pitchFamily="49" charset="0"/>
                <a:cs typeface="Consolas" panose="020B0609020204030204" pitchFamily="49" charset="0"/>
              </a:rPr>
              <a:t> </a:t>
            </a:r>
            <a:r>
              <a:rPr lang="ro-RO" dirty="0" smtClean="0"/>
              <a:t>pt. orice i de la 0 la </a:t>
            </a:r>
            <a:r>
              <a:rPr lang="ro-RO" dirty="0" err="1" smtClean="0"/>
              <a:t>size</a:t>
            </a:r>
            <a:r>
              <a:rPr lang="ro-RO" dirty="0" smtClean="0"/>
              <a:t>()-1</a:t>
            </a:r>
          </a:p>
          <a:p>
            <a:r>
              <a:rPr lang="ro-RO" dirty="0" err="1" smtClean="0">
                <a:latin typeface="Consolas" panose="020B0609020204030204" pitchFamily="49" charset="0"/>
                <a:cs typeface="Consolas" panose="020B0609020204030204" pitchFamily="49" charset="0"/>
              </a:rPr>
              <a:t>key</a:t>
            </a:r>
            <a:r>
              <a:rPr lang="ro-RO" dirty="0" smtClean="0">
                <a:latin typeface="Consolas" panose="020B0609020204030204" pitchFamily="49" charset="0"/>
                <a:cs typeface="Consolas" panose="020B0609020204030204" pitchFamily="49" charset="0"/>
              </a:rPr>
              <a:t> == select(</a:t>
            </a:r>
            <a:r>
              <a:rPr lang="ro-RO" dirty="0" err="1" smtClean="0">
                <a:latin typeface="Consolas" panose="020B0609020204030204" pitchFamily="49" charset="0"/>
                <a:cs typeface="Consolas" panose="020B0609020204030204" pitchFamily="49" charset="0"/>
              </a:rPr>
              <a:t>rank</a:t>
            </a:r>
            <a:r>
              <a:rPr lang="ro-RO" dirty="0" smtClean="0">
                <a:latin typeface="Consolas" panose="020B0609020204030204" pitchFamily="49" charset="0"/>
                <a:cs typeface="Consolas" panose="020B0609020204030204" pitchFamily="49" charset="0"/>
              </a:rPr>
              <a:t>(</a:t>
            </a:r>
            <a:r>
              <a:rPr lang="ro-RO" dirty="0" err="1" smtClean="0">
                <a:latin typeface="Consolas" panose="020B0609020204030204" pitchFamily="49" charset="0"/>
                <a:cs typeface="Consolas" panose="020B0609020204030204" pitchFamily="49" charset="0"/>
              </a:rPr>
              <a:t>key</a:t>
            </a:r>
            <a:r>
              <a:rPr lang="ro-RO" dirty="0" smtClean="0">
                <a:latin typeface="Consolas" panose="020B0609020204030204" pitchFamily="49" charset="0"/>
                <a:cs typeface="Consolas" panose="020B0609020204030204" pitchFamily="49" charset="0"/>
              </a:rPr>
              <a:t>)</a:t>
            </a:r>
            <a:r>
              <a:rPr lang="en-GB" dirty="0" smtClean="0">
                <a:latin typeface="Consolas" panose="020B0609020204030204" pitchFamily="49" charset="0"/>
                <a:cs typeface="Consolas" panose="020B0609020204030204" pitchFamily="49" charset="0"/>
              </a:rPr>
              <a:t>)</a:t>
            </a:r>
            <a:endParaRPr lang="ro-RO" dirty="0">
              <a:latin typeface="Consolas" panose="020B0609020204030204" pitchFamily="49" charset="0"/>
              <a:cs typeface="Consolas" panose="020B0609020204030204" pitchFamily="49"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8847" y="1547061"/>
            <a:ext cx="4522558" cy="5107830"/>
          </a:xfrm>
          <a:prstGeom prst="rect">
            <a:avLst/>
          </a:prstGeom>
        </p:spPr>
      </p:pic>
    </p:spTree>
    <p:extLst>
      <p:ext uri="{BB962C8B-B14F-4D97-AF65-F5344CB8AC3E}">
        <p14:creationId xmlns:p14="http://schemas.microsoft.com/office/powerpoint/2010/main" val="3061717728"/>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Algoritmi de căutare – tabele de simboluri</a:t>
            </a:r>
            <a:r>
              <a:rPr lang="en-GB" dirty="0"/>
              <a:t> </a:t>
            </a:r>
            <a:r>
              <a:rPr lang="en-GB" dirty="0" err="1"/>
              <a:t>ordonate</a:t>
            </a:r>
            <a:endParaRPr lang="ro-RO" dirty="0"/>
          </a:p>
        </p:txBody>
      </p:sp>
      <p:sp>
        <p:nvSpPr>
          <p:cNvPr id="3" name="Content Placeholder 2"/>
          <p:cNvSpPr>
            <a:spLocks noGrp="1"/>
          </p:cNvSpPr>
          <p:nvPr>
            <p:ph idx="1"/>
          </p:nvPr>
        </p:nvSpPr>
        <p:spPr/>
        <p:txBody>
          <a:bodyPr/>
          <a:lstStyle/>
          <a:p>
            <a:r>
              <a:rPr lang="ro-RO" dirty="0"/>
              <a:t>Operații pe tabele de simboluri </a:t>
            </a:r>
            <a:r>
              <a:rPr lang="ro-RO" dirty="0" smtClean="0"/>
              <a:t>ordonate</a:t>
            </a:r>
          </a:p>
          <a:p>
            <a:r>
              <a:rPr lang="ro-RO" dirty="0" err="1" smtClean="0">
                <a:latin typeface="Consolas" panose="020B0609020204030204" pitchFamily="49" charset="0"/>
                <a:cs typeface="Consolas" panose="020B0609020204030204" pitchFamily="49" charset="0"/>
              </a:rPr>
              <a:t>size</a:t>
            </a:r>
            <a:r>
              <a:rPr lang="ro-RO" dirty="0" smtClean="0">
                <a:latin typeface="Consolas" panose="020B0609020204030204" pitchFamily="49" charset="0"/>
                <a:cs typeface="Consolas" panose="020B0609020204030204" pitchFamily="49" charset="0"/>
              </a:rPr>
              <a:t>(</a:t>
            </a:r>
            <a:r>
              <a:rPr lang="ro-RO" dirty="0" err="1" smtClean="0">
                <a:latin typeface="Consolas" panose="020B0609020204030204" pitchFamily="49" charset="0"/>
                <a:cs typeface="Consolas" panose="020B0609020204030204" pitchFamily="49" charset="0"/>
              </a:rPr>
              <a:t>lo</a:t>
            </a:r>
            <a:r>
              <a:rPr lang="ro-RO" dirty="0" smtClean="0">
                <a:latin typeface="Consolas" panose="020B0609020204030204" pitchFamily="49" charset="0"/>
                <a:cs typeface="Consolas" panose="020B0609020204030204" pitchFamily="49" charset="0"/>
              </a:rPr>
              <a:t>, hi) </a:t>
            </a:r>
            <a:r>
              <a:rPr lang="ro-RO" dirty="0" smtClean="0"/>
              <a:t>– câte chei sunt într-un anumit interval</a:t>
            </a:r>
          </a:p>
          <a:p>
            <a:r>
              <a:rPr lang="ro-RO" dirty="0" err="1" smtClean="0">
                <a:latin typeface="Consolas" panose="020B0609020204030204" pitchFamily="49" charset="0"/>
                <a:cs typeface="Consolas" panose="020B0609020204030204" pitchFamily="49" charset="0"/>
              </a:rPr>
              <a:t>Keys</a:t>
            </a:r>
            <a:r>
              <a:rPr lang="ro-RO" dirty="0" smtClean="0">
                <a:latin typeface="Consolas" panose="020B0609020204030204" pitchFamily="49" charset="0"/>
                <a:cs typeface="Consolas" panose="020B0609020204030204" pitchFamily="49" charset="0"/>
              </a:rPr>
              <a:t>(</a:t>
            </a:r>
            <a:r>
              <a:rPr lang="ro-RO" dirty="0" err="1" smtClean="0">
                <a:latin typeface="Consolas" panose="020B0609020204030204" pitchFamily="49" charset="0"/>
                <a:cs typeface="Consolas" panose="020B0609020204030204" pitchFamily="49" charset="0"/>
              </a:rPr>
              <a:t>lo</a:t>
            </a:r>
            <a:r>
              <a:rPr lang="ro-RO" dirty="0" smtClean="0">
                <a:latin typeface="Consolas" panose="020B0609020204030204" pitchFamily="49" charset="0"/>
                <a:cs typeface="Consolas" panose="020B0609020204030204" pitchFamily="49" charset="0"/>
              </a:rPr>
              <a:t>, hi) </a:t>
            </a:r>
            <a:r>
              <a:rPr lang="ro-RO" dirty="0" smtClean="0"/>
              <a:t>– care sunt cheile dintr-un anumit interval</a:t>
            </a:r>
          </a:p>
          <a:p>
            <a:r>
              <a:rPr lang="ro-RO" dirty="0" smtClean="0"/>
              <a:t>Aceste două operații </a:t>
            </a:r>
          </a:p>
          <a:p>
            <a:pPr lvl="1"/>
            <a:r>
              <a:rPr lang="ro-RO" dirty="0" smtClean="0"/>
              <a:t>Utile în multe aplicații cum ar fi baze de date</a:t>
            </a:r>
          </a:p>
          <a:p>
            <a:pPr lvl="1"/>
            <a:r>
              <a:rPr lang="ro-RO" dirty="0" smtClean="0"/>
              <a:t>Motivul principal pentru care tabelele de simboluri sunt utilizate foarte des în practică</a:t>
            </a:r>
          </a:p>
          <a:p>
            <a:r>
              <a:rPr lang="ro-RO" dirty="0" smtClean="0"/>
              <a:t>Când o metodă trebuie să returneze o cheie dar nu există nici o cheie care să se potrivească cerinței metoda poate întoarce </a:t>
            </a:r>
            <a:r>
              <a:rPr lang="ro-RO" dirty="0" err="1" smtClean="0">
                <a:latin typeface="Consolas" panose="020B0609020204030204" pitchFamily="49" charset="0"/>
                <a:cs typeface="Consolas" panose="020B0609020204030204" pitchFamily="49" charset="0"/>
              </a:rPr>
              <a:t>null</a:t>
            </a:r>
            <a:r>
              <a:rPr lang="ro-RO" dirty="0" smtClean="0"/>
              <a:t> sau poate lansa excepție</a:t>
            </a:r>
          </a:p>
          <a:p>
            <a:endParaRPr lang="ro-RO" dirty="0" smtClean="0"/>
          </a:p>
          <a:p>
            <a:endParaRPr lang="ro-RO" dirty="0"/>
          </a:p>
          <a:p>
            <a:endParaRPr lang="ro-RO" dirty="0"/>
          </a:p>
        </p:txBody>
      </p:sp>
    </p:spTree>
    <p:extLst>
      <p:ext uri="{BB962C8B-B14F-4D97-AF65-F5344CB8AC3E}">
        <p14:creationId xmlns:p14="http://schemas.microsoft.com/office/powerpoint/2010/main" val="10937243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Colec</a:t>
            </a:r>
            <a:r>
              <a:rPr lang="ro-RO" dirty="0"/>
              <a:t>ții de obiecte –</a:t>
            </a:r>
            <a:r>
              <a:rPr lang="en-GB" dirty="0"/>
              <a:t> Stack</a:t>
            </a:r>
            <a:r>
              <a:rPr lang="ro-RO" dirty="0"/>
              <a:t>- </a:t>
            </a:r>
            <a:r>
              <a:rPr lang="en-GB" dirty="0"/>
              <a:t>L</a:t>
            </a:r>
            <a:r>
              <a:rPr lang="ro-RO" dirty="0" smtClean="0"/>
              <a:t>IFO</a:t>
            </a:r>
            <a:r>
              <a:rPr lang="en-GB" dirty="0" smtClean="0"/>
              <a:t/>
            </a:r>
            <a:br>
              <a:rPr lang="en-GB" dirty="0" smtClean="0"/>
            </a:br>
            <a:r>
              <a:rPr lang="en-GB" dirty="0" err="1" smtClean="0"/>
              <a:t>Aplica</a:t>
            </a:r>
            <a:r>
              <a:rPr lang="ro-RO" dirty="0" smtClean="0"/>
              <a:t>ție</a:t>
            </a:r>
            <a:endParaRPr lang="ro-RO" dirty="0"/>
          </a:p>
        </p:txBody>
      </p:sp>
      <p:sp>
        <p:nvSpPr>
          <p:cNvPr id="3" name="Content Placeholder 2"/>
          <p:cNvSpPr>
            <a:spLocks noGrp="1"/>
          </p:cNvSpPr>
          <p:nvPr>
            <p:ph idx="1"/>
          </p:nvPr>
        </p:nvSpPr>
        <p:spPr/>
        <p:txBody>
          <a:bodyPr>
            <a:normAutofit/>
          </a:bodyPr>
          <a:lstStyle/>
          <a:p>
            <a:r>
              <a:rPr lang="ro-RO" dirty="0" smtClean="0"/>
              <a:t>Să se evalueze o expresie aritmetică de forma:</a:t>
            </a:r>
          </a:p>
          <a:p>
            <a:pPr lvl="1"/>
            <a:r>
              <a:rPr lang="ro-RO" dirty="0"/>
              <a:t>( 1 + ( ( 2 + 3 ) * ( 4 * 5 ) ) </a:t>
            </a:r>
            <a:r>
              <a:rPr lang="ro-RO" dirty="0" smtClean="0"/>
              <a:t>)</a:t>
            </a:r>
          </a:p>
          <a:p>
            <a:r>
              <a:rPr lang="ro-RO" dirty="0" smtClean="0"/>
              <a:t>Expresie în care sunt puse toate parantezele (nu ținem cont de prioritatea operatorilor.</a:t>
            </a:r>
          </a:p>
          <a:p>
            <a:r>
              <a:rPr lang="ro-RO" i="1" dirty="0" err="1" smtClean="0"/>
              <a:t>ExpAritm</a:t>
            </a:r>
            <a:r>
              <a:rPr lang="ro-RO" i="1" dirty="0"/>
              <a:t> </a:t>
            </a:r>
            <a:r>
              <a:rPr lang="ro-RO" dirty="0" smtClean="0"/>
              <a:t>:= </a:t>
            </a:r>
            <a:r>
              <a:rPr lang="ro-RO" i="1" dirty="0" smtClean="0"/>
              <a:t>Operand </a:t>
            </a:r>
            <a:r>
              <a:rPr lang="ro-RO" dirty="0" smtClean="0"/>
              <a:t>| (</a:t>
            </a:r>
            <a:r>
              <a:rPr lang="ro-RO" i="1" dirty="0" err="1" smtClean="0"/>
              <a:t>ExpAritm</a:t>
            </a:r>
            <a:r>
              <a:rPr lang="ro-RO" i="1" dirty="0" smtClean="0"/>
              <a:t> </a:t>
            </a:r>
            <a:r>
              <a:rPr lang="ro-RO" b="1" dirty="0" smtClean="0"/>
              <a:t>operator</a:t>
            </a:r>
            <a:r>
              <a:rPr lang="ro-RO" dirty="0" smtClean="0"/>
              <a:t> </a:t>
            </a:r>
            <a:r>
              <a:rPr lang="ro-RO" i="1" dirty="0" err="1" smtClean="0"/>
              <a:t>ExpAritm</a:t>
            </a:r>
            <a:r>
              <a:rPr lang="ro-RO" dirty="0" smtClean="0"/>
              <a:t>)</a:t>
            </a:r>
          </a:p>
          <a:p>
            <a:r>
              <a:rPr lang="ro-RO" dirty="0" smtClean="0"/>
              <a:t>Indicii de rezolvare:</a:t>
            </a:r>
          </a:p>
          <a:p>
            <a:pPr lvl="1"/>
            <a:r>
              <a:rPr lang="ro-RO" dirty="0" smtClean="0"/>
              <a:t>Algoritm datorat lui E.W. </a:t>
            </a:r>
            <a:r>
              <a:rPr lang="ro-RO" dirty="0" err="1" smtClean="0"/>
              <a:t>Dijkstra</a:t>
            </a:r>
            <a:r>
              <a:rPr lang="ro-RO" dirty="0" smtClean="0"/>
              <a:t> (1960)</a:t>
            </a:r>
          </a:p>
          <a:p>
            <a:pPr lvl="1"/>
            <a:r>
              <a:rPr lang="ro-RO" dirty="0" smtClean="0"/>
              <a:t>Folosim două stive: una pentru operanzi și una pentru operatori</a:t>
            </a:r>
          </a:p>
        </p:txBody>
      </p:sp>
    </p:spTree>
    <p:extLst>
      <p:ext uri="{BB962C8B-B14F-4D97-AF65-F5344CB8AC3E}">
        <p14:creationId xmlns:p14="http://schemas.microsoft.com/office/powerpoint/2010/main" val="7133585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Algoritmi de căutare – tabele de simboluri</a:t>
            </a:r>
            <a:r>
              <a:rPr lang="en-GB" dirty="0"/>
              <a:t> </a:t>
            </a:r>
            <a:r>
              <a:rPr lang="en-GB" dirty="0" err="1"/>
              <a:t>ordonate</a:t>
            </a:r>
            <a:endParaRPr lang="ro-RO" dirty="0"/>
          </a:p>
        </p:txBody>
      </p:sp>
      <p:sp>
        <p:nvSpPr>
          <p:cNvPr id="3" name="Content Placeholder 2"/>
          <p:cNvSpPr>
            <a:spLocks noGrp="1"/>
          </p:cNvSpPr>
          <p:nvPr>
            <p:ph idx="1"/>
          </p:nvPr>
        </p:nvSpPr>
        <p:spPr/>
        <p:txBody>
          <a:bodyPr/>
          <a:lstStyle/>
          <a:p>
            <a:r>
              <a:rPr lang="ro-RO" dirty="0" smtClean="0"/>
              <a:t>Metoda </a:t>
            </a:r>
            <a:r>
              <a:rPr lang="ro-RO" dirty="0" err="1" smtClean="0">
                <a:latin typeface="Consolas" panose="020B0609020204030204" pitchFamily="49" charset="0"/>
                <a:cs typeface="Consolas" panose="020B0609020204030204" pitchFamily="49" charset="0"/>
              </a:rPr>
              <a:t>CompareTo</a:t>
            </a:r>
            <a:r>
              <a:rPr lang="ro-RO" dirty="0" smtClean="0">
                <a:latin typeface="Consolas" panose="020B0609020204030204" pitchFamily="49" charset="0"/>
                <a:cs typeface="Consolas" panose="020B0609020204030204" pitchFamily="49" charset="0"/>
              </a:rPr>
              <a:t>() </a:t>
            </a:r>
            <a:r>
              <a:rPr lang="ro-RO" dirty="0" smtClean="0"/>
              <a:t>a interfeței </a:t>
            </a:r>
            <a:r>
              <a:rPr lang="ro-RO" dirty="0" err="1" smtClean="0">
                <a:latin typeface="Consolas" panose="020B0609020204030204" pitchFamily="49" charset="0"/>
                <a:cs typeface="Consolas" panose="020B0609020204030204" pitchFamily="49" charset="0"/>
              </a:rPr>
              <a:t>IComparable</a:t>
            </a:r>
            <a:r>
              <a:rPr lang="ro-RO" dirty="0" smtClean="0"/>
              <a:t> trebuie să fie consistentă cu metoda </a:t>
            </a:r>
            <a:r>
              <a:rPr lang="ro-RO" dirty="0" err="1" smtClean="0">
                <a:latin typeface="Consolas" panose="020B0609020204030204" pitchFamily="49" charset="0"/>
                <a:cs typeface="Consolas" panose="020B0609020204030204" pitchFamily="49" charset="0"/>
              </a:rPr>
              <a:t>Equals</a:t>
            </a:r>
            <a:r>
              <a:rPr lang="ro-RO" dirty="0" smtClean="0">
                <a:latin typeface="Consolas" panose="020B0609020204030204" pitchFamily="49" charset="0"/>
                <a:cs typeface="Consolas" panose="020B0609020204030204" pitchFamily="49" charset="0"/>
              </a:rPr>
              <a:t>() </a:t>
            </a:r>
            <a:r>
              <a:rPr lang="ro-RO" dirty="0" smtClean="0">
                <a:cs typeface="Consolas" panose="020B0609020204030204" pitchFamily="49" charset="0"/>
              </a:rPr>
              <a:t>suprascrisă </a:t>
            </a:r>
          </a:p>
          <a:p>
            <a:r>
              <a:rPr lang="ro-RO" dirty="0" err="1" smtClean="0">
                <a:latin typeface="Consolas" panose="020B0609020204030204" pitchFamily="49" charset="0"/>
                <a:cs typeface="Consolas" panose="020B0609020204030204" pitchFamily="49" charset="0"/>
              </a:rPr>
              <a:t>a.CompareTo</a:t>
            </a:r>
            <a:r>
              <a:rPr lang="ro-RO" dirty="0" smtClean="0">
                <a:latin typeface="Consolas" panose="020B0609020204030204" pitchFamily="49" charset="0"/>
                <a:cs typeface="Consolas" panose="020B0609020204030204" pitchFamily="49" charset="0"/>
              </a:rPr>
              <a:t>(b) == 0</a:t>
            </a:r>
            <a:r>
              <a:rPr lang="ro-RO" dirty="0" smtClean="0">
                <a:cs typeface="Consolas" panose="020B0609020204030204" pitchFamily="49" charset="0"/>
              </a:rPr>
              <a:t> trebuie să aibă același rezultat ca și </a:t>
            </a:r>
            <a:r>
              <a:rPr lang="ro-RO" dirty="0" err="1" smtClean="0">
                <a:latin typeface="Consolas" panose="020B0609020204030204" pitchFamily="49" charset="0"/>
                <a:cs typeface="Consolas" panose="020B0609020204030204" pitchFamily="49" charset="0"/>
              </a:rPr>
              <a:t>a.equals</a:t>
            </a:r>
            <a:r>
              <a:rPr lang="ro-RO" dirty="0" smtClean="0">
                <a:latin typeface="Consolas" panose="020B0609020204030204" pitchFamily="49" charset="0"/>
                <a:cs typeface="Consolas" panose="020B0609020204030204" pitchFamily="49" charset="0"/>
              </a:rPr>
              <a:t>(b)</a:t>
            </a:r>
          </a:p>
          <a:p>
            <a:r>
              <a:rPr lang="ro-RO" dirty="0" smtClean="0">
                <a:cs typeface="Consolas" panose="020B0609020204030204" pitchFamily="49" charset="0"/>
              </a:rPr>
              <a:t>În implementări vom folosi metoda </a:t>
            </a:r>
            <a:r>
              <a:rPr lang="ro-RO" dirty="0" err="1" smtClean="0">
                <a:latin typeface="Consolas" panose="020B0609020204030204" pitchFamily="49" charset="0"/>
                <a:cs typeface="Consolas" panose="020B0609020204030204" pitchFamily="49" charset="0"/>
              </a:rPr>
              <a:t>CompareTo</a:t>
            </a:r>
            <a:r>
              <a:rPr lang="ro-RO" dirty="0" smtClean="0">
                <a:latin typeface="Consolas" panose="020B0609020204030204" pitchFamily="49" charset="0"/>
                <a:cs typeface="Consolas" panose="020B0609020204030204" pitchFamily="49" charset="0"/>
              </a:rPr>
              <a:t>() </a:t>
            </a:r>
            <a:r>
              <a:rPr lang="ro-RO" dirty="0" smtClean="0">
                <a:cs typeface="Consolas" panose="020B0609020204030204" pitchFamily="49" charset="0"/>
              </a:rPr>
              <a:t>pentru a evita ambiguitățile</a:t>
            </a:r>
          </a:p>
          <a:p>
            <a:r>
              <a:rPr lang="ro-RO" dirty="0" smtClean="0">
                <a:cs typeface="Consolas" panose="020B0609020204030204" pitchFamily="49" charset="0"/>
              </a:rPr>
              <a:t>Multe clase din biblioteca standard implementează interfața </a:t>
            </a:r>
            <a:r>
              <a:rPr lang="ro-RO" dirty="0" err="1" smtClean="0">
                <a:latin typeface="Consolas" panose="020B0609020204030204" pitchFamily="49" charset="0"/>
                <a:cs typeface="Consolas" panose="020B0609020204030204" pitchFamily="49" charset="0"/>
              </a:rPr>
              <a:t>IComparable</a:t>
            </a:r>
            <a:r>
              <a:rPr lang="ro-RO" dirty="0" smtClean="0">
                <a:cs typeface="Consolas" panose="020B0609020204030204" pitchFamily="49" charset="0"/>
              </a:rPr>
              <a:t> și oferă metoda </a:t>
            </a:r>
            <a:r>
              <a:rPr lang="ro-RO" dirty="0" err="1" smtClean="0">
                <a:latin typeface="Consolas" panose="020B0609020204030204" pitchFamily="49" charset="0"/>
                <a:cs typeface="Consolas" panose="020B0609020204030204" pitchFamily="49" charset="0"/>
              </a:rPr>
              <a:t>CompareTo</a:t>
            </a:r>
            <a:r>
              <a:rPr lang="ro-RO" dirty="0" smtClean="0">
                <a:latin typeface="Consolas" panose="020B0609020204030204" pitchFamily="49" charset="0"/>
                <a:cs typeface="Consolas" panose="020B0609020204030204" pitchFamily="49" charset="0"/>
              </a:rPr>
              <a:t>()</a:t>
            </a:r>
          </a:p>
          <a:p>
            <a:r>
              <a:rPr lang="ro-RO" dirty="0" smtClean="0">
                <a:cs typeface="Consolas" panose="020B0609020204030204" pitchFamily="49" charset="0"/>
              </a:rPr>
              <a:t>Pentru clasele noastre va trebui să facem noi aceste implementări</a:t>
            </a:r>
          </a:p>
          <a:p>
            <a:endParaRPr lang="ro-RO" dirty="0" smtClean="0">
              <a:cs typeface="Consolas" panose="020B0609020204030204" pitchFamily="49" charset="0"/>
            </a:endParaRPr>
          </a:p>
          <a:p>
            <a:endParaRPr lang="ro-RO" dirty="0" smtClean="0">
              <a:cs typeface="Consolas" panose="020B0609020204030204" pitchFamily="49" charset="0"/>
            </a:endParaRPr>
          </a:p>
          <a:p>
            <a:endParaRPr lang="ro-RO" dirty="0"/>
          </a:p>
        </p:txBody>
      </p:sp>
    </p:spTree>
    <p:extLst>
      <p:ext uri="{BB962C8B-B14F-4D97-AF65-F5344CB8AC3E}">
        <p14:creationId xmlns:p14="http://schemas.microsoft.com/office/powerpoint/2010/main" val="486067864"/>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Algoritmi de căutare – tabele de simboluri</a:t>
            </a:r>
            <a:r>
              <a:rPr lang="en-GB" dirty="0"/>
              <a:t> </a:t>
            </a:r>
            <a:r>
              <a:rPr lang="en-GB" dirty="0" err="1"/>
              <a:t>ordonate</a:t>
            </a:r>
            <a:endParaRPr lang="ro-RO" dirty="0"/>
          </a:p>
        </p:txBody>
      </p:sp>
      <p:sp>
        <p:nvSpPr>
          <p:cNvPr id="3" name="Content Placeholder 2"/>
          <p:cNvSpPr>
            <a:spLocks noGrp="1"/>
          </p:cNvSpPr>
          <p:nvPr>
            <p:ph idx="1"/>
          </p:nvPr>
        </p:nvSpPr>
        <p:spPr/>
        <p:txBody>
          <a:bodyPr/>
          <a:lstStyle/>
          <a:p>
            <a:r>
              <a:rPr lang="ro-RO" dirty="0" smtClean="0"/>
              <a:t>Modelul de cost:</a:t>
            </a:r>
          </a:p>
          <a:p>
            <a:r>
              <a:rPr lang="ro-RO" dirty="0" smtClean="0"/>
              <a:t>Indiferent că folosim </a:t>
            </a:r>
            <a:r>
              <a:rPr lang="ro-RO" dirty="0" err="1" smtClean="0">
                <a:latin typeface="Consolas" panose="020B0609020204030204" pitchFamily="49" charset="0"/>
                <a:cs typeface="Consolas" panose="020B0609020204030204" pitchFamily="49" charset="0"/>
              </a:rPr>
              <a:t>Equals</a:t>
            </a:r>
            <a:r>
              <a:rPr lang="ro-RO" dirty="0" smtClean="0">
                <a:latin typeface="Consolas" panose="020B0609020204030204" pitchFamily="49" charset="0"/>
                <a:cs typeface="Consolas" panose="020B0609020204030204" pitchFamily="49" charset="0"/>
              </a:rPr>
              <a:t>() </a:t>
            </a:r>
            <a:r>
              <a:rPr lang="ro-RO" dirty="0" smtClean="0"/>
              <a:t>(pentru tabele de simboluri care nu implementează </a:t>
            </a:r>
            <a:r>
              <a:rPr lang="ro-RO" dirty="0" err="1" smtClean="0">
                <a:latin typeface="Consolas" panose="020B0609020204030204" pitchFamily="49" charset="0"/>
                <a:cs typeface="Consolas" panose="020B0609020204030204" pitchFamily="49" charset="0"/>
              </a:rPr>
              <a:t>IComparable</a:t>
            </a:r>
            <a:r>
              <a:rPr lang="ro-RO" dirty="0" smtClean="0"/>
              <a:t>) sau </a:t>
            </a:r>
            <a:r>
              <a:rPr lang="ro-RO" dirty="0" err="1" smtClean="0">
                <a:latin typeface="Consolas" panose="020B0609020204030204" pitchFamily="49" charset="0"/>
                <a:cs typeface="Consolas" panose="020B0609020204030204" pitchFamily="49" charset="0"/>
              </a:rPr>
              <a:t>CompareTo</a:t>
            </a:r>
            <a:r>
              <a:rPr lang="ro-RO" dirty="0" smtClean="0">
                <a:latin typeface="Consolas" panose="020B0609020204030204" pitchFamily="49" charset="0"/>
                <a:cs typeface="Consolas" panose="020B0609020204030204" pitchFamily="49" charset="0"/>
              </a:rPr>
              <a:t>() </a:t>
            </a:r>
            <a:r>
              <a:rPr lang="ro-RO" i="1" dirty="0" smtClean="0"/>
              <a:t>comparare</a:t>
            </a:r>
            <a:r>
              <a:rPr lang="ro-RO" dirty="0" smtClean="0"/>
              <a:t> se referă la operația la compararea unei valori din tablă cu o cheie de căutare.</a:t>
            </a:r>
          </a:p>
          <a:p>
            <a:r>
              <a:rPr lang="ro-RO" dirty="0" smtClean="0"/>
              <a:t>Operația de comparare de regulă este în bucla internă</a:t>
            </a:r>
          </a:p>
          <a:p>
            <a:r>
              <a:rPr lang="ro-RO" dirty="0" smtClean="0"/>
              <a:t>În studiul implementării tabelelor de simboluri vom număra comparațiile efectuate</a:t>
            </a:r>
          </a:p>
          <a:p>
            <a:r>
              <a:rPr lang="ro-RO" dirty="0" smtClean="0"/>
              <a:t>Atunci când comparația nu se face în bucla internă se vor număra accesările la elementele vectorului</a:t>
            </a:r>
          </a:p>
          <a:p>
            <a:endParaRPr lang="ro-RO" dirty="0"/>
          </a:p>
        </p:txBody>
      </p:sp>
    </p:spTree>
    <p:extLst>
      <p:ext uri="{BB962C8B-B14F-4D97-AF65-F5344CB8AC3E}">
        <p14:creationId xmlns:p14="http://schemas.microsoft.com/office/powerpoint/2010/main" val="2962769923"/>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Algoritmi de căutare – tabele de simboluri</a:t>
            </a:r>
          </a:p>
        </p:txBody>
      </p:sp>
      <p:sp>
        <p:nvSpPr>
          <p:cNvPr id="3" name="Content Placeholder 2"/>
          <p:cNvSpPr>
            <a:spLocks noGrp="1"/>
          </p:cNvSpPr>
          <p:nvPr>
            <p:ph sz="half" idx="1"/>
          </p:nvPr>
        </p:nvSpPr>
        <p:spPr/>
        <p:txBody>
          <a:bodyPr>
            <a:normAutofit fontScale="85000" lnSpcReduction="20000"/>
          </a:bodyPr>
          <a:lstStyle/>
          <a:p>
            <a:r>
              <a:rPr lang="ro-RO" sz="2000" dirty="0" smtClean="0"/>
              <a:t>Client de test</a:t>
            </a:r>
          </a:p>
          <a:p>
            <a:r>
              <a:rPr lang="ro-RO" sz="2000" dirty="0" smtClean="0"/>
              <a:t>O secvență de </a:t>
            </a:r>
            <a:r>
              <a:rPr lang="ro-RO" sz="2000" dirty="0" err="1" smtClean="0"/>
              <a:t>stringuri</a:t>
            </a:r>
            <a:r>
              <a:rPr lang="ro-RO" sz="2000" dirty="0" smtClean="0"/>
              <a:t> din intrare este introdusă într-o tabelă simbolică</a:t>
            </a:r>
          </a:p>
          <a:p>
            <a:r>
              <a:rPr lang="ro-RO" sz="2000" dirty="0" smtClean="0"/>
              <a:t>Fiecărui </a:t>
            </a:r>
            <a:r>
              <a:rPr lang="ro-RO" sz="2000" dirty="0" err="1" smtClean="0"/>
              <a:t>string</a:t>
            </a:r>
            <a:r>
              <a:rPr lang="ro-RO" sz="2000" dirty="0" smtClean="0"/>
              <a:t> i se asociază o valoarea numerică în ordine crescătoare</a:t>
            </a:r>
          </a:p>
          <a:p>
            <a:r>
              <a:rPr lang="ro-RO" sz="2000" dirty="0" smtClean="0"/>
              <a:t>Se afișează tabela simbolică</a:t>
            </a:r>
            <a:endParaRPr lang="en-GB" sz="2000" dirty="0" smtClean="0"/>
          </a:p>
          <a:p>
            <a:r>
              <a:rPr lang="en-GB" sz="2000" dirty="0" err="1" smtClean="0"/>
              <a:t>Secven</a:t>
            </a:r>
            <a:r>
              <a:rPr lang="ro-RO" sz="2000" dirty="0" smtClean="0"/>
              <a:t>ța de </a:t>
            </a:r>
            <a:r>
              <a:rPr lang="ro-RO" sz="2000" dirty="0" err="1" smtClean="0"/>
              <a:t>stringuri</a:t>
            </a:r>
            <a:r>
              <a:rPr lang="ro-RO" sz="2000" dirty="0" smtClean="0"/>
              <a:t> S,E,A,R,C,H,E,X,A,M,P,L,E</a:t>
            </a:r>
          </a:p>
          <a:p>
            <a:r>
              <a:rPr lang="ro-RO" sz="2000" dirty="0" smtClean="0"/>
              <a:t>S – 0, E – 12, A – 8, R - 3 etc.</a:t>
            </a:r>
          </a:p>
          <a:p>
            <a:r>
              <a:rPr lang="ro-RO" sz="2000" dirty="0" smtClean="0"/>
              <a:t>Cheia se asociază cu cea mai recentă valoare</a:t>
            </a:r>
            <a:endParaRPr lang="ro-RO" sz="2000" dirty="0"/>
          </a:p>
        </p:txBody>
      </p:sp>
      <p:sp>
        <p:nvSpPr>
          <p:cNvPr id="4" name="Content Placeholder 3"/>
          <p:cNvSpPr>
            <a:spLocks noGrp="1"/>
          </p:cNvSpPr>
          <p:nvPr>
            <p:ph sz="half" idx="2"/>
          </p:nvPr>
        </p:nvSpPr>
        <p:spPr>
          <a:xfrm>
            <a:off x="4861370" y="1451294"/>
            <a:ext cx="7212164" cy="4590067"/>
          </a:xfrm>
        </p:spPr>
        <p:txBody>
          <a:bodyPr>
            <a:normAutofit fontScale="85000" lnSpcReduction="20000"/>
          </a:bodyPr>
          <a:lstStyle/>
          <a:p>
            <a:pPr marL="0" indent="0">
              <a:buNone/>
            </a:pPr>
            <a:r>
              <a:rPr lang="ro-RO" dirty="0">
                <a:solidFill>
                  <a:srgbClr val="0000FF"/>
                </a:solidFill>
                <a:highlight>
                  <a:srgbClr val="FFFFFF"/>
                </a:highlight>
                <a:latin typeface="Consolas" panose="020B0609020204030204" pitchFamily="49" charset="0"/>
              </a:rPr>
              <a:t>static</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void</a:t>
            </a:r>
            <a:r>
              <a:rPr lang="ro-RO" dirty="0">
                <a:solidFill>
                  <a:srgbClr val="000000"/>
                </a:solidFill>
                <a:highlight>
                  <a:srgbClr val="FFFFFF"/>
                </a:highlight>
                <a:latin typeface="Consolas" panose="020B0609020204030204" pitchFamily="49" charset="0"/>
              </a:rPr>
              <a:t> Main(</a:t>
            </a:r>
            <a:r>
              <a:rPr lang="ro-RO" dirty="0" err="1">
                <a:solidFill>
                  <a:srgbClr val="0000FF"/>
                </a:solidFill>
                <a:highlight>
                  <a:srgbClr val="FFFFFF"/>
                </a:highlight>
                <a:latin typeface="Consolas" panose="020B0609020204030204" pitchFamily="49" charset="0"/>
              </a:rPr>
              <a:t>string</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args</a:t>
            </a:r>
            <a:r>
              <a:rPr lang="ro-RO" dirty="0" smtClean="0">
                <a:solidFill>
                  <a:srgbClr val="000000"/>
                </a:solidFill>
                <a:highlight>
                  <a:srgbClr val="FFFFFF"/>
                </a:highlight>
                <a:latin typeface="Consolas" panose="020B0609020204030204" pitchFamily="49" charset="0"/>
              </a:rPr>
              <a:t>)</a:t>
            </a:r>
          </a:p>
          <a:p>
            <a:pPr marL="0" indent="0">
              <a:buNone/>
            </a:pPr>
            <a:r>
              <a:rPr lang="ro-RO" dirty="0" smtClean="0">
                <a:solidFill>
                  <a:srgbClr val="000000"/>
                </a:solidFill>
                <a:highlight>
                  <a:srgbClr val="FFFFFF"/>
                </a:highlight>
                <a:latin typeface="Consolas" panose="020B0609020204030204" pitchFamily="49" charset="0"/>
              </a:rPr>
              <a:t>        {</a:t>
            </a:r>
          </a:p>
          <a:p>
            <a:pPr marL="0" indent="0">
              <a:buNone/>
            </a:pPr>
            <a:r>
              <a:rPr lang="en-US" dirty="0" smtClean="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ST</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?&gt; </a:t>
            </a:r>
            <a:r>
              <a:rPr lang="en-US" dirty="0" err="1">
                <a:solidFill>
                  <a:srgbClr val="000000"/>
                </a:solidFill>
                <a:highlight>
                  <a:srgbClr val="FFFFFF"/>
                </a:highlight>
                <a:latin typeface="Consolas" panose="020B0609020204030204" pitchFamily="49" charset="0"/>
              </a:rPr>
              <a:t>st</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ST</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?&gt;();</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2B91AF"/>
                </a:solidFill>
                <a:highlight>
                  <a:srgbClr val="FFFFFF"/>
                </a:highlight>
                <a:latin typeface="Consolas" panose="020B0609020204030204" pitchFamily="49" charset="0"/>
              </a:rPr>
              <a:t>String</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 </a:t>
            </a:r>
            <a:r>
              <a:rPr lang="ro-RO" dirty="0" err="1">
                <a:solidFill>
                  <a:srgbClr val="2B91AF"/>
                </a:solidFill>
                <a:highlight>
                  <a:srgbClr val="FFFFFF"/>
                </a:highlight>
                <a:latin typeface="Consolas" panose="020B0609020204030204" pitchFamily="49" charset="0"/>
              </a:rPr>
              <a:t>Console</a:t>
            </a:r>
            <a:r>
              <a:rPr lang="ro-RO" dirty="0" err="1">
                <a:solidFill>
                  <a:srgbClr val="000000"/>
                </a:solidFill>
                <a:highlight>
                  <a:srgbClr val="FFFFFF"/>
                </a:highlight>
                <a:latin typeface="Consolas" panose="020B0609020204030204" pitchFamily="49" charset="0"/>
              </a:rPr>
              <a:t>.ReadLine</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a:solidFill>
                  <a:srgbClr val="0000FF"/>
                </a:solidFill>
                <a:highlight>
                  <a:srgbClr val="FFFFFF"/>
                </a:highlight>
                <a:latin typeface="Consolas" panose="020B0609020204030204" pitchFamily="49" charset="0"/>
              </a:rPr>
              <a:t>for</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i = 0; </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 </a:t>
            </a:r>
            <a:r>
              <a:rPr lang="ro-RO" dirty="0" err="1">
                <a:solidFill>
                  <a:srgbClr val="0000FF"/>
                </a:solidFill>
                <a:highlight>
                  <a:srgbClr val="FFFFFF"/>
                </a:highlight>
                <a:latin typeface="Consolas" panose="020B0609020204030204" pitchFamily="49" charset="0"/>
              </a:rPr>
              <a:t>null</a:t>
            </a:r>
            <a:r>
              <a:rPr lang="ro-RO" dirty="0">
                <a:solidFill>
                  <a:srgbClr val="000000"/>
                </a:solidFill>
                <a:highlight>
                  <a:srgbClr val="FFFFFF"/>
                </a:highlight>
                <a:latin typeface="Consolas" panose="020B0609020204030204" pitchFamily="49" charset="0"/>
              </a:rPr>
              <a:t>; i++)</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st.put</a:t>
            </a:r>
            <a:r>
              <a:rPr lang="ro-RO" dirty="0">
                <a:solidFill>
                  <a:srgbClr val="000000"/>
                </a:solidFill>
                <a:highlight>
                  <a:srgbClr val="FFFFFF"/>
                </a:highlight>
                <a:latin typeface="Consolas" panose="020B0609020204030204" pitchFamily="49" charset="0"/>
              </a:rPr>
              <a:t>(</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i);</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 </a:t>
            </a:r>
            <a:r>
              <a:rPr lang="ro-RO" dirty="0" err="1">
                <a:solidFill>
                  <a:srgbClr val="2B91AF"/>
                </a:solidFill>
                <a:highlight>
                  <a:srgbClr val="FFFFFF"/>
                </a:highlight>
                <a:latin typeface="Consolas" panose="020B0609020204030204" pitchFamily="49" charset="0"/>
              </a:rPr>
              <a:t>Console</a:t>
            </a:r>
            <a:r>
              <a:rPr lang="ro-RO" dirty="0" err="1">
                <a:solidFill>
                  <a:srgbClr val="000000"/>
                </a:solidFill>
                <a:highlight>
                  <a:srgbClr val="FFFFFF"/>
                </a:highlight>
                <a:latin typeface="Consolas" panose="020B0609020204030204" pitchFamily="49" charset="0"/>
              </a:rPr>
              <a:t>.ReadLine</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foreach</a:t>
            </a:r>
            <a:r>
              <a:rPr lang="ro-RO" dirty="0">
                <a:solidFill>
                  <a:srgbClr val="000000"/>
                </a:solidFill>
                <a:highlight>
                  <a:srgbClr val="FFFFFF"/>
                </a:highlight>
                <a:latin typeface="Consolas" panose="020B0609020204030204" pitchFamily="49" charset="0"/>
              </a:rPr>
              <a:t> (</a:t>
            </a:r>
            <a:r>
              <a:rPr lang="ro-RO" dirty="0">
                <a:solidFill>
                  <a:srgbClr val="0000FF"/>
                </a:solidFill>
                <a:highlight>
                  <a:srgbClr val="FFFFFF"/>
                </a:highlight>
                <a:latin typeface="Consolas" panose="020B0609020204030204" pitchFamily="49" charset="0"/>
              </a:rPr>
              <a:t>var</a:t>
            </a:r>
            <a:r>
              <a:rPr lang="ro-RO" dirty="0">
                <a:solidFill>
                  <a:srgbClr val="000000"/>
                </a:solidFill>
                <a:highlight>
                  <a:srgbClr val="FFFFFF"/>
                </a:highlight>
                <a:latin typeface="Consolas" panose="020B0609020204030204" pitchFamily="49" charset="0"/>
              </a:rPr>
              <a:t> item </a:t>
            </a:r>
            <a:r>
              <a:rPr lang="ro-RO" dirty="0">
                <a:solidFill>
                  <a:srgbClr val="0000FF"/>
                </a:solidFill>
                <a:highlight>
                  <a:srgbClr val="FFFFFF"/>
                </a:highlight>
                <a:latin typeface="Consolas" panose="020B0609020204030204" pitchFamily="49" charset="0"/>
              </a:rPr>
              <a:t>in</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st.keys</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2B91AF"/>
                </a:solidFill>
                <a:highlight>
                  <a:srgbClr val="FFFFFF"/>
                </a:highlight>
                <a:latin typeface="Consolas" panose="020B0609020204030204" pitchFamily="49" charset="0"/>
              </a:rPr>
              <a:t>Console</a:t>
            </a:r>
            <a:r>
              <a:rPr lang="ro-RO" dirty="0" err="1">
                <a:solidFill>
                  <a:srgbClr val="000000"/>
                </a:solidFill>
                <a:highlight>
                  <a:srgbClr val="FFFFFF"/>
                </a:highlight>
                <a:latin typeface="Consolas" panose="020B0609020204030204" pitchFamily="49" charset="0"/>
              </a:rPr>
              <a:t>.WriteLine</a:t>
            </a:r>
            <a:r>
              <a:rPr lang="ro-RO" dirty="0">
                <a:solidFill>
                  <a:srgbClr val="000000"/>
                </a:solidFill>
                <a:highlight>
                  <a:srgbClr val="FFFFFF"/>
                </a:highlight>
                <a:latin typeface="Consolas" panose="020B0609020204030204" pitchFamily="49" charset="0"/>
              </a:rPr>
              <a:t>(</a:t>
            </a:r>
            <a:r>
              <a:rPr lang="ro-RO" dirty="0">
                <a:solidFill>
                  <a:srgbClr val="A31515"/>
                </a:solidFill>
                <a:highlight>
                  <a:srgbClr val="FFFFFF"/>
                </a:highlight>
                <a:latin typeface="Consolas" panose="020B0609020204030204" pitchFamily="49" charset="0"/>
              </a:rPr>
              <a:t>"{0} {1}"</a:t>
            </a:r>
            <a:r>
              <a:rPr lang="ro-RO" dirty="0">
                <a:solidFill>
                  <a:srgbClr val="000000"/>
                </a:solidFill>
                <a:highlight>
                  <a:srgbClr val="FFFFFF"/>
                </a:highlight>
                <a:latin typeface="Consolas" panose="020B0609020204030204" pitchFamily="49" charset="0"/>
              </a:rPr>
              <a:t>, item, </a:t>
            </a:r>
            <a:r>
              <a:rPr lang="ro-RO" dirty="0" err="1">
                <a:solidFill>
                  <a:srgbClr val="000000"/>
                </a:solidFill>
                <a:highlight>
                  <a:srgbClr val="FFFFFF"/>
                </a:highlight>
                <a:latin typeface="Consolas" panose="020B0609020204030204" pitchFamily="49" charset="0"/>
              </a:rPr>
              <a:t>st.get</a:t>
            </a:r>
            <a:r>
              <a:rPr lang="ro-RO" dirty="0">
                <a:solidFill>
                  <a:srgbClr val="000000"/>
                </a:solidFill>
                <a:highlight>
                  <a:srgbClr val="FFFFFF"/>
                </a:highlight>
                <a:latin typeface="Consolas" panose="020B0609020204030204" pitchFamily="49" charset="0"/>
              </a:rPr>
              <a:t>(item));</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endParaRPr lang="ro-RO" dirty="0"/>
          </a:p>
        </p:txBody>
      </p:sp>
    </p:spTree>
    <p:extLst>
      <p:ext uri="{BB962C8B-B14F-4D97-AF65-F5344CB8AC3E}">
        <p14:creationId xmlns:p14="http://schemas.microsoft.com/office/powerpoint/2010/main" val="3633953235"/>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Algoritmi de căutare – tabele de simboluri</a:t>
            </a:r>
          </a:p>
        </p:txBody>
      </p:sp>
      <p:sp>
        <p:nvSpPr>
          <p:cNvPr id="5" name="Content Placeholder 4"/>
          <p:cNvSpPr>
            <a:spLocks noGrp="1"/>
          </p:cNvSpPr>
          <p:nvPr>
            <p:ph idx="1"/>
          </p:nvPr>
        </p:nvSpPr>
        <p:spPr/>
        <p:txBody>
          <a:bodyPr/>
          <a:lstStyle/>
          <a:p>
            <a:r>
              <a:rPr lang="en-GB" dirty="0" smtClean="0"/>
              <a:t>Client </a:t>
            </a:r>
            <a:r>
              <a:rPr lang="en-GB" dirty="0" err="1" smtClean="0"/>
              <a:t>pentru</a:t>
            </a:r>
            <a:r>
              <a:rPr lang="en-GB" dirty="0" smtClean="0"/>
              <a:t> tab</a:t>
            </a:r>
            <a:r>
              <a:rPr lang="ro-RO" dirty="0" err="1" smtClean="0"/>
              <a:t>ela</a:t>
            </a:r>
            <a:r>
              <a:rPr lang="ro-RO" dirty="0" smtClean="0"/>
              <a:t> de simboluri – </a:t>
            </a:r>
            <a:r>
              <a:rPr lang="ro-RO" dirty="0" err="1" smtClean="0">
                <a:solidFill>
                  <a:srgbClr val="FF0000"/>
                </a:solidFill>
              </a:rPr>
              <a:t>FrequencyCounter.cs</a:t>
            </a:r>
            <a:endParaRPr lang="ro-RO" dirty="0" smtClean="0">
              <a:solidFill>
                <a:srgbClr val="FF0000"/>
              </a:solidFill>
            </a:endParaRPr>
          </a:p>
          <a:p>
            <a:r>
              <a:rPr lang="ro-RO" dirty="0" smtClean="0"/>
              <a:t>Găsește numărul de apariții pentru fiecare cuvânt distinct care are un număr minim de litere dat ca si argument în linia de comandă</a:t>
            </a:r>
          </a:p>
          <a:p>
            <a:r>
              <a:rPr lang="ro-RO" dirty="0" smtClean="0"/>
              <a:t>Găsește cuvântul cu cea mai mare frecvență de apariție</a:t>
            </a:r>
          </a:p>
          <a:p>
            <a:r>
              <a:rPr lang="ro-RO" dirty="0" smtClean="0"/>
              <a:t>Exemplu de client pentru un </a:t>
            </a:r>
            <a:r>
              <a:rPr lang="ro-RO" i="1" dirty="0" smtClean="0"/>
              <a:t>dicționar</a:t>
            </a:r>
          </a:p>
          <a:p>
            <a:r>
              <a:rPr lang="ro-RO" dirty="0" smtClean="0"/>
              <a:t>Dă răspuns la o întrebare simplă: care este cuvântul (a cărui lungime este mai mare decât o valoare dată) care apare cel mai frecvent într-un text</a:t>
            </a:r>
          </a:p>
          <a:p>
            <a:r>
              <a:rPr lang="ro-RO" dirty="0" smtClean="0"/>
              <a:t>Ne interesează performanța acestei operații atunci când rulăm algoritmul cu diverse date de intrare</a:t>
            </a:r>
          </a:p>
          <a:p>
            <a:endParaRPr lang="ro-RO" dirty="0"/>
          </a:p>
        </p:txBody>
      </p:sp>
    </p:spTree>
    <p:extLst>
      <p:ext uri="{BB962C8B-B14F-4D97-AF65-F5344CB8AC3E}">
        <p14:creationId xmlns:p14="http://schemas.microsoft.com/office/powerpoint/2010/main" val="3638151096"/>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Algoritmi de căutare – tabele de simboluri</a:t>
            </a:r>
          </a:p>
        </p:txBody>
      </p:sp>
      <p:sp>
        <p:nvSpPr>
          <p:cNvPr id="3" name="Content Placeholder 2"/>
          <p:cNvSpPr>
            <a:spLocks noGrp="1"/>
          </p:cNvSpPr>
          <p:nvPr>
            <p:ph idx="1"/>
          </p:nvPr>
        </p:nvSpPr>
        <p:spPr/>
        <p:txBody>
          <a:bodyPr/>
          <a:lstStyle/>
          <a:p>
            <a:r>
              <a:rPr lang="ro-RO" dirty="0" smtClean="0"/>
              <a:t>Câteva exemple de date de intrare pentru </a:t>
            </a:r>
            <a:r>
              <a:rPr lang="ro-RO" dirty="0" err="1" smtClean="0"/>
              <a:t>FrequencyCounter</a:t>
            </a:r>
            <a:endParaRPr lang="ro-RO" dirty="0" smtClean="0"/>
          </a:p>
          <a:p>
            <a:endParaRPr lang="ro-R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2674594"/>
            <a:ext cx="8533709" cy="2199410"/>
          </a:xfrm>
          <a:prstGeom prst="rect">
            <a:avLst/>
          </a:prstGeom>
        </p:spPr>
      </p:pic>
    </p:spTree>
    <p:extLst>
      <p:ext uri="{BB962C8B-B14F-4D97-AF65-F5344CB8AC3E}">
        <p14:creationId xmlns:p14="http://schemas.microsoft.com/office/powerpoint/2010/main" val="1934061463"/>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Algoritmi de căutare – tabele de simboluri</a:t>
            </a:r>
          </a:p>
        </p:txBody>
      </p:sp>
      <p:sp>
        <p:nvSpPr>
          <p:cNvPr id="3" name="Content Placeholder 2"/>
          <p:cNvSpPr>
            <a:spLocks noGrp="1"/>
          </p:cNvSpPr>
          <p:nvPr>
            <p:ph idx="1"/>
          </p:nvPr>
        </p:nvSpPr>
        <p:spPr/>
        <p:txBody>
          <a:bodyPr/>
          <a:lstStyle/>
          <a:p>
            <a:r>
              <a:rPr lang="en-GB" dirty="0" smtClean="0"/>
              <a:t>Se </a:t>
            </a:r>
            <a:r>
              <a:rPr lang="en-GB" dirty="0" err="1" smtClean="0"/>
              <a:t>poate</a:t>
            </a:r>
            <a:r>
              <a:rPr lang="en-GB" dirty="0" smtClean="0"/>
              <a:t> </a:t>
            </a:r>
            <a:r>
              <a:rPr lang="en-GB" dirty="0" err="1" smtClean="0"/>
              <a:t>crea</a:t>
            </a:r>
            <a:r>
              <a:rPr lang="en-GB" dirty="0" smtClean="0"/>
              <a:t> o </a:t>
            </a:r>
            <a:r>
              <a:rPr lang="en-GB" dirty="0" err="1" smtClean="0"/>
              <a:t>implementare</a:t>
            </a:r>
            <a:r>
              <a:rPr lang="en-GB" dirty="0" smtClean="0"/>
              <a:t> </a:t>
            </a:r>
            <a:r>
              <a:rPr lang="en-GB" dirty="0" err="1" smtClean="0"/>
              <a:t>pentru</a:t>
            </a:r>
            <a:r>
              <a:rPr lang="en-GB" dirty="0" smtClean="0"/>
              <a:t> </a:t>
            </a:r>
            <a:r>
              <a:rPr lang="ro-RO" dirty="0" smtClean="0"/>
              <a:t>o </a:t>
            </a:r>
            <a:r>
              <a:rPr lang="en-GB" smtClean="0"/>
              <a:t>ST</a:t>
            </a:r>
            <a:r>
              <a:rPr lang="ro-RO" smtClean="0"/>
              <a:t> </a:t>
            </a:r>
            <a:r>
              <a:rPr lang="ro-RO" dirty="0" smtClean="0"/>
              <a:t>ce poate gestiona un număr foarte mare de operații </a:t>
            </a:r>
            <a:r>
              <a:rPr lang="ro-RO" dirty="0" smtClean="0">
                <a:latin typeface="Consolas" panose="020B0609020204030204" pitchFamily="49" charset="0"/>
                <a:cs typeface="Consolas" panose="020B0609020204030204" pitchFamily="49" charset="0"/>
              </a:rPr>
              <a:t>get() </a:t>
            </a:r>
            <a:r>
              <a:rPr lang="ro-RO" dirty="0" smtClean="0"/>
              <a:t>pe tabelă mare care la rândul ei a fost creată printr-un număr foarte mare de operații </a:t>
            </a:r>
            <a:r>
              <a:rPr lang="ro-RO" dirty="0">
                <a:latin typeface="Consolas" panose="020B0609020204030204" pitchFamily="49" charset="0"/>
                <a:cs typeface="Consolas" panose="020B0609020204030204" pitchFamily="49" charset="0"/>
              </a:rPr>
              <a:t>get() </a:t>
            </a:r>
            <a:r>
              <a:rPr lang="ro-RO" dirty="0" smtClean="0"/>
              <a:t>și </a:t>
            </a:r>
            <a:r>
              <a:rPr lang="ro-RO" dirty="0">
                <a:latin typeface="Consolas" panose="020B0609020204030204" pitchFamily="49" charset="0"/>
                <a:cs typeface="Consolas" panose="020B0609020204030204" pitchFamily="49" charset="0"/>
              </a:rPr>
              <a:t>put() </a:t>
            </a:r>
            <a:r>
              <a:rPr lang="ro-RO" dirty="0" smtClean="0"/>
              <a:t>intercalate?</a:t>
            </a:r>
          </a:p>
          <a:p>
            <a:r>
              <a:rPr lang="ro-RO" dirty="0" err="1" smtClean="0"/>
              <a:t>FrequencyCounter</a:t>
            </a:r>
            <a:r>
              <a:rPr lang="ro-RO" dirty="0" smtClean="0"/>
              <a:t> este un surogat pentru o situație foarte comună:</a:t>
            </a:r>
          </a:p>
          <a:p>
            <a:pPr lvl="1"/>
            <a:r>
              <a:rPr lang="ro-RO" dirty="0" smtClean="0"/>
              <a:t>Operațiile de inserare și căutare sunt intercalate</a:t>
            </a:r>
          </a:p>
          <a:p>
            <a:pPr lvl="1"/>
            <a:r>
              <a:rPr lang="ro-RO" dirty="0" smtClean="0"/>
              <a:t>Numărul de chei distincte nu este mic</a:t>
            </a:r>
          </a:p>
          <a:p>
            <a:pPr lvl="1"/>
            <a:r>
              <a:rPr lang="ro-RO" dirty="0" smtClean="0"/>
              <a:t>Ne putem aștepta la mult mai multe operații de căutare decât inserare</a:t>
            </a:r>
          </a:p>
          <a:p>
            <a:pPr lvl="1"/>
            <a:r>
              <a:rPr lang="ro-RO" dirty="0" smtClean="0"/>
              <a:t>Operațiile de inserare și căutare nu sunt aleatorii dar sunt nepredictibile</a:t>
            </a:r>
          </a:p>
          <a:p>
            <a:r>
              <a:rPr lang="ro-RO" dirty="0" smtClean="0"/>
              <a:t>Obiectivul nostru este să realizăm o implementare care să facă fezabile aceste operații</a:t>
            </a:r>
            <a:endParaRPr lang="ro-RO" dirty="0"/>
          </a:p>
        </p:txBody>
      </p:sp>
    </p:spTree>
    <p:extLst>
      <p:ext uri="{BB962C8B-B14F-4D97-AF65-F5344CB8AC3E}">
        <p14:creationId xmlns:p14="http://schemas.microsoft.com/office/powerpoint/2010/main" val="355967268"/>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Algoritmi de căutare – tabele de </a:t>
            </a:r>
            <a:r>
              <a:rPr lang="ro-RO" dirty="0" smtClean="0"/>
              <a:t>simboluri - Implementări</a:t>
            </a:r>
            <a:endParaRPr lang="ro-RO" dirty="0"/>
          </a:p>
        </p:txBody>
      </p:sp>
      <p:sp>
        <p:nvSpPr>
          <p:cNvPr id="3" name="Content Placeholder 2"/>
          <p:cNvSpPr>
            <a:spLocks noGrp="1"/>
          </p:cNvSpPr>
          <p:nvPr>
            <p:ph idx="1"/>
          </p:nvPr>
        </p:nvSpPr>
        <p:spPr>
          <a:xfrm>
            <a:off x="677335" y="2160590"/>
            <a:ext cx="8596668" cy="4567381"/>
          </a:xfrm>
        </p:spPr>
        <p:txBody>
          <a:bodyPr>
            <a:normAutofit/>
          </a:bodyPr>
          <a:lstStyle/>
          <a:p>
            <a:r>
              <a:rPr lang="ro-RO" dirty="0" smtClean="0"/>
              <a:t>Căutare secvențială într-o listă înlănțuită</a:t>
            </a:r>
            <a:r>
              <a:rPr lang="en-GB" dirty="0" smtClean="0"/>
              <a:t> </a:t>
            </a:r>
            <a:r>
              <a:rPr lang="en-GB" dirty="0" err="1" smtClean="0">
                <a:solidFill>
                  <a:srgbClr val="FF0000"/>
                </a:solidFill>
              </a:rPr>
              <a:t>St.cs</a:t>
            </a:r>
            <a:r>
              <a:rPr lang="en-GB" dirty="0" smtClean="0">
                <a:solidFill>
                  <a:srgbClr val="FF0000"/>
                </a:solidFill>
              </a:rPr>
              <a:t>, </a:t>
            </a:r>
            <a:r>
              <a:rPr lang="en-GB" dirty="0" err="1" smtClean="0">
                <a:solidFill>
                  <a:srgbClr val="FF0000"/>
                </a:solidFill>
              </a:rPr>
              <a:t>StClient.cs</a:t>
            </a:r>
            <a:endParaRPr lang="ro-RO" dirty="0" smtClean="0">
              <a:solidFill>
                <a:srgbClr val="FF0000"/>
              </a:solidFill>
            </a:endParaRPr>
          </a:p>
          <a:p>
            <a:r>
              <a:rPr lang="ro-RO" dirty="0" smtClean="0"/>
              <a:t>Pentru a implementa operație </a:t>
            </a:r>
            <a:r>
              <a:rPr lang="ro-RO" dirty="0" smtClean="0">
                <a:latin typeface="Consolas" panose="020B0609020204030204" pitchFamily="49" charset="0"/>
                <a:cs typeface="Consolas" panose="020B0609020204030204" pitchFamily="49" charset="0"/>
              </a:rPr>
              <a:t>get() </a:t>
            </a:r>
            <a:r>
              <a:rPr lang="ro-RO" dirty="0" err="1" smtClean="0"/>
              <a:t>parcugem</a:t>
            </a:r>
            <a:r>
              <a:rPr lang="ro-RO" dirty="0" smtClean="0"/>
              <a:t> lista și dacă găsim cheia returnăm valoarea asociată altfel returnăm </a:t>
            </a:r>
            <a:r>
              <a:rPr lang="ro-RO" dirty="0" err="1" smtClean="0">
                <a:latin typeface="Consolas" panose="020B0609020204030204" pitchFamily="49" charset="0"/>
                <a:cs typeface="Consolas" panose="020B0609020204030204" pitchFamily="49" charset="0"/>
              </a:rPr>
              <a:t>null</a:t>
            </a:r>
            <a:r>
              <a:rPr lang="ro-RO" dirty="0" smtClean="0"/>
              <a:t>. </a:t>
            </a:r>
          </a:p>
          <a:p>
            <a:pPr marL="0" indent="0">
              <a:buNone/>
            </a:pP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Value</a:t>
            </a:r>
            <a:r>
              <a:rPr lang="ro-RO" dirty="0">
                <a:solidFill>
                  <a:srgbClr val="000000"/>
                </a:solidFill>
                <a:highlight>
                  <a:srgbClr val="FFFFFF"/>
                </a:highlight>
                <a:latin typeface="Consolas" panose="020B0609020204030204" pitchFamily="49" charset="0"/>
              </a:rPr>
              <a:t> get(</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a:t>
            </a:r>
            <a:r>
              <a:rPr lang="ro-RO" dirty="0" smtClean="0">
                <a:solidFill>
                  <a:srgbClr val="000000"/>
                </a:solidFill>
                <a:highlight>
                  <a:srgbClr val="FFFFFF"/>
                </a:highlight>
                <a:latin typeface="Consolas" panose="020B0609020204030204" pitchFamily="49" charset="0"/>
              </a:rPr>
              <a:t>{</a:t>
            </a:r>
            <a:endParaRPr lang="ro-RO"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for</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Node</a:t>
            </a:r>
            <a:r>
              <a:rPr lang="en-US" dirty="0">
                <a:solidFill>
                  <a:srgbClr val="000000"/>
                </a:solidFill>
                <a:highlight>
                  <a:srgbClr val="FFFFFF"/>
                </a:highlight>
                <a:latin typeface="Consolas" panose="020B0609020204030204" pitchFamily="49" charset="0"/>
              </a:rPr>
              <a:t> x = first; x != </a:t>
            </a:r>
            <a:r>
              <a:rPr lang="en-US" dirty="0">
                <a:solidFill>
                  <a:srgbClr val="0000FF"/>
                </a:solidFill>
                <a:highlight>
                  <a:srgbClr val="FFFFFF"/>
                </a:highlight>
                <a:latin typeface="Consolas" panose="020B0609020204030204" pitchFamily="49" charset="0"/>
              </a:rPr>
              <a:t>null</a:t>
            </a:r>
            <a:r>
              <a:rPr lang="en-US" dirty="0">
                <a:solidFill>
                  <a:srgbClr val="000000"/>
                </a:solidFill>
                <a:highlight>
                  <a:srgbClr val="FFFFFF"/>
                </a:highlight>
                <a:latin typeface="Consolas" panose="020B0609020204030204" pitchFamily="49" charset="0"/>
              </a:rPr>
              <a:t> ; x = </a:t>
            </a:r>
            <a:r>
              <a:rPr lang="en-US" dirty="0" err="1">
                <a:solidFill>
                  <a:srgbClr val="000000"/>
                </a:solidFill>
                <a:highlight>
                  <a:srgbClr val="FFFFFF"/>
                </a:highlight>
                <a:latin typeface="Consolas" panose="020B0609020204030204" pitchFamily="49" charset="0"/>
              </a:rPr>
              <a:t>x.next</a:t>
            </a:r>
            <a:r>
              <a:rPr lang="en-US" dirty="0" smtClean="0">
                <a:solidFill>
                  <a:srgbClr val="000000"/>
                </a:solidFill>
                <a:highlight>
                  <a:srgbClr val="FFFFFF"/>
                </a:highlight>
                <a:latin typeface="Consolas" panose="020B0609020204030204" pitchFamily="49" charset="0"/>
              </a:rPr>
              <a:t>)</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if</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key.Equals</a:t>
            </a:r>
            <a:r>
              <a:rPr lang="ro-RO" dirty="0">
                <a:solidFill>
                  <a:srgbClr val="000000"/>
                </a:solidFill>
                <a:highlight>
                  <a:srgbClr val="FFFFFF"/>
                </a:highlight>
                <a:latin typeface="Consolas" panose="020B0609020204030204" pitchFamily="49" charset="0"/>
              </a:rPr>
              <a:t>(</a:t>
            </a:r>
            <a:r>
              <a:rPr lang="ro-RO" dirty="0" err="1">
                <a:solidFill>
                  <a:srgbClr val="000000"/>
                </a:solidFill>
                <a:highlight>
                  <a:srgbClr val="FFFFFF"/>
                </a:highlight>
                <a:latin typeface="Consolas" panose="020B0609020204030204" pitchFamily="49" charset="0"/>
              </a:rPr>
              <a:t>x.key</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return</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x.val</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return</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default</a:t>
            </a:r>
            <a:r>
              <a:rPr lang="ro-RO" dirty="0">
                <a:solidFill>
                  <a:srgbClr val="000000"/>
                </a:solidFill>
                <a:highlight>
                  <a:srgbClr val="FFFFFF"/>
                </a:highlight>
                <a:latin typeface="Consolas" panose="020B0609020204030204" pitchFamily="49" charset="0"/>
              </a:rPr>
              <a:t>(</a:t>
            </a:r>
            <a:r>
              <a:rPr lang="ro-RO" dirty="0" err="1">
                <a:solidFill>
                  <a:srgbClr val="000000"/>
                </a:solidFill>
                <a:highlight>
                  <a:srgbClr val="FFFFFF"/>
                </a:highlight>
                <a:latin typeface="Consolas" panose="020B0609020204030204" pitchFamily="49" charset="0"/>
              </a:rPr>
              <a:t>Value</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endParaRPr lang="ro-RO" dirty="0"/>
          </a:p>
        </p:txBody>
      </p:sp>
    </p:spTree>
    <p:extLst>
      <p:ext uri="{BB962C8B-B14F-4D97-AF65-F5344CB8AC3E}">
        <p14:creationId xmlns:p14="http://schemas.microsoft.com/office/powerpoint/2010/main" val="2389322524"/>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Algoritmi de căutare – tabele de simboluri - Implementări</a:t>
            </a:r>
          </a:p>
        </p:txBody>
      </p:sp>
      <p:sp>
        <p:nvSpPr>
          <p:cNvPr id="3" name="Content Placeholder 2"/>
          <p:cNvSpPr>
            <a:spLocks noGrp="1"/>
          </p:cNvSpPr>
          <p:nvPr>
            <p:ph idx="1"/>
          </p:nvPr>
        </p:nvSpPr>
        <p:spPr>
          <a:xfrm>
            <a:off x="677335" y="1803633"/>
            <a:ext cx="11268588" cy="4815281"/>
          </a:xfrm>
        </p:spPr>
        <p:txBody>
          <a:bodyPr>
            <a:normAutofit fontScale="92500" lnSpcReduction="20000"/>
          </a:bodyPr>
          <a:lstStyle/>
          <a:p>
            <a:r>
              <a:rPr lang="ro-RO" dirty="0" smtClean="0"/>
              <a:t>Pentru a implementa operația put() parcurgem din nou lista secvențial și</a:t>
            </a:r>
          </a:p>
          <a:p>
            <a:pPr lvl="1"/>
            <a:r>
              <a:rPr lang="ro-RO" dirty="0" smtClean="0"/>
              <a:t>Dacă găsim cheia actualizăm valoare cu noua valoare pe care o dăm metodei put()</a:t>
            </a:r>
          </a:p>
          <a:p>
            <a:pPr lvl="1"/>
            <a:r>
              <a:rPr lang="ro-RO" dirty="0" smtClean="0"/>
              <a:t>Dacă nu găsim cheia în tabelă atunci se creează un nou nod (cheie, valoare) care se inserează la începutul listei</a:t>
            </a:r>
          </a:p>
          <a:p>
            <a:pPr marL="0" indent="0">
              <a:buNone/>
            </a:pP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void</a:t>
            </a:r>
            <a:r>
              <a:rPr lang="ro-RO" dirty="0">
                <a:solidFill>
                  <a:srgbClr val="000000"/>
                </a:solidFill>
                <a:highlight>
                  <a:srgbClr val="FFFFFF"/>
                </a:highlight>
                <a:latin typeface="Consolas" panose="020B0609020204030204" pitchFamily="49" charset="0"/>
              </a:rPr>
              <a:t> put(</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Value</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value</a:t>
            </a:r>
            <a:r>
              <a:rPr lang="ro-RO" dirty="0">
                <a:solidFill>
                  <a:srgbClr val="000000"/>
                </a:solidFill>
                <a:highlight>
                  <a:srgbClr val="FFFFFF"/>
                </a:highlight>
                <a:latin typeface="Consolas" panose="020B0609020204030204" pitchFamily="49" charset="0"/>
              </a:rPr>
              <a:t>) </a:t>
            </a:r>
            <a:r>
              <a:rPr lang="en-GB" dirty="0" smtClean="0">
                <a:solidFill>
                  <a:srgbClr val="000000"/>
                </a:solidFill>
                <a:highlight>
                  <a:srgbClr val="FFFFFF"/>
                </a:highlight>
                <a:latin typeface="Consolas" panose="020B0609020204030204" pitchFamily="49" charset="0"/>
              </a:rPr>
              <a:t>{</a:t>
            </a:r>
          </a:p>
          <a:p>
            <a:pPr marL="0" indent="0">
              <a:buNone/>
            </a:pPr>
            <a:r>
              <a:rPr lang="en-GB" dirty="0">
                <a:solidFill>
                  <a:srgbClr val="000000"/>
                </a:solidFill>
                <a:highlight>
                  <a:srgbClr val="FFFFFF"/>
                </a:highlight>
                <a:latin typeface="Consolas" panose="020B0609020204030204" pitchFamily="49" charset="0"/>
              </a:rPr>
              <a:t> </a:t>
            </a:r>
            <a:r>
              <a:rPr lang="en-GB" dirty="0" smtClean="0">
                <a:solidFill>
                  <a:srgbClr val="000000"/>
                </a:solidFill>
                <a:highlight>
                  <a:srgbClr val="FFFFFF"/>
                </a:highlight>
                <a:latin typeface="Consolas" panose="020B0609020204030204" pitchFamily="49" charset="0"/>
              </a:rPr>
              <a:t>           </a:t>
            </a:r>
            <a:r>
              <a:rPr lang="ro-RO" dirty="0" err="1" smtClean="0">
                <a:solidFill>
                  <a:srgbClr val="0000FF"/>
                </a:solidFill>
                <a:highlight>
                  <a:srgbClr val="FFFFFF"/>
                </a:highlight>
                <a:latin typeface="Consolas" panose="020B0609020204030204" pitchFamily="49" charset="0"/>
              </a:rPr>
              <a:t>if</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a:t>
            </a:r>
            <a:r>
              <a:rPr lang="ro-RO" dirty="0" err="1">
                <a:solidFill>
                  <a:srgbClr val="000000"/>
                </a:solidFill>
                <a:highlight>
                  <a:srgbClr val="FFFFFF"/>
                </a:highlight>
                <a:latin typeface="Consolas" panose="020B0609020204030204" pitchFamily="49" charset="0"/>
              </a:rPr>
              <a:t>value</a:t>
            </a:r>
            <a:r>
              <a:rPr lang="ro-RO" dirty="0">
                <a:solidFill>
                  <a:srgbClr val="000000"/>
                </a:solidFill>
                <a:highlight>
                  <a:srgbClr val="FFFFFF"/>
                </a:highlight>
                <a:latin typeface="Consolas" panose="020B0609020204030204" pitchFamily="49" charset="0"/>
              </a:rPr>
              <a:t> == </a:t>
            </a:r>
            <a:r>
              <a:rPr lang="ro-RO" dirty="0" err="1">
                <a:solidFill>
                  <a:srgbClr val="0000FF"/>
                </a:solidFill>
                <a:highlight>
                  <a:srgbClr val="FFFFFF"/>
                </a:highlight>
                <a:latin typeface="Consolas" panose="020B0609020204030204" pitchFamily="49" charset="0"/>
              </a:rPr>
              <a:t>null</a:t>
            </a:r>
            <a:r>
              <a:rPr lang="ro-RO" dirty="0" smtClean="0">
                <a:solidFill>
                  <a:srgbClr val="000000"/>
                </a:solidFill>
                <a:highlight>
                  <a:srgbClr val="FFFFFF"/>
                </a:highlight>
                <a:latin typeface="Consolas" panose="020B0609020204030204" pitchFamily="49" charset="0"/>
              </a:rPr>
              <a:t>) {</a:t>
            </a:r>
            <a:endParaRPr lang="ro-RO" dirty="0">
              <a:solidFill>
                <a:srgbClr val="000000"/>
              </a:solidFill>
              <a:highlight>
                <a:srgbClr val="FFFFFF"/>
              </a:highlight>
              <a:latin typeface="Consolas" panose="020B0609020204030204" pitchFamily="49" charset="0"/>
            </a:endParaRP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delete</a:t>
            </a:r>
            <a:r>
              <a:rPr lang="ro-RO" dirty="0">
                <a:solidFill>
                  <a:srgbClr val="000000"/>
                </a:solidFill>
                <a:highlight>
                  <a:srgbClr val="FFFFFF"/>
                </a:highlight>
                <a:latin typeface="Consolas" panose="020B0609020204030204" pitchFamily="49" charset="0"/>
              </a:rPr>
              <a:t>(</a:t>
            </a:r>
            <a:r>
              <a:rPr lang="ro-RO" dirty="0" err="1">
                <a:solidFill>
                  <a:srgbClr val="000000"/>
                </a:solidFill>
                <a:highlight>
                  <a:srgbClr val="FFFFFF"/>
                </a:highlight>
                <a:latin typeface="Consolas" panose="020B0609020204030204" pitchFamily="49" charset="0"/>
              </a:rPr>
              <a:t>key</a:t>
            </a:r>
            <a:r>
              <a:rPr lang="ro-RO" dirty="0" smtClean="0">
                <a:solidFill>
                  <a:srgbClr val="000000"/>
                </a:solidFill>
                <a:highlight>
                  <a:srgbClr val="FFFFFF"/>
                </a:highlight>
                <a:latin typeface="Consolas" panose="020B0609020204030204" pitchFamily="49" charset="0"/>
              </a:rPr>
              <a:t>);  </a:t>
            </a:r>
            <a:r>
              <a:rPr lang="ro-RO" dirty="0" err="1" smtClean="0">
                <a:solidFill>
                  <a:srgbClr val="0000FF"/>
                </a:solidFill>
                <a:highlight>
                  <a:srgbClr val="FFFFFF"/>
                </a:highlight>
                <a:latin typeface="Consolas" panose="020B0609020204030204" pitchFamily="49" charset="0"/>
              </a:rPr>
              <a:t>return</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for</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Node</a:t>
            </a:r>
            <a:r>
              <a:rPr lang="en-US" dirty="0">
                <a:solidFill>
                  <a:srgbClr val="000000"/>
                </a:solidFill>
                <a:highlight>
                  <a:srgbClr val="FFFFFF"/>
                </a:highlight>
                <a:latin typeface="Consolas" panose="020B0609020204030204" pitchFamily="49" charset="0"/>
              </a:rPr>
              <a:t> x = first; x != </a:t>
            </a:r>
            <a:r>
              <a:rPr lang="en-US" dirty="0">
                <a:solidFill>
                  <a:srgbClr val="0000FF"/>
                </a:solidFill>
                <a:highlight>
                  <a:srgbClr val="FFFFFF"/>
                </a:highlight>
                <a:latin typeface="Consolas" panose="020B0609020204030204" pitchFamily="49" charset="0"/>
              </a:rPr>
              <a:t>null</a:t>
            </a:r>
            <a:r>
              <a:rPr lang="en-US" dirty="0">
                <a:solidFill>
                  <a:srgbClr val="000000"/>
                </a:solidFill>
                <a:highlight>
                  <a:srgbClr val="FFFFFF"/>
                </a:highlight>
                <a:latin typeface="Consolas" panose="020B0609020204030204" pitchFamily="49" charset="0"/>
              </a:rPr>
              <a:t>; x = </a:t>
            </a:r>
            <a:r>
              <a:rPr lang="en-US" dirty="0" err="1">
                <a:solidFill>
                  <a:srgbClr val="000000"/>
                </a:solidFill>
                <a:highlight>
                  <a:srgbClr val="FFFFFF"/>
                </a:highlight>
                <a:latin typeface="Consolas" panose="020B0609020204030204" pitchFamily="49" charset="0"/>
              </a:rPr>
              <a:t>x.next</a:t>
            </a:r>
            <a:r>
              <a:rPr lang="en-US"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if</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key.Equals</a:t>
            </a:r>
            <a:r>
              <a:rPr lang="ro-RO" dirty="0">
                <a:solidFill>
                  <a:srgbClr val="000000"/>
                </a:solidFill>
                <a:highlight>
                  <a:srgbClr val="FFFFFF"/>
                </a:highlight>
                <a:latin typeface="Consolas" panose="020B0609020204030204" pitchFamily="49" charset="0"/>
              </a:rPr>
              <a:t>(</a:t>
            </a:r>
            <a:r>
              <a:rPr lang="ro-RO" dirty="0" err="1">
                <a:solidFill>
                  <a:srgbClr val="000000"/>
                </a:solidFill>
                <a:highlight>
                  <a:srgbClr val="FFFFFF"/>
                </a:highlight>
                <a:latin typeface="Consolas" panose="020B0609020204030204" pitchFamily="49" charset="0"/>
              </a:rPr>
              <a:t>x.key</a:t>
            </a:r>
            <a:r>
              <a:rPr lang="ro-RO" dirty="0">
                <a:solidFill>
                  <a:srgbClr val="000000"/>
                </a:solidFill>
                <a:highlight>
                  <a:srgbClr val="FFFFFF"/>
                </a:highlight>
                <a:latin typeface="Consolas" panose="020B0609020204030204" pitchFamily="49" charset="0"/>
              </a:rPr>
              <a:t>)) </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x.val</a:t>
            </a:r>
            <a:r>
              <a:rPr lang="ro-RO" dirty="0">
                <a:solidFill>
                  <a:srgbClr val="000000"/>
                </a:solidFill>
                <a:highlight>
                  <a:srgbClr val="FFFFFF"/>
                </a:highlight>
                <a:latin typeface="Consolas" panose="020B0609020204030204" pitchFamily="49" charset="0"/>
              </a:rPr>
              <a:t> = </a:t>
            </a:r>
            <a:r>
              <a:rPr lang="ro-RO" dirty="0" err="1">
                <a:solidFill>
                  <a:srgbClr val="000000"/>
                </a:solidFill>
                <a:highlight>
                  <a:srgbClr val="FFFFFF"/>
                </a:highlight>
                <a:latin typeface="Consolas" panose="020B0609020204030204" pitchFamily="49" charset="0"/>
              </a:rPr>
              <a:t>value</a:t>
            </a:r>
            <a:r>
              <a:rPr lang="ro-RO" dirty="0">
                <a:solidFill>
                  <a:srgbClr val="000000"/>
                </a:solidFill>
                <a:highlight>
                  <a:srgbClr val="FFFFFF"/>
                </a:highlight>
                <a:latin typeface="Consolas" panose="020B0609020204030204" pitchFamily="49" charset="0"/>
              </a:rPr>
              <a:t>; </a:t>
            </a:r>
            <a:r>
              <a:rPr lang="ro-RO" dirty="0" err="1" smtClean="0">
                <a:solidFill>
                  <a:srgbClr val="0000FF"/>
                </a:solidFill>
                <a:highlight>
                  <a:srgbClr val="FFFFFF"/>
                </a:highlight>
                <a:latin typeface="Consolas" panose="020B0609020204030204" pitchFamily="49" charset="0"/>
              </a:rPr>
              <a:t>return</a:t>
            </a: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first =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Node</a:t>
            </a:r>
            <a:r>
              <a:rPr lang="en-US" dirty="0">
                <a:solidFill>
                  <a:srgbClr val="000000"/>
                </a:solidFill>
                <a:highlight>
                  <a:srgbClr val="FFFFFF"/>
                </a:highlight>
                <a:latin typeface="Consolas" panose="020B0609020204030204" pitchFamily="49" charset="0"/>
              </a:rPr>
              <a:t>(key, value, first);</a:t>
            </a:r>
          </a:p>
          <a:p>
            <a:pPr marL="0" indent="0">
              <a:buNone/>
            </a:pPr>
            <a:r>
              <a:rPr lang="ro-RO" dirty="0">
                <a:solidFill>
                  <a:srgbClr val="000000"/>
                </a:solidFill>
                <a:highlight>
                  <a:srgbClr val="FFFFFF"/>
                </a:highlight>
                <a:latin typeface="Consolas" panose="020B0609020204030204" pitchFamily="49" charset="0"/>
              </a:rPr>
              <a:t>            N++;</a:t>
            </a:r>
          </a:p>
          <a:p>
            <a:pPr marL="0" indent="0">
              <a:buNone/>
            </a:pPr>
            <a:r>
              <a:rPr lang="ro-RO" dirty="0">
                <a:solidFill>
                  <a:srgbClr val="000000"/>
                </a:solidFill>
                <a:highlight>
                  <a:srgbClr val="FFFFFF"/>
                </a:highlight>
                <a:latin typeface="Consolas" panose="020B0609020204030204" pitchFamily="49" charset="0"/>
              </a:rPr>
              <a:t>        }</a:t>
            </a:r>
            <a:endParaRPr lang="ro-RO" dirty="0"/>
          </a:p>
        </p:txBody>
      </p:sp>
    </p:spTree>
    <p:extLst>
      <p:ext uri="{BB962C8B-B14F-4D97-AF65-F5344CB8AC3E}">
        <p14:creationId xmlns:p14="http://schemas.microsoft.com/office/powerpoint/2010/main" val="2969252390"/>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Algoritmi de căutare – tabele de simboluri - Implementări</a:t>
            </a:r>
          </a:p>
        </p:txBody>
      </p:sp>
      <p:sp>
        <p:nvSpPr>
          <p:cNvPr id="3" name="Content Placeholder 2"/>
          <p:cNvSpPr>
            <a:spLocks noGrp="1"/>
          </p:cNvSpPr>
          <p:nvPr>
            <p:ph idx="1"/>
          </p:nvPr>
        </p:nvSpPr>
        <p:spPr>
          <a:xfrm>
            <a:off x="677335" y="2160590"/>
            <a:ext cx="8596668" cy="4349267"/>
          </a:xfrm>
        </p:spPr>
        <p:txBody>
          <a:bodyPr>
            <a:normAutofit fontScale="85000" lnSpcReduction="20000"/>
          </a:bodyPr>
          <a:lstStyle/>
          <a:p>
            <a:pPr marL="0" indent="0">
              <a:buNone/>
            </a:pPr>
            <a:r>
              <a:rPr lang="ro-RO" dirty="0" err="1">
                <a:solidFill>
                  <a:srgbClr val="0000FF"/>
                </a:solidFill>
                <a:highlight>
                  <a:srgbClr val="FFFFFF"/>
                </a:highlight>
                <a:latin typeface="Consolas" panose="020B0609020204030204" pitchFamily="49" charset="0"/>
              </a:rPr>
              <a:t>class</a:t>
            </a:r>
            <a:r>
              <a:rPr lang="ro-RO" dirty="0">
                <a:solidFill>
                  <a:srgbClr val="000000"/>
                </a:solidFill>
                <a:highlight>
                  <a:srgbClr val="FFFFFF"/>
                </a:highlight>
                <a:latin typeface="Consolas" panose="020B0609020204030204" pitchFamily="49" charset="0"/>
              </a:rPr>
              <a:t> </a:t>
            </a:r>
            <a:r>
              <a:rPr lang="ro-RO" dirty="0">
                <a:solidFill>
                  <a:srgbClr val="2B91AF"/>
                </a:solidFill>
                <a:highlight>
                  <a:srgbClr val="FFFFFF"/>
                </a:highlight>
                <a:latin typeface="Consolas" panose="020B0609020204030204" pitchFamily="49" charset="0"/>
              </a:rPr>
              <a:t>ST</a:t>
            </a:r>
            <a:r>
              <a:rPr lang="ro-RO" dirty="0">
                <a:solidFill>
                  <a:srgbClr val="000000"/>
                </a:solidFill>
                <a:highlight>
                  <a:srgbClr val="FFFFFF"/>
                </a:highlight>
                <a:latin typeface="Consolas" panose="020B0609020204030204" pitchFamily="49" charset="0"/>
              </a:rPr>
              <a:t>&lt;</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Value</a:t>
            </a:r>
            <a:r>
              <a:rPr lang="ro-RO" dirty="0" smtClean="0">
                <a:solidFill>
                  <a:srgbClr val="000000"/>
                </a:solidFill>
                <a:highlight>
                  <a:srgbClr val="FFFFFF"/>
                </a:highlight>
                <a:latin typeface="Consolas" panose="020B0609020204030204" pitchFamily="49" charset="0"/>
              </a:rPr>
              <a:t>&gt;  </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a:solidFill>
                  <a:srgbClr val="0000FF"/>
                </a:solidFill>
                <a:highlight>
                  <a:srgbClr val="FFFFFF"/>
                </a:highlight>
                <a:latin typeface="Consolas" panose="020B0609020204030204" pitchFamily="49" charset="0"/>
              </a:rPr>
              <a:t>private</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N; </a:t>
            </a:r>
            <a:r>
              <a:rPr lang="ro-RO" dirty="0">
                <a:solidFill>
                  <a:srgbClr val="008000"/>
                </a:solidFill>
                <a:highlight>
                  <a:srgbClr val="FFFFFF"/>
                </a:highlight>
                <a:latin typeface="Consolas" panose="020B0609020204030204" pitchFamily="49" charset="0"/>
              </a:rPr>
              <a:t>// </a:t>
            </a:r>
            <a:r>
              <a:rPr lang="ro-RO" dirty="0" err="1">
                <a:solidFill>
                  <a:srgbClr val="008000"/>
                </a:solidFill>
                <a:highlight>
                  <a:srgbClr val="FFFFFF"/>
                </a:highlight>
                <a:latin typeface="Consolas" panose="020B0609020204030204" pitchFamily="49" charset="0"/>
              </a:rPr>
              <a:t>numarul</a:t>
            </a:r>
            <a:r>
              <a:rPr lang="ro-RO" dirty="0">
                <a:solidFill>
                  <a:srgbClr val="008000"/>
                </a:solidFill>
                <a:highlight>
                  <a:srgbClr val="FFFFFF"/>
                </a:highlight>
                <a:latin typeface="Consolas" panose="020B0609020204030204" pitchFamily="49" charset="0"/>
              </a:rPr>
              <a:t> de perechi (cheie, valoare) din </a:t>
            </a:r>
            <a:r>
              <a:rPr lang="ro-RO" dirty="0" err="1">
                <a:solidFill>
                  <a:srgbClr val="008000"/>
                </a:solidFill>
                <a:highlight>
                  <a:srgbClr val="FFFFFF"/>
                </a:highlight>
                <a:latin typeface="Consolas" panose="020B0609020204030204" pitchFamily="49" charset="0"/>
              </a:rPr>
              <a:t>colectie</a:t>
            </a:r>
            <a:endParaRPr lang="ro-RO" dirty="0">
              <a:solidFill>
                <a:srgbClr val="000000"/>
              </a:solidFill>
              <a:highlight>
                <a:srgbClr val="FFFFFF"/>
              </a:highlight>
              <a:latin typeface="Consolas" panose="020B0609020204030204" pitchFamily="49" charset="0"/>
            </a:endParaRPr>
          </a:p>
          <a:p>
            <a:pPr marL="0" indent="0">
              <a:buNone/>
            </a:pPr>
            <a:r>
              <a:rPr lang="ro-RO" dirty="0">
                <a:solidFill>
                  <a:srgbClr val="000000"/>
                </a:solidFill>
                <a:highlight>
                  <a:srgbClr val="FFFFFF"/>
                </a:highlight>
                <a:latin typeface="Consolas" panose="020B0609020204030204" pitchFamily="49" charset="0"/>
              </a:rPr>
              <a:t>        </a:t>
            </a:r>
            <a:r>
              <a:rPr lang="ro-RO" dirty="0">
                <a:solidFill>
                  <a:srgbClr val="0000FF"/>
                </a:solidFill>
                <a:highlight>
                  <a:srgbClr val="FFFFFF"/>
                </a:highlight>
                <a:latin typeface="Consolas" panose="020B0609020204030204" pitchFamily="49" charset="0"/>
              </a:rPr>
              <a:t>private</a:t>
            </a:r>
            <a:r>
              <a:rPr lang="ro-RO" dirty="0">
                <a:solidFill>
                  <a:srgbClr val="000000"/>
                </a:solidFill>
                <a:highlight>
                  <a:srgbClr val="FFFFFF"/>
                </a:highlight>
                <a:latin typeface="Consolas" panose="020B0609020204030204" pitchFamily="49" charset="0"/>
              </a:rPr>
              <a:t> </a:t>
            </a:r>
            <a:r>
              <a:rPr lang="ro-RO" dirty="0" err="1">
                <a:solidFill>
                  <a:srgbClr val="2B91AF"/>
                </a:solidFill>
                <a:highlight>
                  <a:srgbClr val="FFFFFF"/>
                </a:highlight>
                <a:latin typeface="Consolas" panose="020B0609020204030204" pitchFamily="49" charset="0"/>
              </a:rPr>
              <a:t>Node</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first</a:t>
            </a:r>
            <a:r>
              <a:rPr lang="ro-RO" dirty="0">
                <a:solidFill>
                  <a:srgbClr val="000000"/>
                </a:solidFill>
                <a:highlight>
                  <a:srgbClr val="FFFFFF"/>
                </a:highlight>
                <a:latin typeface="Consolas" panose="020B0609020204030204" pitchFamily="49" charset="0"/>
              </a:rPr>
              <a:t>; </a:t>
            </a:r>
            <a:r>
              <a:rPr lang="ro-RO" dirty="0">
                <a:solidFill>
                  <a:srgbClr val="008000"/>
                </a:solidFill>
                <a:highlight>
                  <a:srgbClr val="FFFFFF"/>
                </a:highlight>
                <a:latin typeface="Consolas" panose="020B0609020204030204" pitchFamily="49" charset="0"/>
              </a:rPr>
              <a:t>// lista </a:t>
            </a:r>
            <a:r>
              <a:rPr lang="ro-RO" dirty="0" err="1">
                <a:solidFill>
                  <a:srgbClr val="008000"/>
                </a:solidFill>
                <a:highlight>
                  <a:srgbClr val="FFFFFF"/>
                </a:highlight>
                <a:latin typeface="Consolas" panose="020B0609020204030204" pitchFamily="49" charset="0"/>
              </a:rPr>
              <a:t>inalantuita</a:t>
            </a:r>
            <a:r>
              <a:rPr lang="ro-RO" dirty="0">
                <a:solidFill>
                  <a:srgbClr val="008000"/>
                </a:solidFill>
                <a:highlight>
                  <a:srgbClr val="FFFFFF"/>
                </a:highlight>
                <a:latin typeface="Consolas" panose="020B0609020204030204" pitchFamily="49" charset="0"/>
              </a:rPr>
              <a:t> de perechi (cheie, valoare)</a:t>
            </a:r>
            <a:endParaRPr lang="ro-RO" dirty="0">
              <a:solidFill>
                <a:srgbClr val="000000"/>
              </a:solidFill>
              <a:highlight>
                <a:srgbClr val="FFFFFF"/>
              </a:highlight>
              <a:latin typeface="Consolas" panose="020B0609020204030204" pitchFamily="49" charset="0"/>
            </a:endParaRPr>
          </a:p>
          <a:p>
            <a:pPr marL="0" indent="0">
              <a:buNone/>
            </a:pPr>
            <a:r>
              <a:rPr lang="en-GB" dirty="0" smtClean="0">
                <a:solidFill>
                  <a:srgbClr val="0000FF"/>
                </a:solidFill>
                <a:highlight>
                  <a:srgbClr val="FFFFFF"/>
                </a:highlight>
                <a:latin typeface="Consolas" panose="020B0609020204030204" pitchFamily="49" charset="0"/>
              </a:rPr>
              <a:t>        </a:t>
            </a:r>
            <a:r>
              <a:rPr lang="ro-RO" dirty="0" smtClean="0">
                <a:solidFill>
                  <a:srgbClr val="0000FF"/>
                </a:solidFill>
                <a:highlight>
                  <a:srgbClr val="FFFFFF"/>
                </a:highlight>
                <a:latin typeface="Consolas" panose="020B0609020204030204" pitchFamily="49" charset="0"/>
              </a:rPr>
              <a:t>private</a:t>
            </a:r>
            <a:r>
              <a:rPr lang="ro-RO" dirty="0" smtClean="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class</a:t>
            </a:r>
            <a:r>
              <a:rPr lang="ro-RO" dirty="0">
                <a:solidFill>
                  <a:srgbClr val="000000"/>
                </a:solidFill>
                <a:highlight>
                  <a:srgbClr val="FFFFFF"/>
                </a:highlight>
                <a:latin typeface="Consolas" panose="020B0609020204030204" pitchFamily="49" charset="0"/>
              </a:rPr>
              <a:t> </a:t>
            </a:r>
            <a:r>
              <a:rPr lang="ro-RO" dirty="0" err="1" smtClean="0">
                <a:solidFill>
                  <a:srgbClr val="2B91AF"/>
                </a:solidFill>
                <a:highlight>
                  <a:srgbClr val="FFFFFF"/>
                </a:highlight>
                <a:latin typeface="Consolas" panose="020B0609020204030204" pitchFamily="49" charset="0"/>
              </a:rPr>
              <a:t>Node</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Value</a:t>
            </a:r>
            <a:r>
              <a:rPr lang="ro-RO" dirty="0">
                <a:solidFill>
                  <a:srgbClr val="000000"/>
                </a:solidFill>
                <a:highlight>
                  <a:srgbClr val="FFFFFF"/>
                </a:highlight>
                <a:latin typeface="Consolas" panose="020B0609020204030204" pitchFamily="49" charset="0"/>
              </a:rPr>
              <a:t> val;</a:t>
            </a:r>
          </a:p>
          <a:p>
            <a:pPr marL="0" indent="0">
              <a:buNone/>
            </a:pPr>
            <a:r>
              <a:rPr lang="ro-RO" dirty="0">
                <a:solidFill>
                  <a:srgbClr val="000000"/>
                </a:solidFill>
                <a:highlight>
                  <a:srgbClr val="FFFFFF"/>
                </a:highlight>
                <a:latin typeface="Consolas" panose="020B0609020204030204" pitchFamily="49" charset="0"/>
              </a:rPr>
              <a:t>            </a:t>
            </a: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2B91AF"/>
                </a:solidFill>
                <a:highlight>
                  <a:srgbClr val="FFFFFF"/>
                </a:highlight>
                <a:latin typeface="Consolas" panose="020B0609020204030204" pitchFamily="49" charset="0"/>
              </a:rPr>
              <a:t>Node</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next</a:t>
            </a:r>
            <a:r>
              <a:rPr lang="ro-RO" dirty="0" smtClean="0">
                <a:solidFill>
                  <a:srgbClr val="000000"/>
                </a:solidFill>
                <a:highlight>
                  <a:srgbClr val="FFFFFF"/>
                </a:highlight>
                <a:latin typeface="Consolas" panose="020B0609020204030204" pitchFamily="49" charset="0"/>
              </a:rPr>
              <a:t>;</a:t>
            </a:r>
            <a:endParaRPr lang="en-GB" dirty="0" smtClean="0">
              <a:solidFill>
                <a:srgbClr val="000000"/>
              </a:solidFill>
              <a:highlight>
                <a:srgbClr val="FFFFFF"/>
              </a:highlight>
              <a:latin typeface="Consolas" panose="020B0609020204030204" pitchFamily="49" charset="0"/>
            </a:endParaRPr>
          </a:p>
          <a:p>
            <a:pPr marL="0" indent="0">
              <a:buNone/>
            </a:pPr>
            <a:r>
              <a:rPr lang="en-GB" dirty="0" smtClean="0">
                <a:solidFill>
                  <a:srgbClr val="000000"/>
                </a:solidFill>
                <a:highlight>
                  <a:srgbClr val="FFFFFF"/>
                </a:highlight>
                <a:latin typeface="Consolas" panose="020B0609020204030204" pitchFamily="49" charset="0"/>
              </a:rPr>
              <a:t>        }</a:t>
            </a:r>
            <a:endParaRPr lang="ro-RO" dirty="0">
              <a:solidFill>
                <a:srgbClr val="000000"/>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public</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Node(Key </a:t>
            </a:r>
            <a:r>
              <a:rPr lang="en-US" dirty="0" err="1">
                <a:solidFill>
                  <a:srgbClr val="000000"/>
                </a:solidFill>
                <a:highlight>
                  <a:srgbClr val="FFFFFF"/>
                </a:highlight>
                <a:latin typeface="Consolas" panose="020B0609020204030204" pitchFamily="49" charset="0"/>
              </a:rPr>
              <a:t>key</a:t>
            </a:r>
            <a:r>
              <a:rPr lang="en-US" dirty="0">
                <a:solidFill>
                  <a:srgbClr val="000000"/>
                </a:solidFill>
                <a:highlight>
                  <a:srgbClr val="FFFFFF"/>
                </a:highlight>
                <a:latin typeface="Consolas" panose="020B0609020204030204" pitchFamily="49" charset="0"/>
              </a:rPr>
              <a:t>, Value </a:t>
            </a:r>
            <a:r>
              <a:rPr lang="en-US" dirty="0" err="1">
                <a:solidFill>
                  <a:srgbClr val="000000"/>
                </a:solidFill>
                <a:highlight>
                  <a:srgbClr val="FFFFFF"/>
                </a:highlight>
                <a:latin typeface="Consolas" panose="020B0609020204030204" pitchFamily="49" charset="0"/>
              </a:rPr>
              <a:t>val</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Node</a:t>
            </a:r>
            <a:r>
              <a:rPr lang="en-US" dirty="0">
                <a:solidFill>
                  <a:srgbClr val="000000"/>
                </a:solidFill>
                <a:highlight>
                  <a:srgbClr val="FFFFFF"/>
                </a:highlight>
                <a:latin typeface="Consolas" panose="020B0609020204030204" pitchFamily="49" charset="0"/>
              </a:rPr>
              <a:t> next</a:t>
            </a:r>
            <a:r>
              <a:rPr lang="en-US" dirty="0" smtClean="0">
                <a:solidFill>
                  <a:srgbClr val="000000"/>
                </a:solidFill>
                <a:highlight>
                  <a:srgbClr val="FFFFFF"/>
                </a:highlight>
                <a:latin typeface="Consolas" panose="020B0609020204030204" pitchFamily="49" charset="0"/>
              </a:rPr>
              <a:t>)</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this</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 </a:t>
            </a:r>
            <a:r>
              <a:rPr lang="ro-RO" dirty="0" err="1">
                <a:solidFill>
                  <a:srgbClr val="000000"/>
                </a:solidFill>
                <a:highlight>
                  <a:srgbClr val="FFFFFF"/>
                </a:highlight>
                <a:latin typeface="Consolas" panose="020B0609020204030204" pitchFamily="49" charset="0"/>
              </a:rPr>
              <a:t>key</a:t>
            </a:r>
            <a:r>
              <a:rPr lang="ro-RO" dirty="0" smtClean="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this</a:t>
            </a:r>
            <a:r>
              <a:rPr lang="ro-RO" dirty="0" err="1">
                <a:solidFill>
                  <a:srgbClr val="000000"/>
                </a:solidFill>
                <a:highlight>
                  <a:srgbClr val="FFFFFF"/>
                </a:highlight>
                <a:latin typeface="Consolas" panose="020B0609020204030204" pitchFamily="49" charset="0"/>
              </a:rPr>
              <a:t>.val</a:t>
            </a:r>
            <a:r>
              <a:rPr lang="ro-RO" dirty="0">
                <a:solidFill>
                  <a:srgbClr val="000000"/>
                </a:solidFill>
                <a:highlight>
                  <a:srgbClr val="FFFFFF"/>
                </a:highlight>
                <a:latin typeface="Consolas" panose="020B0609020204030204" pitchFamily="49" charset="0"/>
              </a:rPr>
              <a:t> = val</a:t>
            </a:r>
            <a:r>
              <a:rPr lang="ro-RO" dirty="0" smtClean="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this</a:t>
            </a:r>
            <a:r>
              <a:rPr lang="ro-RO" dirty="0" err="1">
                <a:solidFill>
                  <a:srgbClr val="000000"/>
                </a:solidFill>
                <a:highlight>
                  <a:srgbClr val="FFFFFF"/>
                </a:highlight>
                <a:latin typeface="Consolas" panose="020B0609020204030204" pitchFamily="49" charset="0"/>
              </a:rPr>
              <a:t>.next</a:t>
            </a:r>
            <a:r>
              <a:rPr lang="ro-RO" dirty="0">
                <a:solidFill>
                  <a:srgbClr val="000000"/>
                </a:solidFill>
                <a:highlight>
                  <a:srgbClr val="FFFFFF"/>
                </a:highlight>
                <a:latin typeface="Consolas" panose="020B0609020204030204" pitchFamily="49" charset="0"/>
              </a:rPr>
              <a:t> = </a:t>
            </a:r>
            <a:r>
              <a:rPr lang="ro-RO" dirty="0" err="1">
                <a:solidFill>
                  <a:srgbClr val="000000"/>
                </a:solidFill>
                <a:highlight>
                  <a:srgbClr val="FFFFFF"/>
                </a:highlight>
                <a:latin typeface="Consolas" panose="020B0609020204030204" pitchFamily="49" charset="0"/>
              </a:rPr>
              <a:t>next</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smtClean="0">
                <a:solidFill>
                  <a:srgbClr val="000000"/>
                </a:solidFill>
                <a:highlight>
                  <a:srgbClr val="FFFFFF"/>
                </a:highlight>
                <a:latin typeface="Consolas" panose="020B0609020204030204" pitchFamily="49" charset="0"/>
              </a:rPr>
              <a:t>}</a:t>
            </a:r>
            <a:endParaRPr lang="en-GB" dirty="0" smtClean="0">
              <a:solidFill>
                <a:srgbClr val="000000"/>
              </a:solidFill>
              <a:highlight>
                <a:srgbClr val="FFFFFF"/>
              </a:highlight>
              <a:latin typeface="Consolas" panose="020B0609020204030204" pitchFamily="49" charset="0"/>
            </a:endParaRPr>
          </a:p>
          <a:p>
            <a:pPr marL="0" indent="0">
              <a:buNone/>
            </a:pPr>
            <a:r>
              <a:rPr lang="en-GB" dirty="0">
                <a:solidFill>
                  <a:srgbClr val="000000"/>
                </a:solidFill>
                <a:highlight>
                  <a:srgbClr val="FFFFFF"/>
                </a:highlight>
                <a:latin typeface="Consolas" panose="020B0609020204030204" pitchFamily="49" charset="0"/>
              </a:rPr>
              <a:t> </a:t>
            </a:r>
            <a:r>
              <a:rPr lang="en-GB" dirty="0" smtClean="0">
                <a:solidFill>
                  <a:srgbClr val="000000"/>
                </a:solidFill>
                <a:highlight>
                  <a:srgbClr val="FFFFFF"/>
                </a:highlight>
                <a:latin typeface="Consolas" panose="020B0609020204030204" pitchFamily="49" charset="0"/>
              </a:rPr>
              <a:t>       ...</a:t>
            </a:r>
          </a:p>
          <a:p>
            <a:pPr marL="0" indent="0">
              <a:buNone/>
            </a:pPr>
            <a:r>
              <a:rPr lang="en-GB" dirty="0">
                <a:solidFill>
                  <a:srgbClr val="000000"/>
                </a:solidFill>
                <a:highlight>
                  <a:srgbClr val="FFFFFF"/>
                </a:highlight>
                <a:latin typeface="Consolas" panose="020B0609020204030204" pitchFamily="49" charset="0"/>
              </a:rPr>
              <a:t>}</a:t>
            </a:r>
            <a:endParaRPr lang="ro-RO" dirty="0"/>
          </a:p>
        </p:txBody>
      </p:sp>
    </p:spTree>
    <p:extLst>
      <p:ext uri="{BB962C8B-B14F-4D97-AF65-F5344CB8AC3E}">
        <p14:creationId xmlns:p14="http://schemas.microsoft.com/office/powerpoint/2010/main" val="3816161361"/>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Algoritmi de căutare – tabele de simboluri - Implementări</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5" y="1930399"/>
            <a:ext cx="8596668" cy="4495435"/>
          </a:xfrm>
        </p:spPr>
      </p:pic>
    </p:spTree>
    <p:extLst>
      <p:ext uri="{BB962C8B-B14F-4D97-AF65-F5344CB8AC3E}">
        <p14:creationId xmlns:p14="http://schemas.microsoft.com/office/powerpoint/2010/main" val="23655316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Colec</a:t>
            </a:r>
            <a:r>
              <a:rPr lang="ro-RO" dirty="0"/>
              <a:t>ții de obiecte –</a:t>
            </a:r>
            <a:r>
              <a:rPr lang="en-GB" dirty="0"/>
              <a:t> Stack</a:t>
            </a:r>
            <a:r>
              <a:rPr lang="ro-RO" dirty="0"/>
              <a:t>- </a:t>
            </a:r>
            <a:r>
              <a:rPr lang="en-GB" dirty="0"/>
              <a:t>L</a:t>
            </a:r>
            <a:r>
              <a:rPr lang="ro-RO" dirty="0"/>
              <a:t>IFO</a:t>
            </a:r>
            <a:r>
              <a:rPr lang="en-GB" dirty="0"/>
              <a:t/>
            </a:r>
            <a:br>
              <a:rPr lang="en-GB" dirty="0"/>
            </a:br>
            <a:r>
              <a:rPr lang="en-GB" dirty="0" err="1"/>
              <a:t>Aplica</a:t>
            </a:r>
            <a:r>
              <a:rPr lang="ro-RO" dirty="0"/>
              <a:t>ție</a:t>
            </a:r>
          </a:p>
        </p:txBody>
      </p:sp>
      <p:sp>
        <p:nvSpPr>
          <p:cNvPr id="3" name="Content Placeholder 2"/>
          <p:cNvSpPr>
            <a:spLocks noGrp="1"/>
          </p:cNvSpPr>
          <p:nvPr>
            <p:ph idx="1"/>
          </p:nvPr>
        </p:nvSpPr>
        <p:spPr/>
        <p:txBody>
          <a:bodyPr/>
          <a:lstStyle/>
          <a:p>
            <a:r>
              <a:rPr lang="ro-RO" i="1" dirty="0" err="1"/>
              <a:t>ExpAritm</a:t>
            </a:r>
            <a:r>
              <a:rPr lang="ro-RO" i="1" dirty="0"/>
              <a:t> </a:t>
            </a:r>
            <a:r>
              <a:rPr lang="ro-RO" dirty="0"/>
              <a:t>:= </a:t>
            </a:r>
            <a:r>
              <a:rPr lang="ro-RO" i="1" dirty="0"/>
              <a:t>Operand </a:t>
            </a:r>
            <a:r>
              <a:rPr lang="ro-RO" dirty="0"/>
              <a:t>| (</a:t>
            </a:r>
            <a:r>
              <a:rPr lang="ro-RO" i="1" dirty="0" err="1"/>
              <a:t>ExpAritm</a:t>
            </a:r>
            <a:r>
              <a:rPr lang="ro-RO" i="1" dirty="0"/>
              <a:t> </a:t>
            </a:r>
            <a:r>
              <a:rPr lang="ro-RO" b="1" dirty="0"/>
              <a:t>operator</a:t>
            </a:r>
            <a:r>
              <a:rPr lang="ro-RO" dirty="0"/>
              <a:t> </a:t>
            </a:r>
            <a:r>
              <a:rPr lang="ro-RO" i="1" dirty="0" err="1"/>
              <a:t>ExpAritm</a:t>
            </a:r>
            <a:r>
              <a:rPr lang="ro-RO" dirty="0"/>
              <a:t>)</a:t>
            </a:r>
          </a:p>
          <a:p>
            <a:r>
              <a:rPr lang="ro-RO" dirty="0"/>
              <a:t>Indicii de rezolvare:</a:t>
            </a:r>
          </a:p>
          <a:p>
            <a:pPr lvl="1"/>
            <a:r>
              <a:rPr lang="ro-RO" dirty="0" smtClean="0"/>
              <a:t>Operand </a:t>
            </a:r>
            <a:r>
              <a:rPr lang="ro-RO" dirty="0"/>
              <a:t>– se pune pe stiva de operanzi</a:t>
            </a:r>
          </a:p>
          <a:p>
            <a:pPr lvl="1"/>
            <a:r>
              <a:rPr lang="ro-RO" dirty="0"/>
              <a:t>Operator – se pune pe stiva de operatori</a:t>
            </a:r>
          </a:p>
          <a:p>
            <a:pPr lvl="1"/>
            <a:r>
              <a:rPr lang="ro-RO" dirty="0"/>
              <a:t>( - se </a:t>
            </a:r>
            <a:r>
              <a:rPr lang="ro-RO" dirty="0" err="1"/>
              <a:t>ingoră</a:t>
            </a:r>
            <a:endParaRPr lang="ro-RO" dirty="0"/>
          </a:p>
          <a:p>
            <a:pPr lvl="1"/>
            <a:r>
              <a:rPr lang="ro-RO" dirty="0"/>
              <a:t>) – se scoate un operator, se scot cei doi operanzi, se aplică operatorul asupra celor doi operanzi iar rezultatul se pune înapoi în stiva de operanzi</a:t>
            </a:r>
          </a:p>
          <a:p>
            <a:pPr lvl="1"/>
            <a:r>
              <a:rPr lang="ro-RO" dirty="0"/>
              <a:t>După procesarea ultimei ) în stiva de operanzi rămâne o singură valoare = valoarea </a:t>
            </a:r>
            <a:r>
              <a:rPr lang="ro-RO" dirty="0" smtClean="0"/>
              <a:t>expresiei</a:t>
            </a:r>
            <a:endParaRPr lang="en-GB" dirty="0"/>
          </a:p>
          <a:p>
            <a:pPr lvl="1"/>
            <a:r>
              <a:rPr lang="en-GB" dirty="0" err="1" smtClean="0">
                <a:solidFill>
                  <a:srgbClr val="FF0000"/>
                </a:solidFill>
              </a:rPr>
              <a:t>EvaluareExpresie.cs</a:t>
            </a:r>
            <a:endParaRPr lang="ro-RO" dirty="0">
              <a:solidFill>
                <a:srgbClr val="FF0000"/>
              </a:solidFill>
            </a:endParaRPr>
          </a:p>
          <a:p>
            <a:endParaRPr lang="ro-RO" dirty="0"/>
          </a:p>
        </p:txBody>
      </p:sp>
    </p:spTree>
    <p:extLst>
      <p:ext uri="{BB962C8B-B14F-4D97-AF65-F5344CB8AC3E}">
        <p14:creationId xmlns:p14="http://schemas.microsoft.com/office/powerpoint/2010/main" val="27048477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Algoritmi de căutare – tabele de simboluri </a:t>
            </a:r>
            <a:r>
              <a:rPr lang="ro-RO" dirty="0" smtClean="0"/>
              <a:t>– Implementări</a:t>
            </a:r>
            <a:r>
              <a:rPr lang="en-GB" dirty="0" smtClean="0"/>
              <a:t>	</a:t>
            </a:r>
            <a:endParaRPr lang="ro-RO" dirty="0"/>
          </a:p>
        </p:txBody>
      </p:sp>
      <p:sp>
        <p:nvSpPr>
          <p:cNvPr id="3" name="Content Placeholder 2"/>
          <p:cNvSpPr>
            <a:spLocks noGrp="1"/>
          </p:cNvSpPr>
          <p:nvPr>
            <p:ph idx="1"/>
          </p:nvPr>
        </p:nvSpPr>
        <p:spPr/>
        <p:txBody>
          <a:bodyPr/>
          <a:lstStyle/>
          <a:p>
            <a:r>
              <a:rPr lang="ro-RO" dirty="0" smtClean="0"/>
              <a:t>Implementarea bazată pe listă înlănțuită poate trata liste foarte lungi?</a:t>
            </a:r>
          </a:p>
          <a:p>
            <a:r>
              <a:rPr lang="ro-RO" dirty="0" smtClean="0"/>
              <a:t>Analizarea </a:t>
            </a:r>
            <a:endParaRPr lang="ro-RO" dirty="0"/>
          </a:p>
        </p:txBody>
      </p:sp>
    </p:spTree>
    <p:extLst>
      <p:ext uri="{BB962C8B-B14F-4D97-AF65-F5344CB8AC3E}">
        <p14:creationId xmlns:p14="http://schemas.microsoft.com/office/powerpoint/2010/main" val="2344315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Colec</a:t>
            </a:r>
            <a:r>
              <a:rPr lang="ro-RO" dirty="0"/>
              <a:t>ții de </a:t>
            </a:r>
            <a:r>
              <a:rPr lang="ro-RO" dirty="0" smtClean="0"/>
              <a:t>obiecte</a:t>
            </a:r>
            <a:br>
              <a:rPr lang="ro-RO" dirty="0" smtClean="0"/>
            </a:br>
            <a:r>
              <a:rPr lang="ro-RO" dirty="0" smtClean="0"/>
              <a:t>Implementare</a:t>
            </a:r>
            <a:endParaRPr lang="ro-RO" dirty="0"/>
          </a:p>
        </p:txBody>
      </p:sp>
      <p:sp>
        <p:nvSpPr>
          <p:cNvPr id="3" name="Content Placeholder 2"/>
          <p:cNvSpPr>
            <a:spLocks noGrp="1"/>
          </p:cNvSpPr>
          <p:nvPr>
            <p:ph idx="1"/>
          </p:nvPr>
        </p:nvSpPr>
        <p:spPr/>
        <p:txBody>
          <a:bodyPr>
            <a:normAutofit lnSpcReduction="10000"/>
          </a:bodyPr>
          <a:lstStyle/>
          <a:p>
            <a:r>
              <a:rPr lang="ro-RO" dirty="0" smtClean="0"/>
              <a:t>Stivă de dimensiune fixă</a:t>
            </a:r>
          </a:p>
          <a:p>
            <a:pPr marL="0" indent="0">
              <a:buNone/>
            </a:pPr>
            <a:r>
              <a:rPr lang="ro-RO" dirty="0" smtClean="0">
                <a:solidFill>
                  <a:srgbClr val="0000FF"/>
                </a:solidFill>
                <a:highlight>
                  <a:srgbClr val="FFFFFF"/>
                </a:highlight>
                <a:latin typeface="Consolas" panose="020B0609020204030204" pitchFamily="49" charset="0"/>
              </a:rPr>
              <a:t>private</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Item[] data;</a:t>
            </a:r>
          </a:p>
          <a:p>
            <a:pPr marL="0" indent="0">
              <a:buNone/>
            </a:pPr>
            <a:r>
              <a:rPr lang="ro-RO" dirty="0" smtClean="0">
                <a:solidFill>
                  <a:srgbClr val="0000FF"/>
                </a:solidFill>
                <a:highlight>
                  <a:srgbClr val="FFFFFF"/>
                </a:highlight>
                <a:latin typeface="Consolas" panose="020B0609020204030204" pitchFamily="49" charset="0"/>
              </a:rPr>
              <a:t>private</a:t>
            </a:r>
            <a:r>
              <a:rPr lang="ro-RO" dirty="0" smtClean="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count</a:t>
            </a:r>
            <a:r>
              <a:rPr lang="ro-RO" dirty="0">
                <a:solidFill>
                  <a:srgbClr val="000000"/>
                </a:solidFill>
                <a:highlight>
                  <a:srgbClr val="FFFFFF"/>
                </a:highlight>
                <a:latin typeface="Consolas" panose="020B0609020204030204" pitchFamily="49" charset="0"/>
              </a:rPr>
              <a:t> = 0;</a:t>
            </a:r>
          </a:p>
          <a:p>
            <a:pPr marL="0" indent="0">
              <a:buNone/>
            </a:pPr>
            <a:r>
              <a:rPr lang="ro-RO" dirty="0" smtClean="0">
                <a:solidFill>
                  <a:srgbClr val="0000FF"/>
                </a:solidFill>
                <a:highlight>
                  <a:srgbClr val="FFFFFF"/>
                </a:highlight>
                <a:latin typeface="Consolas" panose="020B0609020204030204" pitchFamily="49" charset="0"/>
              </a:rPr>
              <a:t>private</a:t>
            </a:r>
            <a:r>
              <a:rPr lang="ro-RO" dirty="0" smtClean="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capacity</a:t>
            </a:r>
            <a:r>
              <a:rPr lang="ro-RO" dirty="0">
                <a:solidFill>
                  <a:srgbClr val="000000"/>
                </a:solidFill>
                <a:highlight>
                  <a:srgbClr val="FFFFFF"/>
                </a:highlight>
                <a:latin typeface="Consolas" panose="020B0609020204030204" pitchFamily="49" charset="0"/>
              </a:rPr>
              <a:t> = 100</a:t>
            </a:r>
            <a:r>
              <a:rPr lang="ro-RO" dirty="0" smtClean="0">
                <a:solidFill>
                  <a:srgbClr val="000000"/>
                </a:solidFill>
                <a:highlight>
                  <a:srgbClr val="FFFFFF"/>
                </a:highlight>
                <a:latin typeface="Consolas" panose="020B0609020204030204" pitchFamily="49" charset="0"/>
              </a:rPr>
              <a:t>;</a:t>
            </a:r>
          </a:p>
          <a:p>
            <a:pPr marL="0" indent="0">
              <a:buNone/>
            </a:pPr>
            <a:r>
              <a:rPr lang="ro-RO" dirty="0" smtClean="0">
                <a:solidFill>
                  <a:srgbClr val="000000"/>
                </a:solidFill>
                <a:highlight>
                  <a:srgbClr val="FFFFFF"/>
                </a:highlight>
                <a:latin typeface="Consolas" panose="020B0609020204030204" pitchFamily="49" charset="0"/>
              </a:rPr>
              <a:t>...</a:t>
            </a:r>
          </a:p>
          <a:p>
            <a:pPr marL="0" indent="0">
              <a:buNone/>
            </a:pP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Stack</a:t>
            </a:r>
            <a:r>
              <a:rPr lang="ro-RO" dirty="0">
                <a:solidFill>
                  <a:srgbClr val="000000"/>
                </a:solidFill>
                <a:highlight>
                  <a:srgbClr val="FFFFFF"/>
                </a:highlight>
                <a:latin typeface="Consolas" panose="020B0609020204030204" pitchFamily="49" charset="0"/>
              </a:rPr>
              <a:t>(</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capacity</a:t>
            </a:r>
            <a:r>
              <a:rPr lang="ro-RO" dirty="0">
                <a:solidFill>
                  <a:srgbClr val="000000"/>
                </a:solidFill>
                <a:highlight>
                  <a:srgbClr val="FFFFFF"/>
                </a:highlight>
                <a:latin typeface="Consolas" panose="020B0609020204030204" pitchFamily="49" charset="0"/>
              </a:rPr>
              <a:t>)</a:t>
            </a:r>
          </a:p>
          <a:p>
            <a:pPr marL="0" indent="0">
              <a:buNone/>
            </a:pPr>
            <a:r>
              <a:rPr lang="ro-RO" dirty="0" smtClean="0">
                <a:solidFill>
                  <a:srgbClr val="000000"/>
                </a:solidFill>
                <a:highlight>
                  <a:srgbClr val="FFFFFF"/>
                </a:highlight>
                <a:latin typeface="Consolas" panose="020B0609020204030204" pitchFamily="49" charset="0"/>
              </a:rPr>
              <a:t>{</a:t>
            </a:r>
            <a:endParaRPr lang="ro-RO" dirty="0">
              <a:solidFill>
                <a:srgbClr val="000000"/>
              </a:solidFill>
              <a:highlight>
                <a:srgbClr val="FFFFFF"/>
              </a:highlight>
              <a:latin typeface="Consolas" panose="020B0609020204030204" pitchFamily="49" charset="0"/>
            </a:endParaRPr>
          </a:p>
          <a:p>
            <a:pPr marL="0" indent="0">
              <a:buNone/>
            </a:pPr>
            <a:r>
              <a:rPr lang="ro-RO" dirty="0" smtClean="0">
                <a:solidFill>
                  <a:srgbClr val="0000FF"/>
                </a:solidFill>
                <a:highlight>
                  <a:srgbClr val="FFFFFF"/>
                </a:highlight>
                <a:latin typeface="Consolas" panose="020B0609020204030204" pitchFamily="49" charset="0"/>
              </a:rPr>
              <a:t>    </a:t>
            </a:r>
            <a:r>
              <a:rPr lang="ro-RO" dirty="0" err="1" smtClean="0">
                <a:solidFill>
                  <a:srgbClr val="0000FF"/>
                </a:solidFill>
                <a:highlight>
                  <a:srgbClr val="FFFFFF"/>
                </a:highlight>
                <a:latin typeface="Consolas" panose="020B0609020204030204" pitchFamily="49" charset="0"/>
              </a:rPr>
              <a:t>this</a:t>
            </a:r>
            <a:r>
              <a:rPr lang="ro-RO" dirty="0" err="1" smtClean="0">
                <a:solidFill>
                  <a:srgbClr val="000000"/>
                </a:solidFill>
                <a:highlight>
                  <a:srgbClr val="FFFFFF"/>
                </a:highlight>
                <a:latin typeface="Consolas" panose="020B0609020204030204" pitchFamily="49" charset="0"/>
              </a:rPr>
              <a:t>.capacity</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capacity</a:t>
            </a:r>
            <a:r>
              <a:rPr lang="ro-RO" dirty="0">
                <a:solidFill>
                  <a:srgbClr val="000000"/>
                </a:solidFill>
                <a:highlight>
                  <a:srgbClr val="FFFFFF"/>
                </a:highlight>
                <a:latin typeface="Consolas" panose="020B0609020204030204" pitchFamily="49" charset="0"/>
              </a:rPr>
              <a:t>;</a:t>
            </a:r>
          </a:p>
          <a:p>
            <a:pPr marL="0" indent="0">
              <a:buNone/>
            </a:pPr>
            <a:r>
              <a:rPr lang="ro-RO" dirty="0" smtClean="0">
                <a:solidFill>
                  <a:srgbClr val="000000"/>
                </a:solidFill>
                <a:highlight>
                  <a:srgbClr val="FFFFFF"/>
                </a:highlight>
                <a:latin typeface="Consolas" panose="020B0609020204030204" pitchFamily="49" charset="0"/>
              </a:rPr>
              <a:t>    data </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new</a:t>
            </a:r>
            <a:r>
              <a:rPr lang="ro-RO" dirty="0">
                <a:solidFill>
                  <a:srgbClr val="000000"/>
                </a:solidFill>
                <a:highlight>
                  <a:srgbClr val="FFFFFF"/>
                </a:highlight>
                <a:latin typeface="Consolas" panose="020B0609020204030204" pitchFamily="49" charset="0"/>
              </a:rPr>
              <a:t> Item[</a:t>
            </a:r>
            <a:r>
              <a:rPr lang="ro-RO" dirty="0" err="1">
                <a:solidFill>
                  <a:srgbClr val="000000"/>
                </a:solidFill>
                <a:highlight>
                  <a:srgbClr val="FFFFFF"/>
                </a:highlight>
                <a:latin typeface="Consolas" panose="020B0609020204030204" pitchFamily="49" charset="0"/>
              </a:rPr>
              <a:t>capacity</a:t>
            </a:r>
            <a:r>
              <a:rPr lang="ro-RO" dirty="0">
                <a:solidFill>
                  <a:srgbClr val="000000"/>
                </a:solidFill>
                <a:highlight>
                  <a:srgbClr val="FFFFFF"/>
                </a:highlight>
                <a:latin typeface="Consolas" panose="020B0609020204030204" pitchFamily="49" charset="0"/>
              </a:rPr>
              <a:t>];</a:t>
            </a:r>
          </a:p>
          <a:p>
            <a:pPr marL="0" indent="0">
              <a:buNone/>
            </a:pPr>
            <a:r>
              <a:rPr lang="ro-RO" dirty="0" smtClean="0">
                <a:solidFill>
                  <a:srgbClr val="000000"/>
                </a:solidFill>
                <a:highlight>
                  <a:srgbClr val="FFFFFF"/>
                </a:highlight>
                <a:latin typeface="Consolas" panose="020B0609020204030204" pitchFamily="49" charset="0"/>
              </a:rPr>
              <a:t>}</a:t>
            </a:r>
            <a:endParaRPr lang="ro-RO" dirty="0"/>
          </a:p>
        </p:txBody>
      </p:sp>
    </p:spTree>
    <p:extLst>
      <p:ext uri="{BB962C8B-B14F-4D97-AF65-F5344CB8AC3E}">
        <p14:creationId xmlns:p14="http://schemas.microsoft.com/office/powerpoint/2010/main" val="13058543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Colec</a:t>
            </a:r>
            <a:r>
              <a:rPr lang="ro-RO" dirty="0"/>
              <a:t>ții de obiecte</a:t>
            </a:r>
            <a:br>
              <a:rPr lang="ro-RO" dirty="0"/>
            </a:br>
            <a:r>
              <a:rPr lang="ro-RO" dirty="0" smtClean="0"/>
              <a:t>Implementare - stiva</a:t>
            </a:r>
            <a:endParaRPr lang="ro-RO" dirty="0"/>
          </a:p>
        </p:txBody>
      </p:sp>
      <p:sp>
        <p:nvSpPr>
          <p:cNvPr id="3" name="Content Placeholder 2"/>
          <p:cNvSpPr>
            <a:spLocks noGrp="1"/>
          </p:cNvSpPr>
          <p:nvPr>
            <p:ph idx="1"/>
          </p:nvPr>
        </p:nvSpPr>
        <p:spPr/>
        <p:txBody>
          <a:bodyPr>
            <a:normAutofit lnSpcReduction="10000"/>
          </a:bodyPr>
          <a:lstStyle/>
          <a:p>
            <a:pPr marL="0" indent="0">
              <a:buNone/>
            </a:pP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void</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push</a:t>
            </a:r>
            <a:r>
              <a:rPr lang="ro-RO" dirty="0">
                <a:solidFill>
                  <a:srgbClr val="000000"/>
                </a:solidFill>
                <a:highlight>
                  <a:srgbClr val="FFFFFF"/>
                </a:highlight>
                <a:latin typeface="Consolas" panose="020B0609020204030204" pitchFamily="49" charset="0"/>
              </a:rPr>
              <a:t>(Item item) </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if</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count</a:t>
            </a:r>
            <a:r>
              <a:rPr lang="ro-RO" dirty="0">
                <a:solidFill>
                  <a:srgbClr val="000000"/>
                </a:solidFill>
                <a:highlight>
                  <a:srgbClr val="FFFFFF"/>
                </a:highlight>
                <a:latin typeface="Consolas" panose="020B0609020204030204" pitchFamily="49" charset="0"/>
              </a:rPr>
              <a:t> &lt; </a:t>
            </a:r>
            <a:r>
              <a:rPr lang="ro-RO" dirty="0" err="1">
                <a:solidFill>
                  <a:srgbClr val="000000"/>
                </a:solidFill>
                <a:highlight>
                  <a:srgbClr val="FFFFFF"/>
                </a:highlight>
                <a:latin typeface="Consolas" panose="020B0609020204030204" pitchFamily="49" charset="0"/>
              </a:rPr>
              <a:t>capacity</a:t>
            </a:r>
            <a:r>
              <a:rPr lang="ro-RO" dirty="0">
                <a:solidFill>
                  <a:srgbClr val="000000"/>
                </a:solidFill>
                <a:highlight>
                  <a:srgbClr val="FFFFFF"/>
                </a:highlight>
                <a:latin typeface="Consolas" panose="020B0609020204030204" pitchFamily="49" charset="0"/>
              </a:rPr>
              <a:t> - 1)</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data[</a:t>
            </a:r>
            <a:r>
              <a:rPr lang="ro-RO" dirty="0" err="1">
                <a:solidFill>
                  <a:srgbClr val="000000"/>
                </a:solidFill>
                <a:highlight>
                  <a:srgbClr val="FFFFFF"/>
                </a:highlight>
                <a:latin typeface="Consolas" panose="020B0609020204030204" pitchFamily="49" charset="0"/>
              </a:rPr>
              <a:t>count</a:t>
            </a:r>
            <a:r>
              <a:rPr lang="ro-RO" dirty="0">
                <a:solidFill>
                  <a:srgbClr val="000000"/>
                </a:solidFill>
                <a:highlight>
                  <a:srgbClr val="FFFFFF"/>
                </a:highlight>
                <a:latin typeface="Consolas" panose="020B0609020204030204" pitchFamily="49" charset="0"/>
              </a:rPr>
              <a:t>++] = item;</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else</a:t>
            </a:r>
            <a:endParaRPr lang="ro-RO" dirty="0">
              <a:solidFill>
                <a:srgbClr val="000000"/>
              </a:solidFill>
              <a:highlight>
                <a:srgbClr val="FFFFFF"/>
              </a:highlight>
              <a:latin typeface="Consolas" panose="020B0609020204030204" pitchFamily="49" charset="0"/>
            </a:endParaRP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throw</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new</a:t>
            </a:r>
            <a:r>
              <a:rPr lang="ro-RO" dirty="0">
                <a:solidFill>
                  <a:srgbClr val="000000"/>
                </a:solidFill>
                <a:highlight>
                  <a:srgbClr val="FFFFFF"/>
                </a:highlight>
                <a:latin typeface="Consolas" panose="020B0609020204030204" pitchFamily="49" charset="0"/>
              </a:rPr>
              <a:t> </a:t>
            </a:r>
            <a:r>
              <a:rPr lang="ro-RO" dirty="0" err="1">
                <a:solidFill>
                  <a:srgbClr val="2B91AF"/>
                </a:solidFill>
                <a:highlight>
                  <a:srgbClr val="FFFFFF"/>
                </a:highlight>
                <a:latin typeface="Consolas" panose="020B0609020204030204" pitchFamily="49" charset="0"/>
              </a:rPr>
              <a:t>StackFullException</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endParaRPr lang="ro-RO" dirty="0"/>
          </a:p>
        </p:txBody>
      </p:sp>
    </p:spTree>
    <p:extLst>
      <p:ext uri="{BB962C8B-B14F-4D97-AF65-F5344CB8AC3E}">
        <p14:creationId xmlns:p14="http://schemas.microsoft.com/office/powerpoint/2010/main" val="7225399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Colec</a:t>
            </a:r>
            <a:r>
              <a:rPr lang="ro-RO" dirty="0"/>
              <a:t>ții de obiecte</a:t>
            </a:r>
            <a:br>
              <a:rPr lang="ro-RO" dirty="0"/>
            </a:br>
            <a:r>
              <a:rPr lang="ro-RO" dirty="0"/>
              <a:t>Implementare - stiva</a:t>
            </a:r>
          </a:p>
        </p:txBody>
      </p:sp>
      <p:sp>
        <p:nvSpPr>
          <p:cNvPr id="3" name="Content Placeholder 2"/>
          <p:cNvSpPr>
            <a:spLocks noGrp="1"/>
          </p:cNvSpPr>
          <p:nvPr>
            <p:ph idx="1"/>
          </p:nvPr>
        </p:nvSpPr>
        <p:spPr/>
        <p:txBody>
          <a:bodyPr/>
          <a:lstStyle/>
          <a:p>
            <a:pPr marL="0" indent="0">
              <a:buNone/>
            </a:pP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Item pop() </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if</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isEmpty</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return</a:t>
            </a:r>
            <a:r>
              <a:rPr lang="ro-RO" dirty="0">
                <a:solidFill>
                  <a:srgbClr val="000000"/>
                </a:solidFill>
                <a:highlight>
                  <a:srgbClr val="FFFFFF"/>
                </a:highlight>
                <a:latin typeface="Consolas" panose="020B0609020204030204" pitchFamily="49" charset="0"/>
              </a:rPr>
              <a:t> data[--</a:t>
            </a:r>
            <a:r>
              <a:rPr lang="ro-RO" dirty="0" err="1">
                <a:solidFill>
                  <a:srgbClr val="000000"/>
                </a:solidFill>
                <a:highlight>
                  <a:srgbClr val="FFFFFF"/>
                </a:highlight>
                <a:latin typeface="Consolas" panose="020B0609020204030204" pitchFamily="49" charset="0"/>
              </a:rPr>
              <a:t>count</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else</a:t>
            </a:r>
            <a:endParaRPr lang="ro-RO" dirty="0">
              <a:solidFill>
                <a:srgbClr val="000000"/>
              </a:solidFill>
              <a:highlight>
                <a:srgbClr val="FFFFFF"/>
              </a:highlight>
              <a:latin typeface="Consolas" panose="020B0609020204030204" pitchFamily="49" charset="0"/>
            </a:endParaRP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throw</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new</a:t>
            </a:r>
            <a:r>
              <a:rPr lang="ro-RO" dirty="0">
                <a:solidFill>
                  <a:srgbClr val="000000"/>
                </a:solidFill>
                <a:highlight>
                  <a:srgbClr val="FFFFFF"/>
                </a:highlight>
                <a:latin typeface="Consolas" panose="020B0609020204030204" pitchFamily="49" charset="0"/>
              </a:rPr>
              <a:t> </a:t>
            </a:r>
            <a:r>
              <a:rPr lang="ro-RO" dirty="0" err="1">
                <a:solidFill>
                  <a:srgbClr val="2B91AF"/>
                </a:solidFill>
                <a:highlight>
                  <a:srgbClr val="FFFFFF"/>
                </a:highlight>
                <a:latin typeface="Consolas" panose="020B0609020204030204" pitchFamily="49" charset="0"/>
              </a:rPr>
              <a:t>StackEmptyException</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endParaRPr lang="ro-RO" dirty="0"/>
          </a:p>
        </p:txBody>
      </p:sp>
    </p:spTree>
    <p:extLst>
      <p:ext uri="{BB962C8B-B14F-4D97-AF65-F5344CB8AC3E}">
        <p14:creationId xmlns:p14="http://schemas.microsoft.com/office/powerpoint/2010/main" val="6490373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Colec</a:t>
            </a:r>
            <a:r>
              <a:rPr lang="ro-RO" dirty="0"/>
              <a:t>ții de obiecte</a:t>
            </a:r>
            <a:br>
              <a:rPr lang="ro-RO" dirty="0"/>
            </a:br>
            <a:r>
              <a:rPr lang="ro-RO" dirty="0"/>
              <a:t>Implementare - stiva</a:t>
            </a:r>
          </a:p>
        </p:txBody>
      </p:sp>
      <p:sp>
        <p:nvSpPr>
          <p:cNvPr id="3" name="Content Placeholder 2"/>
          <p:cNvSpPr>
            <a:spLocks noGrp="1"/>
          </p:cNvSpPr>
          <p:nvPr>
            <p:ph idx="1"/>
          </p:nvPr>
        </p:nvSpPr>
        <p:spPr/>
        <p:txBody>
          <a:bodyPr/>
          <a:lstStyle/>
          <a:p>
            <a:pPr marL="0" indent="0">
              <a:buNone/>
            </a:pP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Item </a:t>
            </a:r>
            <a:r>
              <a:rPr lang="ro-RO" dirty="0" err="1">
                <a:solidFill>
                  <a:srgbClr val="000000"/>
                </a:solidFill>
                <a:highlight>
                  <a:srgbClr val="FFFFFF"/>
                </a:highlight>
                <a:latin typeface="Consolas" panose="020B0609020204030204" pitchFamily="49" charset="0"/>
              </a:rPr>
              <a:t>peek</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if</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isEmpty</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return</a:t>
            </a:r>
            <a:r>
              <a:rPr lang="ro-RO" dirty="0">
                <a:solidFill>
                  <a:srgbClr val="000000"/>
                </a:solidFill>
                <a:highlight>
                  <a:srgbClr val="FFFFFF"/>
                </a:highlight>
                <a:latin typeface="Consolas" panose="020B0609020204030204" pitchFamily="49" charset="0"/>
              </a:rPr>
              <a:t> data[</a:t>
            </a:r>
            <a:r>
              <a:rPr lang="ro-RO" dirty="0" err="1">
                <a:solidFill>
                  <a:srgbClr val="000000"/>
                </a:solidFill>
                <a:highlight>
                  <a:srgbClr val="FFFFFF"/>
                </a:highlight>
                <a:latin typeface="Consolas" panose="020B0609020204030204" pitchFamily="49" charset="0"/>
              </a:rPr>
              <a:t>count</a:t>
            </a:r>
            <a:r>
              <a:rPr lang="ro-RO" dirty="0">
                <a:solidFill>
                  <a:srgbClr val="000000"/>
                </a:solidFill>
                <a:highlight>
                  <a:srgbClr val="FFFFFF"/>
                </a:highlight>
                <a:latin typeface="Consolas" panose="020B0609020204030204" pitchFamily="49" charset="0"/>
              </a:rPr>
              <a:t> - 1];</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else</a:t>
            </a:r>
            <a:endParaRPr lang="ro-RO" dirty="0">
              <a:solidFill>
                <a:srgbClr val="000000"/>
              </a:solidFill>
              <a:highlight>
                <a:srgbClr val="FFFFFF"/>
              </a:highlight>
              <a:latin typeface="Consolas" panose="020B0609020204030204" pitchFamily="49" charset="0"/>
            </a:endParaRP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throw</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new</a:t>
            </a:r>
            <a:r>
              <a:rPr lang="ro-RO" dirty="0">
                <a:solidFill>
                  <a:srgbClr val="000000"/>
                </a:solidFill>
                <a:highlight>
                  <a:srgbClr val="FFFFFF"/>
                </a:highlight>
                <a:latin typeface="Consolas" panose="020B0609020204030204" pitchFamily="49" charset="0"/>
              </a:rPr>
              <a:t> </a:t>
            </a:r>
            <a:r>
              <a:rPr lang="ro-RO" dirty="0" err="1">
                <a:solidFill>
                  <a:srgbClr val="2B91AF"/>
                </a:solidFill>
                <a:highlight>
                  <a:srgbClr val="FFFFFF"/>
                </a:highlight>
                <a:latin typeface="Consolas" panose="020B0609020204030204" pitchFamily="49" charset="0"/>
              </a:rPr>
              <a:t>StackEmptyException</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endParaRPr lang="ro-RO" dirty="0"/>
          </a:p>
        </p:txBody>
      </p:sp>
    </p:spTree>
    <p:extLst>
      <p:ext uri="{BB962C8B-B14F-4D97-AF65-F5344CB8AC3E}">
        <p14:creationId xmlns:p14="http://schemas.microsoft.com/office/powerpoint/2010/main" val="20137162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Colec</a:t>
            </a:r>
            <a:r>
              <a:rPr lang="ro-RO" dirty="0"/>
              <a:t>ții de obiecte</a:t>
            </a:r>
            <a:br>
              <a:rPr lang="ro-RO" dirty="0"/>
            </a:br>
            <a:r>
              <a:rPr lang="ro-RO" dirty="0"/>
              <a:t>Implementare - stiva</a:t>
            </a:r>
          </a:p>
        </p:txBody>
      </p:sp>
      <p:sp>
        <p:nvSpPr>
          <p:cNvPr id="3" name="Content Placeholder 2"/>
          <p:cNvSpPr>
            <a:spLocks noGrp="1"/>
          </p:cNvSpPr>
          <p:nvPr>
            <p:ph idx="1"/>
          </p:nvPr>
        </p:nvSpPr>
        <p:spPr/>
        <p:txBody>
          <a:bodyPr>
            <a:normAutofit/>
          </a:bodyPr>
          <a:lstStyle/>
          <a:p>
            <a:pPr marL="0" indent="0">
              <a:buNone/>
            </a:pP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bool</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isEmpty</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return</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count</a:t>
            </a:r>
            <a:r>
              <a:rPr lang="ro-RO" dirty="0">
                <a:solidFill>
                  <a:srgbClr val="000000"/>
                </a:solidFill>
                <a:highlight>
                  <a:srgbClr val="FFFFFF"/>
                </a:highlight>
                <a:latin typeface="Consolas" panose="020B0609020204030204" pitchFamily="49" charset="0"/>
              </a:rPr>
              <a:t> == 0;</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smtClean="0">
                <a:solidFill>
                  <a:srgbClr val="0000FF"/>
                </a:solidFill>
                <a:highlight>
                  <a:srgbClr val="FFFFFF"/>
                </a:highlight>
                <a:latin typeface="Consolas" panose="020B0609020204030204" pitchFamily="49" charset="0"/>
              </a:rPr>
              <a:t>public</a:t>
            </a:r>
            <a:r>
              <a:rPr lang="ro-RO" dirty="0" smtClean="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size</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return</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count</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endParaRPr lang="ro-RO" dirty="0"/>
          </a:p>
        </p:txBody>
      </p:sp>
    </p:spTree>
    <p:extLst>
      <p:ext uri="{BB962C8B-B14F-4D97-AF65-F5344CB8AC3E}">
        <p14:creationId xmlns:p14="http://schemas.microsoft.com/office/powerpoint/2010/main" val="925235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Agenda</a:t>
            </a:r>
            <a:endParaRPr lang="ro-RO" dirty="0"/>
          </a:p>
        </p:txBody>
      </p:sp>
      <p:sp>
        <p:nvSpPr>
          <p:cNvPr id="3" name="Content Placeholder 2"/>
          <p:cNvSpPr>
            <a:spLocks noGrp="1"/>
          </p:cNvSpPr>
          <p:nvPr>
            <p:ph idx="1"/>
          </p:nvPr>
        </p:nvSpPr>
        <p:spPr/>
        <p:txBody>
          <a:bodyPr/>
          <a:lstStyle/>
          <a:p>
            <a:r>
              <a:rPr lang="ro-RO" dirty="0" smtClean="0"/>
              <a:t>Ce este un algoritm?</a:t>
            </a:r>
          </a:p>
          <a:p>
            <a:r>
              <a:rPr lang="ro-RO" dirty="0" smtClean="0"/>
              <a:t>Algoritmi de sortare</a:t>
            </a:r>
          </a:p>
          <a:p>
            <a:r>
              <a:rPr lang="ro-RO" dirty="0" smtClean="0"/>
              <a:t>Algoritmi de căutare</a:t>
            </a:r>
          </a:p>
          <a:p>
            <a:r>
              <a:rPr lang="ro-RO" dirty="0" smtClean="0"/>
              <a:t>Structuri de date</a:t>
            </a:r>
          </a:p>
          <a:p>
            <a:pPr lvl="1"/>
            <a:r>
              <a:rPr lang="ro-RO" dirty="0" smtClean="0"/>
              <a:t>Stiva</a:t>
            </a:r>
          </a:p>
          <a:p>
            <a:pPr lvl="1"/>
            <a:r>
              <a:rPr lang="ro-RO" dirty="0" smtClean="0"/>
              <a:t>Coada</a:t>
            </a:r>
          </a:p>
          <a:p>
            <a:pPr lvl="1"/>
            <a:r>
              <a:rPr lang="ro-RO" dirty="0" smtClean="0"/>
              <a:t>Arbori </a:t>
            </a:r>
          </a:p>
          <a:p>
            <a:pPr lvl="1"/>
            <a:r>
              <a:rPr lang="ro-RO" dirty="0" err="1" smtClean="0"/>
              <a:t>Heap</a:t>
            </a:r>
            <a:r>
              <a:rPr lang="ro-RO" dirty="0" smtClean="0"/>
              <a:t> </a:t>
            </a:r>
          </a:p>
          <a:p>
            <a:r>
              <a:rPr lang="ro-RO" dirty="0" smtClean="0"/>
              <a:t>Algoritmi diverși</a:t>
            </a:r>
          </a:p>
          <a:p>
            <a:endParaRPr lang="ro-RO" dirty="0"/>
          </a:p>
        </p:txBody>
      </p:sp>
    </p:spTree>
    <p:extLst>
      <p:ext uri="{BB962C8B-B14F-4D97-AF65-F5344CB8AC3E}">
        <p14:creationId xmlns:p14="http://schemas.microsoft.com/office/powerpoint/2010/main" val="23633259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Colec</a:t>
            </a:r>
            <a:r>
              <a:rPr lang="ro-RO" dirty="0"/>
              <a:t>ții de </a:t>
            </a:r>
            <a:r>
              <a:rPr lang="ro-RO" dirty="0" smtClean="0"/>
              <a:t>obiecte – avantaje/dezavantaje</a:t>
            </a:r>
            <a:endParaRPr lang="ro-RO" dirty="0"/>
          </a:p>
        </p:txBody>
      </p:sp>
      <p:sp>
        <p:nvSpPr>
          <p:cNvPr id="3" name="Content Placeholder 2"/>
          <p:cNvSpPr>
            <a:spLocks noGrp="1"/>
          </p:cNvSpPr>
          <p:nvPr>
            <p:ph idx="1"/>
          </p:nvPr>
        </p:nvSpPr>
        <p:spPr/>
        <p:txBody>
          <a:bodyPr>
            <a:normAutofit fontScale="92500"/>
          </a:bodyPr>
          <a:lstStyle/>
          <a:p>
            <a:r>
              <a:rPr lang="ro-RO" dirty="0" smtClean="0"/>
              <a:t>Orice implementare pentru structurile de date poate avea avantaje și dezavantaje</a:t>
            </a:r>
          </a:p>
          <a:p>
            <a:r>
              <a:rPr lang="ro-RO" dirty="0" err="1" smtClean="0"/>
              <a:t>Generics</a:t>
            </a:r>
            <a:r>
              <a:rPr lang="ro-RO" dirty="0" smtClean="0"/>
              <a:t> oferă avantaje evidente pe care le-am discutat deja</a:t>
            </a:r>
          </a:p>
          <a:p>
            <a:r>
              <a:rPr lang="ro-RO" dirty="0" smtClean="0"/>
              <a:t>Dacă datele sunt într-un tablou de dimensiune fixă avem o limitare inerentă – când tabloul este plin nu mai putem introduce elemente noi (... </a:t>
            </a:r>
            <a:r>
              <a:rPr lang="ro-RO" dirty="0"/>
              <a:t>ș</a:t>
            </a:r>
            <a:r>
              <a:rPr lang="ro-RO" dirty="0" smtClean="0"/>
              <a:t>i lansăm excepție) – numărul maxim de elemente trebuie estimat de la început (imposibil)</a:t>
            </a:r>
          </a:p>
          <a:p>
            <a:r>
              <a:rPr lang="ro-RO" dirty="0" smtClean="0"/>
              <a:t>O soluție este crearea unor structuri de date în care tabloul se poate redimensiona</a:t>
            </a:r>
            <a:endParaRPr lang="en-GB" dirty="0" smtClean="0"/>
          </a:p>
          <a:p>
            <a:r>
              <a:rPr lang="en-GB" dirty="0" err="1" smtClean="0"/>
              <a:t>Avantaj</a:t>
            </a:r>
            <a:r>
              <a:rPr lang="en-GB" dirty="0" smtClean="0"/>
              <a:t> la </a:t>
            </a:r>
            <a:r>
              <a:rPr lang="en-GB" dirty="0" err="1" smtClean="0"/>
              <a:t>utilizarea</a:t>
            </a:r>
            <a:r>
              <a:rPr lang="en-GB" dirty="0" smtClean="0"/>
              <a:t> </a:t>
            </a:r>
            <a:r>
              <a:rPr lang="en-GB" dirty="0" err="1" smtClean="0"/>
              <a:t>tablourilor</a:t>
            </a:r>
            <a:r>
              <a:rPr lang="en-GB" dirty="0" smtClean="0"/>
              <a:t>: </a:t>
            </a:r>
            <a:r>
              <a:rPr lang="en-GB" dirty="0" err="1" smtClean="0"/>
              <a:t>fiecare</a:t>
            </a:r>
            <a:r>
              <a:rPr lang="en-GB" dirty="0" smtClean="0"/>
              <a:t> opera</a:t>
            </a:r>
            <a:r>
              <a:rPr lang="ro-RO" dirty="0" smtClean="0"/>
              <a:t>ție asupra colecției se face in timp constant</a:t>
            </a:r>
          </a:p>
          <a:p>
            <a:r>
              <a:rPr lang="ro-RO" dirty="0" smtClean="0"/>
              <a:t>Dezavantaj: redimensionarea colecției este o op</a:t>
            </a:r>
            <a:r>
              <a:rPr lang="en-GB" dirty="0" smtClean="0"/>
              <a:t>e</a:t>
            </a:r>
            <a:r>
              <a:rPr lang="ro-RO" dirty="0" smtClean="0"/>
              <a:t>rație ineficientă</a:t>
            </a:r>
          </a:p>
          <a:p>
            <a:r>
              <a:rPr lang="ro-RO" dirty="0" err="1" smtClean="0">
                <a:solidFill>
                  <a:srgbClr val="FF0000"/>
                </a:solidFill>
              </a:rPr>
              <a:t>ResizingStack.cs</a:t>
            </a:r>
            <a:endParaRPr lang="ro-RO" dirty="0" smtClean="0">
              <a:solidFill>
                <a:srgbClr val="FF0000"/>
              </a:solidFill>
            </a:endParaRPr>
          </a:p>
          <a:p>
            <a:endParaRPr lang="ro-RO" dirty="0"/>
          </a:p>
        </p:txBody>
      </p:sp>
    </p:spTree>
    <p:extLst>
      <p:ext uri="{BB962C8B-B14F-4D97-AF65-F5344CB8AC3E}">
        <p14:creationId xmlns:p14="http://schemas.microsoft.com/office/powerpoint/2010/main" val="22056983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Colec</a:t>
            </a:r>
            <a:r>
              <a:rPr lang="ro-RO" dirty="0"/>
              <a:t>ții de obiecte</a:t>
            </a:r>
            <a:br>
              <a:rPr lang="ro-RO" dirty="0"/>
            </a:br>
            <a:r>
              <a:rPr lang="ro-RO" dirty="0"/>
              <a:t>Implementare </a:t>
            </a:r>
            <a:r>
              <a:rPr lang="ro-RO" dirty="0" smtClean="0"/>
              <a:t>– stiva</a:t>
            </a:r>
            <a:r>
              <a:rPr lang="en-GB" dirty="0" smtClean="0"/>
              <a:t> </a:t>
            </a:r>
            <a:r>
              <a:rPr lang="en-GB" dirty="0" err="1" smtClean="0"/>
              <a:t>redimensionabil</a:t>
            </a:r>
            <a:r>
              <a:rPr lang="ro-RO" dirty="0"/>
              <a:t>ă</a:t>
            </a:r>
          </a:p>
        </p:txBody>
      </p:sp>
      <p:sp>
        <p:nvSpPr>
          <p:cNvPr id="3" name="Content Placeholder 2"/>
          <p:cNvSpPr>
            <a:spLocks noGrp="1"/>
          </p:cNvSpPr>
          <p:nvPr>
            <p:ph idx="1"/>
          </p:nvPr>
        </p:nvSpPr>
        <p:spPr/>
        <p:txBody>
          <a:bodyPr>
            <a:normAutofit lnSpcReduction="10000"/>
          </a:bodyPr>
          <a:lstStyle/>
          <a:p>
            <a:pPr marL="0" indent="0">
              <a:buNone/>
            </a:pPr>
            <a:r>
              <a:rPr lang="ro-RO" dirty="0">
                <a:solidFill>
                  <a:srgbClr val="0000FF"/>
                </a:solidFill>
                <a:highlight>
                  <a:srgbClr val="FFFFFF"/>
                </a:highlight>
                <a:latin typeface="Consolas" panose="020B0609020204030204" pitchFamily="49" charset="0"/>
              </a:rPr>
              <a:t>private</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void</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resize</a:t>
            </a:r>
            <a:r>
              <a:rPr lang="ro-RO" dirty="0">
                <a:solidFill>
                  <a:srgbClr val="000000"/>
                </a:solidFill>
                <a:highlight>
                  <a:srgbClr val="FFFFFF"/>
                </a:highlight>
                <a:latin typeface="Consolas" panose="020B0609020204030204" pitchFamily="49" charset="0"/>
              </a:rPr>
              <a:t>(</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max</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Item[] </a:t>
            </a:r>
            <a:r>
              <a:rPr lang="ro-RO" dirty="0" err="1">
                <a:solidFill>
                  <a:srgbClr val="000000"/>
                </a:solidFill>
                <a:highlight>
                  <a:srgbClr val="FFFFFF"/>
                </a:highlight>
                <a:latin typeface="Consolas" panose="020B0609020204030204" pitchFamily="49" charset="0"/>
              </a:rPr>
              <a:t>temp</a:t>
            </a:r>
            <a:r>
              <a:rPr lang="ro-RO" dirty="0">
                <a:solidFill>
                  <a:srgbClr val="000000"/>
                </a:solidFill>
                <a:highlight>
                  <a:srgbClr val="FFFFFF"/>
                </a:highlight>
                <a:latin typeface="Consolas" panose="020B0609020204030204" pitchFamily="49" charset="0"/>
              </a:rPr>
              <a:t> = </a:t>
            </a:r>
            <a:r>
              <a:rPr lang="ro-RO" dirty="0" err="1">
                <a:solidFill>
                  <a:srgbClr val="0000FF"/>
                </a:solidFill>
                <a:highlight>
                  <a:srgbClr val="FFFFFF"/>
                </a:highlight>
                <a:latin typeface="Consolas" panose="020B0609020204030204" pitchFamily="49" charset="0"/>
              </a:rPr>
              <a:t>new</a:t>
            </a:r>
            <a:r>
              <a:rPr lang="ro-RO" dirty="0">
                <a:solidFill>
                  <a:srgbClr val="000000"/>
                </a:solidFill>
                <a:highlight>
                  <a:srgbClr val="FFFFFF"/>
                </a:highlight>
                <a:latin typeface="Consolas" panose="020B0609020204030204" pitchFamily="49" charset="0"/>
              </a:rPr>
              <a:t> Item[</a:t>
            </a:r>
            <a:r>
              <a:rPr lang="ro-RO" dirty="0" err="1">
                <a:solidFill>
                  <a:srgbClr val="000000"/>
                </a:solidFill>
                <a:highlight>
                  <a:srgbClr val="FFFFFF"/>
                </a:highlight>
                <a:latin typeface="Consolas" panose="020B0609020204030204" pitchFamily="49" charset="0"/>
              </a:rPr>
              <a:t>max</a:t>
            </a:r>
            <a:r>
              <a:rPr lang="ro-RO" dirty="0">
                <a:solidFill>
                  <a:srgbClr val="000000"/>
                </a:solidFill>
                <a:highlight>
                  <a:srgbClr val="FFFFFF"/>
                </a:highlight>
                <a:latin typeface="Consolas" panose="020B0609020204030204" pitchFamily="49" charset="0"/>
              </a:rPr>
              <a:t>];</a:t>
            </a:r>
          </a:p>
          <a:p>
            <a:pPr marL="0" indent="0">
              <a:buNone/>
            </a:pPr>
            <a:r>
              <a:rPr lang="nn-NO" dirty="0">
                <a:solidFill>
                  <a:srgbClr val="000000"/>
                </a:solidFill>
                <a:highlight>
                  <a:srgbClr val="FFFFFF"/>
                </a:highlight>
                <a:latin typeface="Consolas" panose="020B0609020204030204" pitchFamily="49" charset="0"/>
              </a:rPr>
              <a:t>            </a:t>
            </a:r>
            <a:r>
              <a:rPr lang="nn-NO" dirty="0">
                <a:solidFill>
                  <a:srgbClr val="0000FF"/>
                </a:solidFill>
                <a:highlight>
                  <a:srgbClr val="FFFFFF"/>
                </a:highlight>
                <a:latin typeface="Consolas" panose="020B0609020204030204" pitchFamily="49" charset="0"/>
              </a:rPr>
              <a:t>for</a:t>
            </a:r>
            <a:r>
              <a:rPr lang="nn-NO" dirty="0">
                <a:solidFill>
                  <a:srgbClr val="000000"/>
                </a:solidFill>
                <a:highlight>
                  <a:srgbClr val="FFFFFF"/>
                </a:highlight>
                <a:latin typeface="Consolas" panose="020B0609020204030204" pitchFamily="49" charset="0"/>
              </a:rPr>
              <a:t>(</a:t>
            </a:r>
            <a:r>
              <a:rPr lang="nn-NO" dirty="0">
                <a:solidFill>
                  <a:srgbClr val="0000FF"/>
                </a:solidFill>
                <a:highlight>
                  <a:srgbClr val="FFFFFF"/>
                </a:highlight>
                <a:latin typeface="Consolas" panose="020B0609020204030204" pitchFamily="49" charset="0"/>
              </a:rPr>
              <a:t>int</a:t>
            </a:r>
            <a:r>
              <a:rPr lang="nn-NO" dirty="0">
                <a:solidFill>
                  <a:srgbClr val="000000"/>
                </a:solidFill>
                <a:highlight>
                  <a:srgbClr val="FFFFFF"/>
                </a:highlight>
                <a:latin typeface="Consolas" panose="020B0609020204030204" pitchFamily="49" charset="0"/>
              </a:rPr>
              <a:t> i = 0; i &lt; count; i++)</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temp</a:t>
            </a:r>
            <a:r>
              <a:rPr lang="ro-RO" dirty="0">
                <a:solidFill>
                  <a:srgbClr val="000000"/>
                </a:solidFill>
                <a:highlight>
                  <a:srgbClr val="FFFFFF"/>
                </a:highlight>
                <a:latin typeface="Consolas" panose="020B0609020204030204" pitchFamily="49" charset="0"/>
              </a:rPr>
              <a:t>[i] = data[i];</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data = </a:t>
            </a:r>
            <a:r>
              <a:rPr lang="ro-RO" dirty="0" err="1">
                <a:solidFill>
                  <a:srgbClr val="000000"/>
                </a:solidFill>
                <a:highlight>
                  <a:srgbClr val="FFFFFF"/>
                </a:highlight>
                <a:latin typeface="Consolas" panose="020B0609020204030204" pitchFamily="49" charset="0"/>
              </a:rPr>
              <a:t>temp</a:t>
            </a:r>
            <a:r>
              <a:rPr lang="ro-RO" dirty="0" smtClean="0">
                <a:solidFill>
                  <a:srgbClr val="000000"/>
                </a:solidFill>
                <a:highlight>
                  <a:srgbClr val="FFFFFF"/>
                </a:highlight>
                <a:latin typeface="Consolas" panose="020B0609020204030204" pitchFamily="49" charset="0"/>
              </a:rPr>
              <a:t>;</a:t>
            </a:r>
            <a:endParaRPr lang="en-GB" dirty="0" smtClean="0">
              <a:solidFill>
                <a:srgbClr val="000000"/>
              </a:solidFill>
              <a:highlight>
                <a:srgbClr val="FFFFFF"/>
              </a:highlight>
              <a:latin typeface="Consolas" panose="020B0609020204030204" pitchFamily="49" charset="0"/>
            </a:endParaRPr>
          </a:p>
          <a:p>
            <a:pPr marL="0" indent="0">
              <a:buNone/>
            </a:pPr>
            <a:r>
              <a:rPr lang="en-GB" dirty="0">
                <a:solidFill>
                  <a:srgbClr val="000000"/>
                </a:solidFill>
                <a:highlight>
                  <a:srgbClr val="FFFFFF"/>
                </a:highlight>
                <a:latin typeface="Consolas" panose="020B0609020204030204" pitchFamily="49" charset="0"/>
              </a:rPr>
              <a:t>	</a:t>
            </a:r>
            <a:r>
              <a:rPr lang="en-GB" dirty="0" smtClean="0">
                <a:solidFill>
                  <a:srgbClr val="000000"/>
                </a:solidFill>
                <a:highlight>
                  <a:srgbClr val="FFFFFF"/>
                </a:highlight>
                <a:latin typeface="Consolas" panose="020B0609020204030204" pitchFamily="49" charset="0"/>
              </a:rPr>
              <a:t>		</a:t>
            </a:r>
            <a:r>
              <a:rPr lang="en-GB" smtClean="0">
                <a:solidFill>
                  <a:srgbClr val="000000"/>
                </a:solidFill>
                <a:highlight>
                  <a:srgbClr val="FFFFFF"/>
                </a:highlight>
                <a:latin typeface="Consolas" panose="020B0609020204030204" pitchFamily="49" charset="0"/>
              </a:rPr>
              <a:t> capacity = max;</a:t>
            </a:r>
            <a:endParaRPr lang="ro-RO" dirty="0">
              <a:solidFill>
                <a:srgbClr val="000000"/>
              </a:solidFill>
              <a:highlight>
                <a:srgbClr val="FFFFFF"/>
              </a:highlight>
              <a:latin typeface="Consolas" panose="020B0609020204030204" pitchFamily="49" charset="0"/>
            </a:endParaRPr>
          </a:p>
          <a:p>
            <a:pPr marL="0" indent="0">
              <a:buNone/>
            </a:pPr>
            <a:r>
              <a:rPr lang="ro-RO" dirty="0">
                <a:solidFill>
                  <a:srgbClr val="000000"/>
                </a:solidFill>
                <a:highlight>
                  <a:srgbClr val="FFFFFF"/>
                </a:highlight>
                <a:latin typeface="Consolas" panose="020B0609020204030204" pitchFamily="49" charset="0"/>
              </a:rPr>
              <a:t>        }</a:t>
            </a:r>
            <a:endParaRPr lang="ro-RO" dirty="0"/>
          </a:p>
        </p:txBody>
      </p:sp>
    </p:spTree>
    <p:extLst>
      <p:ext uri="{BB962C8B-B14F-4D97-AF65-F5344CB8AC3E}">
        <p14:creationId xmlns:p14="http://schemas.microsoft.com/office/powerpoint/2010/main" val="2888703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Colec</a:t>
            </a:r>
            <a:r>
              <a:rPr lang="ro-RO" dirty="0"/>
              <a:t>ții de obiecte</a:t>
            </a:r>
            <a:br>
              <a:rPr lang="ro-RO" dirty="0"/>
            </a:br>
            <a:r>
              <a:rPr lang="ro-RO" dirty="0"/>
              <a:t>Implementare – stiva</a:t>
            </a:r>
            <a:r>
              <a:rPr lang="en-GB" dirty="0"/>
              <a:t> </a:t>
            </a:r>
            <a:r>
              <a:rPr lang="en-GB" dirty="0" err="1"/>
              <a:t>redimensionabil</a:t>
            </a:r>
            <a:r>
              <a:rPr lang="ro-RO" dirty="0"/>
              <a:t>ă</a:t>
            </a:r>
          </a:p>
        </p:txBody>
      </p:sp>
      <p:sp>
        <p:nvSpPr>
          <p:cNvPr id="3" name="Content Placeholder 2"/>
          <p:cNvSpPr>
            <a:spLocks noGrp="1"/>
          </p:cNvSpPr>
          <p:nvPr>
            <p:ph idx="1"/>
          </p:nvPr>
        </p:nvSpPr>
        <p:spPr/>
        <p:txBody>
          <a:bodyPr/>
          <a:lstStyle/>
          <a:p>
            <a:r>
              <a:rPr lang="en-GB" dirty="0" err="1" smtClean="0"/>
              <a:t>Dac</a:t>
            </a:r>
            <a:r>
              <a:rPr lang="ro-RO" dirty="0" smtClean="0"/>
              <a:t>ă stiva este plină îi dublăm capacitatea</a:t>
            </a:r>
          </a:p>
          <a:p>
            <a:pPr marL="0" indent="0">
              <a:buNone/>
            </a:pP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void</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push</a:t>
            </a:r>
            <a:r>
              <a:rPr lang="ro-RO" dirty="0">
                <a:solidFill>
                  <a:srgbClr val="000000"/>
                </a:solidFill>
                <a:highlight>
                  <a:srgbClr val="FFFFFF"/>
                </a:highlight>
                <a:latin typeface="Consolas" panose="020B0609020204030204" pitchFamily="49" charset="0"/>
              </a:rPr>
              <a:t>(Item item)</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if</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count</a:t>
            </a:r>
            <a:r>
              <a:rPr lang="ro-RO" dirty="0">
                <a:solidFill>
                  <a:srgbClr val="000000"/>
                </a:solidFill>
                <a:highlight>
                  <a:srgbClr val="FFFFFF"/>
                </a:highlight>
                <a:latin typeface="Consolas" panose="020B0609020204030204" pitchFamily="49" charset="0"/>
              </a:rPr>
              <a:t> == </a:t>
            </a:r>
            <a:r>
              <a:rPr lang="ro-RO" dirty="0" err="1">
                <a:solidFill>
                  <a:srgbClr val="000000"/>
                </a:solidFill>
                <a:highlight>
                  <a:srgbClr val="FFFFFF"/>
                </a:highlight>
                <a:latin typeface="Consolas" panose="020B0609020204030204" pitchFamily="49" charset="0"/>
              </a:rPr>
              <a:t>capacity</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resize</a:t>
            </a:r>
            <a:r>
              <a:rPr lang="ro-RO" dirty="0">
                <a:solidFill>
                  <a:srgbClr val="000000"/>
                </a:solidFill>
                <a:highlight>
                  <a:srgbClr val="FFFFFF"/>
                </a:highlight>
                <a:latin typeface="Consolas" panose="020B0609020204030204" pitchFamily="49" charset="0"/>
              </a:rPr>
              <a:t>(2 * </a:t>
            </a:r>
            <a:r>
              <a:rPr lang="ro-RO" dirty="0" err="1">
                <a:solidFill>
                  <a:srgbClr val="000000"/>
                </a:solidFill>
                <a:highlight>
                  <a:srgbClr val="FFFFFF"/>
                </a:highlight>
                <a:latin typeface="Consolas" panose="020B0609020204030204" pitchFamily="49" charset="0"/>
              </a:rPr>
              <a:t>capacity</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data[</a:t>
            </a:r>
            <a:r>
              <a:rPr lang="ro-RO" dirty="0" err="1">
                <a:solidFill>
                  <a:srgbClr val="000000"/>
                </a:solidFill>
                <a:highlight>
                  <a:srgbClr val="FFFFFF"/>
                </a:highlight>
                <a:latin typeface="Consolas" panose="020B0609020204030204" pitchFamily="49" charset="0"/>
              </a:rPr>
              <a:t>count</a:t>
            </a:r>
            <a:r>
              <a:rPr lang="ro-RO" dirty="0">
                <a:solidFill>
                  <a:srgbClr val="000000"/>
                </a:solidFill>
                <a:highlight>
                  <a:srgbClr val="FFFFFF"/>
                </a:highlight>
                <a:latin typeface="Consolas" panose="020B0609020204030204" pitchFamily="49" charset="0"/>
              </a:rPr>
              <a:t>++] = </a:t>
            </a:r>
            <a:r>
              <a:rPr lang="ro-RO" dirty="0" smtClean="0">
                <a:solidFill>
                  <a:srgbClr val="000000"/>
                </a:solidFill>
                <a:highlight>
                  <a:srgbClr val="FFFFFF"/>
                </a:highlight>
                <a:latin typeface="Consolas" panose="020B0609020204030204" pitchFamily="49" charset="0"/>
              </a:rPr>
              <a:t>it</a:t>
            </a:r>
            <a:r>
              <a:rPr lang="en-GB" dirty="0" err="1" smtClean="0">
                <a:solidFill>
                  <a:srgbClr val="000000"/>
                </a:solidFill>
                <a:highlight>
                  <a:srgbClr val="FFFFFF"/>
                </a:highlight>
                <a:latin typeface="Consolas" panose="020B0609020204030204" pitchFamily="49" charset="0"/>
              </a:rPr>
              <a:t>em</a:t>
            </a:r>
            <a:r>
              <a:rPr lang="en-GB" dirty="0" smtClean="0">
                <a:solidFill>
                  <a:srgbClr val="000000"/>
                </a:solidFill>
                <a:highlight>
                  <a:srgbClr val="FFFFFF"/>
                </a:highlight>
                <a:latin typeface="Consolas" panose="020B0609020204030204" pitchFamily="49" charset="0"/>
              </a:rPr>
              <a:t>;</a:t>
            </a:r>
            <a:endParaRPr lang="ro-RO" dirty="0">
              <a:solidFill>
                <a:srgbClr val="000000"/>
              </a:solidFill>
              <a:highlight>
                <a:srgbClr val="FFFFFF"/>
              </a:highlight>
              <a:latin typeface="Consolas" panose="020B0609020204030204" pitchFamily="49" charset="0"/>
            </a:endParaRPr>
          </a:p>
          <a:p>
            <a:pPr marL="0" indent="0">
              <a:buNone/>
            </a:pPr>
            <a:r>
              <a:rPr lang="ro-RO" dirty="0">
                <a:solidFill>
                  <a:srgbClr val="000000"/>
                </a:solidFill>
                <a:highlight>
                  <a:srgbClr val="FFFFFF"/>
                </a:highlight>
                <a:latin typeface="Consolas" panose="020B0609020204030204" pitchFamily="49" charset="0"/>
              </a:rPr>
              <a:t>        }</a:t>
            </a:r>
            <a:endParaRPr lang="ro-RO" dirty="0"/>
          </a:p>
        </p:txBody>
      </p:sp>
    </p:spTree>
    <p:extLst>
      <p:ext uri="{BB962C8B-B14F-4D97-AF65-F5344CB8AC3E}">
        <p14:creationId xmlns:p14="http://schemas.microsoft.com/office/powerpoint/2010/main" val="623264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Colec</a:t>
            </a:r>
            <a:r>
              <a:rPr lang="ro-RO" dirty="0"/>
              <a:t>ții de obiecte</a:t>
            </a:r>
            <a:br>
              <a:rPr lang="ro-RO" dirty="0"/>
            </a:br>
            <a:r>
              <a:rPr lang="ro-RO" dirty="0"/>
              <a:t>Implementare – stiva</a:t>
            </a:r>
            <a:r>
              <a:rPr lang="en-GB" dirty="0"/>
              <a:t> </a:t>
            </a:r>
            <a:r>
              <a:rPr lang="en-GB" dirty="0" err="1"/>
              <a:t>redimensionabil</a:t>
            </a:r>
            <a:r>
              <a:rPr lang="ro-RO" dirty="0"/>
              <a:t>ă</a:t>
            </a:r>
          </a:p>
        </p:txBody>
      </p:sp>
      <p:sp>
        <p:nvSpPr>
          <p:cNvPr id="4" name="Content Placeholder 3"/>
          <p:cNvSpPr>
            <a:spLocks noGrp="1"/>
          </p:cNvSpPr>
          <p:nvPr>
            <p:ph idx="1"/>
          </p:nvPr>
        </p:nvSpPr>
        <p:spPr>
          <a:xfrm>
            <a:off x="677338" y="2160589"/>
            <a:ext cx="8596668" cy="4267920"/>
          </a:xfrm>
        </p:spPr>
        <p:txBody>
          <a:bodyPr>
            <a:normAutofit fontScale="77500" lnSpcReduction="20000"/>
          </a:bodyPr>
          <a:lstStyle/>
          <a:p>
            <a:r>
              <a:rPr lang="en-GB" dirty="0" err="1" smtClean="0"/>
              <a:t>Dac</a:t>
            </a:r>
            <a:r>
              <a:rPr lang="ro-RO" dirty="0" smtClean="0"/>
              <a:t>ă stiva e destul de goală atunci se poate micșora (înjumătăți capacitatea)</a:t>
            </a:r>
          </a:p>
          <a:p>
            <a:r>
              <a:rPr lang="ro-RO" dirty="0" smtClean="0"/>
              <a:t>Ce ar însemna destul de goală?</a:t>
            </a:r>
            <a:endParaRPr lang="en-GB" dirty="0" smtClean="0"/>
          </a:p>
          <a:p>
            <a:pPr marL="0" indent="0">
              <a:buNone/>
            </a:pP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Item pop()</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Item </a:t>
            </a:r>
            <a:r>
              <a:rPr lang="ro-RO" dirty="0" err="1">
                <a:solidFill>
                  <a:srgbClr val="000000"/>
                </a:solidFill>
                <a:highlight>
                  <a:srgbClr val="FFFFFF"/>
                </a:highlight>
                <a:latin typeface="Consolas" panose="020B0609020204030204" pitchFamily="49" charset="0"/>
              </a:rPr>
              <a:t>item</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if</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isEmpty</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item =  data[--</a:t>
            </a:r>
            <a:r>
              <a:rPr lang="ro-RO" dirty="0" err="1">
                <a:solidFill>
                  <a:srgbClr val="000000"/>
                </a:solidFill>
                <a:highlight>
                  <a:srgbClr val="FFFFFF"/>
                </a:highlight>
                <a:latin typeface="Consolas" panose="020B0609020204030204" pitchFamily="49" charset="0"/>
              </a:rPr>
              <a:t>count</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data[</a:t>
            </a:r>
            <a:r>
              <a:rPr lang="ro-RO" dirty="0" err="1">
                <a:solidFill>
                  <a:srgbClr val="000000"/>
                </a:solidFill>
                <a:highlight>
                  <a:srgbClr val="FFFFFF"/>
                </a:highlight>
                <a:latin typeface="Consolas" panose="020B0609020204030204" pitchFamily="49" charset="0"/>
              </a:rPr>
              <a:t>count</a:t>
            </a:r>
            <a:r>
              <a:rPr lang="ro-RO" dirty="0">
                <a:solidFill>
                  <a:srgbClr val="000000"/>
                </a:solidFill>
                <a:highlight>
                  <a:srgbClr val="FFFFFF"/>
                </a:highlight>
                <a:latin typeface="Consolas" panose="020B0609020204030204" pitchFamily="49" charset="0"/>
              </a:rPr>
              <a:t>] = </a:t>
            </a:r>
            <a:r>
              <a:rPr lang="ro-RO" dirty="0" err="1">
                <a:solidFill>
                  <a:srgbClr val="0000FF"/>
                </a:solidFill>
                <a:highlight>
                  <a:srgbClr val="FFFFFF"/>
                </a:highlight>
                <a:latin typeface="Consolas" panose="020B0609020204030204" pitchFamily="49" charset="0"/>
              </a:rPr>
              <a:t>default</a:t>
            </a:r>
            <a:r>
              <a:rPr lang="ro-RO" dirty="0">
                <a:solidFill>
                  <a:srgbClr val="000000"/>
                </a:solidFill>
                <a:highlight>
                  <a:srgbClr val="FFFFFF"/>
                </a:highlight>
                <a:latin typeface="Consolas" panose="020B0609020204030204" pitchFamily="49" charset="0"/>
              </a:rPr>
              <a:t>(Item);</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if</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count</a:t>
            </a:r>
            <a:r>
              <a:rPr lang="ro-RO" dirty="0">
                <a:solidFill>
                  <a:srgbClr val="000000"/>
                </a:solidFill>
                <a:highlight>
                  <a:srgbClr val="FFFFFF"/>
                </a:highlight>
                <a:latin typeface="Consolas" panose="020B0609020204030204" pitchFamily="49" charset="0"/>
              </a:rPr>
              <a:t> == </a:t>
            </a:r>
            <a:r>
              <a:rPr lang="ro-RO" dirty="0" err="1">
                <a:solidFill>
                  <a:srgbClr val="000000"/>
                </a:solidFill>
                <a:highlight>
                  <a:srgbClr val="FFFFFF"/>
                </a:highlight>
                <a:latin typeface="Consolas" panose="020B0609020204030204" pitchFamily="49" charset="0"/>
              </a:rPr>
              <a:t>capacity</a:t>
            </a:r>
            <a:r>
              <a:rPr lang="ro-RO" dirty="0">
                <a:solidFill>
                  <a:srgbClr val="000000"/>
                </a:solidFill>
                <a:highlight>
                  <a:srgbClr val="FFFFFF"/>
                </a:highlight>
                <a:latin typeface="Consolas" panose="020B0609020204030204" pitchFamily="49" charset="0"/>
              </a:rPr>
              <a:t> / 4) </a:t>
            </a:r>
            <a:r>
              <a:rPr lang="ro-RO" dirty="0" err="1" smtClean="0">
                <a:solidFill>
                  <a:srgbClr val="000000"/>
                </a:solidFill>
                <a:highlight>
                  <a:srgbClr val="FFFFFF"/>
                </a:highlight>
                <a:latin typeface="Consolas" panose="020B0609020204030204" pitchFamily="49" charset="0"/>
              </a:rPr>
              <a:t>resize</a:t>
            </a:r>
            <a:r>
              <a:rPr lang="ro-RO" dirty="0" smtClean="0">
                <a:solidFill>
                  <a:srgbClr val="000000"/>
                </a:solidFill>
                <a:highlight>
                  <a:srgbClr val="FFFFFF"/>
                </a:highlight>
                <a:latin typeface="Consolas" panose="020B0609020204030204" pitchFamily="49" charset="0"/>
              </a:rPr>
              <a:t>(</a:t>
            </a:r>
            <a:r>
              <a:rPr lang="ro-RO" dirty="0" err="1" smtClean="0">
                <a:solidFill>
                  <a:srgbClr val="000000"/>
                </a:solidFill>
                <a:highlight>
                  <a:srgbClr val="FFFFFF"/>
                </a:highlight>
                <a:latin typeface="Consolas" panose="020B0609020204030204" pitchFamily="49" charset="0"/>
              </a:rPr>
              <a:t>capacity</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 2);</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return</a:t>
            </a:r>
            <a:r>
              <a:rPr lang="ro-RO" dirty="0">
                <a:solidFill>
                  <a:srgbClr val="000000"/>
                </a:solidFill>
                <a:highlight>
                  <a:srgbClr val="FFFFFF"/>
                </a:highlight>
                <a:latin typeface="Consolas" panose="020B0609020204030204" pitchFamily="49" charset="0"/>
              </a:rPr>
              <a:t> item;</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smtClean="0">
                <a:solidFill>
                  <a:srgbClr val="0000FF"/>
                </a:solidFill>
                <a:highlight>
                  <a:srgbClr val="FFFFFF"/>
                </a:highlight>
                <a:latin typeface="Consolas" panose="020B0609020204030204" pitchFamily="49" charset="0"/>
              </a:rPr>
              <a:t>else</a:t>
            </a:r>
            <a:r>
              <a:rPr lang="ro-RO" dirty="0" smtClean="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throw</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new</a:t>
            </a:r>
            <a:r>
              <a:rPr lang="ro-RO" dirty="0">
                <a:solidFill>
                  <a:srgbClr val="000000"/>
                </a:solidFill>
                <a:highlight>
                  <a:srgbClr val="FFFFFF"/>
                </a:highlight>
                <a:latin typeface="Consolas" panose="020B0609020204030204" pitchFamily="49" charset="0"/>
              </a:rPr>
              <a:t> </a:t>
            </a:r>
            <a:r>
              <a:rPr lang="ro-RO" dirty="0" err="1">
                <a:solidFill>
                  <a:srgbClr val="2B91AF"/>
                </a:solidFill>
                <a:highlight>
                  <a:srgbClr val="FFFFFF"/>
                </a:highlight>
                <a:latin typeface="Consolas" panose="020B0609020204030204" pitchFamily="49" charset="0"/>
              </a:rPr>
              <a:t>StackEmptyException</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endParaRPr lang="ro-RO" dirty="0"/>
          </a:p>
        </p:txBody>
      </p:sp>
    </p:spTree>
    <p:extLst>
      <p:ext uri="{BB962C8B-B14F-4D97-AF65-F5344CB8AC3E}">
        <p14:creationId xmlns:p14="http://schemas.microsoft.com/office/powerpoint/2010/main" val="12123034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additive="base">
                                        <p:cTn id="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anim calcmode="lin" valueType="num">
                                      <p:cBhvr additive="base">
                                        <p:cTn id="1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 calcmode="lin" valueType="num">
                                      <p:cBhvr additive="base">
                                        <p:cTn id="1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anim calcmode="lin" valueType="num">
                                      <p:cBhvr additive="base">
                                        <p:cTn id="19"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anim calcmode="lin" valueType="num">
                                      <p:cBhvr additive="base">
                                        <p:cTn id="2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 calcmode="lin" valueType="num">
                                      <p:cBhvr additive="base">
                                        <p:cTn id="27"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 calcmode="lin" valueType="num">
                                      <p:cBhvr additive="base">
                                        <p:cTn id="31"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anim calcmode="lin" valueType="num">
                                      <p:cBhvr additive="base">
                                        <p:cTn id="35"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9" end="9"/>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anim calcmode="lin" valueType="num">
                                      <p:cBhvr additive="base">
                                        <p:cTn id="39"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txEl>
                                              <p:pRg st="10" end="10"/>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
                                            <p:txEl>
                                              <p:pRg st="11" end="11"/>
                                            </p:txEl>
                                          </p:spTgt>
                                        </p:tgtEl>
                                        <p:attrNameLst>
                                          <p:attrName>style.visibility</p:attrName>
                                        </p:attrNameLst>
                                      </p:cBhvr>
                                      <p:to>
                                        <p:strVal val="visible"/>
                                      </p:to>
                                    </p:set>
                                    <p:anim calcmode="lin" valueType="num">
                                      <p:cBhvr additive="base">
                                        <p:cTn id="43"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11" end="11"/>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
                                            <p:txEl>
                                              <p:pRg st="12" end="12"/>
                                            </p:txEl>
                                          </p:spTgt>
                                        </p:tgtEl>
                                        <p:attrNameLst>
                                          <p:attrName>style.visibility</p:attrName>
                                        </p:attrNameLst>
                                      </p:cBhvr>
                                      <p:to>
                                        <p:strVal val="visible"/>
                                      </p:to>
                                    </p:set>
                                    <p:anim calcmode="lin" valueType="num">
                                      <p:cBhvr additive="base">
                                        <p:cTn id="47"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txEl>
                                              <p:pRg st="12" end="12"/>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4">
                                            <p:txEl>
                                              <p:pRg st="13" end="13"/>
                                            </p:txEl>
                                          </p:spTgt>
                                        </p:tgtEl>
                                        <p:attrNameLst>
                                          <p:attrName>style.visibility</p:attrName>
                                        </p:attrNameLst>
                                      </p:cBhvr>
                                      <p:to>
                                        <p:strVal val="visible"/>
                                      </p:to>
                                    </p:set>
                                    <p:anim calcmode="lin" valueType="num">
                                      <p:cBhvr additive="base">
                                        <p:cTn id="51" dur="500" fill="hold"/>
                                        <p:tgtEl>
                                          <p:spTgt spid="4">
                                            <p:txEl>
                                              <p:pRg st="13" end="13"/>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Liste înlănțuite</a:t>
            </a:r>
            <a:r>
              <a:rPr lang="en-GB" dirty="0" smtClean="0"/>
              <a:t> </a:t>
            </a:r>
            <a:br>
              <a:rPr lang="en-GB" dirty="0" smtClean="0"/>
            </a:br>
            <a:r>
              <a:rPr lang="en-GB" dirty="0" err="1">
                <a:solidFill>
                  <a:srgbClr val="FF0000"/>
                </a:solidFill>
              </a:rPr>
              <a:t>StackLL.cs</a:t>
            </a:r>
            <a:endParaRPr lang="ro-RO" dirty="0">
              <a:solidFill>
                <a:srgbClr val="FF0000"/>
              </a:solidFill>
            </a:endParaRPr>
          </a:p>
        </p:txBody>
      </p:sp>
      <p:sp>
        <p:nvSpPr>
          <p:cNvPr id="3" name="Content Placeholder 2"/>
          <p:cNvSpPr>
            <a:spLocks noGrp="1"/>
          </p:cNvSpPr>
          <p:nvPr>
            <p:ph idx="1"/>
          </p:nvPr>
        </p:nvSpPr>
        <p:spPr/>
        <p:txBody>
          <a:bodyPr/>
          <a:lstStyle/>
          <a:p>
            <a:r>
              <a:rPr lang="ro-RO" dirty="0" smtClean="0"/>
              <a:t>Definiție: O listă înlănțuită este o structură de date recursivă care este ori goală (</a:t>
            </a:r>
            <a:r>
              <a:rPr lang="ro-RO" dirty="0" err="1" smtClean="0"/>
              <a:t>null</a:t>
            </a:r>
            <a:r>
              <a:rPr lang="ro-RO" dirty="0" smtClean="0"/>
              <a:t>) ori este o referință la un nod care conține un item generic și o referință la o altă listă înlănțuită (mai scurtă)</a:t>
            </a:r>
          </a:p>
          <a:p>
            <a:r>
              <a:rPr lang="ro-RO" dirty="0" smtClean="0"/>
              <a:t>Nodul este o entitate abstractă care poate conține orice tip de date</a:t>
            </a:r>
          </a:p>
          <a:p>
            <a:r>
              <a:rPr lang="ro-RO" dirty="0" smtClean="0"/>
              <a:t>Vom crea o clasă încuibată (</a:t>
            </a:r>
            <a:r>
              <a:rPr lang="ro-RO" dirty="0" err="1" smtClean="0"/>
              <a:t>nested</a:t>
            </a:r>
            <a:r>
              <a:rPr lang="ro-RO" dirty="0" smtClean="0"/>
              <a:t>)</a:t>
            </a:r>
            <a:r>
              <a:rPr lang="en-GB" dirty="0" smtClean="0"/>
              <a:t> in </a:t>
            </a:r>
            <a:r>
              <a:rPr lang="en-GB" dirty="0" err="1" smtClean="0"/>
              <a:t>clasa</a:t>
            </a:r>
            <a:r>
              <a:rPr lang="en-GB" dirty="0" smtClean="0"/>
              <a:t> </a:t>
            </a:r>
            <a:r>
              <a:rPr lang="en-GB" i="1" dirty="0" smtClean="0"/>
              <a:t>Stack</a:t>
            </a:r>
            <a:r>
              <a:rPr lang="en-GB" dirty="0" smtClean="0"/>
              <a:t>:</a:t>
            </a:r>
            <a:endParaRPr lang="ro-RO" dirty="0" smtClean="0"/>
          </a:p>
          <a:p>
            <a:pPr marL="0" indent="0">
              <a:buNone/>
            </a:pPr>
            <a:r>
              <a:rPr lang="ro-RO" dirty="0" smtClean="0">
                <a:solidFill>
                  <a:srgbClr val="000000"/>
                </a:solidFill>
                <a:highlight>
                  <a:srgbClr val="FFFFFF"/>
                </a:highlight>
                <a:latin typeface="Consolas" panose="020B0609020204030204" pitchFamily="49" charset="0"/>
              </a:rPr>
              <a:t> </a:t>
            </a:r>
            <a:r>
              <a:rPr lang="ro-RO" dirty="0">
                <a:solidFill>
                  <a:srgbClr val="0000FF"/>
                </a:solidFill>
                <a:highlight>
                  <a:srgbClr val="FFFFFF"/>
                </a:highlight>
                <a:latin typeface="Consolas" panose="020B0609020204030204" pitchFamily="49" charset="0"/>
              </a:rPr>
              <a:t>private</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class</a:t>
            </a:r>
            <a:r>
              <a:rPr lang="ro-RO" dirty="0">
                <a:solidFill>
                  <a:srgbClr val="000000"/>
                </a:solidFill>
                <a:highlight>
                  <a:srgbClr val="FFFFFF"/>
                </a:highlight>
                <a:latin typeface="Consolas" panose="020B0609020204030204" pitchFamily="49" charset="0"/>
              </a:rPr>
              <a:t> </a:t>
            </a:r>
            <a:r>
              <a:rPr lang="ro-RO" dirty="0" err="1">
                <a:solidFill>
                  <a:srgbClr val="2B91AF"/>
                </a:solidFill>
                <a:highlight>
                  <a:srgbClr val="FFFFFF"/>
                </a:highlight>
                <a:latin typeface="Consolas" panose="020B0609020204030204" pitchFamily="49" charset="0"/>
              </a:rPr>
              <a:t>Node</a:t>
            </a:r>
            <a:endParaRPr lang="ro-RO" dirty="0">
              <a:solidFill>
                <a:srgbClr val="000000"/>
              </a:solidFill>
              <a:highlight>
                <a:srgbClr val="FFFFFF"/>
              </a:highlight>
              <a:latin typeface="Consolas" panose="020B0609020204030204" pitchFamily="49" charset="0"/>
            </a:endParaRP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Item </a:t>
            </a:r>
            <a:r>
              <a:rPr lang="ro-RO" dirty="0" err="1">
                <a:solidFill>
                  <a:srgbClr val="000000"/>
                </a:solidFill>
                <a:highlight>
                  <a:srgbClr val="FFFFFF"/>
                </a:highlight>
                <a:latin typeface="Consolas" panose="020B0609020204030204" pitchFamily="49" charset="0"/>
              </a:rPr>
              <a:t>item</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2B91AF"/>
                </a:solidFill>
                <a:highlight>
                  <a:srgbClr val="FFFFFF"/>
                </a:highlight>
                <a:latin typeface="Consolas" panose="020B0609020204030204" pitchFamily="49" charset="0"/>
              </a:rPr>
              <a:t>Node</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next</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endParaRPr lang="ro-RO" dirty="0"/>
          </a:p>
        </p:txBody>
      </p:sp>
    </p:spTree>
    <p:extLst>
      <p:ext uri="{BB962C8B-B14F-4D97-AF65-F5344CB8AC3E}">
        <p14:creationId xmlns:p14="http://schemas.microsoft.com/office/powerpoint/2010/main" val="20330239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Liste </a:t>
            </a:r>
            <a:r>
              <a:rPr lang="ro-RO" dirty="0" smtClean="0"/>
              <a:t>înlănțuite</a:t>
            </a:r>
            <a:r>
              <a:rPr lang="en-GB" dirty="0" smtClean="0"/>
              <a:t/>
            </a:r>
            <a:br>
              <a:rPr lang="en-GB" dirty="0" smtClean="0"/>
            </a:br>
            <a:r>
              <a:rPr lang="en-GB" dirty="0" err="1" smtClean="0"/>
              <a:t>Implementarea</a:t>
            </a:r>
            <a:r>
              <a:rPr lang="en-GB" dirty="0" smtClean="0"/>
              <a:t> </a:t>
            </a:r>
            <a:r>
              <a:rPr lang="en-GB" dirty="0" err="1" smtClean="0"/>
              <a:t>unei</a:t>
            </a:r>
            <a:r>
              <a:rPr lang="en-GB" dirty="0" smtClean="0"/>
              <a:t> </a:t>
            </a:r>
            <a:r>
              <a:rPr lang="en-GB" dirty="0" err="1" smtClean="0"/>
              <a:t>stive</a:t>
            </a:r>
            <a:endParaRPr lang="ro-RO" dirty="0"/>
          </a:p>
        </p:txBody>
      </p:sp>
      <p:sp>
        <p:nvSpPr>
          <p:cNvPr id="3" name="Content Placeholder 2"/>
          <p:cNvSpPr>
            <a:spLocks noGrp="1"/>
          </p:cNvSpPr>
          <p:nvPr>
            <p:ph idx="1"/>
          </p:nvPr>
        </p:nvSpPr>
        <p:spPr/>
        <p:txBody>
          <a:bodyPr/>
          <a:lstStyle/>
          <a:p>
            <a:r>
              <a:rPr lang="en-GB" dirty="0" err="1" smtClean="0"/>
              <a:t>Vom</a:t>
            </a:r>
            <a:r>
              <a:rPr lang="en-GB" dirty="0" smtClean="0"/>
              <a:t> </a:t>
            </a:r>
            <a:r>
              <a:rPr lang="en-GB" dirty="0" err="1" smtClean="0"/>
              <a:t>crea</a:t>
            </a:r>
            <a:r>
              <a:rPr lang="en-GB" dirty="0" smtClean="0"/>
              <a:t> un </a:t>
            </a:r>
            <a:r>
              <a:rPr lang="en-GB" dirty="0" err="1" smtClean="0"/>
              <a:t>obiect</a:t>
            </a:r>
            <a:r>
              <a:rPr lang="en-GB" dirty="0" smtClean="0"/>
              <a:t> de tip Node </a:t>
            </a:r>
            <a:r>
              <a:rPr lang="en-GB" dirty="0" err="1" smtClean="0"/>
              <a:t>astfel</a:t>
            </a:r>
            <a:r>
              <a:rPr lang="en-GB" dirty="0" smtClean="0"/>
              <a:t>:</a:t>
            </a:r>
          </a:p>
          <a:p>
            <a:pPr marL="457189" lvl="1" indent="0">
              <a:buNone/>
            </a:pPr>
            <a:r>
              <a:rPr lang="ro-RO" dirty="0" err="1">
                <a:solidFill>
                  <a:srgbClr val="2B91AF"/>
                </a:solidFill>
                <a:highlight>
                  <a:srgbClr val="FFFFFF"/>
                </a:highlight>
                <a:latin typeface="Consolas" panose="020B0609020204030204" pitchFamily="49" charset="0"/>
              </a:rPr>
              <a:t>Node</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first</a:t>
            </a:r>
            <a:r>
              <a:rPr lang="ro-RO" dirty="0">
                <a:solidFill>
                  <a:srgbClr val="000000"/>
                </a:solidFill>
                <a:highlight>
                  <a:srgbClr val="FFFFFF"/>
                </a:highlight>
                <a:latin typeface="Consolas" panose="020B0609020204030204" pitchFamily="49" charset="0"/>
              </a:rPr>
              <a:t> = </a:t>
            </a:r>
            <a:r>
              <a:rPr lang="ro-RO" dirty="0" err="1">
                <a:solidFill>
                  <a:srgbClr val="0000FF"/>
                </a:solidFill>
                <a:highlight>
                  <a:srgbClr val="FFFFFF"/>
                </a:highlight>
                <a:latin typeface="Consolas" panose="020B0609020204030204" pitchFamily="49" charset="0"/>
              </a:rPr>
              <a:t>new</a:t>
            </a:r>
            <a:r>
              <a:rPr lang="ro-RO" dirty="0">
                <a:solidFill>
                  <a:srgbClr val="000000"/>
                </a:solidFill>
                <a:highlight>
                  <a:srgbClr val="FFFFFF"/>
                </a:highlight>
                <a:latin typeface="Consolas" panose="020B0609020204030204" pitchFamily="49" charset="0"/>
              </a:rPr>
              <a:t> </a:t>
            </a:r>
            <a:r>
              <a:rPr lang="ro-RO" dirty="0" err="1">
                <a:solidFill>
                  <a:srgbClr val="2B91AF"/>
                </a:solidFill>
                <a:highlight>
                  <a:srgbClr val="FFFFFF"/>
                </a:highlight>
                <a:latin typeface="Consolas" panose="020B0609020204030204" pitchFamily="49" charset="0"/>
              </a:rPr>
              <a:t>Node</a:t>
            </a:r>
            <a:r>
              <a:rPr lang="ro-RO" dirty="0" smtClean="0">
                <a:solidFill>
                  <a:srgbClr val="000000"/>
                </a:solidFill>
                <a:highlight>
                  <a:srgbClr val="FFFFFF"/>
                </a:highlight>
                <a:latin typeface="Consolas" panose="020B0609020204030204" pitchFamily="49" charset="0"/>
              </a:rPr>
              <a:t>();</a:t>
            </a:r>
            <a:endParaRPr lang="en-GB" dirty="0" smtClean="0">
              <a:solidFill>
                <a:srgbClr val="000000"/>
              </a:solidFill>
              <a:highlight>
                <a:srgbClr val="FFFFFF"/>
              </a:highlight>
              <a:latin typeface="Consolas" panose="020B0609020204030204" pitchFamily="49" charset="0"/>
            </a:endParaRPr>
          </a:p>
          <a:p>
            <a:r>
              <a:rPr lang="en-GB" dirty="0" err="1" smtClean="0"/>
              <a:t>Pentru</a:t>
            </a:r>
            <a:r>
              <a:rPr lang="en-GB" dirty="0" smtClean="0"/>
              <a:t> </a:t>
            </a:r>
            <a:r>
              <a:rPr lang="en-GB" dirty="0" err="1" smtClean="0"/>
              <a:t>accesa</a:t>
            </a:r>
            <a:r>
              <a:rPr lang="en-GB" dirty="0" smtClean="0"/>
              <a:t> </a:t>
            </a:r>
            <a:r>
              <a:rPr lang="en-GB" dirty="0" err="1" smtClean="0"/>
              <a:t>componentele</a:t>
            </a:r>
            <a:r>
              <a:rPr lang="en-GB" dirty="0" smtClean="0"/>
              <a:t> </a:t>
            </a:r>
            <a:r>
              <a:rPr lang="en-GB" dirty="0" err="1" smtClean="0"/>
              <a:t>vom</a:t>
            </a:r>
            <a:r>
              <a:rPr lang="en-GB" dirty="0" smtClean="0"/>
              <a:t> </a:t>
            </a:r>
            <a:r>
              <a:rPr lang="en-GB" dirty="0" err="1" smtClean="0"/>
              <a:t>folosi</a:t>
            </a:r>
            <a:r>
              <a:rPr lang="en-GB" dirty="0" smtClean="0"/>
              <a:t> </a:t>
            </a:r>
            <a:r>
              <a:rPr lang="en-GB" dirty="0" err="1" smtClean="0"/>
              <a:t>sintaxa</a:t>
            </a:r>
            <a:r>
              <a:rPr lang="en-GB" dirty="0" smtClean="0"/>
              <a:t>:</a:t>
            </a:r>
          </a:p>
          <a:p>
            <a:pPr marL="400041" lvl="1" indent="0">
              <a:buNone/>
            </a:pPr>
            <a:r>
              <a:rPr lang="ro-RO" dirty="0" err="1" smtClean="0">
                <a:solidFill>
                  <a:srgbClr val="000000"/>
                </a:solidFill>
                <a:highlight>
                  <a:srgbClr val="FFFFFF"/>
                </a:highlight>
                <a:latin typeface="Consolas" panose="020B0609020204030204" pitchFamily="49" charset="0"/>
              </a:rPr>
              <a:t>first.item</a:t>
            </a:r>
            <a:endParaRPr lang="ro-RO" dirty="0">
              <a:solidFill>
                <a:srgbClr val="000000"/>
              </a:solidFill>
              <a:highlight>
                <a:srgbClr val="FFFFFF"/>
              </a:highlight>
              <a:latin typeface="Consolas" panose="020B0609020204030204" pitchFamily="49" charset="0"/>
            </a:endParaRPr>
          </a:p>
          <a:p>
            <a:pPr marL="400041" lvl="1" indent="0">
              <a:buNone/>
            </a:pPr>
            <a:r>
              <a:rPr lang="ro-RO" dirty="0" err="1" smtClean="0">
                <a:solidFill>
                  <a:srgbClr val="000000"/>
                </a:solidFill>
                <a:highlight>
                  <a:srgbClr val="FFFFFF"/>
                </a:highlight>
                <a:latin typeface="Consolas" panose="020B0609020204030204" pitchFamily="49" charset="0"/>
              </a:rPr>
              <a:t>first.next</a:t>
            </a:r>
            <a:endParaRPr lang="en-GB" dirty="0" smtClean="0"/>
          </a:p>
          <a:p>
            <a:endParaRPr lang="en-GB" dirty="0" smtClean="0"/>
          </a:p>
          <a:p>
            <a:endParaRPr lang="ro-RO" dirty="0"/>
          </a:p>
        </p:txBody>
      </p:sp>
      <p:sp>
        <p:nvSpPr>
          <p:cNvPr id="20" name="Rectangle 19"/>
          <p:cNvSpPr/>
          <p:nvPr/>
        </p:nvSpPr>
        <p:spPr>
          <a:xfrm>
            <a:off x="4241636" y="4651698"/>
            <a:ext cx="1468073" cy="8808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dirty="0"/>
              <a:t>be</a:t>
            </a:r>
            <a:endParaRPr lang="ro-RO" dirty="0"/>
          </a:p>
        </p:txBody>
      </p:sp>
      <p:cxnSp>
        <p:nvCxnSpPr>
          <p:cNvPr id="21" name="Straight Connector 20"/>
          <p:cNvCxnSpPr>
            <a:stCxn id="20" idx="1"/>
            <a:endCxn id="20" idx="3"/>
          </p:cNvCxnSpPr>
          <p:nvPr/>
        </p:nvCxnSpPr>
        <p:spPr>
          <a:xfrm>
            <a:off x="4241636" y="5092117"/>
            <a:ext cx="1468073" cy="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flipV="1">
            <a:off x="4874345" y="4853032"/>
            <a:ext cx="1468073" cy="4781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Rectangle 22"/>
          <p:cNvSpPr/>
          <p:nvPr/>
        </p:nvSpPr>
        <p:spPr>
          <a:xfrm>
            <a:off x="6342418" y="4611153"/>
            <a:ext cx="1468073" cy="8808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dirty="0"/>
              <a:t>or</a:t>
            </a:r>
            <a:endParaRPr lang="ro-RO" dirty="0"/>
          </a:p>
        </p:txBody>
      </p:sp>
      <p:cxnSp>
        <p:nvCxnSpPr>
          <p:cNvPr id="24" name="Straight Connector 23"/>
          <p:cNvCxnSpPr>
            <a:stCxn id="23" idx="1"/>
            <a:endCxn id="23" idx="3"/>
          </p:cNvCxnSpPr>
          <p:nvPr/>
        </p:nvCxnSpPr>
        <p:spPr>
          <a:xfrm>
            <a:off x="6342418" y="5051571"/>
            <a:ext cx="1468073" cy="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flipV="1">
            <a:off x="7080649" y="4827865"/>
            <a:ext cx="1468073" cy="4781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8" name="Oval 27"/>
          <p:cNvSpPr/>
          <p:nvPr/>
        </p:nvSpPr>
        <p:spPr>
          <a:xfrm>
            <a:off x="8548719" y="4404220"/>
            <a:ext cx="664128" cy="664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null</a:t>
            </a:r>
            <a:endParaRPr lang="ro-RO" sz="900" dirty="0"/>
          </a:p>
        </p:txBody>
      </p:sp>
      <p:sp>
        <p:nvSpPr>
          <p:cNvPr id="30" name="Oval 29"/>
          <p:cNvSpPr/>
          <p:nvPr/>
        </p:nvSpPr>
        <p:spPr>
          <a:xfrm>
            <a:off x="2868947" y="4627124"/>
            <a:ext cx="916575" cy="8824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first</a:t>
            </a:r>
            <a:endParaRPr lang="ro-RO" dirty="0"/>
          </a:p>
        </p:txBody>
      </p:sp>
      <p:cxnSp>
        <p:nvCxnSpPr>
          <p:cNvPr id="31" name="Straight Arrow Connector 30"/>
          <p:cNvCxnSpPr/>
          <p:nvPr/>
        </p:nvCxnSpPr>
        <p:spPr>
          <a:xfrm flipV="1">
            <a:off x="3775019" y="4888788"/>
            <a:ext cx="466613" cy="1510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7408300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Liste </a:t>
            </a:r>
            <a:r>
              <a:rPr lang="ro-RO" dirty="0" smtClean="0"/>
              <a:t>înlănțuite</a:t>
            </a:r>
            <a:r>
              <a:rPr lang="en-GB" dirty="0" smtClean="0"/>
              <a:t/>
            </a:r>
            <a:br>
              <a:rPr lang="en-GB" dirty="0" smtClean="0"/>
            </a:br>
            <a:r>
              <a:rPr lang="en-GB" dirty="0" err="1"/>
              <a:t>Implementarea</a:t>
            </a:r>
            <a:r>
              <a:rPr lang="en-GB" dirty="0"/>
              <a:t> </a:t>
            </a:r>
            <a:r>
              <a:rPr lang="en-GB" dirty="0" err="1"/>
              <a:t>unei</a:t>
            </a:r>
            <a:r>
              <a:rPr lang="en-GB" dirty="0"/>
              <a:t> </a:t>
            </a:r>
            <a:r>
              <a:rPr lang="en-GB" dirty="0" err="1"/>
              <a:t>stive</a:t>
            </a:r>
            <a:endParaRPr lang="ro-RO" dirty="0"/>
          </a:p>
        </p:txBody>
      </p:sp>
      <p:sp>
        <p:nvSpPr>
          <p:cNvPr id="3" name="Content Placeholder 2"/>
          <p:cNvSpPr>
            <a:spLocks noGrp="1"/>
          </p:cNvSpPr>
          <p:nvPr>
            <p:ph idx="1"/>
          </p:nvPr>
        </p:nvSpPr>
        <p:spPr/>
        <p:txBody>
          <a:bodyPr/>
          <a:lstStyle/>
          <a:p>
            <a:r>
              <a:rPr lang="ro-RO" dirty="0" smtClean="0"/>
              <a:t>Adăugarea unui element la începutul listei</a:t>
            </a:r>
          </a:p>
          <a:p>
            <a:pPr marL="457189" lvl="1" indent="0">
              <a:buNone/>
            </a:pPr>
            <a:r>
              <a:rPr lang="ro-RO" dirty="0" err="1">
                <a:solidFill>
                  <a:srgbClr val="2B91AF"/>
                </a:solidFill>
                <a:highlight>
                  <a:srgbClr val="FFFFFF"/>
                </a:highlight>
                <a:latin typeface="Consolas" panose="020B0609020204030204" pitchFamily="49" charset="0"/>
              </a:rPr>
              <a:t>Node</a:t>
            </a:r>
            <a:r>
              <a:rPr lang="ro-RO" dirty="0">
                <a:solidFill>
                  <a:srgbClr val="000000"/>
                </a:solidFill>
                <a:highlight>
                  <a:srgbClr val="FFFFFF"/>
                </a:highlight>
                <a:latin typeface="Consolas" panose="020B0609020204030204" pitchFamily="49" charset="0"/>
              </a:rPr>
              <a:t> p = </a:t>
            </a:r>
            <a:r>
              <a:rPr lang="ro-RO" dirty="0" err="1">
                <a:solidFill>
                  <a:srgbClr val="0000FF"/>
                </a:solidFill>
                <a:highlight>
                  <a:srgbClr val="FFFFFF"/>
                </a:highlight>
                <a:latin typeface="Consolas" panose="020B0609020204030204" pitchFamily="49" charset="0"/>
              </a:rPr>
              <a:t>new</a:t>
            </a:r>
            <a:r>
              <a:rPr lang="ro-RO" dirty="0">
                <a:solidFill>
                  <a:srgbClr val="000000"/>
                </a:solidFill>
                <a:highlight>
                  <a:srgbClr val="FFFFFF"/>
                </a:highlight>
                <a:latin typeface="Consolas" panose="020B0609020204030204" pitchFamily="49" charset="0"/>
              </a:rPr>
              <a:t> </a:t>
            </a:r>
            <a:r>
              <a:rPr lang="ro-RO" dirty="0" err="1">
                <a:solidFill>
                  <a:srgbClr val="2B91AF"/>
                </a:solidFill>
                <a:highlight>
                  <a:srgbClr val="FFFFFF"/>
                </a:highlight>
                <a:latin typeface="Consolas" panose="020B0609020204030204" pitchFamily="49" charset="0"/>
              </a:rPr>
              <a:t>Node</a:t>
            </a:r>
            <a:r>
              <a:rPr lang="ro-RO" dirty="0">
                <a:solidFill>
                  <a:srgbClr val="000000"/>
                </a:solidFill>
                <a:highlight>
                  <a:srgbClr val="FFFFFF"/>
                </a:highlight>
                <a:latin typeface="Consolas" panose="020B0609020204030204" pitchFamily="49" charset="0"/>
              </a:rPr>
              <a:t>();</a:t>
            </a:r>
          </a:p>
          <a:p>
            <a:pPr marL="457189" lvl="1" indent="0">
              <a:buNone/>
            </a:pPr>
            <a:r>
              <a:rPr lang="ro-RO" dirty="0" err="1">
                <a:solidFill>
                  <a:srgbClr val="000000"/>
                </a:solidFill>
                <a:highlight>
                  <a:srgbClr val="FFFFFF"/>
                </a:highlight>
                <a:latin typeface="Consolas" panose="020B0609020204030204" pitchFamily="49" charset="0"/>
              </a:rPr>
              <a:t>p.item</a:t>
            </a:r>
            <a:r>
              <a:rPr lang="ro-RO" dirty="0">
                <a:solidFill>
                  <a:srgbClr val="000000"/>
                </a:solidFill>
                <a:highlight>
                  <a:srgbClr val="FFFFFF"/>
                </a:highlight>
                <a:latin typeface="Consolas" panose="020B0609020204030204" pitchFamily="49" charset="0"/>
              </a:rPr>
              <a:t> = item;</a:t>
            </a:r>
          </a:p>
          <a:p>
            <a:endParaRPr lang="ro-RO" dirty="0"/>
          </a:p>
        </p:txBody>
      </p:sp>
      <p:sp>
        <p:nvSpPr>
          <p:cNvPr id="4" name="Rectangle 3"/>
          <p:cNvSpPr/>
          <p:nvPr/>
        </p:nvSpPr>
        <p:spPr>
          <a:xfrm>
            <a:off x="4874345" y="3110222"/>
            <a:ext cx="1468073" cy="8808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dirty="0"/>
              <a:t>to</a:t>
            </a:r>
            <a:endParaRPr lang="ro-RO" dirty="0"/>
          </a:p>
        </p:txBody>
      </p:sp>
      <p:cxnSp>
        <p:nvCxnSpPr>
          <p:cNvPr id="5" name="Straight Connector 4"/>
          <p:cNvCxnSpPr>
            <a:stCxn id="4" idx="1"/>
            <a:endCxn id="4" idx="3"/>
          </p:cNvCxnSpPr>
          <p:nvPr/>
        </p:nvCxnSpPr>
        <p:spPr>
          <a:xfrm>
            <a:off x="4874345" y="3550640"/>
            <a:ext cx="1468073" cy="0"/>
          </a:xfrm>
          <a:prstGeom prst="line">
            <a:avLst/>
          </a:prstGeom>
        </p:spPr>
        <p:style>
          <a:lnRef idx="1">
            <a:schemeClr val="dk1"/>
          </a:lnRef>
          <a:fillRef idx="0">
            <a:schemeClr val="dk1"/>
          </a:fillRef>
          <a:effectRef idx="0">
            <a:schemeClr val="dk1"/>
          </a:effectRef>
          <a:fontRef idx="minor">
            <a:schemeClr val="tx1"/>
          </a:fontRef>
        </p:style>
      </p:cxnSp>
      <p:sp>
        <p:nvSpPr>
          <p:cNvPr id="16" name="Oval 15"/>
          <p:cNvSpPr/>
          <p:nvPr/>
        </p:nvSpPr>
        <p:spPr>
          <a:xfrm>
            <a:off x="3518098" y="3260423"/>
            <a:ext cx="916575" cy="8824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dirty="0"/>
              <a:t>p</a:t>
            </a:r>
          </a:p>
        </p:txBody>
      </p:sp>
      <p:cxnSp>
        <p:nvCxnSpPr>
          <p:cNvPr id="17" name="Straight Arrow Connector 16"/>
          <p:cNvCxnSpPr/>
          <p:nvPr/>
        </p:nvCxnSpPr>
        <p:spPr>
          <a:xfrm flipV="1">
            <a:off x="4424170" y="3522087"/>
            <a:ext cx="466613" cy="1510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Rectangle 17"/>
          <p:cNvSpPr/>
          <p:nvPr/>
        </p:nvSpPr>
        <p:spPr>
          <a:xfrm>
            <a:off x="4241636" y="4651698"/>
            <a:ext cx="1468073" cy="8808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dirty="0"/>
              <a:t>be</a:t>
            </a:r>
            <a:endParaRPr lang="ro-RO" dirty="0"/>
          </a:p>
        </p:txBody>
      </p:sp>
      <p:cxnSp>
        <p:nvCxnSpPr>
          <p:cNvPr id="19" name="Straight Connector 18"/>
          <p:cNvCxnSpPr>
            <a:stCxn id="18" idx="1"/>
            <a:endCxn id="18" idx="3"/>
          </p:cNvCxnSpPr>
          <p:nvPr/>
        </p:nvCxnSpPr>
        <p:spPr>
          <a:xfrm>
            <a:off x="4241636" y="5092117"/>
            <a:ext cx="1468073" cy="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flipV="1">
            <a:off x="4874345" y="4853032"/>
            <a:ext cx="1468073" cy="4781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Rectangle 20"/>
          <p:cNvSpPr/>
          <p:nvPr/>
        </p:nvSpPr>
        <p:spPr>
          <a:xfrm>
            <a:off x="6342418" y="4611153"/>
            <a:ext cx="1468073" cy="8808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dirty="0"/>
              <a:t>or</a:t>
            </a:r>
            <a:endParaRPr lang="ro-RO" dirty="0"/>
          </a:p>
        </p:txBody>
      </p:sp>
      <p:cxnSp>
        <p:nvCxnSpPr>
          <p:cNvPr id="22" name="Straight Connector 21"/>
          <p:cNvCxnSpPr>
            <a:stCxn id="21" idx="1"/>
            <a:endCxn id="21" idx="3"/>
          </p:cNvCxnSpPr>
          <p:nvPr/>
        </p:nvCxnSpPr>
        <p:spPr>
          <a:xfrm>
            <a:off x="6342418" y="5051571"/>
            <a:ext cx="1468073" cy="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flipV="1">
            <a:off x="7080649" y="4827865"/>
            <a:ext cx="1468073" cy="4781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4" name="Oval 23"/>
          <p:cNvSpPr/>
          <p:nvPr/>
        </p:nvSpPr>
        <p:spPr>
          <a:xfrm>
            <a:off x="8548719" y="4404220"/>
            <a:ext cx="664128" cy="664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null</a:t>
            </a:r>
            <a:endParaRPr lang="ro-RO" sz="900" dirty="0"/>
          </a:p>
        </p:txBody>
      </p:sp>
      <p:sp>
        <p:nvSpPr>
          <p:cNvPr id="25" name="Oval 24"/>
          <p:cNvSpPr/>
          <p:nvPr/>
        </p:nvSpPr>
        <p:spPr>
          <a:xfrm>
            <a:off x="2868947" y="4627124"/>
            <a:ext cx="916575" cy="8824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first</a:t>
            </a:r>
            <a:endParaRPr lang="ro-RO" dirty="0"/>
          </a:p>
        </p:txBody>
      </p:sp>
      <p:cxnSp>
        <p:nvCxnSpPr>
          <p:cNvPr id="26" name="Straight Arrow Connector 25"/>
          <p:cNvCxnSpPr/>
          <p:nvPr/>
        </p:nvCxnSpPr>
        <p:spPr>
          <a:xfrm flipV="1">
            <a:off x="3775019" y="4888788"/>
            <a:ext cx="466613" cy="1510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066356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Liste </a:t>
            </a:r>
            <a:r>
              <a:rPr lang="ro-RO" dirty="0" smtClean="0"/>
              <a:t>înlănțuite</a:t>
            </a:r>
            <a:r>
              <a:rPr lang="en-GB" dirty="0" smtClean="0"/>
              <a:t/>
            </a:r>
            <a:br>
              <a:rPr lang="en-GB" dirty="0" smtClean="0"/>
            </a:br>
            <a:r>
              <a:rPr lang="en-GB" dirty="0" err="1"/>
              <a:t>Implementarea</a:t>
            </a:r>
            <a:r>
              <a:rPr lang="en-GB" dirty="0"/>
              <a:t> </a:t>
            </a:r>
            <a:r>
              <a:rPr lang="en-GB" dirty="0" err="1"/>
              <a:t>unei</a:t>
            </a:r>
            <a:r>
              <a:rPr lang="en-GB" dirty="0"/>
              <a:t> </a:t>
            </a:r>
            <a:r>
              <a:rPr lang="en-GB" dirty="0" err="1"/>
              <a:t>stive</a:t>
            </a:r>
            <a:endParaRPr lang="ro-RO" dirty="0"/>
          </a:p>
        </p:txBody>
      </p:sp>
      <p:sp>
        <p:nvSpPr>
          <p:cNvPr id="3" name="Content Placeholder 2"/>
          <p:cNvSpPr>
            <a:spLocks noGrp="1"/>
          </p:cNvSpPr>
          <p:nvPr>
            <p:ph idx="1"/>
          </p:nvPr>
        </p:nvSpPr>
        <p:spPr/>
        <p:txBody>
          <a:bodyPr/>
          <a:lstStyle/>
          <a:p>
            <a:r>
              <a:rPr lang="ro-RO" dirty="0" smtClean="0"/>
              <a:t>Adăugarea unui element la începutul listei</a:t>
            </a:r>
          </a:p>
          <a:p>
            <a:pPr marL="457189" lvl="1" indent="0">
              <a:buNone/>
            </a:pPr>
            <a:r>
              <a:rPr lang="ro-RO" dirty="0" err="1">
                <a:solidFill>
                  <a:srgbClr val="2B91AF"/>
                </a:solidFill>
                <a:highlight>
                  <a:srgbClr val="FFFFFF"/>
                </a:highlight>
                <a:latin typeface="Consolas" panose="020B0609020204030204" pitchFamily="49" charset="0"/>
              </a:rPr>
              <a:t>Node</a:t>
            </a:r>
            <a:r>
              <a:rPr lang="ro-RO" dirty="0">
                <a:solidFill>
                  <a:srgbClr val="000000"/>
                </a:solidFill>
                <a:highlight>
                  <a:srgbClr val="FFFFFF"/>
                </a:highlight>
                <a:latin typeface="Consolas" panose="020B0609020204030204" pitchFamily="49" charset="0"/>
              </a:rPr>
              <a:t> p = </a:t>
            </a:r>
            <a:r>
              <a:rPr lang="ro-RO" dirty="0" err="1">
                <a:solidFill>
                  <a:srgbClr val="0000FF"/>
                </a:solidFill>
                <a:highlight>
                  <a:srgbClr val="FFFFFF"/>
                </a:highlight>
                <a:latin typeface="Consolas" panose="020B0609020204030204" pitchFamily="49" charset="0"/>
              </a:rPr>
              <a:t>new</a:t>
            </a:r>
            <a:r>
              <a:rPr lang="ro-RO" dirty="0">
                <a:solidFill>
                  <a:srgbClr val="000000"/>
                </a:solidFill>
                <a:highlight>
                  <a:srgbClr val="FFFFFF"/>
                </a:highlight>
                <a:latin typeface="Consolas" panose="020B0609020204030204" pitchFamily="49" charset="0"/>
              </a:rPr>
              <a:t> </a:t>
            </a:r>
            <a:r>
              <a:rPr lang="ro-RO" dirty="0" err="1">
                <a:solidFill>
                  <a:srgbClr val="2B91AF"/>
                </a:solidFill>
                <a:highlight>
                  <a:srgbClr val="FFFFFF"/>
                </a:highlight>
                <a:latin typeface="Consolas" panose="020B0609020204030204" pitchFamily="49" charset="0"/>
              </a:rPr>
              <a:t>Node</a:t>
            </a:r>
            <a:r>
              <a:rPr lang="ro-RO" dirty="0">
                <a:solidFill>
                  <a:srgbClr val="000000"/>
                </a:solidFill>
                <a:highlight>
                  <a:srgbClr val="FFFFFF"/>
                </a:highlight>
                <a:latin typeface="Consolas" panose="020B0609020204030204" pitchFamily="49" charset="0"/>
              </a:rPr>
              <a:t>();</a:t>
            </a:r>
          </a:p>
          <a:p>
            <a:pPr marL="457189" lvl="1" indent="0">
              <a:buNone/>
            </a:pPr>
            <a:r>
              <a:rPr lang="ro-RO" dirty="0" err="1">
                <a:solidFill>
                  <a:srgbClr val="000000"/>
                </a:solidFill>
                <a:highlight>
                  <a:srgbClr val="FFFFFF"/>
                </a:highlight>
                <a:latin typeface="Consolas" panose="020B0609020204030204" pitchFamily="49" charset="0"/>
              </a:rPr>
              <a:t>p.item</a:t>
            </a:r>
            <a:r>
              <a:rPr lang="ro-RO" dirty="0">
                <a:solidFill>
                  <a:srgbClr val="000000"/>
                </a:solidFill>
                <a:highlight>
                  <a:srgbClr val="FFFFFF"/>
                </a:highlight>
                <a:latin typeface="Consolas" panose="020B0609020204030204" pitchFamily="49" charset="0"/>
              </a:rPr>
              <a:t> = item;</a:t>
            </a:r>
          </a:p>
          <a:p>
            <a:pPr marL="457189" lvl="1" indent="0">
              <a:buNone/>
            </a:pPr>
            <a:r>
              <a:rPr lang="ro-RO" dirty="0" err="1">
                <a:solidFill>
                  <a:srgbClr val="000000"/>
                </a:solidFill>
                <a:highlight>
                  <a:srgbClr val="FFFFFF"/>
                </a:highlight>
                <a:latin typeface="Consolas" panose="020B0609020204030204" pitchFamily="49" charset="0"/>
              </a:rPr>
              <a:t>p.next</a:t>
            </a:r>
            <a:r>
              <a:rPr lang="ro-RO" dirty="0">
                <a:solidFill>
                  <a:srgbClr val="000000"/>
                </a:solidFill>
                <a:highlight>
                  <a:srgbClr val="FFFFFF"/>
                </a:highlight>
                <a:latin typeface="Consolas" panose="020B0609020204030204" pitchFamily="49" charset="0"/>
              </a:rPr>
              <a:t> = </a:t>
            </a:r>
            <a:r>
              <a:rPr lang="ro-RO" dirty="0" err="1">
                <a:solidFill>
                  <a:srgbClr val="000000"/>
                </a:solidFill>
                <a:highlight>
                  <a:srgbClr val="FFFFFF"/>
                </a:highlight>
                <a:latin typeface="Consolas" panose="020B0609020204030204" pitchFamily="49" charset="0"/>
              </a:rPr>
              <a:t>first</a:t>
            </a:r>
            <a:r>
              <a:rPr lang="ro-RO" dirty="0">
                <a:solidFill>
                  <a:srgbClr val="000000"/>
                </a:solidFill>
                <a:highlight>
                  <a:srgbClr val="FFFFFF"/>
                </a:highlight>
                <a:latin typeface="Consolas" panose="020B0609020204030204" pitchFamily="49" charset="0"/>
              </a:rPr>
              <a:t>;</a:t>
            </a:r>
          </a:p>
          <a:p>
            <a:endParaRPr lang="ro-RO" dirty="0"/>
          </a:p>
        </p:txBody>
      </p:sp>
      <p:sp>
        <p:nvSpPr>
          <p:cNvPr id="4" name="Rectangle 3"/>
          <p:cNvSpPr/>
          <p:nvPr/>
        </p:nvSpPr>
        <p:spPr>
          <a:xfrm>
            <a:off x="4874345" y="3110222"/>
            <a:ext cx="1468073" cy="8808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dirty="0"/>
              <a:t>to</a:t>
            </a:r>
            <a:endParaRPr lang="ro-RO" dirty="0"/>
          </a:p>
        </p:txBody>
      </p:sp>
      <p:cxnSp>
        <p:nvCxnSpPr>
          <p:cNvPr id="5" name="Straight Connector 4"/>
          <p:cNvCxnSpPr>
            <a:stCxn id="4" idx="1"/>
            <a:endCxn id="4" idx="3"/>
          </p:cNvCxnSpPr>
          <p:nvPr/>
        </p:nvCxnSpPr>
        <p:spPr>
          <a:xfrm>
            <a:off x="4874345" y="3550640"/>
            <a:ext cx="1468073" cy="0"/>
          </a:xfrm>
          <a:prstGeom prst="line">
            <a:avLst/>
          </a:prstGeom>
        </p:spPr>
        <p:style>
          <a:lnRef idx="1">
            <a:schemeClr val="dk1"/>
          </a:lnRef>
          <a:fillRef idx="0">
            <a:schemeClr val="dk1"/>
          </a:fillRef>
          <a:effectRef idx="0">
            <a:schemeClr val="dk1"/>
          </a:effectRef>
          <a:fontRef idx="minor">
            <a:schemeClr val="tx1"/>
          </a:fontRef>
        </p:style>
      </p:cxnSp>
      <p:sp>
        <p:nvSpPr>
          <p:cNvPr id="16" name="Oval 15"/>
          <p:cNvSpPr/>
          <p:nvPr/>
        </p:nvSpPr>
        <p:spPr>
          <a:xfrm>
            <a:off x="3518098" y="3260423"/>
            <a:ext cx="916575" cy="8824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dirty="0"/>
              <a:t>p</a:t>
            </a:r>
          </a:p>
        </p:txBody>
      </p:sp>
      <p:cxnSp>
        <p:nvCxnSpPr>
          <p:cNvPr id="17" name="Straight Arrow Connector 16"/>
          <p:cNvCxnSpPr/>
          <p:nvPr/>
        </p:nvCxnSpPr>
        <p:spPr>
          <a:xfrm flipV="1">
            <a:off x="4424170" y="3522087"/>
            <a:ext cx="466613" cy="1510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Rectangle 17"/>
          <p:cNvSpPr/>
          <p:nvPr/>
        </p:nvSpPr>
        <p:spPr>
          <a:xfrm>
            <a:off x="4241636" y="4651698"/>
            <a:ext cx="1468073" cy="8808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dirty="0"/>
              <a:t>be</a:t>
            </a:r>
            <a:endParaRPr lang="ro-RO" dirty="0"/>
          </a:p>
        </p:txBody>
      </p:sp>
      <p:cxnSp>
        <p:nvCxnSpPr>
          <p:cNvPr id="19" name="Straight Connector 18"/>
          <p:cNvCxnSpPr>
            <a:stCxn id="18" idx="1"/>
            <a:endCxn id="18" idx="3"/>
          </p:cNvCxnSpPr>
          <p:nvPr/>
        </p:nvCxnSpPr>
        <p:spPr>
          <a:xfrm>
            <a:off x="4241636" y="5092117"/>
            <a:ext cx="1468073" cy="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flipV="1">
            <a:off x="4874345" y="4853032"/>
            <a:ext cx="1468073" cy="4781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Rectangle 20"/>
          <p:cNvSpPr/>
          <p:nvPr/>
        </p:nvSpPr>
        <p:spPr>
          <a:xfrm>
            <a:off x="6342418" y="4611153"/>
            <a:ext cx="1468073" cy="8808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dirty="0"/>
              <a:t>or</a:t>
            </a:r>
            <a:endParaRPr lang="ro-RO" dirty="0"/>
          </a:p>
        </p:txBody>
      </p:sp>
      <p:cxnSp>
        <p:nvCxnSpPr>
          <p:cNvPr id="22" name="Straight Connector 21"/>
          <p:cNvCxnSpPr>
            <a:stCxn id="21" idx="1"/>
            <a:endCxn id="21" idx="3"/>
          </p:cNvCxnSpPr>
          <p:nvPr/>
        </p:nvCxnSpPr>
        <p:spPr>
          <a:xfrm>
            <a:off x="6342418" y="5051571"/>
            <a:ext cx="1468073" cy="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flipV="1">
            <a:off x="7080649" y="4827865"/>
            <a:ext cx="1468073" cy="4781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4" name="Oval 23"/>
          <p:cNvSpPr/>
          <p:nvPr/>
        </p:nvSpPr>
        <p:spPr>
          <a:xfrm>
            <a:off x="8548719" y="4404220"/>
            <a:ext cx="664128" cy="664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null</a:t>
            </a:r>
            <a:endParaRPr lang="ro-RO" sz="900" dirty="0"/>
          </a:p>
        </p:txBody>
      </p:sp>
      <p:sp>
        <p:nvSpPr>
          <p:cNvPr id="25" name="Oval 24"/>
          <p:cNvSpPr/>
          <p:nvPr/>
        </p:nvSpPr>
        <p:spPr>
          <a:xfrm>
            <a:off x="2868947" y="4627124"/>
            <a:ext cx="916575" cy="8824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first</a:t>
            </a:r>
            <a:endParaRPr lang="ro-RO" dirty="0"/>
          </a:p>
        </p:txBody>
      </p:sp>
      <p:cxnSp>
        <p:nvCxnSpPr>
          <p:cNvPr id="26" name="Straight Arrow Connector 25"/>
          <p:cNvCxnSpPr/>
          <p:nvPr/>
        </p:nvCxnSpPr>
        <p:spPr>
          <a:xfrm flipV="1">
            <a:off x="3775019" y="4888788"/>
            <a:ext cx="466613" cy="1510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a:endCxn id="18" idx="0"/>
          </p:cNvCxnSpPr>
          <p:nvPr/>
        </p:nvCxnSpPr>
        <p:spPr>
          <a:xfrm flipH="1">
            <a:off x="4975671" y="3751629"/>
            <a:ext cx="734036" cy="9000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3440383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Liste </a:t>
            </a:r>
            <a:r>
              <a:rPr lang="ro-RO" dirty="0" smtClean="0"/>
              <a:t>înlănțuite</a:t>
            </a:r>
            <a:r>
              <a:rPr lang="en-GB" dirty="0" smtClean="0"/>
              <a:t/>
            </a:r>
            <a:br>
              <a:rPr lang="en-GB" dirty="0" smtClean="0"/>
            </a:br>
            <a:r>
              <a:rPr lang="en-GB" dirty="0" err="1"/>
              <a:t>Implementarea</a:t>
            </a:r>
            <a:r>
              <a:rPr lang="en-GB" dirty="0"/>
              <a:t> </a:t>
            </a:r>
            <a:r>
              <a:rPr lang="en-GB" dirty="0" err="1"/>
              <a:t>unei</a:t>
            </a:r>
            <a:r>
              <a:rPr lang="en-GB" dirty="0"/>
              <a:t> </a:t>
            </a:r>
            <a:r>
              <a:rPr lang="en-GB" dirty="0" err="1"/>
              <a:t>stive</a:t>
            </a:r>
            <a:endParaRPr lang="ro-RO" dirty="0"/>
          </a:p>
        </p:txBody>
      </p:sp>
      <p:sp>
        <p:nvSpPr>
          <p:cNvPr id="3" name="Content Placeholder 2"/>
          <p:cNvSpPr>
            <a:spLocks noGrp="1"/>
          </p:cNvSpPr>
          <p:nvPr>
            <p:ph idx="1"/>
          </p:nvPr>
        </p:nvSpPr>
        <p:spPr/>
        <p:txBody>
          <a:bodyPr/>
          <a:lstStyle/>
          <a:p>
            <a:r>
              <a:rPr lang="ro-RO" dirty="0" smtClean="0"/>
              <a:t>Adăugarea unui element la începutul listei</a:t>
            </a:r>
          </a:p>
          <a:p>
            <a:pPr marL="457189" lvl="1" indent="0">
              <a:buNone/>
            </a:pPr>
            <a:r>
              <a:rPr lang="ro-RO" dirty="0" err="1">
                <a:solidFill>
                  <a:srgbClr val="2B91AF"/>
                </a:solidFill>
                <a:highlight>
                  <a:srgbClr val="FFFFFF"/>
                </a:highlight>
                <a:latin typeface="Consolas" panose="020B0609020204030204" pitchFamily="49" charset="0"/>
              </a:rPr>
              <a:t>Node</a:t>
            </a:r>
            <a:r>
              <a:rPr lang="ro-RO" dirty="0">
                <a:solidFill>
                  <a:srgbClr val="000000"/>
                </a:solidFill>
                <a:highlight>
                  <a:srgbClr val="FFFFFF"/>
                </a:highlight>
                <a:latin typeface="Consolas" panose="020B0609020204030204" pitchFamily="49" charset="0"/>
              </a:rPr>
              <a:t> p = </a:t>
            </a:r>
            <a:r>
              <a:rPr lang="ro-RO" dirty="0" err="1">
                <a:solidFill>
                  <a:srgbClr val="0000FF"/>
                </a:solidFill>
                <a:highlight>
                  <a:srgbClr val="FFFFFF"/>
                </a:highlight>
                <a:latin typeface="Consolas" panose="020B0609020204030204" pitchFamily="49" charset="0"/>
              </a:rPr>
              <a:t>new</a:t>
            </a:r>
            <a:r>
              <a:rPr lang="ro-RO" dirty="0">
                <a:solidFill>
                  <a:srgbClr val="000000"/>
                </a:solidFill>
                <a:highlight>
                  <a:srgbClr val="FFFFFF"/>
                </a:highlight>
                <a:latin typeface="Consolas" panose="020B0609020204030204" pitchFamily="49" charset="0"/>
              </a:rPr>
              <a:t> </a:t>
            </a:r>
            <a:r>
              <a:rPr lang="ro-RO" dirty="0" err="1">
                <a:solidFill>
                  <a:srgbClr val="2B91AF"/>
                </a:solidFill>
                <a:highlight>
                  <a:srgbClr val="FFFFFF"/>
                </a:highlight>
                <a:latin typeface="Consolas" panose="020B0609020204030204" pitchFamily="49" charset="0"/>
              </a:rPr>
              <a:t>Node</a:t>
            </a:r>
            <a:r>
              <a:rPr lang="ro-RO" dirty="0">
                <a:solidFill>
                  <a:srgbClr val="000000"/>
                </a:solidFill>
                <a:highlight>
                  <a:srgbClr val="FFFFFF"/>
                </a:highlight>
                <a:latin typeface="Consolas" panose="020B0609020204030204" pitchFamily="49" charset="0"/>
              </a:rPr>
              <a:t>();</a:t>
            </a:r>
          </a:p>
          <a:p>
            <a:pPr marL="457189" lvl="1" indent="0">
              <a:buNone/>
            </a:pPr>
            <a:r>
              <a:rPr lang="ro-RO" dirty="0" err="1">
                <a:solidFill>
                  <a:srgbClr val="000000"/>
                </a:solidFill>
                <a:highlight>
                  <a:srgbClr val="FFFFFF"/>
                </a:highlight>
                <a:latin typeface="Consolas" panose="020B0609020204030204" pitchFamily="49" charset="0"/>
              </a:rPr>
              <a:t>p.item</a:t>
            </a:r>
            <a:r>
              <a:rPr lang="ro-RO" dirty="0">
                <a:solidFill>
                  <a:srgbClr val="000000"/>
                </a:solidFill>
                <a:highlight>
                  <a:srgbClr val="FFFFFF"/>
                </a:highlight>
                <a:latin typeface="Consolas" panose="020B0609020204030204" pitchFamily="49" charset="0"/>
              </a:rPr>
              <a:t> = item;</a:t>
            </a:r>
          </a:p>
          <a:p>
            <a:pPr marL="457189" lvl="1" indent="0">
              <a:buNone/>
            </a:pPr>
            <a:r>
              <a:rPr lang="ro-RO" dirty="0" err="1">
                <a:solidFill>
                  <a:srgbClr val="000000"/>
                </a:solidFill>
                <a:highlight>
                  <a:srgbClr val="FFFFFF"/>
                </a:highlight>
                <a:latin typeface="Consolas" panose="020B0609020204030204" pitchFamily="49" charset="0"/>
              </a:rPr>
              <a:t>p.next</a:t>
            </a:r>
            <a:r>
              <a:rPr lang="ro-RO" dirty="0">
                <a:solidFill>
                  <a:srgbClr val="000000"/>
                </a:solidFill>
                <a:highlight>
                  <a:srgbClr val="FFFFFF"/>
                </a:highlight>
                <a:latin typeface="Consolas" panose="020B0609020204030204" pitchFamily="49" charset="0"/>
              </a:rPr>
              <a:t> = </a:t>
            </a:r>
            <a:r>
              <a:rPr lang="ro-RO" dirty="0" err="1">
                <a:solidFill>
                  <a:srgbClr val="000000"/>
                </a:solidFill>
                <a:highlight>
                  <a:srgbClr val="FFFFFF"/>
                </a:highlight>
                <a:latin typeface="Consolas" panose="020B0609020204030204" pitchFamily="49" charset="0"/>
              </a:rPr>
              <a:t>first</a:t>
            </a:r>
            <a:r>
              <a:rPr lang="ro-RO" dirty="0">
                <a:solidFill>
                  <a:srgbClr val="000000"/>
                </a:solidFill>
                <a:highlight>
                  <a:srgbClr val="FFFFFF"/>
                </a:highlight>
                <a:latin typeface="Consolas" panose="020B0609020204030204" pitchFamily="49" charset="0"/>
              </a:rPr>
              <a:t>;</a:t>
            </a:r>
          </a:p>
          <a:p>
            <a:pPr marL="457189" lvl="1" indent="0">
              <a:buNone/>
            </a:pPr>
            <a:r>
              <a:rPr lang="ro-RO" dirty="0" err="1">
                <a:solidFill>
                  <a:srgbClr val="000000"/>
                </a:solidFill>
                <a:highlight>
                  <a:srgbClr val="FFFFFF"/>
                </a:highlight>
                <a:latin typeface="Consolas" panose="020B0609020204030204" pitchFamily="49" charset="0"/>
              </a:rPr>
              <a:t>first</a:t>
            </a:r>
            <a:r>
              <a:rPr lang="ro-RO" dirty="0">
                <a:solidFill>
                  <a:srgbClr val="000000"/>
                </a:solidFill>
                <a:highlight>
                  <a:srgbClr val="FFFFFF"/>
                </a:highlight>
                <a:latin typeface="Consolas" panose="020B0609020204030204" pitchFamily="49" charset="0"/>
              </a:rPr>
              <a:t> = p</a:t>
            </a:r>
            <a:r>
              <a:rPr lang="ro-RO" dirty="0" smtClean="0">
                <a:solidFill>
                  <a:srgbClr val="000000"/>
                </a:solidFill>
                <a:highlight>
                  <a:srgbClr val="FFFFFF"/>
                </a:highlight>
                <a:latin typeface="Consolas" panose="020B0609020204030204" pitchFamily="49" charset="0"/>
              </a:rPr>
              <a:t>;</a:t>
            </a:r>
          </a:p>
          <a:p>
            <a:endParaRPr lang="ro-RO" dirty="0"/>
          </a:p>
        </p:txBody>
      </p:sp>
      <p:sp>
        <p:nvSpPr>
          <p:cNvPr id="4" name="Rectangle 3"/>
          <p:cNvSpPr/>
          <p:nvPr/>
        </p:nvSpPr>
        <p:spPr>
          <a:xfrm>
            <a:off x="4874345" y="3110222"/>
            <a:ext cx="1468073" cy="8808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dirty="0"/>
              <a:t>to</a:t>
            </a:r>
            <a:endParaRPr lang="ro-RO" dirty="0"/>
          </a:p>
        </p:txBody>
      </p:sp>
      <p:cxnSp>
        <p:nvCxnSpPr>
          <p:cNvPr id="5" name="Straight Connector 4"/>
          <p:cNvCxnSpPr>
            <a:stCxn id="4" idx="1"/>
            <a:endCxn id="4" idx="3"/>
          </p:cNvCxnSpPr>
          <p:nvPr/>
        </p:nvCxnSpPr>
        <p:spPr>
          <a:xfrm>
            <a:off x="4874345" y="3550640"/>
            <a:ext cx="1468073" cy="0"/>
          </a:xfrm>
          <a:prstGeom prst="line">
            <a:avLst/>
          </a:prstGeom>
        </p:spPr>
        <p:style>
          <a:lnRef idx="1">
            <a:schemeClr val="dk1"/>
          </a:lnRef>
          <a:fillRef idx="0">
            <a:schemeClr val="dk1"/>
          </a:fillRef>
          <a:effectRef idx="0">
            <a:schemeClr val="dk1"/>
          </a:effectRef>
          <a:fontRef idx="minor">
            <a:schemeClr val="tx1"/>
          </a:fontRef>
        </p:style>
      </p:cxnSp>
      <p:sp>
        <p:nvSpPr>
          <p:cNvPr id="16" name="Oval 15"/>
          <p:cNvSpPr/>
          <p:nvPr/>
        </p:nvSpPr>
        <p:spPr>
          <a:xfrm>
            <a:off x="3518098" y="3260423"/>
            <a:ext cx="916575" cy="8824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dirty="0"/>
              <a:t>p</a:t>
            </a:r>
          </a:p>
        </p:txBody>
      </p:sp>
      <p:cxnSp>
        <p:nvCxnSpPr>
          <p:cNvPr id="17" name="Straight Arrow Connector 16"/>
          <p:cNvCxnSpPr/>
          <p:nvPr/>
        </p:nvCxnSpPr>
        <p:spPr>
          <a:xfrm flipV="1">
            <a:off x="4424170" y="3522087"/>
            <a:ext cx="466613" cy="1510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Rectangle 17"/>
          <p:cNvSpPr/>
          <p:nvPr/>
        </p:nvSpPr>
        <p:spPr>
          <a:xfrm>
            <a:off x="4241636" y="4651698"/>
            <a:ext cx="1468073" cy="8808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dirty="0"/>
              <a:t>be</a:t>
            </a:r>
            <a:endParaRPr lang="ro-RO" dirty="0"/>
          </a:p>
        </p:txBody>
      </p:sp>
      <p:cxnSp>
        <p:nvCxnSpPr>
          <p:cNvPr id="19" name="Straight Connector 18"/>
          <p:cNvCxnSpPr>
            <a:stCxn id="18" idx="1"/>
            <a:endCxn id="18" idx="3"/>
          </p:cNvCxnSpPr>
          <p:nvPr/>
        </p:nvCxnSpPr>
        <p:spPr>
          <a:xfrm>
            <a:off x="4241636" y="5092117"/>
            <a:ext cx="1468073" cy="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flipV="1">
            <a:off x="4874345" y="4853032"/>
            <a:ext cx="1468073" cy="4781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Rectangle 20"/>
          <p:cNvSpPr/>
          <p:nvPr/>
        </p:nvSpPr>
        <p:spPr>
          <a:xfrm>
            <a:off x="6342418" y="4611153"/>
            <a:ext cx="1468073" cy="8808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dirty="0"/>
              <a:t>or</a:t>
            </a:r>
            <a:endParaRPr lang="ro-RO" dirty="0"/>
          </a:p>
        </p:txBody>
      </p:sp>
      <p:cxnSp>
        <p:nvCxnSpPr>
          <p:cNvPr id="22" name="Straight Connector 21"/>
          <p:cNvCxnSpPr>
            <a:stCxn id="21" idx="1"/>
            <a:endCxn id="21" idx="3"/>
          </p:cNvCxnSpPr>
          <p:nvPr/>
        </p:nvCxnSpPr>
        <p:spPr>
          <a:xfrm>
            <a:off x="6342418" y="5051571"/>
            <a:ext cx="1468073" cy="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flipV="1">
            <a:off x="7080649" y="4827865"/>
            <a:ext cx="1468073" cy="4781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4" name="Oval 23"/>
          <p:cNvSpPr/>
          <p:nvPr/>
        </p:nvSpPr>
        <p:spPr>
          <a:xfrm>
            <a:off x="8548719" y="4404220"/>
            <a:ext cx="664128" cy="664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null</a:t>
            </a:r>
            <a:endParaRPr lang="ro-RO" sz="900" dirty="0"/>
          </a:p>
        </p:txBody>
      </p:sp>
      <p:sp>
        <p:nvSpPr>
          <p:cNvPr id="25" name="Oval 24"/>
          <p:cNvSpPr/>
          <p:nvPr/>
        </p:nvSpPr>
        <p:spPr>
          <a:xfrm>
            <a:off x="2868947" y="4627124"/>
            <a:ext cx="916575" cy="8824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first</a:t>
            </a:r>
            <a:endParaRPr lang="ro-RO" dirty="0"/>
          </a:p>
        </p:txBody>
      </p:sp>
      <p:cxnSp>
        <p:nvCxnSpPr>
          <p:cNvPr id="26" name="Straight Arrow Connector 25"/>
          <p:cNvCxnSpPr/>
          <p:nvPr/>
        </p:nvCxnSpPr>
        <p:spPr>
          <a:xfrm flipV="1">
            <a:off x="3775019" y="3751629"/>
            <a:ext cx="1099323" cy="12881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a:endCxn id="18" idx="0"/>
          </p:cNvCxnSpPr>
          <p:nvPr/>
        </p:nvCxnSpPr>
        <p:spPr>
          <a:xfrm flipH="1">
            <a:off x="4975671" y="3751629"/>
            <a:ext cx="734036" cy="9000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5914862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Liste </a:t>
            </a:r>
            <a:r>
              <a:rPr lang="ro-RO" dirty="0" smtClean="0"/>
              <a:t>înlănțuite</a:t>
            </a:r>
            <a:r>
              <a:rPr lang="en-GB" dirty="0" smtClean="0"/>
              <a:t/>
            </a:r>
            <a:br>
              <a:rPr lang="en-GB" dirty="0" smtClean="0"/>
            </a:br>
            <a:r>
              <a:rPr lang="en-GB" dirty="0" err="1"/>
              <a:t>Implementarea</a:t>
            </a:r>
            <a:r>
              <a:rPr lang="en-GB" dirty="0"/>
              <a:t> </a:t>
            </a:r>
            <a:r>
              <a:rPr lang="en-GB" dirty="0" err="1"/>
              <a:t>unei</a:t>
            </a:r>
            <a:r>
              <a:rPr lang="en-GB" dirty="0"/>
              <a:t> </a:t>
            </a:r>
            <a:r>
              <a:rPr lang="en-GB" dirty="0" err="1"/>
              <a:t>stive</a:t>
            </a:r>
            <a:endParaRPr lang="ro-RO" dirty="0"/>
          </a:p>
        </p:txBody>
      </p:sp>
      <p:sp>
        <p:nvSpPr>
          <p:cNvPr id="3" name="Content Placeholder 2"/>
          <p:cNvSpPr>
            <a:spLocks noGrp="1"/>
          </p:cNvSpPr>
          <p:nvPr>
            <p:ph idx="1"/>
          </p:nvPr>
        </p:nvSpPr>
        <p:spPr/>
        <p:txBody>
          <a:bodyPr/>
          <a:lstStyle/>
          <a:p>
            <a:r>
              <a:rPr lang="ro-RO" dirty="0" smtClean="0"/>
              <a:t>Adăugarea unui element la începutul listei</a:t>
            </a:r>
          </a:p>
          <a:p>
            <a:pPr marL="457189" lvl="1" indent="0">
              <a:buNone/>
            </a:pPr>
            <a:r>
              <a:rPr lang="ro-RO" dirty="0" err="1">
                <a:solidFill>
                  <a:srgbClr val="2B91AF"/>
                </a:solidFill>
                <a:highlight>
                  <a:srgbClr val="FFFFFF"/>
                </a:highlight>
                <a:latin typeface="Consolas" panose="020B0609020204030204" pitchFamily="49" charset="0"/>
              </a:rPr>
              <a:t>Node</a:t>
            </a:r>
            <a:r>
              <a:rPr lang="ro-RO" dirty="0">
                <a:solidFill>
                  <a:srgbClr val="000000"/>
                </a:solidFill>
                <a:highlight>
                  <a:srgbClr val="FFFFFF"/>
                </a:highlight>
                <a:latin typeface="Consolas" panose="020B0609020204030204" pitchFamily="49" charset="0"/>
              </a:rPr>
              <a:t> p = </a:t>
            </a:r>
            <a:r>
              <a:rPr lang="ro-RO" dirty="0" err="1">
                <a:solidFill>
                  <a:srgbClr val="0000FF"/>
                </a:solidFill>
                <a:highlight>
                  <a:srgbClr val="FFFFFF"/>
                </a:highlight>
                <a:latin typeface="Consolas" panose="020B0609020204030204" pitchFamily="49" charset="0"/>
              </a:rPr>
              <a:t>new</a:t>
            </a:r>
            <a:r>
              <a:rPr lang="ro-RO" dirty="0">
                <a:solidFill>
                  <a:srgbClr val="000000"/>
                </a:solidFill>
                <a:highlight>
                  <a:srgbClr val="FFFFFF"/>
                </a:highlight>
                <a:latin typeface="Consolas" panose="020B0609020204030204" pitchFamily="49" charset="0"/>
              </a:rPr>
              <a:t> </a:t>
            </a:r>
            <a:r>
              <a:rPr lang="ro-RO" dirty="0" err="1">
                <a:solidFill>
                  <a:srgbClr val="2B91AF"/>
                </a:solidFill>
                <a:highlight>
                  <a:srgbClr val="FFFFFF"/>
                </a:highlight>
                <a:latin typeface="Consolas" panose="020B0609020204030204" pitchFamily="49" charset="0"/>
              </a:rPr>
              <a:t>Node</a:t>
            </a:r>
            <a:r>
              <a:rPr lang="ro-RO" dirty="0">
                <a:solidFill>
                  <a:srgbClr val="000000"/>
                </a:solidFill>
                <a:highlight>
                  <a:srgbClr val="FFFFFF"/>
                </a:highlight>
                <a:latin typeface="Consolas" panose="020B0609020204030204" pitchFamily="49" charset="0"/>
              </a:rPr>
              <a:t>();</a:t>
            </a:r>
          </a:p>
          <a:p>
            <a:pPr marL="457189" lvl="1" indent="0">
              <a:buNone/>
            </a:pPr>
            <a:r>
              <a:rPr lang="ro-RO" dirty="0" err="1">
                <a:solidFill>
                  <a:srgbClr val="000000"/>
                </a:solidFill>
                <a:highlight>
                  <a:srgbClr val="FFFFFF"/>
                </a:highlight>
                <a:latin typeface="Consolas" panose="020B0609020204030204" pitchFamily="49" charset="0"/>
              </a:rPr>
              <a:t>p.item</a:t>
            </a:r>
            <a:r>
              <a:rPr lang="ro-RO" dirty="0">
                <a:solidFill>
                  <a:srgbClr val="000000"/>
                </a:solidFill>
                <a:highlight>
                  <a:srgbClr val="FFFFFF"/>
                </a:highlight>
                <a:latin typeface="Consolas" panose="020B0609020204030204" pitchFamily="49" charset="0"/>
              </a:rPr>
              <a:t> = item;</a:t>
            </a:r>
          </a:p>
          <a:p>
            <a:pPr marL="457189" lvl="1" indent="0">
              <a:buNone/>
            </a:pPr>
            <a:r>
              <a:rPr lang="ro-RO" dirty="0" err="1">
                <a:solidFill>
                  <a:srgbClr val="000000"/>
                </a:solidFill>
                <a:highlight>
                  <a:srgbClr val="FFFFFF"/>
                </a:highlight>
                <a:latin typeface="Consolas" panose="020B0609020204030204" pitchFamily="49" charset="0"/>
              </a:rPr>
              <a:t>p.next</a:t>
            </a:r>
            <a:r>
              <a:rPr lang="ro-RO" dirty="0">
                <a:solidFill>
                  <a:srgbClr val="000000"/>
                </a:solidFill>
                <a:highlight>
                  <a:srgbClr val="FFFFFF"/>
                </a:highlight>
                <a:latin typeface="Consolas" panose="020B0609020204030204" pitchFamily="49" charset="0"/>
              </a:rPr>
              <a:t> = </a:t>
            </a:r>
            <a:r>
              <a:rPr lang="ro-RO" dirty="0" err="1">
                <a:solidFill>
                  <a:srgbClr val="000000"/>
                </a:solidFill>
                <a:highlight>
                  <a:srgbClr val="FFFFFF"/>
                </a:highlight>
                <a:latin typeface="Consolas" panose="020B0609020204030204" pitchFamily="49" charset="0"/>
              </a:rPr>
              <a:t>first</a:t>
            </a:r>
            <a:r>
              <a:rPr lang="ro-RO" dirty="0">
                <a:solidFill>
                  <a:srgbClr val="000000"/>
                </a:solidFill>
                <a:highlight>
                  <a:srgbClr val="FFFFFF"/>
                </a:highlight>
                <a:latin typeface="Consolas" panose="020B0609020204030204" pitchFamily="49" charset="0"/>
              </a:rPr>
              <a:t>;</a:t>
            </a:r>
          </a:p>
          <a:p>
            <a:pPr marL="457189" lvl="1" indent="0">
              <a:buNone/>
            </a:pPr>
            <a:r>
              <a:rPr lang="ro-RO" dirty="0" err="1">
                <a:solidFill>
                  <a:srgbClr val="000000"/>
                </a:solidFill>
                <a:highlight>
                  <a:srgbClr val="FFFFFF"/>
                </a:highlight>
                <a:latin typeface="Consolas" panose="020B0609020204030204" pitchFamily="49" charset="0"/>
              </a:rPr>
              <a:t>first</a:t>
            </a:r>
            <a:r>
              <a:rPr lang="ro-RO" dirty="0">
                <a:solidFill>
                  <a:srgbClr val="000000"/>
                </a:solidFill>
                <a:highlight>
                  <a:srgbClr val="FFFFFF"/>
                </a:highlight>
                <a:latin typeface="Consolas" panose="020B0609020204030204" pitchFamily="49" charset="0"/>
              </a:rPr>
              <a:t> = p</a:t>
            </a:r>
            <a:r>
              <a:rPr lang="ro-RO" dirty="0" smtClean="0">
                <a:solidFill>
                  <a:srgbClr val="000000"/>
                </a:solidFill>
                <a:highlight>
                  <a:srgbClr val="FFFFFF"/>
                </a:highlight>
                <a:latin typeface="Consolas" panose="020B0609020204030204" pitchFamily="49" charset="0"/>
              </a:rPr>
              <a:t>;</a:t>
            </a:r>
          </a:p>
          <a:p>
            <a:endParaRPr lang="ro-RO" dirty="0"/>
          </a:p>
        </p:txBody>
      </p:sp>
      <p:sp>
        <p:nvSpPr>
          <p:cNvPr id="4" name="Rectangle 3"/>
          <p:cNvSpPr/>
          <p:nvPr/>
        </p:nvSpPr>
        <p:spPr>
          <a:xfrm>
            <a:off x="2225526" y="4651698"/>
            <a:ext cx="1468073" cy="8808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dirty="0"/>
              <a:t>to</a:t>
            </a:r>
            <a:endParaRPr lang="ro-RO" dirty="0"/>
          </a:p>
        </p:txBody>
      </p:sp>
      <p:cxnSp>
        <p:nvCxnSpPr>
          <p:cNvPr id="5" name="Straight Connector 4"/>
          <p:cNvCxnSpPr>
            <a:stCxn id="4" idx="1"/>
            <a:endCxn id="4" idx="3"/>
          </p:cNvCxnSpPr>
          <p:nvPr/>
        </p:nvCxnSpPr>
        <p:spPr>
          <a:xfrm>
            <a:off x="2225526" y="5092117"/>
            <a:ext cx="1468073" cy="0"/>
          </a:xfrm>
          <a:prstGeom prst="line">
            <a:avLst/>
          </a:prstGeom>
        </p:spPr>
        <p:style>
          <a:lnRef idx="1">
            <a:schemeClr val="dk1"/>
          </a:lnRef>
          <a:fillRef idx="0">
            <a:schemeClr val="dk1"/>
          </a:fillRef>
          <a:effectRef idx="0">
            <a:schemeClr val="dk1"/>
          </a:effectRef>
          <a:fontRef idx="minor">
            <a:schemeClr val="tx1"/>
          </a:fontRef>
        </p:style>
      </p:cxnSp>
      <p:sp>
        <p:nvSpPr>
          <p:cNvPr id="16" name="Oval 15"/>
          <p:cNvSpPr/>
          <p:nvPr/>
        </p:nvSpPr>
        <p:spPr>
          <a:xfrm>
            <a:off x="3518098" y="3260423"/>
            <a:ext cx="916575" cy="8824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dirty="0"/>
              <a:t>p</a:t>
            </a:r>
          </a:p>
        </p:txBody>
      </p:sp>
      <p:cxnSp>
        <p:nvCxnSpPr>
          <p:cNvPr id="17" name="Straight Arrow Connector 16"/>
          <p:cNvCxnSpPr>
            <a:stCxn id="16" idx="3"/>
            <a:endCxn id="4" idx="0"/>
          </p:cNvCxnSpPr>
          <p:nvPr/>
        </p:nvCxnSpPr>
        <p:spPr>
          <a:xfrm flipH="1">
            <a:off x="2959562" y="4013639"/>
            <a:ext cx="692764" cy="63805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Rectangle 17"/>
          <p:cNvSpPr/>
          <p:nvPr/>
        </p:nvSpPr>
        <p:spPr>
          <a:xfrm>
            <a:off x="4241636" y="4651698"/>
            <a:ext cx="1468073" cy="8808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dirty="0"/>
              <a:t>be</a:t>
            </a:r>
            <a:endParaRPr lang="ro-RO" dirty="0"/>
          </a:p>
        </p:txBody>
      </p:sp>
      <p:cxnSp>
        <p:nvCxnSpPr>
          <p:cNvPr id="19" name="Straight Connector 18"/>
          <p:cNvCxnSpPr>
            <a:stCxn id="18" idx="1"/>
            <a:endCxn id="18" idx="3"/>
          </p:cNvCxnSpPr>
          <p:nvPr/>
        </p:nvCxnSpPr>
        <p:spPr>
          <a:xfrm>
            <a:off x="4241636" y="5092117"/>
            <a:ext cx="1468073" cy="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flipV="1">
            <a:off x="4874345" y="4853032"/>
            <a:ext cx="1468073" cy="4781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Rectangle 20"/>
          <p:cNvSpPr/>
          <p:nvPr/>
        </p:nvSpPr>
        <p:spPr>
          <a:xfrm>
            <a:off x="6342418" y="4611153"/>
            <a:ext cx="1468073" cy="8808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dirty="0"/>
              <a:t>or</a:t>
            </a:r>
            <a:endParaRPr lang="ro-RO" dirty="0"/>
          </a:p>
        </p:txBody>
      </p:sp>
      <p:cxnSp>
        <p:nvCxnSpPr>
          <p:cNvPr id="22" name="Straight Connector 21"/>
          <p:cNvCxnSpPr>
            <a:stCxn id="21" idx="1"/>
            <a:endCxn id="21" idx="3"/>
          </p:cNvCxnSpPr>
          <p:nvPr/>
        </p:nvCxnSpPr>
        <p:spPr>
          <a:xfrm>
            <a:off x="6342418" y="5051571"/>
            <a:ext cx="1468073" cy="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flipV="1">
            <a:off x="7080649" y="4827865"/>
            <a:ext cx="1468073" cy="4781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4" name="Oval 23"/>
          <p:cNvSpPr/>
          <p:nvPr/>
        </p:nvSpPr>
        <p:spPr>
          <a:xfrm>
            <a:off x="8548719" y="4404220"/>
            <a:ext cx="664128" cy="664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null</a:t>
            </a:r>
            <a:endParaRPr lang="ro-RO" sz="900" dirty="0"/>
          </a:p>
        </p:txBody>
      </p:sp>
      <p:sp>
        <p:nvSpPr>
          <p:cNvPr id="25" name="Oval 24"/>
          <p:cNvSpPr/>
          <p:nvPr/>
        </p:nvSpPr>
        <p:spPr>
          <a:xfrm>
            <a:off x="851318" y="4625725"/>
            <a:ext cx="916575" cy="8824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first</a:t>
            </a:r>
            <a:endParaRPr lang="ro-RO" dirty="0"/>
          </a:p>
        </p:txBody>
      </p:sp>
      <p:cxnSp>
        <p:nvCxnSpPr>
          <p:cNvPr id="26" name="Straight Arrow Connector 25"/>
          <p:cNvCxnSpPr>
            <a:stCxn id="25" idx="6"/>
          </p:cNvCxnSpPr>
          <p:nvPr/>
        </p:nvCxnSpPr>
        <p:spPr>
          <a:xfrm flipV="1">
            <a:off x="1767893" y="4848333"/>
            <a:ext cx="475585" cy="2186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flipV="1">
            <a:off x="2959562" y="4853034"/>
            <a:ext cx="1282073" cy="4781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988245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Introducere</a:t>
            </a:r>
            <a:endParaRPr lang="ro-RO" dirty="0"/>
          </a:p>
        </p:txBody>
      </p:sp>
      <p:sp>
        <p:nvSpPr>
          <p:cNvPr id="3" name="Content Placeholder 2"/>
          <p:cNvSpPr>
            <a:spLocks noGrp="1"/>
          </p:cNvSpPr>
          <p:nvPr>
            <p:ph idx="1"/>
          </p:nvPr>
        </p:nvSpPr>
        <p:spPr/>
        <p:txBody>
          <a:bodyPr/>
          <a:lstStyle/>
          <a:p>
            <a:r>
              <a:rPr lang="ro-RO" dirty="0" smtClean="0"/>
              <a:t>Ce este un algoritm?</a:t>
            </a:r>
          </a:p>
          <a:p>
            <a:pPr lvl="1"/>
            <a:r>
              <a:rPr lang="ro-RO" dirty="0" smtClean="0"/>
              <a:t>Metodă pentru rezolvarea unei probleme, metodă ce poate fi implementată pe un calculator</a:t>
            </a:r>
          </a:p>
          <a:p>
            <a:pPr lvl="1"/>
            <a:r>
              <a:rPr lang="ro-RO" dirty="0" smtClean="0"/>
              <a:t>Metoda este independentă de limbajul de programare folosit</a:t>
            </a:r>
          </a:p>
          <a:p>
            <a:pPr lvl="1"/>
            <a:r>
              <a:rPr lang="ro-RO" dirty="0" smtClean="0"/>
              <a:t>Metoda este cea care stabilește pașii ce trebuie efectuați</a:t>
            </a:r>
          </a:p>
          <a:p>
            <a:pPr lvl="1"/>
            <a:r>
              <a:rPr lang="ro-RO" dirty="0" smtClean="0"/>
              <a:t>Algoritmi + structuri de date</a:t>
            </a:r>
          </a:p>
          <a:p>
            <a:r>
              <a:rPr lang="ro-RO" dirty="0" smtClean="0"/>
              <a:t>Un algoritm se poate exprima:</a:t>
            </a:r>
          </a:p>
          <a:p>
            <a:pPr lvl="1"/>
            <a:r>
              <a:rPr lang="ro-RO" dirty="0" smtClean="0"/>
              <a:t> în limbaj natural prin descrierea procedurii de rezolvare a problemei </a:t>
            </a:r>
          </a:p>
          <a:p>
            <a:pPr lvl="1"/>
            <a:r>
              <a:rPr lang="ro-RO" dirty="0" smtClean="0"/>
              <a:t>printr-un program pentru calculator care implementează acea procedură.</a:t>
            </a:r>
          </a:p>
          <a:p>
            <a:pPr lvl="1"/>
            <a:endParaRPr lang="ro-RO" dirty="0"/>
          </a:p>
        </p:txBody>
      </p:sp>
    </p:spTree>
    <p:extLst>
      <p:ext uri="{BB962C8B-B14F-4D97-AF65-F5344CB8AC3E}">
        <p14:creationId xmlns:p14="http://schemas.microsoft.com/office/powerpoint/2010/main" val="15741695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Liste </a:t>
            </a:r>
            <a:r>
              <a:rPr lang="ro-RO" dirty="0" smtClean="0"/>
              <a:t>înlănțuite</a:t>
            </a:r>
            <a:r>
              <a:rPr lang="en-GB" dirty="0" smtClean="0"/>
              <a:t/>
            </a:r>
            <a:br>
              <a:rPr lang="en-GB" dirty="0" smtClean="0"/>
            </a:br>
            <a:r>
              <a:rPr lang="en-GB" dirty="0" err="1"/>
              <a:t>Implementarea</a:t>
            </a:r>
            <a:r>
              <a:rPr lang="en-GB" dirty="0"/>
              <a:t> </a:t>
            </a:r>
            <a:r>
              <a:rPr lang="en-GB" dirty="0" err="1"/>
              <a:t>unei</a:t>
            </a:r>
            <a:r>
              <a:rPr lang="en-GB" dirty="0"/>
              <a:t> </a:t>
            </a:r>
            <a:r>
              <a:rPr lang="en-GB" dirty="0" err="1"/>
              <a:t>stive</a:t>
            </a:r>
            <a:endParaRPr lang="ro-RO" dirty="0"/>
          </a:p>
        </p:txBody>
      </p:sp>
      <p:sp>
        <p:nvSpPr>
          <p:cNvPr id="3" name="Content Placeholder 2"/>
          <p:cNvSpPr>
            <a:spLocks noGrp="1"/>
          </p:cNvSpPr>
          <p:nvPr>
            <p:ph idx="1"/>
          </p:nvPr>
        </p:nvSpPr>
        <p:spPr/>
        <p:txBody>
          <a:bodyPr>
            <a:normAutofit fontScale="92500" lnSpcReduction="20000"/>
          </a:bodyPr>
          <a:lstStyle/>
          <a:p>
            <a:r>
              <a:rPr lang="ro-RO" dirty="0" smtClean="0"/>
              <a:t>Ștergerea elementului de la începutul listei</a:t>
            </a:r>
            <a:endParaRPr lang="en-GB" dirty="0" smtClean="0"/>
          </a:p>
          <a:p>
            <a:pPr marL="0" indent="0">
              <a:buNone/>
            </a:pP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Item pop()</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if</a:t>
            </a:r>
            <a:r>
              <a:rPr lang="ro-RO" dirty="0">
                <a:solidFill>
                  <a:srgbClr val="000000"/>
                </a:solidFill>
                <a:highlight>
                  <a:srgbClr val="FFFFFF"/>
                </a:highlight>
                <a:latin typeface="Consolas" panose="020B0609020204030204" pitchFamily="49" charset="0"/>
              </a:rPr>
              <a:t>(!</a:t>
            </a:r>
            <a:r>
              <a:rPr lang="ro-RO" dirty="0" err="1">
                <a:solidFill>
                  <a:srgbClr val="000000"/>
                </a:solidFill>
                <a:highlight>
                  <a:srgbClr val="FFFFFF"/>
                </a:highlight>
                <a:latin typeface="Consolas" panose="020B0609020204030204" pitchFamily="49" charset="0"/>
              </a:rPr>
              <a:t>isEmpty</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2B91AF"/>
                </a:solidFill>
                <a:highlight>
                  <a:srgbClr val="FFFFFF"/>
                </a:highlight>
                <a:latin typeface="Consolas" panose="020B0609020204030204" pitchFamily="49" charset="0"/>
              </a:rPr>
              <a:t>Node</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temp</a:t>
            </a:r>
            <a:r>
              <a:rPr lang="ro-RO" dirty="0">
                <a:solidFill>
                  <a:srgbClr val="000000"/>
                </a:solidFill>
                <a:highlight>
                  <a:srgbClr val="FFFFFF"/>
                </a:highlight>
                <a:latin typeface="Consolas" panose="020B0609020204030204" pitchFamily="49" charset="0"/>
              </a:rPr>
              <a:t> = </a:t>
            </a:r>
            <a:r>
              <a:rPr lang="ro-RO" dirty="0" err="1">
                <a:solidFill>
                  <a:srgbClr val="000000"/>
                </a:solidFill>
                <a:highlight>
                  <a:srgbClr val="FFFFFF"/>
                </a:highlight>
                <a:latin typeface="Consolas" panose="020B0609020204030204" pitchFamily="49" charset="0"/>
              </a:rPr>
              <a:t>first</a:t>
            </a:r>
            <a:r>
              <a:rPr lang="ro-RO" dirty="0">
                <a:solidFill>
                  <a:srgbClr val="000000"/>
                </a:solidFill>
                <a:highlight>
                  <a:srgbClr val="FFFFFF"/>
                </a:highlight>
                <a:latin typeface="Consolas" panose="020B0609020204030204" pitchFamily="49" charset="0"/>
              </a:rPr>
              <a:t>;</a:t>
            </a:r>
          </a:p>
          <a:p>
            <a:pPr marL="0" indent="0">
              <a:buNone/>
            </a:pPr>
            <a:r>
              <a:rPr lang="ro-RO" sz="1900" b="1" dirty="0">
                <a:solidFill>
                  <a:srgbClr val="000000"/>
                </a:solidFill>
                <a:highlight>
                  <a:srgbClr val="FFFFFF"/>
                </a:highlight>
                <a:latin typeface="Consolas" panose="020B0609020204030204" pitchFamily="49" charset="0"/>
              </a:rPr>
              <a:t>               </a:t>
            </a:r>
            <a:r>
              <a:rPr lang="ro-RO" sz="2200" b="1" dirty="0" err="1">
                <a:solidFill>
                  <a:srgbClr val="000000"/>
                </a:solidFill>
                <a:highlight>
                  <a:srgbClr val="FFFFFF"/>
                </a:highlight>
                <a:latin typeface="Consolas" panose="020B0609020204030204" pitchFamily="49" charset="0"/>
              </a:rPr>
              <a:t>first</a:t>
            </a:r>
            <a:r>
              <a:rPr lang="ro-RO" sz="2200" b="1" dirty="0">
                <a:solidFill>
                  <a:srgbClr val="000000"/>
                </a:solidFill>
                <a:highlight>
                  <a:srgbClr val="FFFFFF"/>
                </a:highlight>
                <a:latin typeface="Consolas" panose="020B0609020204030204" pitchFamily="49" charset="0"/>
              </a:rPr>
              <a:t> = </a:t>
            </a:r>
            <a:r>
              <a:rPr lang="ro-RO" sz="2200" b="1" dirty="0" err="1">
                <a:solidFill>
                  <a:srgbClr val="000000"/>
                </a:solidFill>
                <a:highlight>
                  <a:srgbClr val="FFFFFF"/>
                </a:highlight>
                <a:latin typeface="Consolas" panose="020B0609020204030204" pitchFamily="49" charset="0"/>
              </a:rPr>
              <a:t>first.next</a:t>
            </a:r>
            <a:r>
              <a:rPr lang="ro-RO" sz="2200" b="1"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return</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temp.item</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else</a:t>
            </a:r>
            <a:endParaRPr lang="ro-RO" dirty="0">
              <a:solidFill>
                <a:srgbClr val="000000"/>
              </a:solidFill>
              <a:highlight>
                <a:srgbClr val="FFFFFF"/>
              </a:highlight>
              <a:latin typeface="Consolas" panose="020B0609020204030204" pitchFamily="49" charset="0"/>
            </a:endParaRP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throw</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new</a:t>
            </a:r>
            <a:r>
              <a:rPr lang="ro-RO" dirty="0">
                <a:solidFill>
                  <a:srgbClr val="000000"/>
                </a:solidFill>
                <a:highlight>
                  <a:srgbClr val="FFFFFF"/>
                </a:highlight>
                <a:latin typeface="Consolas" panose="020B0609020204030204" pitchFamily="49" charset="0"/>
              </a:rPr>
              <a:t> </a:t>
            </a:r>
            <a:r>
              <a:rPr lang="ro-RO" dirty="0" err="1">
                <a:solidFill>
                  <a:srgbClr val="2B91AF"/>
                </a:solidFill>
                <a:highlight>
                  <a:srgbClr val="FFFFFF"/>
                </a:highlight>
                <a:latin typeface="Consolas" panose="020B0609020204030204" pitchFamily="49" charset="0"/>
              </a:rPr>
              <a:t>StackEmptyException</a:t>
            </a:r>
            <a:r>
              <a:rPr lang="ro-RO" dirty="0">
                <a:solidFill>
                  <a:srgbClr val="000000"/>
                </a:solidFill>
                <a:highlight>
                  <a:srgbClr val="FFFFFF"/>
                </a:highlight>
                <a:latin typeface="Consolas" panose="020B0609020204030204" pitchFamily="49" charset="0"/>
              </a:rPr>
              <a:t>();</a:t>
            </a:r>
            <a:endParaRPr lang="ro-RO" dirty="0"/>
          </a:p>
        </p:txBody>
      </p:sp>
    </p:spTree>
    <p:extLst>
      <p:ext uri="{BB962C8B-B14F-4D97-AF65-F5344CB8AC3E}">
        <p14:creationId xmlns:p14="http://schemas.microsoft.com/office/powerpoint/2010/main" val="6796220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Liste înlănțuite</a:t>
            </a:r>
          </a:p>
        </p:txBody>
      </p:sp>
      <p:sp>
        <p:nvSpPr>
          <p:cNvPr id="3" name="Content Placeholder 2"/>
          <p:cNvSpPr>
            <a:spLocks noGrp="1"/>
          </p:cNvSpPr>
          <p:nvPr>
            <p:ph idx="1"/>
          </p:nvPr>
        </p:nvSpPr>
        <p:spPr/>
        <p:txBody>
          <a:bodyPr/>
          <a:lstStyle/>
          <a:p>
            <a:r>
              <a:rPr lang="ro-RO" dirty="0" smtClean="0"/>
              <a:t>Alte operații:</a:t>
            </a:r>
          </a:p>
          <a:p>
            <a:pPr lvl="1"/>
            <a:r>
              <a:rPr lang="ro-RO" dirty="0" smtClean="0"/>
              <a:t>Adăugarea unui nod la sfârșitul listei</a:t>
            </a:r>
          </a:p>
          <a:p>
            <a:pPr lvl="1"/>
            <a:r>
              <a:rPr lang="ro-RO" dirty="0" smtClean="0"/>
              <a:t>Inserarea/Eliminarea unui nod oarecare din interiorul listei</a:t>
            </a:r>
          </a:p>
          <a:p>
            <a:pPr lvl="1"/>
            <a:r>
              <a:rPr lang="ro-RO" dirty="0" smtClean="0"/>
              <a:t>Traversarea listei</a:t>
            </a:r>
          </a:p>
          <a:p>
            <a:r>
              <a:rPr lang="ro-RO" dirty="0" smtClean="0"/>
              <a:t>Parcurgerea listei este o operație ineficientă – timpul necesar este proporțional cu dimensiunea listei</a:t>
            </a:r>
          </a:p>
          <a:p>
            <a:r>
              <a:rPr lang="ro-RO" dirty="0" smtClean="0"/>
              <a:t>O soluție standard pentru realizarea operațiilor de inserare/ștergere de noduri </a:t>
            </a:r>
            <a:r>
              <a:rPr lang="ro-RO" dirty="0" err="1" smtClean="0"/>
              <a:t>aleatoare</a:t>
            </a:r>
            <a:r>
              <a:rPr lang="ro-RO" dirty="0" smtClean="0"/>
              <a:t> este crearea unei liste dublu-înlănțuite (temă)</a:t>
            </a:r>
            <a:endParaRPr lang="ro-RO" dirty="0"/>
          </a:p>
        </p:txBody>
      </p:sp>
    </p:spTree>
    <p:extLst>
      <p:ext uri="{BB962C8B-B14F-4D97-AF65-F5344CB8AC3E}">
        <p14:creationId xmlns:p14="http://schemas.microsoft.com/office/powerpoint/2010/main" val="21932951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Liste înlănțuite</a:t>
            </a:r>
          </a:p>
        </p:txBody>
      </p:sp>
      <p:sp>
        <p:nvSpPr>
          <p:cNvPr id="3" name="Content Placeholder 2"/>
          <p:cNvSpPr>
            <a:spLocks noGrp="1"/>
          </p:cNvSpPr>
          <p:nvPr>
            <p:ph idx="1"/>
          </p:nvPr>
        </p:nvSpPr>
        <p:spPr/>
        <p:txBody>
          <a:bodyPr>
            <a:normAutofit lnSpcReduction="10000"/>
          </a:bodyPr>
          <a:lstStyle/>
          <a:p>
            <a:r>
              <a:rPr lang="en-GB" dirty="0" err="1" smtClean="0"/>
              <a:t>Traversarea</a:t>
            </a:r>
            <a:r>
              <a:rPr lang="en-GB" dirty="0" smtClean="0"/>
              <a:t> </a:t>
            </a:r>
            <a:r>
              <a:rPr lang="en-GB" dirty="0" err="1" smtClean="0"/>
              <a:t>listei</a:t>
            </a:r>
            <a:endParaRPr lang="en-GB" dirty="0" smtClean="0"/>
          </a:p>
          <a:p>
            <a:pPr marL="0" indent="0">
              <a:buNone/>
            </a:pP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2B91AF"/>
                </a:solidFill>
                <a:highlight>
                  <a:srgbClr val="FFFFFF"/>
                </a:highlight>
                <a:latin typeface="Consolas" panose="020B0609020204030204" pitchFamily="49" charset="0"/>
              </a:rPr>
              <a:t>IEnumerator</a:t>
            </a:r>
            <a:r>
              <a:rPr lang="ro-RO" dirty="0">
                <a:solidFill>
                  <a:srgbClr val="000000"/>
                </a:solidFill>
                <a:highlight>
                  <a:srgbClr val="FFFFFF"/>
                </a:highlight>
                <a:latin typeface="Consolas" panose="020B0609020204030204" pitchFamily="49" charset="0"/>
              </a:rPr>
              <a:t>&lt;Item&gt; </a:t>
            </a:r>
            <a:r>
              <a:rPr lang="ro-RO" dirty="0" err="1">
                <a:solidFill>
                  <a:srgbClr val="000000"/>
                </a:solidFill>
                <a:highlight>
                  <a:srgbClr val="FFFFFF"/>
                </a:highlight>
                <a:latin typeface="Consolas" panose="020B0609020204030204" pitchFamily="49" charset="0"/>
              </a:rPr>
              <a:t>GetEnumerator</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2B91AF"/>
                </a:solidFill>
                <a:highlight>
                  <a:srgbClr val="FFFFFF"/>
                </a:highlight>
                <a:latin typeface="Consolas" panose="020B0609020204030204" pitchFamily="49" charset="0"/>
              </a:rPr>
              <a:t>Node</a:t>
            </a:r>
            <a:r>
              <a:rPr lang="ro-RO" dirty="0">
                <a:solidFill>
                  <a:srgbClr val="000000"/>
                </a:solidFill>
                <a:highlight>
                  <a:srgbClr val="FFFFFF"/>
                </a:highlight>
                <a:latin typeface="Consolas" panose="020B0609020204030204" pitchFamily="49" charset="0"/>
              </a:rPr>
              <a:t> p = </a:t>
            </a:r>
            <a:r>
              <a:rPr lang="ro-RO" dirty="0" err="1">
                <a:solidFill>
                  <a:srgbClr val="000000"/>
                </a:solidFill>
                <a:highlight>
                  <a:srgbClr val="FFFFFF"/>
                </a:highlight>
                <a:latin typeface="Consolas" panose="020B0609020204030204" pitchFamily="49" charset="0"/>
              </a:rPr>
              <a:t>first</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while</a:t>
            </a:r>
            <a:r>
              <a:rPr lang="ro-RO" dirty="0">
                <a:solidFill>
                  <a:srgbClr val="000000"/>
                </a:solidFill>
                <a:highlight>
                  <a:srgbClr val="FFFFFF"/>
                </a:highlight>
                <a:latin typeface="Consolas" panose="020B0609020204030204" pitchFamily="49" charset="0"/>
              </a:rPr>
              <a:t> (p != </a:t>
            </a:r>
            <a:r>
              <a:rPr lang="ro-RO" dirty="0" err="1">
                <a:solidFill>
                  <a:srgbClr val="0000FF"/>
                </a:solidFill>
                <a:highlight>
                  <a:srgbClr val="FFFFFF"/>
                </a:highlight>
                <a:latin typeface="Consolas" panose="020B0609020204030204" pitchFamily="49" charset="0"/>
              </a:rPr>
              <a:t>null</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yield</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return</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p.item</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p = </a:t>
            </a:r>
            <a:r>
              <a:rPr lang="ro-RO" dirty="0" err="1">
                <a:solidFill>
                  <a:srgbClr val="000000"/>
                </a:solidFill>
                <a:highlight>
                  <a:srgbClr val="FFFFFF"/>
                </a:highlight>
                <a:latin typeface="Consolas" panose="020B0609020204030204" pitchFamily="49" charset="0"/>
              </a:rPr>
              <a:t>p.next</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smtClean="0">
                <a:solidFill>
                  <a:srgbClr val="000000"/>
                </a:solidFill>
                <a:highlight>
                  <a:srgbClr val="FFFFFF"/>
                </a:highlight>
                <a:latin typeface="Consolas" panose="020B0609020204030204" pitchFamily="49" charset="0"/>
              </a:rPr>
              <a:t>}   </a:t>
            </a:r>
            <a:endParaRPr lang="ro-RO" dirty="0">
              <a:solidFill>
                <a:srgbClr val="000000"/>
              </a:solidFill>
              <a:highlight>
                <a:srgbClr val="FFFFFF"/>
              </a:highlight>
              <a:latin typeface="Consolas" panose="020B0609020204030204" pitchFamily="49" charset="0"/>
            </a:endParaRPr>
          </a:p>
          <a:p>
            <a:pPr marL="0" indent="0">
              <a:buNone/>
            </a:pPr>
            <a:r>
              <a:rPr lang="ro-RO" dirty="0">
                <a:solidFill>
                  <a:srgbClr val="000000"/>
                </a:solidFill>
                <a:highlight>
                  <a:srgbClr val="FFFFFF"/>
                </a:highlight>
                <a:latin typeface="Consolas" panose="020B0609020204030204" pitchFamily="49" charset="0"/>
              </a:rPr>
              <a:t>        }</a:t>
            </a:r>
            <a:endParaRPr lang="ro-RO" dirty="0"/>
          </a:p>
        </p:txBody>
      </p:sp>
    </p:spTree>
    <p:extLst>
      <p:ext uri="{BB962C8B-B14F-4D97-AF65-F5344CB8AC3E}">
        <p14:creationId xmlns:p14="http://schemas.microsoft.com/office/powerpoint/2010/main" val="6739703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Liste înlănțuite</a:t>
            </a:r>
          </a:p>
        </p:txBody>
      </p:sp>
      <p:sp>
        <p:nvSpPr>
          <p:cNvPr id="3" name="Content Placeholder 2"/>
          <p:cNvSpPr>
            <a:spLocks noGrp="1"/>
          </p:cNvSpPr>
          <p:nvPr>
            <p:ph idx="1"/>
          </p:nvPr>
        </p:nvSpPr>
        <p:spPr/>
        <p:txBody>
          <a:bodyPr/>
          <a:lstStyle/>
          <a:p>
            <a:r>
              <a:rPr lang="en-GB" dirty="0" err="1" smtClean="0"/>
              <a:t>Implementarea</a:t>
            </a:r>
            <a:r>
              <a:rPr lang="en-GB" dirty="0" smtClean="0"/>
              <a:t> </a:t>
            </a:r>
            <a:r>
              <a:rPr lang="en-GB" dirty="0" err="1" smtClean="0"/>
              <a:t>realizat</a:t>
            </a:r>
            <a:r>
              <a:rPr lang="ro-RO" dirty="0" smtClean="0"/>
              <a:t>ă respectă următoarele cerințe:</a:t>
            </a:r>
          </a:p>
          <a:p>
            <a:pPr lvl="1"/>
            <a:r>
              <a:rPr lang="ro-RO" dirty="0" smtClean="0"/>
              <a:t>Poate fi folosită cu orice tip de date (</a:t>
            </a:r>
            <a:r>
              <a:rPr lang="ro-RO" dirty="0" err="1" smtClean="0"/>
              <a:t>generics</a:t>
            </a:r>
            <a:r>
              <a:rPr lang="ro-RO" dirty="0" smtClean="0"/>
              <a:t>)</a:t>
            </a:r>
          </a:p>
          <a:p>
            <a:pPr lvl="1"/>
            <a:r>
              <a:rPr lang="ro-RO" dirty="0" smtClean="0"/>
              <a:t>Spațiul de memorie ocupat este întotdeauna proporțional cu numărul de elemente din listă</a:t>
            </a:r>
          </a:p>
          <a:p>
            <a:pPr lvl="1"/>
            <a:r>
              <a:rPr lang="ro-RO" dirty="0" smtClean="0"/>
              <a:t>Timpul necesar pentru realizarea operațiilor (</a:t>
            </a:r>
            <a:r>
              <a:rPr lang="ro-RO" dirty="0" err="1" smtClean="0"/>
              <a:t>push</a:t>
            </a:r>
            <a:r>
              <a:rPr lang="ro-RO" dirty="0" smtClean="0"/>
              <a:t>/pop) este independent de dimensiunea colecției</a:t>
            </a:r>
          </a:p>
          <a:p>
            <a:r>
              <a:rPr lang="ro-RO" dirty="0" smtClean="0"/>
              <a:t>Pentru a implementa o coadă cu ajutorul unei liste înlănțuite:</a:t>
            </a:r>
          </a:p>
          <a:p>
            <a:pPr lvl="1"/>
            <a:r>
              <a:rPr lang="ro-RO" dirty="0" smtClean="0"/>
              <a:t>Păstrăm două referințe: la începutul și la sfârșitul cozii</a:t>
            </a:r>
          </a:p>
          <a:p>
            <a:r>
              <a:rPr lang="ro-RO" dirty="0" smtClean="0"/>
              <a:t>Listele înlănțuite reprezintă o alternativă fundamentală la vectori pentru structurarea colecțiilor de date:</a:t>
            </a:r>
          </a:p>
          <a:p>
            <a:pPr lvl="1"/>
            <a:r>
              <a:rPr lang="ro-RO" dirty="0" smtClean="0"/>
              <a:t>LISP (1950) – listele sunt structurile fundamentale pentru programe și date</a:t>
            </a:r>
            <a:endParaRPr lang="ro-RO" dirty="0"/>
          </a:p>
        </p:txBody>
      </p:sp>
    </p:spTree>
    <p:extLst>
      <p:ext uri="{BB962C8B-B14F-4D97-AF65-F5344CB8AC3E}">
        <p14:creationId xmlns:p14="http://schemas.microsoft.com/office/powerpoint/2010/main" val="33642808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Colec</a:t>
            </a:r>
            <a:r>
              <a:rPr lang="ro-RO" dirty="0" smtClean="0"/>
              <a:t>ții de obiecte</a:t>
            </a:r>
            <a:endParaRPr lang="ro-RO" dirty="0"/>
          </a:p>
        </p:txBody>
      </p:sp>
      <p:sp>
        <p:nvSpPr>
          <p:cNvPr id="3" name="Content Placeholder 2"/>
          <p:cNvSpPr>
            <a:spLocks noGrp="1"/>
          </p:cNvSpPr>
          <p:nvPr>
            <p:ph idx="1"/>
          </p:nvPr>
        </p:nvSpPr>
        <p:spPr/>
        <p:txBody>
          <a:bodyPr/>
          <a:lstStyle/>
          <a:p>
            <a:r>
              <a:rPr lang="ro-RO" dirty="0" smtClean="0"/>
              <a:t>Aceste implementări de clase colecție oferă un nivel de abstractizare ce ne permite să scriem un client compact</a:t>
            </a:r>
          </a:p>
          <a:p>
            <a:r>
              <a:rPr lang="ro-RO" dirty="0" smtClean="0"/>
              <a:t>Înțelegerea acestor tipuri de date abstracte este esențială, fiind o introducere în studiul algoritmilor și a structurilor de date</a:t>
            </a:r>
          </a:p>
          <a:p>
            <a:pPr lvl="1"/>
            <a:r>
              <a:rPr lang="ro-RO" dirty="0" smtClean="0"/>
              <a:t>Folosim aceste tipuri de date ca elemente ale altor tipuri de date mai complexe</a:t>
            </a:r>
          </a:p>
          <a:p>
            <a:pPr lvl="1"/>
            <a:r>
              <a:rPr lang="ro-RO" dirty="0" smtClean="0"/>
              <a:t>Ilustrează legătura dintre algoritmi și structuri de date </a:t>
            </a:r>
          </a:p>
          <a:p>
            <a:pPr lvl="1"/>
            <a:r>
              <a:rPr lang="ro-RO" dirty="0" smtClean="0"/>
              <a:t>Ne vom concentra pe tipuri de date care oferă operații mai puternice asupra colecțiilor de obiecte – iar aceste implementări sunt puncte de plecare</a:t>
            </a:r>
            <a:endParaRPr lang="ro-RO" dirty="0"/>
          </a:p>
        </p:txBody>
      </p:sp>
    </p:spTree>
    <p:extLst>
      <p:ext uri="{BB962C8B-B14F-4D97-AF65-F5344CB8AC3E}">
        <p14:creationId xmlns:p14="http://schemas.microsoft.com/office/powerpoint/2010/main" val="29194252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Colec</a:t>
            </a:r>
            <a:r>
              <a:rPr lang="ro-RO" dirty="0"/>
              <a:t>ții de obiecte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77547699"/>
              </p:ext>
            </p:extLst>
          </p:nvPr>
        </p:nvGraphicFramePr>
        <p:xfrm>
          <a:off x="677867" y="2160588"/>
          <a:ext cx="8596311" cy="2011680"/>
        </p:xfrm>
        <a:graphic>
          <a:graphicData uri="http://schemas.openxmlformats.org/drawingml/2006/table">
            <a:tbl>
              <a:tblPr firstRow="1" bandRow="1">
                <a:tableStyleId>{5C22544A-7EE6-4342-B048-85BDC9FD1C3A}</a:tableStyleId>
              </a:tblPr>
              <a:tblGrid>
                <a:gridCol w="2865437"/>
                <a:gridCol w="2865437"/>
                <a:gridCol w="2865437"/>
              </a:tblGrid>
              <a:tr h="375920">
                <a:tc>
                  <a:txBody>
                    <a:bodyPr/>
                    <a:lstStyle/>
                    <a:p>
                      <a:r>
                        <a:rPr lang="ro-RO" sz="1900" dirty="0" smtClean="0"/>
                        <a:t>Structura de date</a:t>
                      </a:r>
                      <a:endParaRPr lang="ro-RO" sz="1900" dirty="0"/>
                    </a:p>
                  </a:txBody>
                  <a:tcPr/>
                </a:tc>
                <a:tc>
                  <a:txBody>
                    <a:bodyPr/>
                    <a:lstStyle/>
                    <a:p>
                      <a:r>
                        <a:rPr lang="ro-RO" sz="1900" dirty="0" smtClean="0"/>
                        <a:t>Avantaj</a:t>
                      </a:r>
                      <a:endParaRPr lang="ro-RO" sz="1900" dirty="0"/>
                    </a:p>
                  </a:txBody>
                  <a:tcPr/>
                </a:tc>
                <a:tc>
                  <a:txBody>
                    <a:bodyPr/>
                    <a:lstStyle/>
                    <a:p>
                      <a:r>
                        <a:rPr lang="ro-RO" sz="1900" dirty="0" smtClean="0"/>
                        <a:t>Dezavantaj</a:t>
                      </a:r>
                      <a:endParaRPr lang="ro-RO" sz="1900" dirty="0"/>
                    </a:p>
                  </a:txBody>
                  <a:tcPr/>
                </a:tc>
              </a:tr>
              <a:tr h="660400">
                <a:tc>
                  <a:txBody>
                    <a:bodyPr/>
                    <a:lstStyle/>
                    <a:p>
                      <a:r>
                        <a:rPr lang="ro-RO" sz="1900" dirty="0" smtClean="0"/>
                        <a:t>Tablou/vector</a:t>
                      </a:r>
                      <a:endParaRPr lang="ro-RO" sz="1900" dirty="0"/>
                    </a:p>
                  </a:txBody>
                  <a:tcPr/>
                </a:tc>
                <a:tc>
                  <a:txBody>
                    <a:bodyPr/>
                    <a:lstStyle/>
                    <a:p>
                      <a:r>
                        <a:rPr lang="ro-RO" sz="1900" dirty="0" smtClean="0"/>
                        <a:t>Indexul oferă acces rapid la element</a:t>
                      </a:r>
                      <a:endParaRPr lang="ro-RO" sz="1900" dirty="0"/>
                    </a:p>
                  </a:txBody>
                  <a:tcPr/>
                </a:tc>
                <a:tc>
                  <a:txBody>
                    <a:bodyPr/>
                    <a:lstStyle/>
                    <a:p>
                      <a:r>
                        <a:rPr lang="ro-RO" sz="1900" dirty="0" smtClean="0"/>
                        <a:t>Dimensiunea trebuie cunoscută la inițializare</a:t>
                      </a:r>
                      <a:endParaRPr lang="ro-RO" sz="1900" dirty="0"/>
                    </a:p>
                  </a:txBody>
                  <a:tcPr/>
                </a:tc>
              </a:tr>
              <a:tr h="944880">
                <a:tc>
                  <a:txBody>
                    <a:bodyPr/>
                    <a:lstStyle/>
                    <a:p>
                      <a:r>
                        <a:rPr lang="ro-RO" sz="1900" dirty="0" smtClean="0"/>
                        <a:t>List</a:t>
                      </a:r>
                      <a:r>
                        <a:rPr lang="ro-RO" sz="1900" baseline="0" dirty="0" smtClean="0"/>
                        <a:t>ă înlănțuită</a:t>
                      </a:r>
                      <a:endParaRPr lang="ro-RO" sz="1900" dirty="0"/>
                    </a:p>
                  </a:txBody>
                  <a:tcPr/>
                </a:tc>
                <a:tc>
                  <a:txBody>
                    <a:bodyPr/>
                    <a:lstStyle/>
                    <a:p>
                      <a:r>
                        <a:rPr lang="ro-RO" sz="1900" dirty="0" smtClean="0"/>
                        <a:t>Spațiul folosit</a:t>
                      </a:r>
                      <a:r>
                        <a:rPr lang="ro-RO" sz="1900" baseline="0" dirty="0" smtClean="0"/>
                        <a:t> este proporțional cu dimensiunea colecției</a:t>
                      </a:r>
                      <a:endParaRPr lang="ro-RO" sz="1900" dirty="0"/>
                    </a:p>
                  </a:txBody>
                  <a:tcPr/>
                </a:tc>
                <a:tc>
                  <a:txBody>
                    <a:bodyPr/>
                    <a:lstStyle/>
                    <a:p>
                      <a:r>
                        <a:rPr lang="ro-RO" sz="1900" dirty="0" smtClean="0"/>
                        <a:t>Pentru a accesa</a:t>
                      </a:r>
                      <a:r>
                        <a:rPr lang="ro-RO" sz="1900" baseline="0" dirty="0" smtClean="0"/>
                        <a:t> un element avem nevoie de o referință la element</a:t>
                      </a:r>
                      <a:endParaRPr lang="ro-RO" sz="1900" dirty="0"/>
                    </a:p>
                  </a:txBody>
                  <a:tcPr/>
                </a:tc>
              </a:tr>
            </a:tbl>
          </a:graphicData>
        </a:graphic>
      </p:graphicFrame>
    </p:spTree>
    <p:extLst>
      <p:ext uri="{BB962C8B-B14F-4D97-AF65-F5344CB8AC3E}">
        <p14:creationId xmlns:p14="http://schemas.microsoft.com/office/powerpoint/2010/main" val="6831097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Colec</a:t>
            </a:r>
            <a:r>
              <a:rPr lang="ro-RO" dirty="0"/>
              <a:t>ții de obiecte</a:t>
            </a:r>
          </a:p>
        </p:txBody>
      </p:sp>
      <p:sp>
        <p:nvSpPr>
          <p:cNvPr id="3" name="Content Placeholder 2"/>
          <p:cNvSpPr>
            <a:spLocks noGrp="1"/>
          </p:cNvSpPr>
          <p:nvPr>
            <p:ph idx="1"/>
          </p:nvPr>
        </p:nvSpPr>
        <p:spPr/>
        <p:txBody>
          <a:bodyPr/>
          <a:lstStyle/>
          <a:p>
            <a:r>
              <a:rPr lang="ro-RO" dirty="0" smtClean="0"/>
              <a:t>Aceste colecții pot fi extinse în mai multe moduri</a:t>
            </a:r>
          </a:p>
          <a:p>
            <a:pPr lvl="1"/>
            <a:r>
              <a:rPr lang="ro-RO" dirty="0" smtClean="0"/>
              <a:t>Liste înlănțuite cu mai multe legături  - arbori</a:t>
            </a:r>
          </a:p>
          <a:p>
            <a:r>
              <a:rPr lang="ro-RO" dirty="0" smtClean="0"/>
              <a:t>Colecțiile pot fi compuse</a:t>
            </a:r>
          </a:p>
          <a:p>
            <a:pPr lvl="1"/>
            <a:r>
              <a:rPr lang="ro-RO" dirty="0" smtClean="0"/>
              <a:t>Tablouri de stive</a:t>
            </a:r>
          </a:p>
          <a:p>
            <a:pPr lvl="1"/>
            <a:r>
              <a:rPr lang="ro-RO" dirty="0" smtClean="0"/>
              <a:t>Cozi de stive</a:t>
            </a:r>
          </a:p>
          <a:p>
            <a:pPr lvl="1"/>
            <a:r>
              <a:rPr lang="ro-RO" dirty="0" smtClean="0"/>
              <a:t>Stive de tablouri</a:t>
            </a:r>
          </a:p>
          <a:p>
            <a:pPr lvl="1"/>
            <a:r>
              <a:rPr lang="ro-RO" dirty="0" smtClean="0"/>
              <a:t>Etc.</a:t>
            </a:r>
            <a:endParaRPr lang="ro-RO" dirty="0"/>
          </a:p>
        </p:txBody>
      </p:sp>
    </p:spTree>
    <p:extLst>
      <p:ext uri="{BB962C8B-B14F-4D97-AF65-F5344CB8AC3E}">
        <p14:creationId xmlns:p14="http://schemas.microsoft.com/office/powerpoint/2010/main" val="16719136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Colec</a:t>
            </a:r>
            <a:r>
              <a:rPr lang="ro-RO" dirty="0"/>
              <a:t>ții de </a:t>
            </a:r>
            <a:r>
              <a:rPr lang="ro-RO" dirty="0" smtClean="0"/>
              <a:t>obiecte</a:t>
            </a:r>
            <a:br>
              <a:rPr lang="ro-RO" dirty="0" smtClean="0"/>
            </a:br>
            <a:r>
              <a:rPr lang="ro-RO" dirty="0" smtClean="0"/>
              <a:t>Exerciții</a:t>
            </a:r>
            <a:endParaRPr lang="ro-RO" dirty="0"/>
          </a:p>
        </p:txBody>
      </p:sp>
      <p:sp>
        <p:nvSpPr>
          <p:cNvPr id="3" name="Content Placeholder 2"/>
          <p:cNvSpPr>
            <a:spLocks noGrp="1"/>
          </p:cNvSpPr>
          <p:nvPr>
            <p:ph idx="1"/>
          </p:nvPr>
        </p:nvSpPr>
        <p:spPr/>
        <p:txBody>
          <a:bodyPr>
            <a:normAutofit lnSpcReduction="10000"/>
          </a:bodyPr>
          <a:lstStyle/>
          <a:p>
            <a:r>
              <a:rPr lang="ro-RO" dirty="0" smtClean="0"/>
              <a:t>Se efectuează o serie de operații </a:t>
            </a:r>
            <a:r>
              <a:rPr lang="ro-RO" dirty="0" err="1" smtClean="0"/>
              <a:t>push</a:t>
            </a:r>
            <a:r>
              <a:rPr lang="ro-RO" dirty="0" smtClean="0"/>
              <a:t>()/pop() intercalate. pop() afișează valoarea extrasă. Valorile care se inserează sunt in ordine 0…9. Care din următoarele secvențe nu poate fi afișată? </a:t>
            </a:r>
          </a:p>
          <a:p>
            <a:pPr marL="0" indent="0">
              <a:buNone/>
            </a:pPr>
            <a:r>
              <a:rPr lang="ro-RO" i="1" dirty="0"/>
              <a:t>a. </a:t>
            </a:r>
            <a:r>
              <a:rPr lang="ro-RO" dirty="0"/>
              <a:t>4 3 2 1 0 9 8 7 6 5</a:t>
            </a:r>
          </a:p>
          <a:p>
            <a:pPr marL="0" indent="0">
              <a:buNone/>
            </a:pPr>
            <a:r>
              <a:rPr lang="ro-RO" i="1" dirty="0"/>
              <a:t>b. </a:t>
            </a:r>
            <a:r>
              <a:rPr lang="ro-RO" dirty="0"/>
              <a:t>4 6 8 7 5 3 2 9 0 1</a:t>
            </a:r>
          </a:p>
          <a:p>
            <a:pPr marL="0" indent="0">
              <a:buNone/>
            </a:pPr>
            <a:r>
              <a:rPr lang="ro-RO" i="1" dirty="0"/>
              <a:t>c. </a:t>
            </a:r>
            <a:r>
              <a:rPr lang="ro-RO" dirty="0"/>
              <a:t>2 5 6 7 4 8 9 3 1 0</a:t>
            </a:r>
          </a:p>
          <a:p>
            <a:pPr marL="0" indent="0">
              <a:buNone/>
            </a:pPr>
            <a:r>
              <a:rPr lang="ro-RO" i="1" dirty="0"/>
              <a:t>d. </a:t>
            </a:r>
            <a:r>
              <a:rPr lang="ro-RO" dirty="0"/>
              <a:t>4 3 2 1 0 5 6 7 8 9</a:t>
            </a:r>
          </a:p>
          <a:p>
            <a:pPr marL="0" indent="0">
              <a:buNone/>
            </a:pPr>
            <a:r>
              <a:rPr lang="ro-RO" i="1" dirty="0"/>
              <a:t>e. </a:t>
            </a:r>
            <a:r>
              <a:rPr lang="ro-RO" dirty="0"/>
              <a:t>1 2 3 4 5 6 9 8 7 0</a:t>
            </a:r>
          </a:p>
          <a:p>
            <a:pPr marL="0" indent="0">
              <a:buNone/>
            </a:pPr>
            <a:r>
              <a:rPr lang="ro-RO" i="1" dirty="0"/>
              <a:t>f. </a:t>
            </a:r>
            <a:r>
              <a:rPr lang="ro-RO" dirty="0"/>
              <a:t>0 4 6 5 3 8 1 7 2 9</a:t>
            </a:r>
          </a:p>
          <a:p>
            <a:pPr marL="0" indent="0">
              <a:buNone/>
            </a:pPr>
            <a:r>
              <a:rPr lang="ro-RO" i="1" dirty="0"/>
              <a:t>g. </a:t>
            </a:r>
            <a:r>
              <a:rPr lang="ro-RO" dirty="0"/>
              <a:t>1 4 7 9 8 6 5 3 0 2</a:t>
            </a:r>
          </a:p>
          <a:p>
            <a:pPr marL="0" indent="0">
              <a:buNone/>
            </a:pPr>
            <a:r>
              <a:rPr lang="ro-RO" i="1" dirty="0"/>
              <a:t>h. </a:t>
            </a:r>
            <a:r>
              <a:rPr lang="ro-RO" dirty="0"/>
              <a:t>2 1 4 3 6 5 8 7 9 0</a:t>
            </a:r>
          </a:p>
        </p:txBody>
      </p:sp>
      <p:sp>
        <p:nvSpPr>
          <p:cNvPr id="4" name="Smiley Face 3"/>
          <p:cNvSpPr/>
          <p:nvPr/>
        </p:nvSpPr>
        <p:spPr>
          <a:xfrm>
            <a:off x="3061983" y="3103927"/>
            <a:ext cx="176168" cy="176168"/>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5" name="&quot;No&quot; Symbol 4"/>
          <p:cNvSpPr/>
          <p:nvPr/>
        </p:nvSpPr>
        <p:spPr>
          <a:xfrm>
            <a:off x="3061983" y="3456267"/>
            <a:ext cx="176168" cy="184559"/>
          </a:xfrm>
          <a:prstGeom prst="noSmoking">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o-RO">
              <a:solidFill>
                <a:schemeClr val="tx1"/>
              </a:solidFill>
            </a:endParaRPr>
          </a:p>
        </p:txBody>
      </p:sp>
      <p:sp>
        <p:nvSpPr>
          <p:cNvPr id="6" name="Smiley Face 5"/>
          <p:cNvSpPr/>
          <p:nvPr/>
        </p:nvSpPr>
        <p:spPr>
          <a:xfrm>
            <a:off x="3061983" y="3837455"/>
            <a:ext cx="176168" cy="176168"/>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7" name="Smiley Face 6"/>
          <p:cNvSpPr/>
          <p:nvPr/>
        </p:nvSpPr>
        <p:spPr>
          <a:xfrm>
            <a:off x="3061983" y="4186932"/>
            <a:ext cx="176168" cy="176168"/>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8" name="Smiley Face 7"/>
          <p:cNvSpPr/>
          <p:nvPr/>
        </p:nvSpPr>
        <p:spPr>
          <a:xfrm>
            <a:off x="3061983" y="4588503"/>
            <a:ext cx="176168" cy="176168"/>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9" name="&quot;No&quot; Symbol 8"/>
          <p:cNvSpPr/>
          <p:nvPr/>
        </p:nvSpPr>
        <p:spPr>
          <a:xfrm>
            <a:off x="3061983" y="4957441"/>
            <a:ext cx="176168" cy="184559"/>
          </a:xfrm>
          <a:prstGeom prst="noSmoking">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o-RO">
              <a:solidFill>
                <a:schemeClr val="tx1"/>
              </a:solidFill>
            </a:endParaRPr>
          </a:p>
        </p:txBody>
      </p:sp>
      <p:sp>
        <p:nvSpPr>
          <p:cNvPr id="10" name="&quot;No&quot; Symbol 9"/>
          <p:cNvSpPr/>
          <p:nvPr/>
        </p:nvSpPr>
        <p:spPr>
          <a:xfrm>
            <a:off x="3061983" y="5336613"/>
            <a:ext cx="176168" cy="184559"/>
          </a:xfrm>
          <a:prstGeom prst="noSmoking">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o-RO">
              <a:solidFill>
                <a:schemeClr val="tx1"/>
              </a:solidFill>
            </a:endParaRPr>
          </a:p>
        </p:txBody>
      </p:sp>
      <p:sp>
        <p:nvSpPr>
          <p:cNvPr id="11" name="Smiley Face 10"/>
          <p:cNvSpPr/>
          <p:nvPr/>
        </p:nvSpPr>
        <p:spPr>
          <a:xfrm>
            <a:off x="3061983" y="5716913"/>
            <a:ext cx="176168" cy="176168"/>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Tree>
    <p:extLst>
      <p:ext uri="{BB962C8B-B14F-4D97-AF65-F5344CB8AC3E}">
        <p14:creationId xmlns:p14="http://schemas.microsoft.com/office/powerpoint/2010/main" val="138606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Colec</a:t>
            </a:r>
            <a:r>
              <a:rPr lang="ro-RO" dirty="0"/>
              <a:t>ții de obiecte</a:t>
            </a:r>
            <a:br>
              <a:rPr lang="ro-RO" dirty="0"/>
            </a:br>
            <a:r>
              <a:rPr lang="ro-RO" dirty="0"/>
              <a:t>Exerciții</a:t>
            </a:r>
          </a:p>
        </p:txBody>
      </p:sp>
      <p:sp>
        <p:nvSpPr>
          <p:cNvPr id="3" name="Content Placeholder 2"/>
          <p:cNvSpPr>
            <a:spLocks noGrp="1"/>
          </p:cNvSpPr>
          <p:nvPr>
            <p:ph idx="1"/>
          </p:nvPr>
        </p:nvSpPr>
        <p:spPr/>
        <p:txBody>
          <a:bodyPr>
            <a:normAutofit fontScale="92500" lnSpcReduction="10000"/>
          </a:bodyPr>
          <a:lstStyle/>
          <a:p>
            <a:r>
              <a:rPr lang="ro-RO" dirty="0" smtClean="0"/>
              <a:t>Se dă un șir de caractere de tipul </a:t>
            </a:r>
            <a:r>
              <a:rPr lang="ro-RO" dirty="0" smtClean="0">
                <a:latin typeface="Consolas" panose="020B0609020204030204" pitchFamily="49" charset="0"/>
                <a:cs typeface="Consolas" panose="020B0609020204030204" pitchFamily="49" charset="0"/>
              </a:rPr>
              <a:t>[()]{}{[()()]()}</a:t>
            </a:r>
            <a:r>
              <a:rPr lang="ro-RO" dirty="0" smtClean="0"/>
              <a:t>. Se cere să se determine dacă parantezele sunt închise corect. De ex. pentru </a:t>
            </a:r>
            <a:r>
              <a:rPr lang="ro-RO" dirty="0" smtClean="0">
                <a:latin typeface="Consolas" panose="020B0609020204030204" pitchFamily="49" charset="0"/>
                <a:cs typeface="Consolas" panose="020B0609020204030204" pitchFamily="49" charset="0"/>
              </a:rPr>
              <a:t>[(])</a:t>
            </a:r>
            <a:r>
              <a:rPr lang="ro-RO" dirty="0" smtClean="0"/>
              <a:t> nu sunt închise corect. </a:t>
            </a:r>
          </a:p>
          <a:p>
            <a:r>
              <a:rPr lang="ro-RO" dirty="0" smtClean="0"/>
              <a:t>Ce face secvența de mai jos:</a:t>
            </a:r>
          </a:p>
          <a:p>
            <a:pPr marL="0" indent="0">
              <a:buNone/>
            </a:pPr>
            <a:r>
              <a:rPr lang="ro-RO" dirty="0" err="1" smtClean="0">
                <a:latin typeface="Consolas" panose="020B0609020204030204" pitchFamily="49" charset="0"/>
                <a:cs typeface="Consolas" panose="020B0609020204030204" pitchFamily="49" charset="0"/>
              </a:rPr>
              <a:t>Stack</a:t>
            </a:r>
            <a:r>
              <a:rPr lang="ro-RO" dirty="0" smtClean="0">
                <a:latin typeface="Consolas" panose="020B0609020204030204" pitchFamily="49" charset="0"/>
                <a:cs typeface="Consolas" panose="020B0609020204030204" pitchFamily="49" charset="0"/>
              </a:rPr>
              <a:t>&lt;</a:t>
            </a:r>
            <a:r>
              <a:rPr lang="ro-RO" dirty="0" err="1" smtClean="0">
                <a:latin typeface="Consolas" panose="020B0609020204030204" pitchFamily="49" charset="0"/>
                <a:cs typeface="Consolas" panose="020B0609020204030204" pitchFamily="49" charset="0"/>
              </a:rPr>
              <a:t>int</a:t>
            </a:r>
            <a:r>
              <a:rPr lang="ro-RO" dirty="0" smtClean="0">
                <a:latin typeface="Consolas" panose="020B0609020204030204" pitchFamily="49" charset="0"/>
                <a:cs typeface="Consolas" panose="020B0609020204030204" pitchFamily="49" charset="0"/>
              </a:rPr>
              <a:t>&gt; </a:t>
            </a:r>
            <a:r>
              <a:rPr lang="ro-RO" dirty="0" err="1">
                <a:latin typeface="Consolas" panose="020B0609020204030204" pitchFamily="49" charset="0"/>
                <a:cs typeface="Consolas" panose="020B0609020204030204" pitchFamily="49" charset="0"/>
              </a:rPr>
              <a:t>stack</a:t>
            </a:r>
            <a:r>
              <a:rPr lang="ro-RO" dirty="0">
                <a:latin typeface="Consolas" panose="020B0609020204030204" pitchFamily="49" charset="0"/>
                <a:cs typeface="Consolas" panose="020B0609020204030204" pitchFamily="49" charset="0"/>
              </a:rPr>
              <a:t> = </a:t>
            </a:r>
            <a:r>
              <a:rPr lang="ro-RO" dirty="0" err="1">
                <a:latin typeface="Consolas" panose="020B0609020204030204" pitchFamily="49" charset="0"/>
                <a:cs typeface="Consolas" panose="020B0609020204030204" pitchFamily="49" charset="0"/>
              </a:rPr>
              <a:t>new</a:t>
            </a:r>
            <a:r>
              <a:rPr lang="ro-RO" dirty="0">
                <a:latin typeface="Consolas" panose="020B0609020204030204" pitchFamily="49" charset="0"/>
                <a:cs typeface="Consolas" panose="020B0609020204030204" pitchFamily="49" charset="0"/>
              </a:rPr>
              <a:t> </a:t>
            </a:r>
            <a:r>
              <a:rPr lang="ro-RO" dirty="0" err="1" smtClean="0">
                <a:latin typeface="Consolas" panose="020B0609020204030204" pitchFamily="49" charset="0"/>
                <a:cs typeface="Consolas" panose="020B0609020204030204" pitchFamily="49" charset="0"/>
              </a:rPr>
              <a:t>Stack</a:t>
            </a:r>
            <a:r>
              <a:rPr lang="ro-RO" dirty="0" smtClean="0">
                <a:latin typeface="Consolas" panose="020B0609020204030204" pitchFamily="49" charset="0"/>
                <a:cs typeface="Consolas" panose="020B0609020204030204" pitchFamily="49" charset="0"/>
              </a:rPr>
              <a:t>&lt;</a:t>
            </a:r>
            <a:r>
              <a:rPr lang="ro-RO" dirty="0" err="1" smtClean="0">
                <a:latin typeface="Consolas" panose="020B0609020204030204" pitchFamily="49" charset="0"/>
                <a:cs typeface="Consolas" panose="020B0609020204030204" pitchFamily="49" charset="0"/>
              </a:rPr>
              <a:t>int</a:t>
            </a:r>
            <a:r>
              <a:rPr lang="ro-RO" dirty="0" smtClean="0">
                <a:latin typeface="Consolas" panose="020B0609020204030204" pitchFamily="49" charset="0"/>
                <a:cs typeface="Consolas" panose="020B0609020204030204" pitchFamily="49" charset="0"/>
              </a:rPr>
              <a:t>&gt;();</a:t>
            </a:r>
            <a:endParaRPr lang="ro-RO" dirty="0">
              <a:latin typeface="Consolas" panose="020B0609020204030204" pitchFamily="49" charset="0"/>
              <a:cs typeface="Consolas" panose="020B0609020204030204" pitchFamily="49" charset="0"/>
            </a:endParaRPr>
          </a:p>
          <a:p>
            <a:pPr marL="0" indent="0">
              <a:buNone/>
            </a:pPr>
            <a:r>
              <a:rPr lang="ro-RO" dirty="0" err="1">
                <a:latin typeface="Consolas" panose="020B0609020204030204" pitchFamily="49" charset="0"/>
                <a:cs typeface="Consolas" panose="020B0609020204030204" pitchFamily="49" charset="0"/>
              </a:rPr>
              <a:t>while</a:t>
            </a:r>
            <a:r>
              <a:rPr lang="ro-RO" dirty="0">
                <a:latin typeface="Consolas" panose="020B0609020204030204" pitchFamily="49" charset="0"/>
                <a:cs typeface="Consolas" panose="020B0609020204030204" pitchFamily="49" charset="0"/>
              </a:rPr>
              <a:t> (N &gt; 0)</a:t>
            </a:r>
          </a:p>
          <a:p>
            <a:pPr marL="0" indent="0">
              <a:buNone/>
            </a:pPr>
            <a:r>
              <a:rPr lang="ro-RO" dirty="0" smtClean="0">
                <a:latin typeface="Consolas" panose="020B0609020204030204" pitchFamily="49" charset="0"/>
                <a:cs typeface="Consolas" panose="020B0609020204030204" pitchFamily="49" charset="0"/>
              </a:rPr>
              <a:t>	{</a:t>
            </a:r>
            <a:endParaRPr lang="ro-RO" dirty="0">
              <a:latin typeface="Consolas" panose="020B0609020204030204" pitchFamily="49" charset="0"/>
              <a:cs typeface="Consolas" panose="020B0609020204030204" pitchFamily="49" charset="0"/>
            </a:endParaRPr>
          </a:p>
          <a:p>
            <a:pPr marL="0" indent="0">
              <a:buNone/>
            </a:pPr>
            <a:r>
              <a:rPr lang="ro-RO" dirty="0" smtClean="0">
                <a:latin typeface="Consolas" panose="020B0609020204030204" pitchFamily="49" charset="0"/>
                <a:cs typeface="Consolas" panose="020B0609020204030204" pitchFamily="49" charset="0"/>
              </a:rPr>
              <a:t>		</a:t>
            </a:r>
            <a:r>
              <a:rPr lang="ro-RO" dirty="0" err="1" smtClean="0">
                <a:latin typeface="Consolas" panose="020B0609020204030204" pitchFamily="49" charset="0"/>
                <a:cs typeface="Consolas" panose="020B0609020204030204" pitchFamily="49" charset="0"/>
              </a:rPr>
              <a:t>stack.push</a:t>
            </a:r>
            <a:r>
              <a:rPr lang="ro-RO" dirty="0" smtClean="0">
                <a:latin typeface="Consolas" panose="020B0609020204030204" pitchFamily="49" charset="0"/>
                <a:cs typeface="Consolas" panose="020B0609020204030204" pitchFamily="49" charset="0"/>
              </a:rPr>
              <a:t>(N </a:t>
            </a:r>
            <a:r>
              <a:rPr lang="ro-RO" dirty="0">
                <a:latin typeface="Consolas" panose="020B0609020204030204" pitchFamily="49" charset="0"/>
                <a:cs typeface="Consolas" panose="020B0609020204030204" pitchFamily="49" charset="0"/>
              </a:rPr>
              <a:t>% 2);</a:t>
            </a:r>
          </a:p>
          <a:p>
            <a:pPr marL="0" indent="0">
              <a:buNone/>
            </a:pPr>
            <a:r>
              <a:rPr lang="ro-RO" dirty="0" smtClean="0">
                <a:latin typeface="Consolas" panose="020B0609020204030204" pitchFamily="49" charset="0"/>
                <a:cs typeface="Consolas" panose="020B0609020204030204" pitchFamily="49" charset="0"/>
              </a:rPr>
              <a:t>		N </a:t>
            </a:r>
            <a:r>
              <a:rPr lang="ro-RO" dirty="0">
                <a:latin typeface="Consolas" panose="020B0609020204030204" pitchFamily="49" charset="0"/>
                <a:cs typeface="Consolas" panose="020B0609020204030204" pitchFamily="49" charset="0"/>
              </a:rPr>
              <a:t>= N / 2;</a:t>
            </a:r>
          </a:p>
          <a:p>
            <a:pPr marL="0" indent="0">
              <a:buNone/>
            </a:pPr>
            <a:r>
              <a:rPr lang="ro-RO" dirty="0" smtClean="0">
                <a:latin typeface="Consolas" panose="020B0609020204030204" pitchFamily="49" charset="0"/>
                <a:cs typeface="Consolas" panose="020B0609020204030204" pitchFamily="49" charset="0"/>
              </a:rPr>
              <a:t>	}</a:t>
            </a:r>
            <a:endParaRPr lang="ro-RO" dirty="0">
              <a:latin typeface="Consolas" panose="020B0609020204030204" pitchFamily="49" charset="0"/>
              <a:cs typeface="Consolas" panose="020B0609020204030204" pitchFamily="49" charset="0"/>
            </a:endParaRPr>
          </a:p>
          <a:p>
            <a:pPr marL="0" indent="0">
              <a:buNone/>
            </a:pPr>
            <a:r>
              <a:rPr lang="ro-RO" dirty="0" err="1" smtClean="0">
                <a:latin typeface="Consolas" panose="020B0609020204030204" pitchFamily="49" charset="0"/>
                <a:cs typeface="Consolas" panose="020B0609020204030204" pitchFamily="49" charset="0"/>
              </a:rPr>
              <a:t>foreach</a:t>
            </a:r>
            <a:r>
              <a:rPr lang="ro-RO" dirty="0" smtClean="0">
                <a:latin typeface="Consolas" panose="020B0609020204030204" pitchFamily="49" charset="0"/>
                <a:cs typeface="Consolas" panose="020B0609020204030204" pitchFamily="49" charset="0"/>
              </a:rPr>
              <a:t> (</a:t>
            </a:r>
            <a:r>
              <a:rPr lang="ro-RO" dirty="0" err="1" smtClean="0">
                <a:latin typeface="Consolas" panose="020B0609020204030204" pitchFamily="49" charset="0"/>
                <a:cs typeface="Consolas" panose="020B0609020204030204" pitchFamily="49" charset="0"/>
              </a:rPr>
              <a:t>int</a:t>
            </a:r>
            <a:r>
              <a:rPr lang="ro-RO" dirty="0" smtClean="0">
                <a:latin typeface="Consolas" panose="020B0609020204030204" pitchFamily="49" charset="0"/>
                <a:cs typeface="Consolas" panose="020B0609020204030204" pitchFamily="49" charset="0"/>
              </a:rPr>
              <a:t> d in </a:t>
            </a:r>
            <a:r>
              <a:rPr lang="ro-RO" dirty="0" err="1" smtClean="0">
                <a:latin typeface="Consolas" panose="020B0609020204030204" pitchFamily="49" charset="0"/>
                <a:cs typeface="Consolas" panose="020B0609020204030204" pitchFamily="49" charset="0"/>
              </a:rPr>
              <a:t>stack</a:t>
            </a:r>
            <a:r>
              <a:rPr lang="ro-RO" dirty="0" smtClean="0">
                <a:latin typeface="Consolas" panose="020B0609020204030204" pitchFamily="49" charset="0"/>
                <a:cs typeface="Consolas" panose="020B0609020204030204" pitchFamily="49" charset="0"/>
              </a:rPr>
              <a:t>) </a:t>
            </a:r>
          </a:p>
          <a:p>
            <a:pPr marL="0" indent="0">
              <a:buNone/>
            </a:pPr>
            <a:r>
              <a:rPr lang="ro-RO" dirty="0">
                <a:latin typeface="Consolas" panose="020B0609020204030204" pitchFamily="49" charset="0"/>
                <a:cs typeface="Consolas" panose="020B0609020204030204" pitchFamily="49" charset="0"/>
              </a:rPr>
              <a:t>	</a:t>
            </a:r>
            <a:r>
              <a:rPr lang="ro-RO" dirty="0" err="1" smtClean="0">
                <a:latin typeface="Consolas" panose="020B0609020204030204" pitchFamily="49" charset="0"/>
                <a:cs typeface="Consolas" panose="020B0609020204030204" pitchFamily="49" charset="0"/>
              </a:rPr>
              <a:t>Console.Write</a:t>
            </a:r>
            <a:r>
              <a:rPr lang="ro-RO" dirty="0" smtClean="0">
                <a:latin typeface="Consolas" panose="020B0609020204030204" pitchFamily="49" charset="0"/>
                <a:cs typeface="Consolas" panose="020B0609020204030204" pitchFamily="49" charset="0"/>
              </a:rPr>
              <a:t>(d);</a:t>
            </a:r>
            <a:endParaRPr lang="ro-RO"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824488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additive="base">
                                        <p:cTn id="3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Colec</a:t>
            </a:r>
            <a:r>
              <a:rPr lang="ro-RO" dirty="0"/>
              <a:t>ții de obiecte</a:t>
            </a:r>
            <a:br>
              <a:rPr lang="ro-RO" dirty="0"/>
            </a:br>
            <a:r>
              <a:rPr lang="ro-RO" dirty="0"/>
              <a:t>Exerciții</a:t>
            </a:r>
          </a:p>
        </p:txBody>
      </p:sp>
      <p:sp>
        <p:nvSpPr>
          <p:cNvPr id="3" name="Content Placeholder 2"/>
          <p:cNvSpPr>
            <a:spLocks noGrp="1"/>
          </p:cNvSpPr>
          <p:nvPr>
            <p:ph idx="1"/>
          </p:nvPr>
        </p:nvSpPr>
        <p:spPr/>
        <p:txBody>
          <a:bodyPr/>
          <a:lstStyle/>
          <a:p>
            <a:r>
              <a:rPr lang="ro-RO" dirty="0"/>
              <a:t>Se efectuează o serie de operații </a:t>
            </a:r>
            <a:r>
              <a:rPr lang="ro-RO" dirty="0" err="1" smtClean="0"/>
              <a:t>enqueue</a:t>
            </a:r>
            <a:r>
              <a:rPr lang="ro-RO" dirty="0" smtClean="0"/>
              <a:t>()/</a:t>
            </a:r>
            <a:r>
              <a:rPr lang="ro-RO" dirty="0" err="1" smtClean="0"/>
              <a:t>dequeue</a:t>
            </a:r>
            <a:r>
              <a:rPr lang="ro-RO" dirty="0" smtClean="0"/>
              <a:t>() intercalate asupra unei cozi. Valorile </a:t>
            </a:r>
            <a:r>
              <a:rPr lang="ro-RO" dirty="0"/>
              <a:t>care se inserează sunt in ordine 0…9. Care din următoarele secvențe nu poate fi afișată? </a:t>
            </a:r>
            <a:endParaRPr lang="ro-RO" dirty="0" smtClean="0"/>
          </a:p>
          <a:p>
            <a:pPr marL="0" indent="0">
              <a:buNone/>
            </a:pPr>
            <a:r>
              <a:rPr lang="ro-RO" i="1" dirty="0"/>
              <a:t>a. </a:t>
            </a:r>
            <a:r>
              <a:rPr lang="ro-RO" dirty="0"/>
              <a:t>0 1 2 3 4 5 6 7 8 9</a:t>
            </a:r>
          </a:p>
          <a:p>
            <a:pPr marL="0" indent="0">
              <a:buNone/>
            </a:pPr>
            <a:r>
              <a:rPr lang="ro-RO" i="1" dirty="0"/>
              <a:t>b. </a:t>
            </a:r>
            <a:r>
              <a:rPr lang="ro-RO" dirty="0"/>
              <a:t>4 6 8 7 5 3 2 9 0 1</a:t>
            </a:r>
          </a:p>
          <a:p>
            <a:pPr marL="0" indent="0">
              <a:buNone/>
            </a:pPr>
            <a:r>
              <a:rPr lang="ro-RO" i="1" dirty="0"/>
              <a:t>c. </a:t>
            </a:r>
            <a:r>
              <a:rPr lang="ro-RO" dirty="0"/>
              <a:t>2 5 6 7 4 8 9 3 1 0</a:t>
            </a:r>
          </a:p>
          <a:p>
            <a:pPr marL="0" indent="0">
              <a:buNone/>
            </a:pPr>
            <a:r>
              <a:rPr lang="ro-RO" i="1" dirty="0"/>
              <a:t>d. </a:t>
            </a:r>
            <a:r>
              <a:rPr lang="ro-RO" dirty="0"/>
              <a:t>4 3 2 1 0 5 6 7 8 9</a:t>
            </a:r>
          </a:p>
          <a:p>
            <a:endParaRPr lang="ro-RO" dirty="0" smtClean="0"/>
          </a:p>
          <a:p>
            <a:r>
              <a:rPr lang="ro-RO" dirty="0" smtClean="0"/>
              <a:t>Mai multe exerciții – </a:t>
            </a:r>
            <a:r>
              <a:rPr lang="ro-RO" dirty="0" err="1" smtClean="0"/>
              <a:t>Sedgwick</a:t>
            </a:r>
            <a:r>
              <a:rPr lang="ro-RO" dirty="0" smtClean="0"/>
              <a:t>, </a:t>
            </a:r>
            <a:r>
              <a:rPr lang="ro-RO" i="1" dirty="0" err="1" smtClean="0"/>
              <a:t>Algorithms</a:t>
            </a:r>
            <a:r>
              <a:rPr lang="ro-RO" dirty="0" smtClean="0"/>
              <a:t>, </a:t>
            </a:r>
            <a:r>
              <a:rPr lang="ro-RO" dirty="0" err="1" smtClean="0"/>
              <a:t>pg</a:t>
            </a:r>
            <a:r>
              <a:rPr lang="ro-RO" dirty="0" smtClean="0"/>
              <a:t>. 161</a:t>
            </a:r>
            <a:endParaRPr lang="ro-RO" dirty="0"/>
          </a:p>
        </p:txBody>
      </p:sp>
      <p:sp>
        <p:nvSpPr>
          <p:cNvPr id="4" name="Smiley Face 3"/>
          <p:cNvSpPr/>
          <p:nvPr/>
        </p:nvSpPr>
        <p:spPr>
          <a:xfrm>
            <a:off x="3061983" y="3184156"/>
            <a:ext cx="176168" cy="176168"/>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5" name="&quot;No&quot; Symbol 4"/>
          <p:cNvSpPr/>
          <p:nvPr/>
        </p:nvSpPr>
        <p:spPr>
          <a:xfrm>
            <a:off x="3061983" y="3605693"/>
            <a:ext cx="176168" cy="184559"/>
          </a:xfrm>
          <a:prstGeom prst="noSmoking">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o-RO">
              <a:solidFill>
                <a:schemeClr val="tx1"/>
              </a:solidFill>
            </a:endParaRPr>
          </a:p>
        </p:txBody>
      </p:sp>
      <p:sp>
        <p:nvSpPr>
          <p:cNvPr id="6" name="&quot;No&quot; Symbol 5"/>
          <p:cNvSpPr/>
          <p:nvPr/>
        </p:nvSpPr>
        <p:spPr>
          <a:xfrm>
            <a:off x="3061983" y="3997623"/>
            <a:ext cx="176168" cy="184559"/>
          </a:xfrm>
          <a:prstGeom prst="noSmoking">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o-RO">
              <a:solidFill>
                <a:schemeClr val="tx1"/>
              </a:solidFill>
            </a:endParaRPr>
          </a:p>
        </p:txBody>
      </p:sp>
      <p:sp>
        <p:nvSpPr>
          <p:cNvPr id="7" name="&quot;No&quot; Symbol 6"/>
          <p:cNvSpPr/>
          <p:nvPr/>
        </p:nvSpPr>
        <p:spPr>
          <a:xfrm>
            <a:off x="3066176" y="4412370"/>
            <a:ext cx="176168" cy="184559"/>
          </a:xfrm>
          <a:prstGeom prst="noSmoking">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o-RO">
              <a:solidFill>
                <a:schemeClr val="tx1"/>
              </a:solidFill>
            </a:endParaRPr>
          </a:p>
        </p:txBody>
      </p:sp>
    </p:spTree>
    <p:extLst>
      <p:ext uri="{BB962C8B-B14F-4D97-AF65-F5344CB8AC3E}">
        <p14:creationId xmlns:p14="http://schemas.microsoft.com/office/powerpoint/2010/main" val="827448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Introducere</a:t>
            </a:r>
            <a:endParaRPr lang="ro-RO" dirty="0"/>
          </a:p>
        </p:txBody>
      </p:sp>
      <p:sp>
        <p:nvSpPr>
          <p:cNvPr id="3" name="Content Placeholder 2"/>
          <p:cNvSpPr>
            <a:spLocks noGrp="1"/>
          </p:cNvSpPr>
          <p:nvPr>
            <p:ph idx="1"/>
          </p:nvPr>
        </p:nvSpPr>
        <p:spPr/>
        <p:txBody>
          <a:bodyPr/>
          <a:lstStyle/>
          <a:p>
            <a:r>
              <a:rPr lang="en-GB" dirty="0" err="1" smtClean="0"/>
              <a:t>Exemplu</a:t>
            </a:r>
            <a:r>
              <a:rPr lang="en-GB" dirty="0" smtClean="0"/>
              <a:t>: </a:t>
            </a:r>
            <a:r>
              <a:rPr lang="en-GB" dirty="0" err="1" smtClean="0"/>
              <a:t>Algoritmul</a:t>
            </a:r>
            <a:r>
              <a:rPr lang="en-GB" dirty="0" smtClean="0"/>
              <a:t> </a:t>
            </a:r>
            <a:r>
              <a:rPr lang="en-GB" dirty="0" err="1" smtClean="0"/>
              <a:t>lui</a:t>
            </a:r>
            <a:r>
              <a:rPr lang="en-GB" dirty="0" smtClean="0"/>
              <a:t> Euclid (2300 </a:t>
            </a:r>
            <a:r>
              <a:rPr lang="en-GB" dirty="0" err="1" smtClean="0"/>
              <a:t>ani</a:t>
            </a:r>
            <a:r>
              <a:rPr lang="en-GB" dirty="0" smtClean="0"/>
              <a:t>)</a:t>
            </a:r>
          </a:p>
          <a:p>
            <a:pPr marL="0" indent="0">
              <a:buNone/>
            </a:pP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static</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cmmdc</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b)</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if</a:t>
            </a:r>
            <a:r>
              <a:rPr lang="ro-RO" dirty="0">
                <a:solidFill>
                  <a:srgbClr val="000000"/>
                </a:solidFill>
                <a:highlight>
                  <a:srgbClr val="FFFFFF"/>
                </a:highlight>
                <a:latin typeface="Consolas" panose="020B0609020204030204" pitchFamily="49" charset="0"/>
              </a:rPr>
              <a:t> (b == 0)</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return</a:t>
            </a:r>
            <a:r>
              <a:rPr lang="ro-RO" dirty="0">
                <a:solidFill>
                  <a:srgbClr val="000000"/>
                </a:solidFill>
                <a:highlight>
                  <a:srgbClr val="FFFFFF"/>
                </a:highlight>
                <a:latin typeface="Consolas" panose="020B0609020204030204" pitchFamily="49" charset="0"/>
              </a:rPr>
              <a:t> a;</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else</a:t>
            </a:r>
            <a:endParaRPr lang="ro-RO" dirty="0">
              <a:solidFill>
                <a:srgbClr val="000000"/>
              </a:solidFill>
              <a:highlight>
                <a:srgbClr val="FFFFFF"/>
              </a:highlight>
              <a:latin typeface="Consolas" panose="020B0609020204030204" pitchFamily="49" charset="0"/>
            </a:endParaRP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return</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cmmdc</a:t>
            </a:r>
            <a:r>
              <a:rPr lang="ro-RO" dirty="0">
                <a:solidFill>
                  <a:srgbClr val="000000"/>
                </a:solidFill>
                <a:highlight>
                  <a:srgbClr val="FFFFFF"/>
                </a:highlight>
                <a:latin typeface="Consolas" panose="020B0609020204030204" pitchFamily="49" charset="0"/>
              </a:rPr>
              <a:t>(b, a % b);</a:t>
            </a:r>
          </a:p>
          <a:p>
            <a:pPr marL="0" indent="0">
              <a:buNone/>
            </a:pPr>
            <a:r>
              <a:rPr lang="ro-RO" dirty="0">
                <a:solidFill>
                  <a:srgbClr val="000000"/>
                </a:solidFill>
                <a:highlight>
                  <a:srgbClr val="FFFFFF"/>
                </a:highlight>
                <a:latin typeface="Consolas" panose="020B0609020204030204" pitchFamily="49" charset="0"/>
              </a:rPr>
              <a:t>        }</a:t>
            </a:r>
            <a:endParaRPr lang="ro-RO" dirty="0"/>
          </a:p>
        </p:txBody>
      </p:sp>
    </p:spTree>
    <p:extLst>
      <p:ext uri="{BB962C8B-B14F-4D97-AF65-F5344CB8AC3E}">
        <p14:creationId xmlns:p14="http://schemas.microsoft.com/office/powerpoint/2010/main" val="2067579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Analiza</a:t>
            </a:r>
            <a:r>
              <a:rPr lang="en-GB" dirty="0" smtClean="0"/>
              <a:t> </a:t>
            </a:r>
            <a:r>
              <a:rPr lang="en-GB" dirty="0" err="1" smtClean="0"/>
              <a:t>algoritmilor</a:t>
            </a:r>
            <a:endParaRPr lang="ro-RO" dirty="0"/>
          </a:p>
        </p:txBody>
      </p:sp>
      <p:sp>
        <p:nvSpPr>
          <p:cNvPr id="3" name="Content Placeholder 2"/>
          <p:cNvSpPr>
            <a:spLocks noGrp="1"/>
          </p:cNvSpPr>
          <p:nvPr>
            <p:ph idx="1"/>
          </p:nvPr>
        </p:nvSpPr>
        <p:spPr/>
        <p:txBody>
          <a:bodyPr/>
          <a:lstStyle/>
          <a:p>
            <a:r>
              <a:rPr lang="ro-RO" dirty="0" smtClean="0"/>
              <a:t>Folosim algoritmi/calculatoare pentru a rezolva probleme dificile</a:t>
            </a:r>
          </a:p>
          <a:p>
            <a:r>
              <a:rPr lang="ro-RO" dirty="0" smtClean="0"/>
              <a:t>Două întrebări tipice:</a:t>
            </a:r>
          </a:p>
          <a:p>
            <a:pPr lvl="1"/>
            <a:r>
              <a:rPr lang="ro-RO" dirty="0" smtClean="0"/>
              <a:t>Cât timp va rula programul?</a:t>
            </a:r>
          </a:p>
          <a:p>
            <a:pPr lvl="1"/>
            <a:r>
              <a:rPr lang="ro-RO" dirty="0" smtClean="0"/>
              <a:t>Câtă memorie va folosi programul?</a:t>
            </a:r>
          </a:p>
          <a:p>
            <a:r>
              <a:rPr lang="ro-RO" dirty="0" smtClean="0"/>
              <a:t>Răspunsul depinde de mai mulți factori:</a:t>
            </a:r>
          </a:p>
          <a:p>
            <a:pPr lvl="1"/>
            <a:r>
              <a:rPr lang="ro-RO" dirty="0" smtClean="0"/>
              <a:t>Proprietățile sistemului de calcul folosit</a:t>
            </a:r>
          </a:p>
          <a:p>
            <a:pPr lvl="1"/>
            <a:r>
              <a:rPr lang="ro-RO" dirty="0" smtClean="0"/>
              <a:t>Datele procesate</a:t>
            </a:r>
          </a:p>
          <a:p>
            <a:pPr lvl="1"/>
            <a:r>
              <a:rPr lang="ro-RO" dirty="0" smtClean="0"/>
              <a:t>Programul care rezolvă problema (implementarea unui algoritm)</a:t>
            </a:r>
            <a:endParaRPr lang="ro-RO" dirty="0"/>
          </a:p>
        </p:txBody>
      </p:sp>
    </p:spTree>
    <p:extLst>
      <p:ext uri="{BB962C8B-B14F-4D97-AF65-F5344CB8AC3E}">
        <p14:creationId xmlns:p14="http://schemas.microsoft.com/office/powerpoint/2010/main" val="1408330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Analiza</a:t>
            </a:r>
            <a:r>
              <a:rPr lang="en-GB" dirty="0" smtClean="0"/>
              <a:t> </a:t>
            </a:r>
            <a:r>
              <a:rPr lang="en-GB" dirty="0" err="1" smtClean="0"/>
              <a:t>algoritmilor</a:t>
            </a:r>
            <a:endParaRPr lang="ro-RO" dirty="0"/>
          </a:p>
        </p:txBody>
      </p:sp>
      <p:sp>
        <p:nvSpPr>
          <p:cNvPr id="3" name="Content Placeholder 2"/>
          <p:cNvSpPr>
            <a:spLocks noGrp="1"/>
          </p:cNvSpPr>
          <p:nvPr>
            <p:ph idx="1"/>
          </p:nvPr>
        </p:nvSpPr>
        <p:spPr/>
        <p:txBody>
          <a:bodyPr/>
          <a:lstStyle/>
          <a:p>
            <a:r>
              <a:rPr lang="ro-RO" dirty="0" smtClean="0"/>
              <a:t>Vom obține răspunsuri aplicând metoda științifică</a:t>
            </a:r>
          </a:p>
          <a:p>
            <a:pPr lvl="1"/>
            <a:r>
              <a:rPr lang="ro-RO" dirty="0" smtClean="0"/>
              <a:t>Vom aplica tehnici matematice pentru a obține modele concrete pentru costul algoritmului</a:t>
            </a:r>
          </a:p>
          <a:p>
            <a:pPr lvl="1"/>
            <a:r>
              <a:rPr lang="ro-RO" dirty="0" smtClean="0"/>
              <a:t>Vom face studii experimentale pentru a valida modelele create</a:t>
            </a:r>
          </a:p>
          <a:p>
            <a:r>
              <a:rPr lang="ro-RO" dirty="0" smtClean="0"/>
              <a:t>Metoda științifică</a:t>
            </a:r>
          </a:p>
          <a:p>
            <a:pPr lvl="1"/>
            <a:r>
              <a:rPr lang="ro-RO" i="1" dirty="0" smtClean="0"/>
              <a:t>Observare</a:t>
            </a:r>
            <a:r>
              <a:rPr lang="ro-RO" dirty="0" smtClean="0"/>
              <a:t> – a unei trăsături de regulă prin măsurători exacte</a:t>
            </a:r>
          </a:p>
          <a:p>
            <a:pPr lvl="1"/>
            <a:r>
              <a:rPr lang="ro-RO" i="1" dirty="0" smtClean="0"/>
              <a:t>Ipoteză</a:t>
            </a:r>
            <a:r>
              <a:rPr lang="ro-RO" dirty="0" smtClean="0"/>
              <a:t> – a unui model pe baza observațiilor făcute</a:t>
            </a:r>
          </a:p>
          <a:p>
            <a:pPr lvl="1"/>
            <a:r>
              <a:rPr lang="ro-RO" i="1" dirty="0" smtClean="0"/>
              <a:t>Prezicere</a:t>
            </a:r>
            <a:r>
              <a:rPr lang="ro-RO" dirty="0" smtClean="0"/>
              <a:t> -  evenimente pe baza ipotezei</a:t>
            </a:r>
          </a:p>
          <a:p>
            <a:pPr lvl="1"/>
            <a:r>
              <a:rPr lang="ro-RO" i="1" dirty="0" smtClean="0"/>
              <a:t>Verificare</a:t>
            </a:r>
            <a:r>
              <a:rPr lang="ro-RO" dirty="0" smtClean="0"/>
              <a:t> – a prezicerilor prin alte observații</a:t>
            </a:r>
          </a:p>
          <a:p>
            <a:pPr lvl="1"/>
            <a:r>
              <a:rPr lang="ro-RO" i="1" dirty="0" smtClean="0"/>
              <a:t>Validare</a:t>
            </a:r>
            <a:r>
              <a:rPr lang="ro-RO" dirty="0" smtClean="0"/>
              <a:t> – repetăm pașii de mai sus până când corespund observațiile cu ipotezele </a:t>
            </a:r>
          </a:p>
        </p:txBody>
      </p:sp>
    </p:spTree>
    <p:extLst>
      <p:ext uri="{BB962C8B-B14F-4D97-AF65-F5344CB8AC3E}">
        <p14:creationId xmlns:p14="http://schemas.microsoft.com/office/powerpoint/2010/main" val="44953245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Analiza</a:t>
            </a:r>
            <a:r>
              <a:rPr lang="en-GB" dirty="0"/>
              <a:t> </a:t>
            </a:r>
            <a:r>
              <a:rPr lang="en-GB" dirty="0" err="1"/>
              <a:t>algoritmilor</a:t>
            </a:r>
            <a:endParaRPr lang="ro-RO" dirty="0"/>
          </a:p>
        </p:txBody>
      </p:sp>
      <p:sp>
        <p:nvSpPr>
          <p:cNvPr id="3" name="Content Placeholder 2"/>
          <p:cNvSpPr>
            <a:spLocks noGrp="1"/>
          </p:cNvSpPr>
          <p:nvPr>
            <p:ph idx="1"/>
          </p:nvPr>
        </p:nvSpPr>
        <p:spPr/>
        <p:txBody>
          <a:bodyPr/>
          <a:lstStyle/>
          <a:p>
            <a:r>
              <a:rPr lang="ro-RO" dirty="0" smtClean="0"/>
              <a:t>Experimentele trebuie să fie repetabile</a:t>
            </a:r>
          </a:p>
          <a:p>
            <a:r>
              <a:rPr lang="ro-RO" dirty="0" smtClean="0"/>
              <a:t>Ipotezele trebuie să le putem falsifica – pentru a ști când o ipoteză este greșită</a:t>
            </a:r>
          </a:p>
          <a:p>
            <a:r>
              <a:rPr lang="ro-RO" dirty="0" smtClean="0"/>
              <a:t>Nu putem ști niciodată că o ipoteză este corectă; putem doar valida faptul că ea corespunde cu observațiile făcute</a:t>
            </a:r>
          </a:p>
          <a:p>
            <a:r>
              <a:rPr lang="ro-RO" dirty="0" smtClean="0"/>
              <a:t>Observația</a:t>
            </a:r>
          </a:p>
          <a:p>
            <a:pPr lvl="1"/>
            <a:r>
              <a:rPr lang="ro-RO" dirty="0" smtClean="0"/>
              <a:t>Se face foarte simplu – prin rularea programului și înregistrarea timpului de rulare</a:t>
            </a:r>
          </a:p>
          <a:p>
            <a:endParaRPr lang="ro-RO" dirty="0"/>
          </a:p>
        </p:txBody>
      </p:sp>
    </p:spTree>
    <p:extLst>
      <p:ext uri="{BB962C8B-B14F-4D97-AF65-F5344CB8AC3E}">
        <p14:creationId xmlns:p14="http://schemas.microsoft.com/office/powerpoint/2010/main" val="192992645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Analiza</a:t>
            </a:r>
            <a:r>
              <a:rPr lang="en-GB" dirty="0"/>
              <a:t> </a:t>
            </a:r>
            <a:r>
              <a:rPr lang="en-GB" dirty="0" err="1"/>
              <a:t>algoritmilor</a:t>
            </a:r>
            <a:endParaRPr lang="ro-RO" dirty="0"/>
          </a:p>
        </p:txBody>
      </p:sp>
      <p:sp>
        <p:nvSpPr>
          <p:cNvPr id="3" name="Content Placeholder 2"/>
          <p:cNvSpPr>
            <a:spLocks noGrp="1"/>
          </p:cNvSpPr>
          <p:nvPr>
            <p:ph idx="1"/>
          </p:nvPr>
        </p:nvSpPr>
        <p:spPr/>
        <p:txBody>
          <a:bodyPr/>
          <a:lstStyle/>
          <a:p>
            <a:r>
              <a:rPr lang="ro-RO" dirty="0"/>
              <a:t>Orice problemă are o </a:t>
            </a:r>
            <a:r>
              <a:rPr lang="ro-RO" i="1" dirty="0"/>
              <a:t>dimensiune</a:t>
            </a:r>
            <a:endParaRPr lang="ro-RO" dirty="0"/>
          </a:p>
          <a:p>
            <a:pPr lvl="1"/>
            <a:r>
              <a:rPr lang="ro-RO" dirty="0"/>
              <a:t>Dimensiunea tuturor valorilor pe care le procesează</a:t>
            </a:r>
          </a:p>
          <a:p>
            <a:pPr lvl="1"/>
            <a:r>
              <a:rPr lang="ro-RO" dirty="0"/>
              <a:t>O valoarea numerică dată la intrare – </a:t>
            </a:r>
            <a:r>
              <a:rPr lang="ro-RO" i="1" dirty="0"/>
              <a:t>N</a:t>
            </a:r>
            <a:r>
              <a:rPr lang="ro-RO" dirty="0"/>
              <a:t>.</a:t>
            </a:r>
            <a:endParaRPr lang="ro-RO" dirty="0" smtClean="0"/>
          </a:p>
          <a:p>
            <a:r>
              <a:rPr lang="ro-RO" dirty="0" smtClean="0"/>
              <a:t>Orice problemă va avea și un </a:t>
            </a:r>
            <a:r>
              <a:rPr lang="ro-RO" i="1" dirty="0" smtClean="0"/>
              <a:t>timp de execuție</a:t>
            </a:r>
          </a:p>
          <a:p>
            <a:pPr lvl="1"/>
            <a:r>
              <a:rPr lang="ro-RO" dirty="0" smtClean="0"/>
              <a:t>Crește o dată cu dimensiunea problemei</a:t>
            </a:r>
          </a:p>
          <a:p>
            <a:r>
              <a:rPr lang="ro-RO" dirty="0" smtClean="0"/>
              <a:t>Exemplu: Se dau n numere. Se cere să se determine numărul de triplete a căror sumă e 0. </a:t>
            </a:r>
            <a:r>
              <a:rPr lang="ro-RO" dirty="0" err="1" smtClean="0">
                <a:solidFill>
                  <a:srgbClr val="FF0000"/>
                </a:solidFill>
              </a:rPr>
              <a:t>ThreeSum.cs</a:t>
            </a:r>
            <a:endParaRPr lang="ro-RO" dirty="0" smtClean="0">
              <a:solidFill>
                <a:srgbClr val="FF0000"/>
              </a:solidFill>
            </a:endParaRPr>
          </a:p>
          <a:p>
            <a:endParaRPr lang="ro-RO" dirty="0">
              <a:solidFill>
                <a:schemeClr val="tx1"/>
              </a:solidFill>
            </a:endParaRPr>
          </a:p>
        </p:txBody>
      </p:sp>
    </p:spTree>
    <p:extLst>
      <p:ext uri="{BB962C8B-B14F-4D97-AF65-F5344CB8AC3E}">
        <p14:creationId xmlns:p14="http://schemas.microsoft.com/office/powerpoint/2010/main" val="149409358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Analiza</a:t>
            </a:r>
            <a:r>
              <a:rPr lang="en-GB" dirty="0"/>
              <a:t> </a:t>
            </a:r>
            <a:r>
              <a:rPr lang="en-GB" dirty="0" err="1"/>
              <a:t>algoritmilor</a:t>
            </a:r>
            <a:endParaRPr lang="ro-RO" dirty="0"/>
          </a:p>
        </p:txBody>
      </p:sp>
      <p:sp>
        <p:nvSpPr>
          <p:cNvPr id="3" name="Content Placeholder 2"/>
          <p:cNvSpPr>
            <a:spLocks noGrp="1"/>
          </p:cNvSpPr>
          <p:nvPr>
            <p:ph idx="1"/>
          </p:nvPr>
        </p:nvSpPr>
        <p:spPr>
          <a:xfrm>
            <a:off x="677338" y="1367410"/>
            <a:ext cx="8596668" cy="4673956"/>
          </a:xfrm>
        </p:spPr>
        <p:txBody>
          <a:bodyPr>
            <a:normAutofit fontScale="92500" lnSpcReduction="20000"/>
          </a:bodyPr>
          <a:lstStyle/>
          <a:p>
            <a:r>
              <a:rPr lang="en-US" dirty="0" err="1" smtClean="0"/>
              <a:t>Pentru</a:t>
            </a:r>
            <a:r>
              <a:rPr lang="en-US" dirty="0" smtClean="0"/>
              <a:t> n</a:t>
            </a:r>
            <a:r>
              <a:rPr lang="ro-RO" dirty="0" smtClean="0"/>
              <a:t> – 1000, 2000, 4000, 8000</a:t>
            </a:r>
            <a:r>
              <a:rPr lang="en-US" dirty="0" smtClean="0"/>
              <a:t> – c</a:t>
            </a:r>
            <a:r>
              <a:rPr lang="ro-RO" dirty="0" err="1" smtClean="0"/>
              <a:t>ât</a:t>
            </a:r>
            <a:r>
              <a:rPr lang="ro-RO" dirty="0" smtClean="0"/>
              <a:t> timp durează rularea metodei </a:t>
            </a:r>
            <a:r>
              <a:rPr lang="ro-RO" dirty="0" err="1" smtClean="0">
                <a:latin typeface="Consolas" panose="020B0609020204030204" pitchFamily="49" charset="0"/>
                <a:cs typeface="Consolas" panose="020B0609020204030204" pitchFamily="49" charset="0"/>
              </a:rPr>
              <a:t>count</a:t>
            </a:r>
            <a:r>
              <a:rPr lang="ro-RO" dirty="0" smtClean="0">
                <a:latin typeface="Consolas" panose="020B0609020204030204" pitchFamily="49" charset="0"/>
                <a:cs typeface="Consolas" panose="020B0609020204030204" pitchFamily="49" charset="0"/>
              </a:rPr>
              <a:t>()</a:t>
            </a:r>
            <a:r>
              <a:rPr lang="ro-RO" dirty="0" smtClean="0"/>
              <a:t>?</a:t>
            </a:r>
            <a:endParaRPr lang="en-US" sz="1900" dirty="0"/>
          </a:p>
          <a:p>
            <a:pPr marL="0" indent="0">
              <a:buNone/>
            </a:pPr>
            <a:r>
              <a:rPr lang="en-US" dirty="0" smtClean="0">
                <a:solidFill>
                  <a:srgbClr val="0000FF"/>
                </a:solidFill>
                <a:highlight>
                  <a:srgbClr val="FFFFFF"/>
                </a:highlight>
                <a:latin typeface="Consolas" panose="020B0609020204030204" pitchFamily="49" charset="0"/>
              </a:rPr>
              <a:t>public</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static</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count(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arr</a:t>
            </a:r>
            <a:r>
              <a:rPr lang="en-US"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contor = </a:t>
            </a:r>
            <a:r>
              <a:rPr lang="ro-RO" dirty="0" smtClean="0">
                <a:solidFill>
                  <a:srgbClr val="000000"/>
                </a:solidFill>
                <a:highlight>
                  <a:srgbClr val="FFFFFF"/>
                </a:highlight>
                <a:latin typeface="Consolas" panose="020B0609020204030204" pitchFamily="49" charset="0"/>
              </a:rPr>
              <a:t>0</a:t>
            </a:r>
            <a:r>
              <a:rPr lang="en-GB" dirty="0" smtClean="0">
                <a:solidFill>
                  <a:srgbClr val="000000"/>
                </a:solidFill>
                <a:highlight>
                  <a:srgbClr val="FFFFFF"/>
                </a:highlight>
                <a:latin typeface="Consolas" panose="020B0609020204030204" pitchFamily="49" charset="0"/>
              </a:rPr>
              <a:t>,</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n;</a:t>
            </a:r>
          </a:p>
          <a:p>
            <a:pPr marL="0" indent="0">
              <a:buNone/>
            </a:pPr>
            <a:r>
              <a:rPr lang="ro-RO" dirty="0">
                <a:solidFill>
                  <a:srgbClr val="000000"/>
                </a:solidFill>
                <a:highlight>
                  <a:srgbClr val="FFFFFF"/>
                </a:highlight>
                <a:latin typeface="Consolas" panose="020B0609020204030204" pitchFamily="49" charset="0"/>
              </a:rPr>
              <a:t>            n = </a:t>
            </a:r>
            <a:r>
              <a:rPr lang="ro-RO" dirty="0" err="1">
                <a:solidFill>
                  <a:srgbClr val="000000"/>
                </a:solidFill>
                <a:highlight>
                  <a:srgbClr val="FFFFFF"/>
                </a:highlight>
                <a:latin typeface="Consolas" panose="020B0609020204030204" pitchFamily="49" charset="0"/>
              </a:rPr>
              <a:t>arr.Length</a:t>
            </a:r>
            <a:r>
              <a:rPr lang="ro-RO" dirty="0">
                <a:solidFill>
                  <a:srgbClr val="000000"/>
                </a:solidFill>
                <a:highlight>
                  <a:srgbClr val="FFFFFF"/>
                </a:highlight>
                <a:latin typeface="Consolas" panose="020B0609020204030204" pitchFamily="49" charset="0"/>
              </a:rPr>
              <a:t>;</a:t>
            </a:r>
          </a:p>
          <a:p>
            <a:pPr marL="0" indent="0">
              <a:buNone/>
            </a:pPr>
            <a:r>
              <a:rPr lang="nn-NO" dirty="0">
                <a:solidFill>
                  <a:srgbClr val="000000"/>
                </a:solidFill>
                <a:highlight>
                  <a:srgbClr val="FFFFFF"/>
                </a:highlight>
                <a:latin typeface="Consolas" panose="020B0609020204030204" pitchFamily="49" charset="0"/>
              </a:rPr>
              <a:t>            </a:t>
            </a:r>
            <a:r>
              <a:rPr lang="nn-NO" dirty="0">
                <a:solidFill>
                  <a:srgbClr val="0000FF"/>
                </a:solidFill>
                <a:highlight>
                  <a:srgbClr val="FFFFFF"/>
                </a:highlight>
                <a:latin typeface="Consolas" panose="020B0609020204030204" pitchFamily="49" charset="0"/>
              </a:rPr>
              <a:t>for</a:t>
            </a:r>
            <a:r>
              <a:rPr lang="nn-NO" dirty="0">
                <a:solidFill>
                  <a:srgbClr val="000000"/>
                </a:solidFill>
                <a:highlight>
                  <a:srgbClr val="FFFFFF"/>
                </a:highlight>
                <a:latin typeface="Consolas" panose="020B0609020204030204" pitchFamily="49" charset="0"/>
              </a:rPr>
              <a:t>(</a:t>
            </a:r>
            <a:r>
              <a:rPr lang="nn-NO" dirty="0">
                <a:solidFill>
                  <a:srgbClr val="0000FF"/>
                </a:solidFill>
                <a:highlight>
                  <a:srgbClr val="FFFFFF"/>
                </a:highlight>
                <a:latin typeface="Consolas" panose="020B0609020204030204" pitchFamily="49" charset="0"/>
              </a:rPr>
              <a:t>int</a:t>
            </a:r>
            <a:r>
              <a:rPr lang="nn-NO" dirty="0">
                <a:solidFill>
                  <a:srgbClr val="000000"/>
                </a:solidFill>
                <a:highlight>
                  <a:srgbClr val="FFFFFF"/>
                </a:highlight>
                <a:latin typeface="Consolas" panose="020B0609020204030204" pitchFamily="49" charset="0"/>
              </a:rPr>
              <a:t> i = 0; i &lt; n; i++)</a:t>
            </a:r>
          </a:p>
          <a:p>
            <a:pPr marL="0" indent="0">
              <a:buNone/>
            </a:pPr>
            <a:r>
              <a:rPr lang="nb-NO" dirty="0">
                <a:solidFill>
                  <a:srgbClr val="000000"/>
                </a:solidFill>
                <a:highlight>
                  <a:srgbClr val="FFFFFF"/>
                </a:highlight>
                <a:latin typeface="Consolas" panose="020B0609020204030204" pitchFamily="49" charset="0"/>
              </a:rPr>
              <a:t>                </a:t>
            </a:r>
            <a:r>
              <a:rPr lang="nb-NO" dirty="0">
                <a:solidFill>
                  <a:srgbClr val="0000FF"/>
                </a:solidFill>
                <a:highlight>
                  <a:srgbClr val="FFFFFF"/>
                </a:highlight>
                <a:latin typeface="Consolas" panose="020B0609020204030204" pitchFamily="49" charset="0"/>
              </a:rPr>
              <a:t>for</a:t>
            </a:r>
            <a:r>
              <a:rPr lang="nb-NO" dirty="0">
                <a:solidFill>
                  <a:srgbClr val="000000"/>
                </a:solidFill>
                <a:highlight>
                  <a:srgbClr val="FFFFFF"/>
                </a:highlight>
                <a:latin typeface="Consolas" panose="020B0609020204030204" pitchFamily="49" charset="0"/>
              </a:rPr>
              <a:t>(</a:t>
            </a:r>
            <a:r>
              <a:rPr lang="nb-NO" dirty="0">
                <a:solidFill>
                  <a:srgbClr val="0000FF"/>
                </a:solidFill>
                <a:highlight>
                  <a:srgbClr val="FFFFFF"/>
                </a:highlight>
                <a:latin typeface="Consolas" panose="020B0609020204030204" pitchFamily="49" charset="0"/>
              </a:rPr>
              <a:t>int</a:t>
            </a:r>
            <a:r>
              <a:rPr lang="nb-NO" dirty="0">
                <a:solidFill>
                  <a:srgbClr val="000000"/>
                </a:solidFill>
                <a:highlight>
                  <a:srgbClr val="FFFFFF"/>
                </a:highlight>
                <a:latin typeface="Consolas" panose="020B0609020204030204" pitchFamily="49" charset="0"/>
              </a:rPr>
              <a:t> j = i + 1; j &lt; n; j++)</a:t>
            </a:r>
          </a:p>
          <a:p>
            <a:pPr marL="0" indent="0">
              <a:buNone/>
            </a:pPr>
            <a:r>
              <a:rPr lang="ro-RO" dirty="0">
                <a:solidFill>
                  <a:srgbClr val="000000"/>
                </a:solidFill>
                <a:highlight>
                  <a:srgbClr val="FFFFFF"/>
                </a:highlight>
                <a:latin typeface="Consolas" panose="020B0609020204030204" pitchFamily="49" charset="0"/>
              </a:rPr>
              <a:t>                    </a:t>
            </a:r>
            <a:r>
              <a:rPr lang="ro-RO" dirty="0">
                <a:solidFill>
                  <a:srgbClr val="0000FF"/>
                </a:solidFill>
                <a:highlight>
                  <a:srgbClr val="FFFFFF"/>
                </a:highlight>
                <a:latin typeface="Consolas" panose="020B0609020204030204" pitchFamily="49" charset="0"/>
              </a:rPr>
              <a:t>for</a:t>
            </a:r>
            <a:r>
              <a:rPr lang="ro-RO" dirty="0">
                <a:solidFill>
                  <a:srgbClr val="000000"/>
                </a:solidFill>
                <a:highlight>
                  <a:srgbClr val="FFFFFF"/>
                </a:highlight>
                <a:latin typeface="Consolas" panose="020B0609020204030204" pitchFamily="49" charset="0"/>
              </a:rPr>
              <a:t>(</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k = j + 1; k &lt; n; k++)</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if</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arr</a:t>
            </a:r>
            <a:r>
              <a:rPr lang="ro-RO" dirty="0">
                <a:solidFill>
                  <a:srgbClr val="000000"/>
                </a:solidFill>
                <a:highlight>
                  <a:srgbClr val="FFFFFF"/>
                </a:highlight>
                <a:latin typeface="Consolas" panose="020B0609020204030204" pitchFamily="49" charset="0"/>
              </a:rPr>
              <a:t>[i] + </a:t>
            </a:r>
            <a:r>
              <a:rPr lang="ro-RO" dirty="0" err="1">
                <a:solidFill>
                  <a:srgbClr val="000000"/>
                </a:solidFill>
                <a:highlight>
                  <a:srgbClr val="FFFFFF"/>
                </a:highlight>
                <a:latin typeface="Consolas" panose="020B0609020204030204" pitchFamily="49" charset="0"/>
              </a:rPr>
              <a:t>arr</a:t>
            </a:r>
            <a:r>
              <a:rPr lang="ro-RO" dirty="0">
                <a:solidFill>
                  <a:srgbClr val="000000"/>
                </a:solidFill>
                <a:highlight>
                  <a:srgbClr val="FFFFFF"/>
                </a:highlight>
                <a:latin typeface="Consolas" panose="020B0609020204030204" pitchFamily="49" charset="0"/>
              </a:rPr>
              <a:t>[j] + </a:t>
            </a:r>
            <a:r>
              <a:rPr lang="ro-RO" dirty="0" err="1">
                <a:solidFill>
                  <a:srgbClr val="000000"/>
                </a:solidFill>
                <a:highlight>
                  <a:srgbClr val="FFFFFF"/>
                </a:highlight>
                <a:latin typeface="Consolas" panose="020B0609020204030204" pitchFamily="49" charset="0"/>
              </a:rPr>
              <a:t>arr</a:t>
            </a:r>
            <a:r>
              <a:rPr lang="ro-RO" dirty="0">
                <a:solidFill>
                  <a:srgbClr val="000000"/>
                </a:solidFill>
                <a:highlight>
                  <a:srgbClr val="FFFFFF"/>
                </a:highlight>
                <a:latin typeface="Consolas" panose="020B0609020204030204" pitchFamily="49" charset="0"/>
              </a:rPr>
              <a:t>[k] == 0)</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contor++;</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return</a:t>
            </a:r>
            <a:r>
              <a:rPr lang="ro-RO" dirty="0">
                <a:solidFill>
                  <a:srgbClr val="000000"/>
                </a:solidFill>
                <a:highlight>
                  <a:srgbClr val="FFFFFF"/>
                </a:highlight>
                <a:latin typeface="Consolas" panose="020B0609020204030204" pitchFamily="49" charset="0"/>
              </a:rPr>
              <a:t> contor;</a:t>
            </a:r>
          </a:p>
          <a:p>
            <a:pPr marL="0" indent="0">
              <a:buNone/>
            </a:pPr>
            <a:r>
              <a:rPr lang="ro-RO" dirty="0">
                <a:solidFill>
                  <a:srgbClr val="000000"/>
                </a:solidFill>
                <a:highlight>
                  <a:srgbClr val="FFFFFF"/>
                </a:highlight>
                <a:latin typeface="Consolas" panose="020B0609020204030204" pitchFamily="49" charset="0"/>
              </a:rPr>
              <a:t>        }</a:t>
            </a:r>
            <a:endParaRPr lang="ro-RO" dirty="0"/>
          </a:p>
        </p:txBody>
      </p:sp>
    </p:spTree>
    <p:extLst>
      <p:ext uri="{BB962C8B-B14F-4D97-AF65-F5344CB8AC3E}">
        <p14:creationId xmlns:p14="http://schemas.microsoft.com/office/powerpoint/2010/main" val="8163156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Analiza</a:t>
            </a:r>
            <a:r>
              <a:rPr lang="en-GB" dirty="0"/>
              <a:t> </a:t>
            </a:r>
            <a:r>
              <a:rPr lang="en-GB" dirty="0" err="1"/>
              <a:t>algoritmilor</a:t>
            </a:r>
            <a:endParaRPr lang="ro-RO"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166911665"/>
              </p:ext>
            </p:extLst>
          </p:nvPr>
        </p:nvGraphicFramePr>
        <p:xfrm>
          <a:off x="677864" y="2160588"/>
          <a:ext cx="8597261" cy="3352800"/>
        </p:xfrm>
        <a:graphic>
          <a:graphicData uri="http://schemas.openxmlformats.org/drawingml/2006/table">
            <a:tbl>
              <a:tblPr firstRow="1" bandRow="1">
                <a:tableStyleId>{5C22544A-7EE6-4342-B048-85BDC9FD1C3A}</a:tableStyleId>
              </a:tblPr>
              <a:tblGrid>
                <a:gridCol w="1973276"/>
                <a:gridCol w="2080700"/>
                <a:gridCol w="4543285"/>
              </a:tblGrid>
              <a:tr h="660400">
                <a:tc>
                  <a:txBody>
                    <a:bodyPr/>
                    <a:lstStyle/>
                    <a:p>
                      <a:pPr algn="ctr"/>
                      <a:r>
                        <a:rPr lang="en-GB" sz="1900" dirty="0" smtClean="0"/>
                        <a:t>N</a:t>
                      </a:r>
                      <a:endParaRPr lang="ro-RO" sz="1900" dirty="0"/>
                    </a:p>
                  </a:txBody>
                  <a:tcPr marL="110352" marR="110352"/>
                </a:tc>
                <a:tc>
                  <a:txBody>
                    <a:bodyPr/>
                    <a:lstStyle/>
                    <a:p>
                      <a:pPr algn="ctr"/>
                      <a:r>
                        <a:rPr lang="en-GB" sz="1900" dirty="0" err="1" smtClean="0"/>
                        <a:t>Triplete</a:t>
                      </a:r>
                      <a:r>
                        <a:rPr lang="en-GB" sz="1900" dirty="0" smtClean="0"/>
                        <a:t> cu </a:t>
                      </a:r>
                      <a:r>
                        <a:rPr lang="en-GB" sz="1900" dirty="0" err="1" smtClean="0"/>
                        <a:t>suma</a:t>
                      </a:r>
                      <a:r>
                        <a:rPr lang="en-GB" sz="1900" dirty="0" smtClean="0"/>
                        <a:t> zero</a:t>
                      </a:r>
                      <a:endParaRPr lang="ro-RO" sz="1900" dirty="0"/>
                    </a:p>
                  </a:txBody>
                  <a:tcPr marL="110352" marR="110352"/>
                </a:tc>
                <a:tc>
                  <a:txBody>
                    <a:bodyPr/>
                    <a:lstStyle/>
                    <a:p>
                      <a:pPr algn="ctr"/>
                      <a:r>
                        <a:rPr lang="en-GB" sz="1900" dirty="0" err="1" smtClean="0"/>
                        <a:t>Timpul</a:t>
                      </a:r>
                      <a:r>
                        <a:rPr lang="en-GB" sz="1900" dirty="0" smtClean="0"/>
                        <a:t> de </a:t>
                      </a:r>
                      <a:r>
                        <a:rPr lang="en-GB" sz="1900" dirty="0" err="1" smtClean="0"/>
                        <a:t>executie</a:t>
                      </a:r>
                      <a:endParaRPr lang="ro-RO" sz="1900" dirty="0"/>
                    </a:p>
                  </a:txBody>
                  <a:tcPr marL="110352" marR="110352"/>
                </a:tc>
              </a:tr>
              <a:tr h="660400">
                <a:tc>
                  <a:txBody>
                    <a:bodyPr/>
                    <a:lstStyle/>
                    <a:p>
                      <a:pPr algn="ctr"/>
                      <a:r>
                        <a:rPr lang="en-GB" sz="1900" dirty="0" smtClean="0"/>
                        <a:t>1000</a:t>
                      </a:r>
                      <a:endParaRPr lang="ro-RO" sz="1900" dirty="0"/>
                    </a:p>
                  </a:txBody>
                  <a:tcPr marL="110352" marR="110352"/>
                </a:tc>
                <a:tc>
                  <a:txBody>
                    <a:bodyPr/>
                    <a:lstStyle/>
                    <a:p>
                      <a:pPr algn="ctr"/>
                      <a:r>
                        <a:rPr lang="ro-RO" sz="1900" dirty="0" smtClean="0"/>
                        <a:t>70</a:t>
                      </a:r>
                      <a:endParaRPr lang="ro-RO" sz="1900" dirty="0"/>
                    </a:p>
                  </a:txBody>
                  <a:tcPr marL="110352" marR="110352"/>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ro-RO" sz="1900" dirty="0" smtClean="0"/>
                        <a:t>00:00:00.1232575</a:t>
                      </a:r>
                    </a:p>
                    <a:p>
                      <a:pPr algn="ctr"/>
                      <a:endParaRPr lang="ro-RO" sz="1900" dirty="0"/>
                    </a:p>
                  </a:txBody>
                  <a:tcPr marL="110352" marR="110352"/>
                </a:tc>
              </a:tr>
              <a:tr h="660400">
                <a:tc>
                  <a:txBody>
                    <a:bodyPr/>
                    <a:lstStyle/>
                    <a:p>
                      <a:pPr algn="ctr"/>
                      <a:r>
                        <a:rPr lang="en-GB" sz="1900" dirty="0" smtClean="0"/>
                        <a:t>2000</a:t>
                      </a:r>
                      <a:endParaRPr lang="ro-RO" sz="1900" dirty="0"/>
                    </a:p>
                  </a:txBody>
                  <a:tcPr marL="110352" marR="110352"/>
                </a:tc>
                <a:tc>
                  <a:txBody>
                    <a:bodyPr/>
                    <a:lstStyle/>
                    <a:p>
                      <a:pPr algn="ctr"/>
                      <a:r>
                        <a:rPr lang="ro-RO" sz="1900" dirty="0" smtClean="0"/>
                        <a:t>528 </a:t>
                      </a:r>
                      <a:endParaRPr lang="ro-RO" sz="1900" dirty="0"/>
                    </a:p>
                  </a:txBody>
                  <a:tcPr marL="110352" marR="110352"/>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ro-RO" sz="1900" dirty="0" smtClean="0"/>
                        <a:t>00:00:00.8773364</a:t>
                      </a:r>
                    </a:p>
                    <a:p>
                      <a:pPr algn="ctr"/>
                      <a:endParaRPr lang="ro-RO" sz="1900" dirty="0"/>
                    </a:p>
                  </a:txBody>
                  <a:tcPr marL="110352" marR="110352"/>
                </a:tc>
              </a:tr>
              <a:tr h="660400">
                <a:tc>
                  <a:txBody>
                    <a:bodyPr/>
                    <a:lstStyle/>
                    <a:p>
                      <a:pPr algn="ctr"/>
                      <a:r>
                        <a:rPr lang="en-GB" sz="1900" dirty="0" smtClean="0"/>
                        <a:t>4000</a:t>
                      </a:r>
                      <a:endParaRPr lang="ro-RO" sz="1900" dirty="0"/>
                    </a:p>
                  </a:txBody>
                  <a:tcPr marL="110352" marR="110352"/>
                </a:tc>
                <a:tc>
                  <a:txBody>
                    <a:bodyPr/>
                    <a:lstStyle/>
                    <a:p>
                      <a:pPr algn="ctr"/>
                      <a:r>
                        <a:rPr lang="ro-RO" sz="1900" dirty="0" smtClean="0"/>
                        <a:t>4039 </a:t>
                      </a:r>
                      <a:endParaRPr lang="ro-RO" sz="1900" dirty="0"/>
                    </a:p>
                  </a:txBody>
                  <a:tcPr marL="110352" marR="110352"/>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ro-RO" sz="1900" dirty="0" smtClean="0"/>
                        <a:t>00:00:06.8908254</a:t>
                      </a:r>
                    </a:p>
                    <a:p>
                      <a:pPr algn="ctr"/>
                      <a:endParaRPr lang="ro-RO" sz="1900" dirty="0"/>
                    </a:p>
                  </a:txBody>
                  <a:tcPr marL="110352" marR="110352"/>
                </a:tc>
              </a:tr>
              <a:tr h="660400">
                <a:tc>
                  <a:txBody>
                    <a:bodyPr/>
                    <a:lstStyle/>
                    <a:p>
                      <a:pPr algn="ctr"/>
                      <a:r>
                        <a:rPr lang="en-GB" sz="1900" dirty="0" smtClean="0"/>
                        <a:t>8000</a:t>
                      </a:r>
                      <a:endParaRPr lang="ro-RO" sz="1900" dirty="0"/>
                    </a:p>
                  </a:txBody>
                  <a:tcPr marL="110352" marR="110352"/>
                </a:tc>
                <a:tc>
                  <a:txBody>
                    <a:bodyPr/>
                    <a:lstStyle/>
                    <a:p>
                      <a:pPr algn="ctr"/>
                      <a:r>
                        <a:rPr lang="ro-RO" sz="1900" dirty="0" smtClean="0"/>
                        <a:t>32074 </a:t>
                      </a:r>
                      <a:endParaRPr lang="ro-RO" sz="1900" dirty="0"/>
                    </a:p>
                  </a:txBody>
                  <a:tcPr marL="110352" marR="110352"/>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ro-RO" sz="1900" dirty="0" smtClean="0"/>
                        <a:t>00:00:54.5196087</a:t>
                      </a:r>
                    </a:p>
                    <a:p>
                      <a:pPr algn="ctr"/>
                      <a:endParaRPr lang="ro-RO" sz="1900" dirty="0"/>
                    </a:p>
                  </a:txBody>
                  <a:tcPr marL="110352" marR="110352"/>
                </a:tc>
              </a:tr>
            </a:tbl>
          </a:graphicData>
        </a:graphic>
      </p:graphicFrame>
    </p:spTree>
    <p:extLst>
      <p:ext uri="{BB962C8B-B14F-4D97-AF65-F5344CB8AC3E}">
        <p14:creationId xmlns:p14="http://schemas.microsoft.com/office/powerpoint/2010/main" val="226379407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Analiza</a:t>
            </a:r>
            <a:r>
              <a:rPr lang="en-GB" dirty="0"/>
              <a:t> </a:t>
            </a:r>
            <a:r>
              <a:rPr lang="en-GB" dirty="0" err="1"/>
              <a:t>algoritmilor</a:t>
            </a:r>
            <a:endParaRPr lang="ro-RO" dirty="0"/>
          </a:p>
        </p:txBody>
      </p:sp>
      <p:sp>
        <p:nvSpPr>
          <p:cNvPr id="3" name="Content Placeholder 2"/>
          <p:cNvSpPr>
            <a:spLocks noGrp="1"/>
          </p:cNvSpPr>
          <p:nvPr>
            <p:ph idx="1"/>
          </p:nvPr>
        </p:nvSpPr>
        <p:spPr>
          <a:xfrm>
            <a:off x="677338" y="1627465"/>
            <a:ext cx="8596668" cy="4413899"/>
          </a:xfrm>
        </p:spPr>
        <p:txBody>
          <a:bodyPr/>
          <a:lstStyle/>
          <a:p>
            <a:r>
              <a:rPr lang="en-GB" dirty="0" err="1" smtClean="0"/>
              <a:t>Pentru</a:t>
            </a:r>
            <a:r>
              <a:rPr lang="en-GB" dirty="0" smtClean="0"/>
              <a:t> a m</a:t>
            </a:r>
            <a:r>
              <a:rPr lang="ro-RO" dirty="0" err="1" smtClean="0"/>
              <a:t>ăsura</a:t>
            </a:r>
            <a:r>
              <a:rPr lang="ro-RO" dirty="0" smtClean="0"/>
              <a:t> timpul de execuție putem folosi clasa </a:t>
            </a:r>
            <a:r>
              <a:rPr lang="ro-RO" dirty="0" err="1" smtClean="0">
                <a:latin typeface="Consolas" panose="020B0609020204030204" pitchFamily="49" charset="0"/>
                <a:cs typeface="Consolas" panose="020B0609020204030204" pitchFamily="49" charset="0"/>
              </a:rPr>
              <a:t>StopWatch</a:t>
            </a:r>
            <a:r>
              <a:rPr lang="ro-RO" dirty="0" smtClean="0"/>
              <a:t> din </a:t>
            </a:r>
            <a:r>
              <a:rPr lang="ro-RO" dirty="0" err="1" smtClean="0"/>
              <a:t>namespace-ul</a:t>
            </a:r>
            <a:r>
              <a:rPr lang="ro-RO" dirty="0" smtClean="0"/>
              <a:t> </a:t>
            </a:r>
            <a:r>
              <a:rPr lang="ro-RO" dirty="0" err="1" smtClean="0">
                <a:latin typeface="Consolas" panose="020B0609020204030204" pitchFamily="49" charset="0"/>
                <a:cs typeface="Consolas" panose="020B0609020204030204" pitchFamily="49" charset="0"/>
              </a:rPr>
              <a:t>System.Diagnostic</a:t>
            </a:r>
            <a:endParaRPr lang="en-GB" dirty="0" smtClean="0">
              <a:latin typeface="Consolas" panose="020B0609020204030204" pitchFamily="49" charset="0"/>
              <a:cs typeface="Consolas" panose="020B0609020204030204" pitchFamily="49" charset="0"/>
            </a:endParaRPr>
          </a:p>
          <a:p>
            <a:r>
              <a:rPr lang="ro-RO" dirty="0">
                <a:latin typeface="Consolas" panose="020B0609020204030204" pitchFamily="49" charset="0"/>
                <a:cs typeface="Consolas" panose="020B0609020204030204" pitchFamily="49" charset="0"/>
                <a:hlinkClick r:id="rId2"/>
              </a:rPr>
              <a:t>http://en.wikipedia.org/wiki/Log-log_plot</a:t>
            </a:r>
            <a:endParaRPr lang="ro-RO" dirty="0" smtClean="0">
              <a:latin typeface="Consolas" panose="020B0609020204030204" pitchFamily="49" charset="0"/>
              <a:cs typeface="Consolas" panose="020B0609020204030204" pitchFamily="49" charset="0"/>
            </a:endParaRPr>
          </a:p>
          <a:p>
            <a:endParaRPr lang="ro-RO"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2294" y="2670941"/>
            <a:ext cx="6621692" cy="3370425"/>
          </a:xfrm>
          <a:prstGeom prst="rect">
            <a:avLst/>
          </a:prstGeom>
        </p:spPr>
      </p:pic>
    </p:spTree>
    <p:extLst>
      <p:ext uri="{BB962C8B-B14F-4D97-AF65-F5344CB8AC3E}">
        <p14:creationId xmlns:p14="http://schemas.microsoft.com/office/powerpoint/2010/main" val="365425228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Analiza</a:t>
            </a:r>
            <a:r>
              <a:rPr lang="en-GB" dirty="0"/>
              <a:t> </a:t>
            </a:r>
            <a:r>
              <a:rPr lang="en-GB" dirty="0" err="1"/>
              <a:t>algoritmilor</a:t>
            </a:r>
            <a:endParaRPr lang="ro-RO" dirty="0"/>
          </a:p>
        </p:txBody>
      </p:sp>
      <p:sp>
        <p:nvSpPr>
          <p:cNvPr id="3" name="Content Placeholder 2"/>
          <p:cNvSpPr>
            <a:spLocks noGrp="1"/>
          </p:cNvSpPr>
          <p:nvPr>
            <p:ph idx="1"/>
          </p:nvPr>
        </p:nvSpPr>
        <p:spPr/>
        <p:txBody>
          <a:bodyPr>
            <a:normAutofit fontScale="92500" lnSpcReduction="10000"/>
          </a:bodyPr>
          <a:lstStyle/>
          <a:p>
            <a:r>
              <a:rPr lang="en-GB" dirty="0" err="1" smtClean="0"/>
              <a:t>Pe</a:t>
            </a:r>
            <a:r>
              <a:rPr lang="en-GB" dirty="0" smtClean="0"/>
              <a:t> </a:t>
            </a:r>
            <a:r>
              <a:rPr lang="en-GB" dirty="0" err="1" smtClean="0"/>
              <a:t>graficul</a:t>
            </a:r>
            <a:r>
              <a:rPr lang="en-GB" dirty="0" smtClean="0"/>
              <a:t> log-log se </a:t>
            </a:r>
            <a:r>
              <a:rPr lang="ro-RO" dirty="0" smtClean="0"/>
              <a:t>observ </a:t>
            </a:r>
            <a:r>
              <a:rPr lang="en-GB" dirty="0" smtClean="0"/>
              <a:t>c</a:t>
            </a:r>
            <a:r>
              <a:rPr lang="ro-RO" dirty="0" smtClean="0"/>
              <a:t>ă datele sunt pe o dreaptă de pantă 3</a:t>
            </a:r>
          </a:p>
          <a:p>
            <a:r>
              <a:rPr lang="ro-RO" dirty="0" smtClean="0"/>
              <a:t>Ecuația unei astfel de drepte este:</a:t>
            </a:r>
          </a:p>
          <a:p>
            <a:pPr lvl="1"/>
            <a:r>
              <a:rPr lang="ro-RO" dirty="0" smtClean="0"/>
              <a:t> log(T(N)) = 3log N + log a, unde a este o constantă</a:t>
            </a:r>
          </a:p>
          <a:p>
            <a:pPr lvl="1"/>
            <a:r>
              <a:rPr lang="ro-RO" dirty="0" smtClean="0"/>
              <a:t>Echivalentă cu T(N) = a N^3</a:t>
            </a:r>
          </a:p>
          <a:p>
            <a:pPr lvl="1"/>
            <a:r>
              <a:rPr lang="ro-RO" dirty="0" smtClean="0"/>
              <a:t>T(8000) = 54.51 = a * (8000^3)</a:t>
            </a:r>
          </a:p>
          <a:p>
            <a:pPr lvl="1"/>
            <a:r>
              <a:rPr lang="ro-RO" dirty="0" smtClean="0"/>
              <a:t>Deci a = 10,64 * (10 ^ (-9))</a:t>
            </a:r>
          </a:p>
          <a:p>
            <a:pPr lvl="1"/>
            <a:r>
              <a:rPr lang="ro-RO" dirty="0" smtClean="0"/>
              <a:t>Obținem ecuația </a:t>
            </a:r>
            <a:r>
              <a:rPr lang="ro-RO" dirty="0"/>
              <a:t>T(N) = 10,64 * </a:t>
            </a:r>
            <a:r>
              <a:rPr lang="ro-RO" dirty="0" smtClean="0"/>
              <a:t>(10 </a:t>
            </a:r>
            <a:r>
              <a:rPr lang="ro-RO" dirty="0"/>
              <a:t>^ (-9</a:t>
            </a:r>
            <a:r>
              <a:rPr lang="ro-RO" dirty="0" smtClean="0"/>
              <a:t>)) * (N^3) pentru estimarea timpului de execuție</a:t>
            </a:r>
          </a:p>
          <a:p>
            <a:r>
              <a:rPr lang="ro-RO" dirty="0" smtClean="0"/>
              <a:t>Cu o astfel de formulă putem prezice cât timp va rula programul pentru N = 16000 și să verificăm acest lucru. </a:t>
            </a:r>
          </a:p>
          <a:p>
            <a:r>
              <a:rPr lang="ro-RO" dirty="0" smtClean="0"/>
              <a:t>O dreaptă pe graficul log-log duce la concluzia că datele corespund ecuației: </a:t>
            </a:r>
          </a:p>
          <a:p>
            <a:pPr lvl="1"/>
            <a:r>
              <a:rPr lang="ro-RO" dirty="0" smtClean="0"/>
              <a:t>T(</a:t>
            </a:r>
            <a:r>
              <a:rPr lang="en-GB" dirty="0" smtClean="0"/>
              <a:t>N</a:t>
            </a:r>
            <a:r>
              <a:rPr lang="ro-RO" dirty="0" smtClean="0"/>
              <a:t>) = a </a:t>
            </a:r>
            <a:r>
              <a:rPr lang="ro-RO" dirty="0" err="1" smtClean="0"/>
              <a:t>N^b</a:t>
            </a:r>
            <a:endParaRPr lang="ro-RO" dirty="0" smtClean="0"/>
          </a:p>
          <a:p>
            <a:pPr lvl="1"/>
            <a:endParaRPr lang="ro-RO" dirty="0"/>
          </a:p>
        </p:txBody>
      </p:sp>
    </p:spTree>
    <p:extLst>
      <p:ext uri="{BB962C8B-B14F-4D97-AF65-F5344CB8AC3E}">
        <p14:creationId xmlns:p14="http://schemas.microsoft.com/office/powerpoint/2010/main" val="422524610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Analiza</a:t>
            </a:r>
            <a:r>
              <a:rPr lang="en-GB" dirty="0"/>
              <a:t> </a:t>
            </a:r>
            <a:r>
              <a:rPr lang="en-GB" dirty="0" err="1" smtClean="0"/>
              <a:t>algoritmilor</a:t>
            </a:r>
            <a:r>
              <a:rPr lang="ro-RO" dirty="0" smtClean="0"/>
              <a:t/>
            </a:r>
            <a:br>
              <a:rPr lang="ro-RO" dirty="0" smtClean="0"/>
            </a:br>
            <a:r>
              <a:rPr lang="ro-RO" dirty="0" smtClean="0"/>
              <a:t>modele matematice</a:t>
            </a:r>
            <a:endParaRPr lang="ro-RO" dirty="0"/>
          </a:p>
        </p:txBody>
      </p:sp>
      <p:sp>
        <p:nvSpPr>
          <p:cNvPr id="3" name="Content Placeholder 2"/>
          <p:cNvSpPr>
            <a:spLocks noGrp="1"/>
          </p:cNvSpPr>
          <p:nvPr>
            <p:ph idx="1"/>
          </p:nvPr>
        </p:nvSpPr>
        <p:spPr/>
        <p:txBody>
          <a:bodyPr>
            <a:normAutofit lnSpcReduction="10000"/>
          </a:bodyPr>
          <a:lstStyle/>
          <a:p>
            <a:r>
              <a:rPr lang="ro-RO" dirty="0" err="1" smtClean="0"/>
              <a:t>D.Knuth</a:t>
            </a:r>
            <a:r>
              <a:rPr lang="ro-RO" dirty="0" smtClean="0"/>
              <a:t> a postulat faptul că timpul de rulare al unui program este determinat de doi factori:</a:t>
            </a:r>
          </a:p>
          <a:p>
            <a:pPr lvl="1"/>
            <a:r>
              <a:rPr lang="ro-RO" dirty="0" smtClean="0"/>
              <a:t>Costul execuției fiecărei instrucțiuni (proprietate a sistemului de calcul, compilatorului și sistemului de operare)</a:t>
            </a:r>
          </a:p>
          <a:p>
            <a:pPr lvl="1"/>
            <a:r>
              <a:rPr lang="ro-RO" dirty="0" smtClean="0"/>
              <a:t>Frecvența de execuție a fiecărei instrucțiuni (proprietate a programului și a datelor de intrare)</a:t>
            </a:r>
          </a:p>
          <a:p>
            <a:r>
              <a:rPr lang="ro-RO" dirty="0" smtClean="0"/>
              <a:t>Dacă știm câte instrucțiuni se execută și cât durează fiecare instrucțiune putem înmulți/însuma aceste valori și obținem timpul total de rulare</a:t>
            </a:r>
          </a:p>
          <a:p>
            <a:r>
              <a:rPr lang="ro-RO" dirty="0" smtClean="0"/>
              <a:t>Numărul de execuții al unor instrucțiuni e simplu de determinat</a:t>
            </a:r>
          </a:p>
          <a:p>
            <a:r>
              <a:rPr lang="ro-RO" dirty="0" smtClean="0"/>
              <a:t>Pentru altele e mai complicat. De ex. de câte ori se execută instrucțiunea </a:t>
            </a:r>
            <a:r>
              <a:rPr lang="ro-RO" dirty="0" err="1" smtClean="0"/>
              <a:t>if</a:t>
            </a:r>
            <a:r>
              <a:rPr lang="ro-RO" dirty="0" smtClean="0"/>
              <a:t> în </a:t>
            </a:r>
            <a:r>
              <a:rPr lang="ro-RO" dirty="0" err="1" smtClean="0"/>
              <a:t>ThreeSum</a:t>
            </a:r>
            <a:r>
              <a:rPr lang="ro-RO" dirty="0" smtClean="0"/>
              <a:t>? </a:t>
            </a:r>
          </a:p>
          <a:p>
            <a:pPr lvl="1"/>
            <a:r>
              <a:rPr lang="ro-RO" dirty="0" err="1" smtClean="0">
                <a:solidFill>
                  <a:schemeClr val="accent4"/>
                </a:solidFill>
              </a:rPr>
              <a:t>Combinari</a:t>
            </a:r>
            <a:r>
              <a:rPr lang="ro-RO" dirty="0" smtClean="0">
                <a:solidFill>
                  <a:schemeClr val="accent4"/>
                </a:solidFill>
              </a:rPr>
              <a:t> de N luate câte 3 = N(N - 1)(N - 2) / 6</a:t>
            </a:r>
          </a:p>
          <a:p>
            <a:endParaRPr lang="ro-RO" dirty="0" smtClean="0"/>
          </a:p>
          <a:p>
            <a:pPr lvl="1"/>
            <a:endParaRPr lang="ro-RO" dirty="0"/>
          </a:p>
        </p:txBody>
      </p:sp>
    </p:spTree>
    <p:extLst>
      <p:ext uri="{BB962C8B-B14F-4D97-AF65-F5344CB8AC3E}">
        <p14:creationId xmlns:p14="http://schemas.microsoft.com/office/powerpoint/2010/main" val="3951729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Analiza</a:t>
            </a:r>
            <a:r>
              <a:rPr lang="en-GB" dirty="0"/>
              <a:t> </a:t>
            </a:r>
            <a:r>
              <a:rPr lang="en-GB" dirty="0" err="1"/>
              <a:t>algoritmilor</a:t>
            </a:r>
            <a:r>
              <a:rPr lang="ro-RO" dirty="0"/>
              <a:t/>
            </a:r>
            <a:br>
              <a:rPr lang="ro-RO" dirty="0"/>
            </a:br>
            <a:r>
              <a:rPr lang="ro-RO" dirty="0"/>
              <a:t>modele matematice</a:t>
            </a:r>
          </a:p>
        </p:txBody>
      </p:sp>
      <p:sp>
        <p:nvSpPr>
          <p:cNvPr id="3" name="Content Placeholder 2"/>
          <p:cNvSpPr>
            <a:spLocks noGrp="1"/>
          </p:cNvSpPr>
          <p:nvPr>
            <p:ph idx="1"/>
          </p:nvPr>
        </p:nvSpPr>
        <p:spPr/>
        <p:txBody>
          <a:bodyPr/>
          <a:lstStyle/>
          <a:p>
            <a:pPr marL="342891" lvl="1" indent="-342891"/>
            <a:r>
              <a:rPr lang="ro-RO" sz="1800" dirty="0"/>
              <a:t>N(N - 1)(N - 2) / 6 = N^3 / 6 – N^2 / 2 + N / 3</a:t>
            </a:r>
          </a:p>
          <a:p>
            <a:pPr marL="342891" lvl="1" indent="-342891"/>
            <a:r>
              <a:rPr lang="ro-RO" sz="1800" dirty="0"/>
              <a:t>Termeni de ordin mic sunt nesemnificativi când N are valoare mare prin urmare pot fi ignorați</a:t>
            </a:r>
          </a:p>
          <a:p>
            <a:pPr marL="342891" lvl="1" indent="-342891"/>
            <a:r>
              <a:rPr lang="ro-RO" sz="1800" dirty="0"/>
              <a:t>Putem folosi notația </a:t>
            </a:r>
            <a:r>
              <a:rPr lang="en-GB" sz="1800" dirty="0"/>
              <a:t>~ </a:t>
            </a:r>
            <a:r>
              <a:rPr lang="ro-RO" sz="1800" dirty="0"/>
              <a:t>(tilda) </a:t>
            </a:r>
            <a:r>
              <a:rPr lang="en-GB" sz="1800" dirty="0" err="1"/>
              <a:t>pentru</a:t>
            </a:r>
            <a:r>
              <a:rPr lang="en-GB" sz="1800" dirty="0"/>
              <a:t> a </a:t>
            </a:r>
            <a:r>
              <a:rPr lang="en-GB" sz="1800" dirty="0" err="1"/>
              <a:t>simplifica</a:t>
            </a:r>
            <a:r>
              <a:rPr lang="en-GB" sz="1800" dirty="0"/>
              <a:t> </a:t>
            </a:r>
            <a:r>
              <a:rPr lang="en-GB" sz="1800" dirty="0" err="1"/>
              <a:t>formulele</a:t>
            </a:r>
            <a:r>
              <a:rPr lang="en-GB" sz="1800" dirty="0"/>
              <a:t> </a:t>
            </a:r>
            <a:r>
              <a:rPr lang="en-GB" sz="1800" dirty="0" err="1"/>
              <a:t>matematice</a:t>
            </a:r>
            <a:r>
              <a:rPr lang="en-GB" sz="1800" dirty="0"/>
              <a:t> de </a:t>
            </a:r>
            <a:r>
              <a:rPr lang="ro-RO" sz="1800" dirty="0"/>
              <a:t>acest tip</a:t>
            </a:r>
          </a:p>
          <a:p>
            <a:pPr marL="342891" lvl="1" indent="-342891"/>
            <a:r>
              <a:rPr lang="ro-RO" sz="1800" dirty="0"/>
              <a:t>Definiție: </a:t>
            </a:r>
          </a:p>
          <a:p>
            <a:pPr marL="742932" lvl="2" indent="-342891"/>
            <a:r>
              <a:rPr lang="ro-RO" dirty="0" smtClean="0"/>
              <a:t>Vom folosi notația </a:t>
            </a:r>
            <a:r>
              <a:rPr lang="en-GB" dirty="0" smtClean="0"/>
              <a:t>~</a:t>
            </a:r>
            <a:r>
              <a:rPr lang="ro-RO" dirty="0" smtClean="0"/>
              <a:t>f(N) pentru a reprezenta o funcție care atunci când e împărțită la f(N) rezultatul tinde la 1 atunci când N crește</a:t>
            </a:r>
          </a:p>
          <a:p>
            <a:pPr marL="742932" lvl="2" indent="-342891"/>
            <a:r>
              <a:rPr lang="ro-RO" dirty="0" smtClean="0"/>
              <a:t>Folosim notația g(N) </a:t>
            </a:r>
            <a:r>
              <a:rPr lang="en-GB" dirty="0" smtClean="0"/>
              <a:t>~ f(N) </a:t>
            </a:r>
            <a:r>
              <a:rPr lang="ro-RO" dirty="0" smtClean="0"/>
              <a:t> pentru a indica faptul că g(N) / f(N) tinde la 1 când N crește.</a:t>
            </a:r>
          </a:p>
          <a:p>
            <a:pPr marL="342891" lvl="1" indent="-342891"/>
            <a:endParaRPr lang="ro-RO" sz="1800" dirty="0"/>
          </a:p>
          <a:p>
            <a:endParaRPr lang="ro-RO" dirty="0"/>
          </a:p>
        </p:txBody>
      </p:sp>
    </p:spTree>
    <p:extLst>
      <p:ext uri="{BB962C8B-B14F-4D97-AF65-F5344CB8AC3E}">
        <p14:creationId xmlns:p14="http://schemas.microsoft.com/office/powerpoint/2010/main" val="10882381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Introducere</a:t>
            </a:r>
            <a:endParaRPr lang="ro-RO" dirty="0"/>
          </a:p>
        </p:txBody>
      </p:sp>
      <p:sp>
        <p:nvSpPr>
          <p:cNvPr id="3" name="Content Placeholder 2"/>
          <p:cNvSpPr>
            <a:spLocks noGrp="1"/>
          </p:cNvSpPr>
          <p:nvPr>
            <p:ph idx="1"/>
          </p:nvPr>
        </p:nvSpPr>
        <p:spPr/>
        <p:txBody>
          <a:bodyPr/>
          <a:lstStyle/>
          <a:p>
            <a:r>
              <a:rPr lang="en-GB" dirty="0" err="1" smtClean="0"/>
              <a:t>Exprim</a:t>
            </a:r>
            <a:r>
              <a:rPr lang="ro-RO" dirty="0" err="1" smtClean="0"/>
              <a:t>ăm</a:t>
            </a:r>
            <a:r>
              <a:rPr lang="ro-RO" dirty="0" smtClean="0"/>
              <a:t> programele în C</a:t>
            </a:r>
            <a:r>
              <a:rPr lang="en-GB" dirty="0" smtClean="0"/>
              <a:t># pen</a:t>
            </a:r>
            <a:r>
              <a:rPr lang="ro-RO" dirty="0" err="1" smtClean="0"/>
              <a:t>tru</a:t>
            </a:r>
            <a:r>
              <a:rPr lang="ro-RO" dirty="0" smtClean="0"/>
              <a:t> că e mai ușor de verificat cerințele pe care le are algoritmul:</a:t>
            </a:r>
          </a:p>
          <a:p>
            <a:pPr lvl="1"/>
            <a:r>
              <a:rPr lang="ro-RO" dirty="0" smtClean="0"/>
              <a:t>Finit</a:t>
            </a:r>
          </a:p>
          <a:p>
            <a:pPr lvl="1"/>
            <a:r>
              <a:rPr lang="ro-RO" dirty="0" smtClean="0"/>
              <a:t>Determinist</a:t>
            </a:r>
          </a:p>
          <a:p>
            <a:pPr lvl="1"/>
            <a:r>
              <a:rPr lang="ro-RO" dirty="0" smtClean="0"/>
              <a:t>Corect </a:t>
            </a:r>
          </a:p>
          <a:p>
            <a:r>
              <a:rPr lang="ro-RO" dirty="0" smtClean="0"/>
              <a:t>Folosim Visual Studio ca și mediu pentru dezvoltarea de aplicații</a:t>
            </a:r>
          </a:p>
          <a:p>
            <a:r>
              <a:rPr lang="ro-RO" dirty="0" err="1" smtClean="0"/>
              <a:t>GitHub</a:t>
            </a:r>
            <a:r>
              <a:rPr lang="ro-RO" dirty="0" smtClean="0"/>
              <a:t> pentru distribuirea programelor</a:t>
            </a:r>
            <a:endParaRPr lang="ro-RO" dirty="0"/>
          </a:p>
        </p:txBody>
      </p:sp>
    </p:spTree>
    <p:extLst>
      <p:ext uri="{BB962C8B-B14F-4D97-AF65-F5344CB8AC3E}">
        <p14:creationId xmlns:p14="http://schemas.microsoft.com/office/powerpoint/2010/main" val="42664085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Analiza</a:t>
            </a:r>
            <a:r>
              <a:rPr lang="en-GB" dirty="0"/>
              <a:t> </a:t>
            </a:r>
            <a:r>
              <a:rPr lang="en-GB" dirty="0" err="1"/>
              <a:t>algoritmilor</a:t>
            </a:r>
            <a:r>
              <a:rPr lang="ro-RO" dirty="0"/>
              <a:t/>
            </a:r>
            <a:br>
              <a:rPr lang="ro-RO" dirty="0"/>
            </a:br>
            <a:r>
              <a:rPr lang="ro-RO" dirty="0"/>
              <a:t>modele matematice</a:t>
            </a:r>
          </a:p>
        </p:txBody>
      </p:sp>
      <p:sp>
        <p:nvSpPr>
          <p:cNvPr id="3" name="Content Placeholder 2"/>
          <p:cNvSpPr>
            <a:spLocks noGrp="1"/>
          </p:cNvSpPr>
          <p:nvPr>
            <p:ph idx="1"/>
          </p:nvPr>
        </p:nvSpPr>
        <p:spPr/>
        <p:txBody>
          <a:bodyPr/>
          <a:lstStyle/>
          <a:p>
            <a:r>
              <a:rPr lang="ro-RO" dirty="0" smtClean="0"/>
              <a:t>Aproximări tilda</a:t>
            </a:r>
          </a:p>
          <a:p>
            <a:endParaRPr lang="ro-RO" dirty="0"/>
          </a:p>
        </p:txBody>
      </p:sp>
      <p:graphicFrame>
        <p:nvGraphicFramePr>
          <p:cNvPr id="4" name="Table 3"/>
          <p:cNvGraphicFramePr>
            <a:graphicFrameLocks noGrp="1"/>
          </p:cNvGraphicFramePr>
          <p:nvPr>
            <p:extLst>
              <p:ext uri="{D42A27DB-BD31-4B8C-83A1-F6EECF244321}">
                <p14:modId xmlns:p14="http://schemas.microsoft.com/office/powerpoint/2010/main" val="3355627674"/>
              </p:ext>
            </p:extLst>
          </p:nvPr>
        </p:nvGraphicFramePr>
        <p:xfrm>
          <a:off x="991769" y="2833692"/>
          <a:ext cx="8127999" cy="2194560"/>
        </p:xfrm>
        <a:graphic>
          <a:graphicData uri="http://schemas.openxmlformats.org/drawingml/2006/table">
            <a:tbl>
              <a:tblPr firstRow="1" bandRow="1">
                <a:tableStyleId>{5C22544A-7EE6-4342-B048-85BDC9FD1C3A}</a:tableStyleId>
              </a:tblPr>
              <a:tblGrid>
                <a:gridCol w="2709333"/>
                <a:gridCol w="2709333"/>
                <a:gridCol w="2709333"/>
              </a:tblGrid>
              <a:tr h="375920">
                <a:tc>
                  <a:txBody>
                    <a:bodyPr/>
                    <a:lstStyle/>
                    <a:p>
                      <a:r>
                        <a:rPr lang="ro-RO" sz="1900" dirty="0" smtClean="0"/>
                        <a:t>Funcția</a:t>
                      </a:r>
                      <a:endParaRPr lang="ro-RO" sz="1900" dirty="0"/>
                    </a:p>
                  </a:txBody>
                  <a:tcPr/>
                </a:tc>
                <a:tc>
                  <a:txBody>
                    <a:bodyPr/>
                    <a:lstStyle/>
                    <a:p>
                      <a:r>
                        <a:rPr lang="ro-RO" sz="1900" dirty="0" smtClean="0"/>
                        <a:t>Aproximare tilda</a:t>
                      </a:r>
                      <a:endParaRPr lang="ro-RO" sz="1900" dirty="0"/>
                    </a:p>
                  </a:txBody>
                  <a:tcPr/>
                </a:tc>
                <a:tc>
                  <a:txBody>
                    <a:bodyPr/>
                    <a:lstStyle/>
                    <a:p>
                      <a:r>
                        <a:rPr lang="ro-RO" sz="1900" dirty="0" smtClean="0"/>
                        <a:t>Ordinul de creștere</a:t>
                      </a:r>
                      <a:endParaRPr lang="ro-RO" sz="1900" dirty="0"/>
                    </a:p>
                  </a:txBody>
                  <a:tcPr/>
                </a:tc>
              </a:tr>
              <a:tr h="375920">
                <a:tc>
                  <a:txBody>
                    <a:bodyPr/>
                    <a:lstStyle/>
                    <a:p>
                      <a:r>
                        <a:rPr lang="pt-BR" sz="1900" b="0" i="1" u="none" strike="noStrike" kern="1200" baseline="0" dirty="0" smtClean="0">
                          <a:solidFill>
                            <a:schemeClr val="dk1"/>
                          </a:solidFill>
                          <a:latin typeface="+mn-lt"/>
                          <a:ea typeface="+mn-ea"/>
                          <a:cs typeface="+mn-cs"/>
                        </a:rPr>
                        <a:t>N</a:t>
                      </a:r>
                      <a:r>
                        <a:rPr lang="ro-RO" sz="1900" b="0" i="1" u="none" strike="noStrike" kern="1200" baseline="0" dirty="0" smtClean="0">
                          <a:solidFill>
                            <a:schemeClr val="dk1"/>
                          </a:solidFill>
                          <a:latin typeface="+mn-lt"/>
                          <a:ea typeface="+mn-ea"/>
                          <a:cs typeface="+mn-cs"/>
                        </a:rPr>
                        <a:t>^</a:t>
                      </a:r>
                      <a:r>
                        <a:rPr lang="pt-BR" sz="1900" b="0" i="0" u="none" strike="noStrike" kern="1200" baseline="0" dirty="0" smtClean="0">
                          <a:solidFill>
                            <a:schemeClr val="dk1"/>
                          </a:solidFill>
                          <a:latin typeface="+mn-lt"/>
                          <a:ea typeface="+mn-ea"/>
                          <a:cs typeface="+mn-cs"/>
                        </a:rPr>
                        <a:t>3</a:t>
                      </a:r>
                      <a:r>
                        <a:rPr lang="ro-RO" sz="1900" b="0" i="0" u="none" strike="noStrike" kern="1200" baseline="0" dirty="0" smtClean="0">
                          <a:solidFill>
                            <a:schemeClr val="dk1"/>
                          </a:solidFill>
                          <a:latin typeface="+mn-lt"/>
                          <a:ea typeface="+mn-ea"/>
                          <a:cs typeface="+mn-cs"/>
                        </a:rPr>
                        <a:t> </a:t>
                      </a:r>
                      <a:r>
                        <a:rPr lang="pt-BR" sz="1900" b="0" i="0" u="none" strike="noStrike" kern="1200" baseline="0" dirty="0" smtClean="0">
                          <a:solidFill>
                            <a:schemeClr val="dk1"/>
                          </a:solidFill>
                          <a:latin typeface="+mn-lt"/>
                          <a:ea typeface="+mn-ea"/>
                          <a:cs typeface="+mn-cs"/>
                        </a:rPr>
                        <a:t>/</a:t>
                      </a:r>
                      <a:r>
                        <a:rPr lang="ro-RO" sz="1900" b="0" i="0" u="none" strike="noStrike" kern="1200" baseline="0" dirty="0" smtClean="0">
                          <a:solidFill>
                            <a:schemeClr val="dk1"/>
                          </a:solidFill>
                          <a:latin typeface="+mn-lt"/>
                          <a:ea typeface="+mn-ea"/>
                          <a:cs typeface="+mn-cs"/>
                        </a:rPr>
                        <a:t> </a:t>
                      </a:r>
                      <a:r>
                        <a:rPr lang="pt-BR" sz="1900" b="0" i="0" u="none" strike="noStrike" kern="1200" baseline="0" dirty="0" smtClean="0">
                          <a:solidFill>
                            <a:schemeClr val="dk1"/>
                          </a:solidFill>
                          <a:latin typeface="+mn-lt"/>
                          <a:ea typeface="+mn-ea"/>
                          <a:cs typeface="+mn-cs"/>
                        </a:rPr>
                        <a:t>6 </a:t>
                      </a:r>
                      <a:r>
                        <a:rPr lang="ro-RO" sz="1900" b="0" i="0" u="none" strike="noStrike" kern="1200" baseline="0" dirty="0" smtClean="0">
                          <a:solidFill>
                            <a:schemeClr val="dk1"/>
                          </a:solidFill>
                          <a:latin typeface="+mn-lt"/>
                          <a:ea typeface="+mn-ea"/>
                          <a:cs typeface="+mn-cs"/>
                        </a:rPr>
                        <a:t>–</a:t>
                      </a:r>
                      <a:r>
                        <a:rPr lang="pt-BR" sz="1900" b="0" i="0" u="none" strike="noStrike" kern="1200" baseline="0" dirty="0" smtClean="0">
                          <a:solidFill>
                            <a:schemeClr val="dk1"/>
                          </a:solidFill>
                          <a:latin typeface="+mn-lt"/>
                          <a:ea typeface="+mn-ea"/>
                          <a:cs typeface="+mn-cs"/>
                        </a:rPr>
                        <a:t> </a:t>
                      </a:r>
                      <a:r>
                        <a:rPr lang="pt-BR" sz="1900" b="0" i="1" u="none" strike="noStrike" kern="1200" baseline="0" dirty="0" smtClean="0">
                          <a:solidFill>
                            <a:schemeClr val="dk1"/>
                          </a:solidFill>
                          <a:latin typeface="+mn-lt"/>
                          <a:ea typeface="+mn-ea"/>
                          <a:cs typeface="+mn-cs"/>
                        </a:rPr>
                        <a:t>N</a:t>
                      </a:r>
                      <a:r>
                        <a:rPr lang="ro-RO" sz="1900" b="0" i="1" u="none" strike="noStrike" kern="1200" baseline="0" dirty="0" smtClean="0">
                          <a:solidFill>
                            <a:schemeClr val="dk1"/>
                          </a:solidFill>
                          <a:latin typeface="+mn-lt"/>
                          <a:ea typeface="+mn-ea"/>
                          <a:cs typeface="+mn-cs"/>
                        </a:rPr>
                        <a:t>^</a:t>
                      </a:r>
                      <a:r>
                        <a:rPr lang="pt-BR" sz="1900" b="0" i="0" u="none" strike="noStrike" kern="1200" baseline="0" dirty="0" smtClean="0">
                          <a:solidFill>
                            <a:schemeClr val="dk1"/>
                          </a:solidFill>
                          <a:latin typeface="+mn-lt"/>
                          <a:ea typeface="+mn-ea"/>
                          <a:cs typeface="+mn-cs"/>
                        </a:rPr>
                        <a:t>2</a:t>
                      </a:r>
                      <a:r>
                        <a:rPr lang="ro-RO" sz="1900" b="0" i="0" u="none" strike="noStrike" kern="1200" baseline="0" dirty="0" smtClean="0">
                          <a:solidFill>
                            <a:schemeClr val="dk1"/>
                          </a:solidFill>
                          <a:latin typeface="+mn-lt"/>
                          <a:ea typeface="+mn-ea"/>
                          <a:cs typeface="+mn-cs"/>
                        </a:rPr>
                        <a:t> </a:t>
                      </a:r>
                      <a:r>
                        <a:rPr lang="pt-BR" sz="1900" b="0" i="0" u="none" strike="noStrike" kern="1200" baseline="0" dirty="0" smtClean="0">
                          <a:solidFill>
                            <a:schemeClr val="dk1"/>
                          </a:solidFill>
                          <a:latin typeface="+mn-lt"/>
                          <a:ea typeface="+mn-ea"/>
                          <a:cs typeface="+mn-cs"/>
                        </a:rPr>
                        <a:t>/</a:t>
                      </a:r>
                      <a:r>
                        <a:rPr lang="ro-RO" sz="1900" b="0" i="0" u="none" strike="noStrike" kern="1200" baseline="0" dirty="0" smtClean="0">
                          <a:solidFill>
                            <a:schemeClr val="dk1"/>
                          </a:solidFill>
                          <a:latin typeface="+mn-lt"/>
                          <a:ea typeface="+mn-ea"/>
                          <a:cs typeface="+mn-cs"/>
                        </a:rPr>
                        <a:t> </a:t>
                      </a:r>
                      <a:r>
                        <a:rPr lang="pt-BR" sz="1900" b="0" i="0" u="none" strike="noStrike" kern="1200" baseline="0" dirty="0" smtClean="0">
                          <a:solidFill>
                            <a:schemeClr val="dk1"/>
                          </a:solidFill>
                          <a:latin typeface="+mn-lt"/>
                          <a:ea typeface="+mn-ea"/>
                          <a:cs typeface="+mn-cs"/>
                        </a:rPr>
                        <a:t>2 </a:t>
                      </a:r>
                      <a:r>
                        <a:rPr lang="ro-RO" sz="1900" b="0" i="0" u="none" strike="noStrike" kern="1200" baseline="0" dirty="0" smtClean="0">
                          <a:solidFill>
                            <a:schemeClr val="dk1"/>
                          </a:solidFill>
                          <a:latin typeface="+mn-lt"/>
                          <a:ea typeface="+mn-ea"/>
                          <a:cs typeface="+mn-cs"/>
                        </a:rPr>
                        <a:t>+</a:t>
                      </a:r>
                      <a:r>
                        <a:rPr lang="pt-BR" sz="1900" b="0" i="0" u="none" strike="noStrike" kern="1200" baseline="0" dirty="0" smtClean="0">
                          <a:solidFill>
                            <a:schemeClr val="dk1"/>
                          </a:solidFill>
                          <a:latin typeface="+mn-lt"/>
                          <a:ea typeface="+mn-ea"/>
                          <a:cs typeface="+mn-cs"/>
                        </a:rPr>
                        <a:t> </a:t>
                      </a:r>
                      <a:r>
                        <a:rPr lang="pt-BR" sz="1900" b="0" i="1" u="none" strike="noStrike" kern="1200" baseline="0" dirty="0" smtClean="0">
                          <a:solidFill>
                            <a:schemeClr val="dk1"/>
                          </a:solidFill>
                          <a:latin typeface="+mn-lt"/>
                          <a:ea typeface="+mn-ea"/>
                          <a:cs typeface="+mn-cs"/>
                        </a:rPr>
                        <a:t>N</a:t>
                      </a:r>
                      <a:r>
                        <a:rPr lang="pt-BR" sz="1900" b="0" i="0" u="none" strike="noStrike" kern="1200" baseline="0" dirty="0" smtClean="0">
                          <a:solidFill>
                            <a:schemeClr val="dk1"/>
                          </a:solidFill>
                          <a:latin typeface="+mn-lt"/>
                          <a:ea typeface="+mn-ea"/>
                          <a:cs typeface="+mn-cs"/>
                        </a:rPr>
                        <a:t>/3</a:t>
                      </a:r>
                      <a:endParaRPr lang="ro-RO" sz="1900" dirty="0"/>
                    </a:p>
                  </a:txBody>
                  <a:tcPr/>
                </a:tc>
                <a:tc>
                  <a:txBody>
                    <a:bodyPr/>
                    <a:lstStyle/>
                    <a:p>
                      <a:r>
                        <a:rPr lang="ro-RO" sz="1900" b="0" i="0" u="none" strike="noStrike" kern="1200" baseline="0" dirty="0" smtClean="0">
                          <a:solidFill>
                            <a:schemeClr val="dk1"/>
                          </a:solidFill>
                          <a:latin typeface="+mn-lt"/>
                          <a:ea typeface="+mn-ea"/>
                          <a:cs typeface="+mn-cs"/>
                        </a:rPr>
                        <a:t>~ </a:t>
                      </a:r>
                      <a:r>
                        <a:rPr lang="ro-RO" sz="1900" b="0" i="1" u="none" strike="noStrike" kern="1200" baseline="0" dirty="0" smtClean="0">
                          <a:solidFill>
                            <a:schemeClr val="dk1"/>
                          </a:solidFill>
                          <a:latin typeface="+mn-lt"/>
                          <a:ea typeface="+mn-ea"/>
                          <a:cs typeface="+mn-cs"/>
                        </a:rPr>
                        <a:t>N^</a:t>
                      </a:r>
                      <a:r>
                        <a:rPr lang="ro-RO" sz="1900" b="0" i="0" u="none" strike="noStrike" kern="1200" baseline="0" dirty="0" smtClean="0">
                          <a:solidFill>
                            <a:schemeClr val="dk1"/>
                          </a:solidFill>
                          <a:latin typeface="+mn-lt"/>
                          <a:ea typeface="+mn-ea"/>
                          <a:cs typeface="+mn-cs"/>
                        </a:rPr>
                        <a:t>3 / 6</a:t>
                      </a:r>
                      <a:endParaRPr lang="ro-RO" sz="1900" dirty="0"/>
                    </a:p>
                  </a:txBody>
                  <a:tcPr/>
                </a:tc>
                <a:tc>
                  <a:txBody>
                    <a:bodyPr/>
                    <a:lstStyle/>
                    <a:p>
                      <a:r>
                        <a:rPr lang="ro-RO" sz="1900" b="0" i="1" u="none" strike="noStrike" kern="1200" baseline="0" dirty="0" smtClean="0">
                          <a:solidFill>
                            <a:schemeClr val="dk1"/>
                          </a:solidFill>
                          <a:latin typeface="+mn-lt"/>
                          <a:ea typeface="+mn-ea"/>
                          <a:cs typeface="+mn-cs"/>
                        </a:rPr>
                        <a:t>N^</a:t>
                      </a:r>
                      <a:r>
                        <a:rPr lang="ro-RO" sz="1900" b="0" i="0" u="none" strike="noStrike" kern="1200" baseline="0" dirty="0" smtClean="0">
                          <a:solidFill>
                            <a:schemeClr val="dk1"/>
                          </a:solidFill>
                          <a:latin typeface="+mn-lt"/>
                          <a:ea typeface="+mn-ea"/>
                          <a:cs typeface="+mn-cs"/>
                        </a:rPr>
                        <a:t>3</a:t>
                      </a:r>
                      <a:endParaRPr lang="ro-RO" sz="1900" dirty="0"/>
                    </a:p>
                  </a:txBody>
                  <a:tcPr/>
                </a:tc>
              </a:tr>
              <a:tr h="375920">
                <a:tc>
                  <a:txBody>
                    <a:bodyPr/>
                    <a:lstStyle/>
                    <a:p>
                      <a:r>
                        <a:rPr lang="ro-RO" sz="1900" b="0" i="1" u="none" strike="noStrike" kern="1200" baseline="0" dirty="0" smtClean="0">
                          <a:solidFill>
                            <a:schemeClr val="dk1"/>
                          </a:solidFill>
                          <a:latin typeface="+mn-lt"/>
                          <a:ea typeface="+mn-ea"/>
                          <a:cs typeface="+mn-cs"/>
                        </a:rPr>
                        <a:t>N^</a:t>
                      </a:r>
                      <a:r>
                        <a:rPr lang="ro-RO" sz="1900" b="0" i="0" u="none" strike="noStrike" kern="1200" baseline="0" dirty="0" smtClean="0">
                          <a:solidFill>
                            <a:schemeClr val="dk1"/>
                          </a:solidFill>
                          <a:latin typeface="+mn-lt"/>
                          <a:ea typeface="+mn-ea"/>
                          <a:cs typeface="+mn-cs"/>
                        </a:rPr>
                        <a:t>2/2 - </a:t>
                      </a:r>
                      <a:r>
                        <a:rPr lang="ro-RO" sz="1900" b="0" i="1" u="none" strike="noStrike" kern="1200" baseline="0" dirty="0" smtClean="0">
                          <a:solidFill>
                            <a:schemeClr val="dk1"/>
                          </a:solidFill>
                          <a:latin typeface="+mn-lt"/>
                          <a:ea typeface="+mn-ea"/>
                          <a:cs typeface="+mn-cs"/>
                        </a:rPr>
                        <a:t>N</a:t>
                      </a:r>
                      <a:r>
                        <a:rPr lang="ro-RO" sz="1900" b="0" i="0" u="none" strike="noStrike" kern="1200" baseline="0" dirty="0" smtClean="0">
                          <a:solidFill>
                            <a:schemeClr val="dk1"/>
                          </a:solidFill>
                          <a:latin typeface="+mn-lt"/>
                          <a:ea typeface="+mn-ea"/>
                          <a:cs typeface="+mn-cs"/>
                        </a:rPr>
                        <a:t>/2</a:t>
                      </a:r>
                      <a:endParaRPr lang="ro-RO" sz="1900" dirty="0"/>
                    </a:p>
                  </a:txBody>
                  <a:tcPr/>
                </a:tc>
                <a:tc>
                  <a:txBody>
                    <a:bodyPr/>
                    <a:lstStyle/>
                    <a:p>
                      <a:r>
                        <a:rPr lang="ro-RO" sz="1900" b="0" i="0" u="none" strike="noStrike" kern="1200" baseline="0" dirty="0" smtClean="0">
                          <a:solidFill>
                            <a:schemeClr val="dk1"/>
                          </a:solidFill>
                          <a:latin typeface="+mn-lt"/>
                          <a:ea typeface="+mn-ea"/>
                          <a:cs typeface="+mn-cs"/>
                        </a:rPr>
                        <a:t>~ </a:t>
                      </a:r>
                      <a:r>
                        <a:rPr lang="ro-RO" sz="1900" b="0" i="1" u="none" strike="noStrike" kern="1200" baseline="0" dirty="0" smtClean="0">
                          <a:solidFill>
                            <a:schemeClr val="dk1"/>
                          </a:solidFill>
                          <a:latin typeface="+mn-lt"/>
                          <a:ea typeface="+mn-ea"/>
                          <a:cs typeface="+mn-cs"/>
                        </a:rPr>
                        <a:t>N^</a:t>
                      </a:r>
                      <a:r>
                        <a:rPr lang="ro-RO" sz="1900" b="0" i="0" u="none" strike="noStrike" kern="1200" baseline="0" dirty="0" smtClean="0">
                          <a:solidFill>
                            <a:schemeClr val="dk1"/>
                          </a:solidFill>
                          <a:latin typeface="+mn-lt"/>
                          <a:ea typeface="+mn-ea"/>
                          <a:cs typeface="+mn-cs"/>
                        </a:rPr>
                        <a:t>2/2</a:t>
                      </a:r>
                      <a:endParaRPr lang="ro-RO" sz="1900" dirty="0"/>
                    </a:p>
                  </a:txBody>
                  <a:tcPr/>
                </a:tc>
                <a:tc>
                  <a:txBody>
                    <a:bodyPr/>
                    <a:lstStyle/>
                    <a:p>
                      <a:r>
                        <a:rPr lang="ro-RO" sz="1900" b="0" i="1" u="none" strike="noStrike" kern="1200" baseline="0" dirty="0" smtClean="0">
                          <a:solidFill>
                            <a:schemeClr val="dk1"/>
                          </a:solidFill>
                          <a:latin typeface="+mn-lt"/>
                          <a:ea typeface="+mn-ea"/>
                          <a:cs typeface="+mn-cs"/>
                        </a:rPr>
                        <a:t>N^</a:t>
                      </a:r>
                      <a:r>
                        <a:rPr lang="ro-RO" sz="1900" b="0" i="0" u="none" strike="noStrike" kern="1200" baseline="0" dirty="0" smtClean="0">
                          <a:solidFill>
                            <a:schemeClr val="dk1"/>
                          </a:solidFill>
                          <a:latin typeface="+mn-lt"/>
                          <a:ea typeface="+mn-ea"/>
                          <a:cs typeface="+mn-cs"/>
                        </a:rPr>
                        <a:t>2</a:t>
                      </a:r>
                      <a:endParaRPr lang="ro-RO" sz="1900" dirty="0"/>
                    </a:p>
                  </a:txBody>
                  <a:tcPr/>
                </a:tc>
              </a:tr>
              <a:tr h="375920">
                <a:tc>
                  <a:txBody>
                    <a:bodyPr/>
                    <a:lstStyle/>
                    <a:p>
                      <a:r>
                        <a:rPr lang="ro-RO" sz="1900" b="0" i="0" u="none" strike="noStrike" kern="1200" baseline="0" dirty="0" smtClean="0">
                          <a:solidFill>
                            <a:schemeClr val="dk1"/>
                          </a:solidFill>
                          <a:latin typeface="+mn-lt"/>
                          <a:ea typeface="+mn-ea"/>
                          <a:cs typeface="+mn-cs"/>
                        </a:rPr>
                        <a:t>lg </a:t>
                      </a:r>
                      <a:r>
                        <a:rPr lang="ro-RO" sz="1900" b="0" i="1" u="none" strike="noStrike" kern="1200" baseline="0" dirty="0" smtClean="0">
                          <a:solidFill>
                            <a:schemeClr val="dk1"/>
                          </a:solidFill>
                          <a:latin typeface="+mn-lt"/>
                          <a:ea typeface="+mn-ea"/>
                          <a:cs typeface="+mn-cs"/>
                        </a:rPr>
                        <a:t>N + </a:t>
                      </a:r>
                      <a:r>
                        <a:rPr lang="ro-RO" sz="1900" b="0" i="0" u="none" strike="noStrike" kern="1200" baseline="0" dirty="0" smtClean="0">
                          <a:solidFill>
                            <a:schemeClr val="dk1"/>
                          </a:solidFill>
                          <a:latin typeface="+mn-lt"/>
                          <a:ea typeface="+mn-ea"/>
                          <a:cs typeface="+mn-cs"/>
                        </a:rPr>
                        <a:t>1</a:t>
                      </a:r>
                      <a:endParaRPr lang="ro-RO" sz="1900" dirty="0"/>
                    </a:p>
                  </a:txBody>
                  <a:tcPr/>
                </a:tc>
                <a:tc>
                  <a:txBody>
                    <a:bodyPr/>
                    <a:lstStyle/>
                    <a:p>
                      <a:r>
                        <a:rPr lang="ro-RO" sz="1900" b="0" i="0" u="none" strike="noStrike" kern="1200" baseline="0" dirty="0" smtClean="0">
                          <a:solidFill>
                            <a:schemeClr val="dk1"/>
                          </a:solidFill>
                          <a:latin typeface="+mn-lt"/>
                          <a:ea typeface="+mn-ea"/>
                          <a:cs typeface="+mn-cs"/>
                        </a:rPr>
                        <a:t>~ lg </a:t>
                      </a:r>
                      <a:r>
                        <a:rPr lang="ro-RO" sz="1900" b="0" i="1" u="none" strike="noStrike" kern="1200" baseline="0" dirty="0" smtClean="0">
                          <a:solidFill>
                            <a:schemeClr val="dk1"/>
                          </a:solidFill>
                          <a:latin typeface="+mn-lt"/>
                          <a:ea typeface="+mn-ea"/>
                          <a:cs typeface="+mn-cs"/>
                        </a:rPr>
                        <a:t>N</a:t>
                      </a:r>
                      <a:endParaRPr lang="ro-RO" sz="1900" dirty="0"/>
                    </a:p>
                  </a:txBody>
                  <a:tcPr/>
                </a:tc>
                <a:tc>
                  <a:txBody>
                    <a:bodyPr/>
                    <a:lstStyle/>
                    <a:p>
                      <a:r>
                        <a:rPr lang="ro-RO" sz="1900" b="0" i="0" u="none" strike="noStrike" kern="1200" baseline="0" dirty="0" smtClean="0">
                          <a:solidFill>
                            <a:schemeClr val="dk1"/>
                          </a:solidFill>
                          <a:latin typeface="+mn-lt"/>
                          <a:ea typeface="+mn-ea"/>
                          <a:cs typeface="+mn-cs"/>
                        </a:rPr>
                        <a:t>lg </a:t>
                      </a:r>
                      <a:r>
                        <a:rPr lang="ro-RO" sz="1900" b="0" i="1" u="none" strike="noStrike" kern="1200" baseline="0" dirty="0" smtClean="0">
                          <a:solidFill>
                            <a:schemeClr val="dk1"/>
                          </a:solidFill>
                          <a:latin typeface="+mn-lt"/>
                          <a:ea typeface="+mn-ea"/>
                          <a:cs typeface="+mn-cs"/>
                        </a:rPr>
                        <a:t>N</a:t>
                      </a:r>
                      <a:endParaRPr lang="ro-RO" sz="1900" dirty="0"/>
                    </a:p>
                  </a:txBody>
                  <a:tcPr/>
                </a:tc>
              </a:tr>
              <a:tr h="375920">
                <a:tc>
                  <a:txBody>
                    <a:bodyPr/>
                    <a:lstStyle/>
                    <a:p>
                      <a:r>
                        <a:rPr lang="ro-RO" sz="1900" b="0" i="0" u="none" strike="noStrike" kern="1200" baseline="0" dirty="0" smtClean="0">
                          <a:solidFill>
                            <a:schemeClr val="dk1"/>
                          </a:solidFill>
                          <a:latin typeface="+mn-lt"/>
                          <a:ea typeface="+mn-ea"/>
                          <a:cs typeface="+mn-cs"/>
                        </a:rPr>
                        <a:t>3</a:t>
                      </a:r>
                      <a:endParaRPr lang="ro-RO" sz="1900" dirty="0"/>
                    </a:p>
                  </a:txBody>
                  <a:tcPr/>
                </a:tc>
                <a:tc>
                  <a:txBody>
                    <a:bodyPr/>
                    <a:lstStyle/>
                    <a:p>
                      <a:r>
                        <a:rPr lang="ro-RO" sz="1900" b="0" i="0" u="none" strike="noStrike" kern="1200" baseline="0" dirty="0" smtClean="0">
                          <a:solidFill>
                            <a:schemeClr val="dk1"/>
                          </a:solidFill>
                          <a:latin typeface="+mn-lt"/>
                          <a:ea typeface="+mn-ea"/>
                          <a:cs typeface="+mn-cs"/>
                        </a:rPr>
                        <a:t>~ 3</a:t>
                      </a:r>
                      <a:endParaRPr lang="ro-RO" sz="1900" dirty="0"/>
                    </a:p>
                  </a:txBody>
                  <a:tcPr/>
                </a:tc>
                <a:tc>
                  <a:txBody>
                    <a:bodyPr/>
                    <a:lstStyle/>
                    <a:p>
                      <a:r>
                        <a:rPr lang="ro-RO" sz="1900" b="0" i="0" u="none" strike="noStrike" kern="1200" baseline="0" dirty="0" smtClean="0">
                          <a:solidFill>
                            <a:schemeClr val="dk1"/>
                          </a:solidFill>
                          <a:latin typeface="+mn-lt"/>
                          <a:ea typeface="+mn-ea"/>
                          <a:cs typeface="+mn-cs"/>
                        </a:rPr>
                        <a:t>1</a:t>
                      </a:r>
                      <a:endParaRPr lang="ro-RO" sz="1900" dirty="0"/>
                    </a:p>
                  </a:txBody>
                  <a:tcPr/>
                </a:tc>
              </a:tr>
            </a:tbl>
          </a:graphicData>
        </a:graphic>
      </p:graphicFrame>
    </p:spTree>
    <p:extLst>
      <p:ext uri="{BB962C8B-B14F-4D97-AF65-F5344CB8AC3E}">
        <p14:creationId xmlns:p14="http://schemas.microsoft.com/office/powerpoint/2010/main" val="321772282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Analiza</a:t>
            </a:r>
            <a:r>
              <a:rPr lang="en-GB" dirty="0"/>
              <a:t> </a:t>
            </a:r>
            <a:r>
              <a:rPr lang="en-GB" dirty="0" err="1"/>
              <a:t>algoritmilor</a:t>
            </a:r>
            <a:r>
              <a:rPr lang="ro-RO" dirty="0"/>
              <a:t/>
            </a:r>
            <a:br>
              <a:rPr lang="ro-RO" dirty="0"/>
            </a:br>
            <a:r>
              <a:rPr lang="ro-RO" dirty="0"/>
              <a:t>modele matematice</a:t>
            </a:r>
          </a:p>
        </p:txBody>
      </p:sp>
      <p:sp>
        <p:nvSpPr>
          <p:cNvPr id="3" name="Content Placeholder 2"/>
          <p:cNvSpPr>
            <a:spLocks noGrp="1"/>
          </p:cNvSpPr>
          <p:nvPr>
            <p:ph idx="1"/>
          </p:nvPr>
        </p:nvSpPr>
        <p:spPr/>
        <p:txBody>
          <a:bodyPr/>
          <a:lstStyle/>
          <a:p>
            <a:r>
              <a:rPr lang="ro-RO" dirty="0" smtClean="0"/>
              <a:t>Ordinul de creștere</a:t>
            </a:r>
            <a:endParaRPr lang="ro-RO" dirty="0"/>
          </a:p>
        </p:txBody>
      </p:sp>
      <p:graphicFrame>
        <p:nvGraphicFramePr>
          <p:cNvPr id="4" name="Table 3"/>
          <p:cNvGraphicFramePr>
            <a:graphicFrameLocks noGrp="1"/>
          </p:cNvGraphicFramePr>
          <p:nvPr>
            <p:extLst>
              <p:ext uri="{D42A27DB-BD31-4B8C-83A1-F6EECF244321}">
                <p14:modId xmlns:p14="http://schemas.microsoft.com/office/powerpoint/2010/main" val="3706976502"/>
              </p:ext>
            </p:extLst>
          </p:nvPr>
        </p:nvGraphicFramePr>
        <p:xfrm>
          <a:off x="807208" y="2724635"/>
          <a:ext cx="8128000" cy="3048000"/>
        </p:xfrm>
        <a:graphic>
          <a:graphicData uri="http://schemas.openxmlformats.org/drawingml/2006/table">
            <a:tbl>
              <a:tblPr firstRow="1" bandRow="1">
                <a:tableStyleId>{5C22544A-7EE6-4342-B048-85BDC9FD1C3A}</a:tableStyleId>
              </a:tblPr>
              <a:tblGrid>
                <a:gridCol w="4064000"/>
                <a:gridCol w="4064000"/>
              </a:tblGrid>
              <a:tr h="375920">
                <a:tc>
                  <a:txBody>
                    <a:bodyPr/>
                    <a:lstStyle/>
                    <a:p>
                      <a:pPr algn="ctr"/>
                      <a:r>
                        <a:rPr lang="ro-RO" sz="1900" dirty="0" smtClean="0"/>
                        <a:t>Descriere</a:t>
                      </a:r>
                      <a:endParaRPr lang="ro-RO" sz="1900" dirty="0"/>
                    </a:p>
                  </a:txBody>
                  <a:tcPr/>
                </a:tc>
                <a:tc>
                  <a:txBody>
                    <a:bodyPr/>
                    <a:lstStyle/>
                    <a:p>
                      <a:pPr algn="ctr"/>
                      <a:r>
                        <a:rPr lang="ro-RO" sz="1900" dirty="0" smtClean="0"/>
                        <a:t>Funcție </a:t>
                      </a:r>
                      <a:endParaRPr lang="ro-RO" sz="1900" dirty="0"/>
                    </a:p>
                  </a:txBody>
                  <a:tcPr/>
                </a:tc>
              </a:tr>
              <a:tr h="375920">
                <a:tc>
                  <a:txBody>
                    <a:bodyPr/>
                    <a:lstStyle/>
                    <a:p>
                      <a:pPr algn="ctr"/>
                      <a:r>
                        <a:rPr lang="ro-RO" sz="1900" dirty="0" smtClean="0"/>
                        <a:t>Constant</a:t>
                      </a:r>
                      <a:endParaRPr lang="ro-RO" sz="1900" dirty="0"/>
                    </a:p>
                  </a:txBody>
                  <a:tcPr/>
                </a:tc>
                <a:tc>
                  <a:txBody>
                    <a:bodyPr/>
                    <a:lstStyle/>
                    <a:p>
                      <a:pPr algn="ctr"/>
                      <a:r>
                        <a:rPr lang="ro-RO" sz="1900" dirty="0" smtClean="0"/>
                        <a:t>1</a:t>
                      </a:r>
                      <a:endParaRPr lang="ro-RO" sz="1900" dirty="0"/>
                    </a:p>
                  </a:txBody>
                  <a:tcPr/>
                </a:tc>
              </a:tr>
              <a:tr h="375920">
                <a:tc>
                  <a:txBody>
                    <a:bodyPr/>
                    <a:lstStyle/>
                    <a:p>
                      <a:pPr algn="ctr"/>
                      <a:r>
                        <a:rPr lang="ro-RO" sz="1900" dirty="0" smtClean="0"/>
                        <a:t>Logaritmic </a:t>
                      </a:r>
                      <a:endParaRPr lang="ro-RO" sz="1900" dirty="0"/>
                    </a:p>
                  </a:txBody>
                  <a:tcPr/>
                </a:tc>
                <a:tc>
                  <a:txBody>
                    <a:bodyPr/>
                    <a:lstStyle/>
                    <a:p>
                      <a:pPr algn="ctr"/>
                      <a:r>
                        <a:rPr lang="ro-RO" sz="1900" dirty="0" smtClean="0"/>
                        <a:t>Log N</a:t>
                      </a:r>
                      <a:endParaRPr lang="ro-RO" sz="1900" dirty="0"/>
                    </a:p>
                  </a:txBody>
                  <a:tcPr/>
                </a:tc>
              </a:tr>
              <a:tr h="375920">
                <a:tc>
                  <a:txBody>
                    <a:bodyPr/>
                    <a:lstStyle/>
                    <a:p>
                      <a:pPr algn="ctr"/>
                      <a:r>
                        <a:rPr lang="ro-RO" sz="1900" dirty="0" smtClean="0"/>
                        <a:t>Liniar </a:t>
                      </a:r>
                      <a:endParaRPr lang="ro-RO" sz="1900" dirty="0"/>
                    </a:p>
                  </a:txBody>
                  <a:tcPr/>
                </a:tc>
                <a:tc>
                  <a:txBody>
                    <a:bodyPr/>
                    <a:lstStyle/>
                    <a:p>
                      <a:pPr algn="ctr"/>
                      <a:r>
                        <a:rPr lang="ro-RO" sz="1900" dirty="0" smtClean="0"/>
                        <a:t>N</a:t>
                      </a:r>
                      <a:endParaRPr lang="ro-RO" sz="1900" dirty="0"/>
                    </a:p>
                  </a:txBody>
                  <a:tcPr/>
                </a:tc>
              </a:tr>
              <a:tr h="375920">
                <a:tc>
                  <a:txBody>
                    <a:bodyPr/>
                    <a:lstStyle/>
                    <a:p>
                      <a:pPr algn="ctr"/>
                      <a:r>
                        <a:rPr lang="ro-RO" sz="1900" dirty="0" err="1" smtClean="0"/>
                        <a:t>Linearitmic</a:t>
                      </a:r>
                      <a:endParaRPr lang="ro-RO" sz="1900" dirty="0"/>
                    </a:p>
                  </a:txBody>
                  <a:tcPr/>
                </a:tc>
                <a:tc>
                  <a:txBody>
                    <a:bodyPr/>
                    <a:lstStyle/>
                    <a:p>
                      <a:pPr algn="ctr"/>
                      <a:r>
                        <a:rPr lang="ro-RO" sz="1900" dirty="0" smtClean="0"/>
                        <a:t>N Log N</a:t>
                      </a:r>
                      <a:endParaRPr lang="ro-RO" sz="1900" dirty="0"/>
                    </a:p>
                  </a:txBody>
                  <a:tcPr/>
                </a:tc>
              </a:tr>
              <a:tr h="375920">
                <a:tc>
                  <a:txBody>
                    <a:bodyPr/>
                    <a:lstStyle/>
                    <a:p>
                      <a:pPr algn="ctr"/>
                      <a:r>
                        <a:rPr lang="ro-RO" sz="1900" dirty="0" err="1" smtClean="0"/>
                        <a:t>Quadratic</a:t>
                      </a:r>
                      <a:r>
                        <a:rPr lang="ro-RO" sz="1900" dirty="0" smtClean="0"/>
                        <a:t>/pătratic</a:t>
                      </a:r>
                      <a:endParaRPr lang="ro-RO" sz="1900" dirty="0"/>
                    </a:p>
                  </a:txBody>
                  <a:tcPr/>
                </a:tc>
                <a:tc>
                  <a:txBody>
                    <a:bodyPr/>
                    <a:lstStyle/>
                    <a:p>
                      <a:pPr algn="ctr"/>
                      <a:r>
                        <a:rPr lang="ro-RO" sz="1900" dirty="0" smtClean="0"/>
                        <a:t>N^2</a:t>
                      </a:r>
                      <a:endParaRPr lang="ro-RO" sz="1900" dirty="0"/>
                    </a:p>
                  </a:txBody>
                  <a:tcPr/>
                </a:tc>
              </a:tr>
              <a:tr h="375920">
                <a:tc>
                  <a:txBody>
                    <a:bodyPr/>
                    <a:lstStyle/>
                    <a:p>
                      <a:pPr algn="ctr"/>
                      <a:r>
                        <a:rPr lang="ro-RO" sz="1900" dirty="0" smtClean="0"/>
                        <a:t>Cubic</a:t>
                      </a:r>
                      <a:endParaRPr lang="ro-RO" sz="1900" dirty="0"/>
                    </a:p>
                  </a:txBody>
                  <a:tcPr/>
                </a:tc>
                <a:tc>
                  <a:txBody>
                    <a:bodyPr/>
                    <a:lstStyle/>
                    <a:p>
                      <a:pPr algn="ctr"/>
                      <a:r>
                        <a:rPr lang="ro-RO" sz="1900" dirty="0" smtClean="0"/>
                        <a:t>N^3</a:t>
                      </a:r>
                      <a:endParaRPr lang="ro-RO" sz="1900" dirty="0"/>
                    </a:p>
                  </a:txBody>
                  <a:tcPr/>
                </a:tc>
              </a:tr>
              <a:tr h="375920">
                <a:tc>
                  <a:txBody>
                    <a:bodyPr/>
                    <a:lstStyle/>
                    <a:p>
                      <a:pPr algn="ctr"/>
                      <a:r>
                        <a:rPr lang="ro-RO" sz="1900" dirty="0" smtClean="0"/>
                        <a:t>Exponențial</a:t>
                      </a:r>
                      <a:endParaRPr lang="ro-RO" sz="1900" dirty="0"/>
                    </a:p>
                  </a:txBody>
                  <a:tcPr/>
                </a:tc>
                <a:tc>
                  <a:txBody>
                    <a:bodyPr/>
                    <a:lstStyle/>
                    <a:p>
                      <a:pPr algn="ctr"/>
                      <a:r>
                        <a:rPr lang="ro-RO" sz="1900" dirty="0" smtClean="0"/>
                        <a:t>2^N</a:t>
                      </a:r>
                      <a:endParaRPr lang="ro-RO" sz="1900" dirty="0"/>
                    </a:p>
                  </a:txBody>
                  <a:tcPr/>
                </a:tc>
              </a:tr>
            </a:tbl>
          </a:graphicData>
        </a:graphic>
      </p:graphicFrame>
    </p:spTree>
    <p:extLst>
      <p:ext uri="{BB962C8B-B14F-4D97-AF65-F5344CB8AC3E}">
        <p14:creationId xmlns:p14="http://schemas.microsoft.com/office/powerpoint/2010/main" val="175495646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Analiza</a:t>
            </a:r>
            <a:r>
              <a:rPr lang="en-GB" dirty="0"/>
              <a:t> </a:t>
            </a:r>
            <a:r>
              <a:rPr lang="en-GB" dirty="0" err="1"/>
              <a:t>algoritmilor</a:t>
            </a:r>
            <a:r>
              <a:rPr lang="ro-RO" dirty="0"/>
              <a:t/>
            </a:r>
            <a:br>
              <a:rPr lang="ro-RO" dirty="0"/>
            </a:br>
            <a:r>
              <a:rPr lang="ro-RO" dirty="0"/>
              <a:t>modele matematice</a:t>
            </a:r>
          </a:p>
        </p:txBody>
      </p:sp>
      <p:sp>
        <p:nvSpPr>
          <p:cNvPr id="3" name="Content Placeholder 2"/>
          <p:cNvSpPr>
            <a:spLocks noGrp="1"/>
          </p:cNvSpPr>
          <p:nvPr>
            <p:ph idx="1"/>
          </p:nvPr>
        </p:nvSpPr>
        <p:spPr/>
        <p:txBody>
          <a:bodyPr/>
          <a:lstStyle/>
          <a:p>
            <a:r>
              <a:rPr lang="ro-RO" dirty="0" smtClean="0"/>
              <a:t>Aproximările tilda vor fi de forma:</a:t>
            </a:r>
          </a:p>
          <a:p>
            <a:pPr lvl="1"/>
            <a:r>
              <a:rPr lang="ro-RO" dirty="0" smtClean="0"/>
              <a:t> g(N) </a:t>
            </a:r>
            <a:r>
              <a:rPr lang="en-GB" dirty="0" smtClean="0"/>
              <a:t>~ a f(N)</a:t>
            </a:r>
            <a:endParaRPr lang="ro-RO" dirty="0" smtClean="0"/>
          </a:p>
          <a:p>
            <a:pPr lvl="1"/>
            <a:r>
              <a:rPr lang="en-GB" dirty="0" err="1" smtClean="0"/>
              <a:t>unde</a:t>
            </a:r>
            <a:r>
              <a:rPr lang="en-GB" dirty="0" smtClean="0"/>
              <a:t> f(N) = </a:t>
            </a:r>
            <a:r>
              <a:rPr lang="en-GB" dirty="0" err="1" smtClean="0"/>
              <a:t>N^b</a:t>
            </a:r>
            <a:r>
              <a:rPr lang="en-GB" dirty="0" smtClean="0"/>
              <a:t> (log N)^</a:t>
            </a:r>
            <a:r>
              <a:rPr lang="ro-RO" dirty="0" smtClean="0"/>
              <a:t>c</a:t>
            </a:r>
          </a:p>
          <a:p>
            <a:pPr lvl="1"/>
            <a:r>
              <a:rPr lang="ro-RO" dirty="0" smtClean="0"/>
              <a:t>a, b, c sunt constante</a:t>
            </a:r>
          </a:p>
          <a:p>
            <a:r>
              <a:rPr lang="ro-RO" dirty="0" smtClean="0"/>
              <a:t>Baza </a:t>
            </a:r>
            <a:r>
              <a:rPr lang="ro-RO" dirty="0"/>
              <a:t>logaritmului nu e importantă întrucât e absorbită de constante</a:t>
            </a:r>
          </a:p>
          <a:p>
            <a:endParaRPr lang="ro-RO" dirty="0"/>
          </a:p>
        </p:txBody>
      </p:sp>
    </p:spTree>
    <p:extLst>
      <p:ext uri="{BB962C8B-B14F-4D97-AF65-F5344CB8AC3E}">
        <p14:creationId xmlns:p14="http://schemas.microsoft.com/office/powerpoint/2010/main" val="142471376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Analiza</a:t>
            </a:r>
            <a:r>
              <a:rPr lang="en-GB" dirty="0"/>
              <a:t> </a:t>
            </a:r>
            <a:r>
              <a:rPr lang="en-GB" dirty="0" err="1"/>
              <a:t>algoritmilor</a:t>
            </a:r>
            <a:r>
              <a:rPr lang="ro-RO" dirty="0"/>
              <a:t/>
            </a:r>
            <a:br>
              <a:rPr lang="ro-RO" dirty="0"/>
            </a:br>
            <a:r>
              <a:rPr lang="ro-RO" dirty="0"/>
              <a:t>modele matematice</a:t>
            </a:r>
          </a:p>
        </p:txBody>
      </p:sp>
      <p:sp>
        <p:nvSpPr>
          <p:cNvPr id="3" name="Content Placeholder 2"/>
          <p:cNvSpPr>
            <a:spLocks noGrp="1"/>
          </p:cNvSpPr>
          <p:nvPr>
            <p:ph idx="1"/>
          </p:nvPr>
        </p:nvSpPr>
        <p:spPr/>
        <p:txBody>
          <a:bodyPr/>
          <a:lstStyle/>
          <a:p>
            <a:r>
              <a:rPr lang="ro-RO" dirty="0" smtClean="0"/>
              <a:t>Proprietatea A: Ordinul de creștere pentru timpul de execuție al </a:t>
            </a:r>
            <a:r>
              <a:rPr lang="ro-RO" dirty="0" err="1" smtClean="0"/>
              <a:t>ThreeSum</a:t>
            </a:r>
            <a:r>
              <a:rPr lang="ro-RO" dirty="0" smtClean="0"/>
              <a:t> este N^3</a:t>
            </a:r>
          </a:p>
          <a:p>
            <a:r>
              <a:rPr lang="ro-RO" dirty="0" smtClean="0"/>
              <a:t>Justificare: </a:t>
            </a:r>
          </a:p>
          <a:p>
            <a:pPr lvl="1"/>
            <a:r>
              <a:rPr lang="ro-RO" dirty="0" smtClean="0"/>
              <a:t>fie T(N) timpul de execuție. </a:t>
            </a:r>
          </a:p>
          <a:p>
            <a:pPr lvl="1"/>
            <a:r>
              <a:rPr lang="ro-RO" dirty="0" smtClean="0"/>
              <a:t>Modelul descris sugerează cu T(N) </a:t>
            </a:r>
            <a:r>
              <a:rPr lang="en-GB" dirty="0" smtClean="0"/>
              <a:t>~</a:t>
            </a:r>
            <a:r>
              <a:rPr lang="ro-RO" dirty="0" smtClean="0"/>
              <a:t> aN^3. Unde a este o constantă de depinde de sistemul de calcul pe care rulează programul. </a:t>
            </a:r>
          </a:p>
          <a:p>
            <a:pPr lvl="1"/>
            <a:r>
              <a:rPr lang="ro-RO" dirty="0" smtClean="0"/>
              <a:t>Experimente pe diverse sisteme de calcul validează această aproximare</a:t>
            </a:r>
          </a:p>
          <a:p>
            <a:r>
              <a:rPr lang="ro-RO" dirty="0" smtClean="0"/>
              <a:t>Proprietate = ipoteză care trebuie validată prin experimente</a:t>
            </a:r>
          </a:p>
          <a:p>
            <a:r>
              <a:rPr lang="ro-RO" dirty="0" smtClean="0"/>
              <a:t>Rezultatul analizei matematice este același cu rezultatul analizei experimentale. Prin urmare atât experimentele cât și modelul matematic sunt validate</a:t>
            </a:r>
            <a:endParaRPr lang="ro-RO" dirty="0"/>
          </a:p>
        </p:txBody>
      </p:sp>
    </p:spTree>
    <p:extLst>
      <p:ext uri="{BB962C8B-B14F-4D97-AF65-F5344CB8AC3E}">
        <p14:creationId xmlns:p14="http://schemas.microsoft.com/office/powerpoint/2010/main" val="30649117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Analiza</a:t>
            </a:r>
            <a:r>
              <a:rPr lang="en-GB" dirty="0"/>
              <a:t> </a:t>
            </a:r>
            <a:r>
              <a:rPr lang="en-GB" dirty="0" err="1"/>
              <a:t>algoritmilor</a:t>
            </a:r>
            <a:r>
              <a:rPr lang="ro-RO" dirty="0"/>
              <a:t/>
            </a:r>
            <a:br>
              <a:rPr lang="ro-RO" dirty="0"/>
            </a:br>
            <a:r>
              <a:rPr lang="ro-RO" dirty="0"/>
              <a:t>modele matematice</a:t>
            </a:r>
          </a:p>
        </p:txBody>
      </p:sp>
      <p:sp>
        <p:nvSpPr>
          <p:cNvPr id="3" name="Content Placeholder 2"/>
          <p:cNvSpPr>
            <a:spLocks noGrp="1"/>
          </p:cNvSpPr>
          <p:nvPr>
            <p:ph idx="1"/>
          </p:nvPr>
        </p:nvSpPr>
        <p:spPr/>
        <p:txBody>
          <a:bodyPr/>
          <a:lstStyle/>
          <a:p>
            <a:r>
              <a:rPr lang="ro-RO" dirty="0" smtClean="0"/>
              <a:t>Funcții uzuale în analiza algoritmilor</a:t>
            </a:r>
            <a:endParaRPr lang="ro-R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3723" y="2591964"/>
            <a:ext cx="6561595" cy="3350885"/>
          </a:xfrm>
          <a:prstGeom prst="rect">
            <a:avLst/>
          </a:prstGeom>
        </p:spPr>
      </p:pic>
    </p:spTree>
    <p:extLst>
      <p:ext uri="{BB962C8B-B14F-4D97-AF65-F5344CB8AC3E}">
        <p14:creationId xmlns:p14="http://schemas.microsoft.com/office/powerpoint/2010/main" val="172970719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Analiza</a:t>
            </a:r>
            <a:r>
              <a:rPr lang="en-GB" dirty="0"/>
              <a:t> </a:t>
            </a:r>
            <a:r>
              <a:rPr lang="en-GB" dirty="0" err="1"/>
              <a:t>algoritmilor</a:t>
            </a:r>
            <a:r>
              <a:rPr lang="ro-RO" dirty="0"/>
              <a:t/>
            </a:r>
            <a:br>
              <a:rPr lang="ro-RO" dirty="0"/>
            </a:br>
            <a:r>
              <a:rPr lang="ro-RO" dirty="0"/>
              <a:t>modele matematice</a:t>
            </a:r>
          </a:p>
        </p:txBody>
      </p:sp>
      <p:sp>
        <p:nvSpPr>
          <p:cNvPr id="3" name="Content Placeholder 2"/>
          <p:cNvSpPr>
            <a:spLocks noGrp="1"/>
          </p:cNvSpPr>
          <p:nvPr>
            <p:ph idx="1"/>
          </p:nvPr>
        </p:nvSpPr>
        <p:spPr/>
        <p:txBody>
          <a:bodyPr/>
          <a:lstStyle/>
          <a:p>
            <a:r>
              <a:rPr lang="ro-RO" dirty="0" smtClean="0"/>
              <a:t>Aproximări uzuale</a:t>
            </a:r>
            <a:endParaRPr lang="ro-R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3027" y="2479127"/>
            <a:ext cx="7298247" cy="3562239"/>
          </a:xfrm>
          <a:prstGeom prst="rect">
            <a:avLst/>
          </a:prstGeom>
        </p:spPr>
      </p:pic>
    </p:spTree>
    <p:extLst>
      <p:ext uri="{BB962C8B-B14F-4D97-AF65-F5344CB8AC3E}">
        <p14:creationId xmlns:p14="http://schemas.microsoft.com/office/powerpoint/2010/main" val="398776330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Analiza</a:t>
            </a:r>
            <a:r>
              <a:rPr lang="en-GB" dirty="0"/>
              <a:t> </a:t>
            </a:r>
            <a:r>
              <a:rPr lang="en-GB" dirty="0" err="1"/>
              <a:t>algoritmilor</a:t>
            </a:r>
            <a:r>
              <a:rPr lang="ro-RO" dirty="0"/>
              <a:t/>
            </a:r>
            <a:br>
              <a:rPr lang="ro-RO" dirty="0"/>
            </a:br>
            <a:r>
              <a:rPr lang="ro-RO" dirty="0" smtClean="0"/>
              <a:t>model de cost</a:t>
            </a:r>
            <a:endParaRPr lang="ro-RO" dirty="0"/>
          </a:p>
        </p:txBody>
      </p:sp>
      <p:sp>
        <p:nvSpPr>
          <p:cNvPr id="3" name="Content Placeholder 2"/>
          <p:cNvSpPr>
            <a:spLocks noGrp="1"/>
          </p:cNvSpPr>
          <p:nvPr>
            <p:ph idx="1"/>
          </p:nvPr>
        </p:nvSpPr>
        <p:spPr/>
        <p:txBody>
          <a:bodyPr/>
          <a:lstStyle/>
          <a:p>
            <a:r>
              <a:rPr lang="ro-RO" dirty="0" smtClean="0"/>
              <a:t>Modelul de cost  = definește operațiile elementare folosite de un algoritm</a:t>
            </a:r>
          </a:p>
          <a:p>
            <a:r>
              <a:rPr lang="ro-RO" dirty="0" smtClean="0"/>
              <a:t>Modelul de cost pentru </a:t>
            </a:r>
            <a:r>
              <a:rPr lang="ro-RO" dirty="0" err="1" smtClean="0"/>
              <a:t>ThreeSum</a:t>
            </a:r>
            <a:r>
              <a:rPr lang="ro-RO" dirty="0" smtClean="0"/>
              <a:t> = numărul de accese la elementele vectorului</a:t>
            </a:r>
          </a:p>
          <a:p>
            <a:r>
              <a:rPr lang="ro-RO" dirty="0" smtClean="0"/>
              <a:t>Propoziția B:  algoritmul </a:t>
            </a:r>
            <a:r>
              <a:rPr lang="ro-RO" dirty="0" err="1" smtClean="0"/>
              <a:t>ThreeSum</a:t>
            </a:r>
            <a:r>
              <a:rPr lang="ro-RO" dirty="0" smtClean="0"/>
              <a:t> folosește </a:t>
            </a:r>
            <a:r>
              <a:rPr lang="en-GB" dirty="0" smtClean="0"/>
              <a:t>~</a:t>
            </a:r>
            <a:r>
              <a:rPr lang="ro-RO" dirty="0" smtClean="0"/>
              <a:t>N^3 / 2 accese la elementele vectorului pentru a calcula numărul tripletelor a căror sumă e zero. </a:t>
            </a:r>
          </a:p>
          <a:p>
            <a:pPr lvl="1"/>
            <a:r>
              <a:rPr lang="ro-RO" dirty="0" smtClean="0"/>
              <a:t>Demonstrație: algoritmul accesează fiecare din cele 3 elemente ale celor </a:t>
            </a:r>
            <a:r>
              <a:rPr lang="en-GB" dirty="0" smtClean="0"/>
              <a:t>~</a:t>
            </a:r>
            <a:r>
              <a:rPr lang="ro-RO" dirty="0" smtClean="0"/>
              <a:t>N^3 / 6 triplete</a:t>
            </a:r>
          </a:p>
          <a:p>
            <a:r>
              <a:rPr lang="ro-RO" dirty="0" smtClean="0"/>
              <a:t>Propoziție  = adevăr matematic despre algoritmi relativ la modelul de cost</a:t>
            </a:r>
            <a:endParaRPr lang="ro-RO" dirty="0"/>
          </a:p>
        </p:txBody>
      </p:sp>
    </p:spTree>
    <p:extLst>
      <p:ext uri="{BB962C8B-B14F-4D97-AF65-F5344CB8AC3E}">
        <p14:creationId xmlns:p14="http://schemas.microsoft.com/office/powerpoint/2010/main" val="342205630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Analiza</a:t>
            </a:r>
            <a:r>
              <a:rPr lang="en-GB" dirty="0"/>
              <a:t> </a:t>
            </a:r>
            <a:r>
              <a:rPr lang="en-GB" dirty="0" err="1"/>
              <a:t>algoritmilor</a:t>
            </a:r>
            <a:r>
              <a:rPr lang="ro-RO" dirty="0"/>
              <a:t/>
            </a:r>
            <a:br>
              <a:rPr lang="ro-RO" dirty="0"/>
            </a:br>
            <a:r>
              <a:rPr lang="ro-RO" dirty="0"/>
              <a:t>model de cost</a:t>
            </a:r>
          </a:p>
        </p:txBody>
      </p:sp>
      <p:sp>
        <p:nvSpPr>
          <p:cNvPr id="3" name="Content Placeholder 2"/>
          <p:cNvSpPr>
            <a:spLocks noGrp="1"/>
          </p:cNvSpPr>
          <p:nvPr>
            <p:ph idx="1"/>
          </p:nvPr>
        </p:nvSpPr>
        <p:spPr/>
        <p:txBody>
          <a:bodyPr/>
          <a:lstStyle/>
          <a:p>
            <a:r>
              <a:rPr lang="ro-RO" dirty="0" smtClean="0"/>
              <a:t>Crearea unui model matematic pentru timpul de execuție:</a:t>
            </a:r>
          </a:p>
          <a:p>
            <a:pPr lvl="1"/>
            <a:r>
              <a:rPr lang="ro-RO" dirty="0" smtClean="0"/>
              <a:t>Crearea unui model pentru datele de intrare – definirea dimensiunii problemei</a:t>
            </a:r>
          </a:p>
          <a:p>
            <a:pPr lvl="1"/>
            <a:r>
              <a:rPr lang="ro-RO" dirty="0" smtClean="0"/>
              <a:t>Identificarea buclei interioare</a:t>
            </a:r>
          </a:p>
          <a:p>
            <a:pPr lvl="1"/>
            <a:r>
              <a:rPr lang="ro-RO" dirty="0" smtClean="0"/>
              <a:t>Definirea unui model de cost ce include operații în bucla interioară</a:t>
            </a:r>
          </a:p>
          <a:p>
            <a:pPr lvl="1"/>
            <a:r>
              <a:rPr lang="ro-RO" dirty="0" smtClean="0"/>
              <a:t>Determinarea frecvența de execuție a acelor operații pentru datele de intrare</a:t>
            </a:r>
          </a:p>
          <a:p>
            <a:r>
              <a:rPr lang="ro-RO" dirty="0" err="1" smtClean="0"/>
              <a:t>BinarySearch</a:t>
            </a:r>
            <a:endParaRPr lang="ro-RO" dirty="0" smtClean="0"/>
          </a:p>
          <a:p>
            <a:pPr lvl="1"/>
            <a:r>
              <a:rPr lang="ro-RO" dirty="0" smtClean="0"/>
              <a:t>Modelul pentru datele de intrare: vectorul de dimensiune N</a:t>
            </a:r>
          </a:p>
          <a:p>
            <a:pPr lvl="1"/>
            <a:r>
              <a:rPr lang="ro-RO" dirty="0" smtClean="0"/>
              <a:t>Bucla interioară: instrucțiunea din singura instrucțiune </a:t>
            </a:r>
            <a:r>
              <a:rPr lang="ro-RO" dirty="0" err="1" smtClean="0">
                <a:latin typeface="Consolas" panose="020B0609020204030204" pitchFamily="49" charset="0"/>
                <a:cs typeface="Consolas" panose="020B0609020204030204" pitchFamily="49" charset="0"/>
              </a:rPr>
              <a:t>while</a:t>
            </a:r>
            <a:endParaRPr lang="ro-RO" dirty="0" smtClean="0">
              <a:latin typeface="Consolas" panose="020B0609020204030204" pitchFamily="49" charset="0"/>
              <a:cs typeface="Consolas" panose="020B0609020204030204" pitchFamily="49" charset="0"/>
            </a:endParaRPr>
          </a:p>
          <a:p>
            <a:pPr lvl="1"/>
            <a:r>
              <a:rPr lang="ro-RO" dirty="0" smtClean="0"/>
              <a:t>Modelul de cost: operația relațională (de comparație)</a:t>
            </a:r>
          </a:p>
          <a:p>
            <a:pPr lvl="1"/>
            <a:r>
              <a:rPr lang="ro-RO" dirty="0" smtClean="0"/>
              <a:t>Frecvența de execuție: cel mult </a:t>
            </a:r>
            <a:r>
              <a:rPr lang="ro-RO" dirty="0" smtClean="0">
                <a:latin typeface="Consolas" panose="020B0609020204030204" pitchFamily="49" charset="0"/>
                <a:cs typeface="Consolas" panose="020B0609020204030204" pitchFamily="49" charset="0"/>
              </a:rPr>
              <a:t>log N + 1</a:t>
            </a:r>
            <a:endParaRPr lang="ro-RO"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47918317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err="1"/>
              <a:t>Analiza</a:t>
            </a:r>
            <a:r>
              <a:rPr lang="en-GB" dirty="0"/>
              <a:t> </a:t>
            </a:r>
            <a:r>
              <a:rPr lang="en-GB" dirty="0" err="1" smtClean="0"/>
              <a:t>algoritmilor</a:t>
            </a:r>
            <a:r>
              <a:rPr lang="ro-RO" dirty="0" smtClean="0"/>
              <a:t/>
            </a:r>
            <a:br>
              <a:rPr lang="ro-RO" dirty="0" smtClean="0"/>
            </a:br>
            <a:r>
              <a:rPr lang="ro-RO" dirty="0" smtClean="0"/>
              <a:t>Clasificarea algoritmilor după ordinul de creștere</a:t>
            </a:r>
            <a:endParaRPr lang="ro-RO" dirty="0"/>
          </a:p>
        </p:txBody>
      </p:sp>
      <p:sp>
        <p:nvSpPr>
          <p:cNvPr id="3" name="Content Placeholder 2"/>
          <p:cNvSpPr>
            <a:spLocks noGrp="1"/>
          </p:cNvSpPr>
          <p:nvPr>
            <p:ph idx="1"/>
          </p:nvPr>
        </p:nvSpPr>
        <p:spPr/>
        <p:txBody>
          <a:bodyPr>
            <a:normAutofit fontScale="92500" lnSpcReduction="20000"/>
          </a:bodyPr>
          <a:lstStyle/>
          <a:p>
            <a:r>
              <a:rPr lang="ro-RO" dirty="0" smtClean="0"/>
              <a:t>Constant</a:t>
            </a:r>
          </a:p>
          <a:p>
            <a:pPr lvl="1"/>
            <a:r>
              <a:rPr lang="ro-RO" dirty="0" smtClean="0"/>
              <a:t>Execută un număr fix de operații. Timpul de execuție nu depinde de N (dimensiunea problemei)</a:t>
            </a:r>
          </a:p>
          <a:p>
            <a:pPr lvl="1"/>
            <a:r>
              <a:rPr lang="ro-RO" dirty="0" smtClean="0"/>
              <a:t>Ordinul de creștere  = 1</a:t>
            </a:r>
          </a:p>
          <a:p>
            <a:pPr lvl="1"/>
            <a:r>
              <a:rPr lang="ro-RO" dirty="0" smtClean="0"/>
              <a:t>Ex. a = b + c;</a:t>
            </a:r>
          </a:p>
          <a:p>
            <a:pPr lvl="1"/>
            <a:r>
              <a:rPr lang="ro-RO" dirty="0" smtClean="0"/>
              <a:t>O instrucțiune simplă</a:t>
            </a:r>
          </a:p>
          <a:p>
            <a:pPr lvl="1"/>
            <a:r>
              <a:rPr lang="ro-RO" dirty="0" smtClean="0"/>
              <a:t>Descriere: instrucțiune</a:t>
            </a:r>
          </a:p>
          <a:p>
            <a:r>
              <a:rPr lang="ro-RO" dirty="0"/>
              <a:t>Logaritmic</a:t>
            </a:r>
          </a:p>
          <a:p>
            <a:pPr lvl="1"/>
            <a:r>
              <a:rPr lang="ro-RO" dirty="0"/>
              <a:t>Exemplul clasic este căutarea binară</a:t>
            </a:r>
          </a:p>
          <a:p>
            <a:pPr lvl="1"/>
            <a:r>
              <a:rPr lang="ro-RO" dirty="0"/>
              <a:t>Ordinul de creștere = log N</a:t>
            </a:r>
          </a:p>
          <a:p>
            <a:pPr lvl="1"/>
            <a:r>
              <a:rPr lang="ro-RO" dirty="0"/>
              <a:t>Baza logaritmului nu e </a:t>
            </a:r>
            <a:r>
              <a:rPr lang="ro-RO" dirty="0" smtClean="0"/>
              <a:t>relevantă</a:t>
            </a:r>
          </a:p>
          <a:p>
            <a:pPr lvl="1"/>
            <a:r>
              <a:rPr lang="ro-RO" dirty="0" smtClean="0"/>
              <a:t>Descriere: Înjumătățire</a:t>
            </a:r>
            <a:endParaRPr lang="ro-RO" dirty="0"/>
          </a:p>
          <a:p>
            <a:endParaRPr lang="ro-RO" dirty="0"/>
          </a:p>
        </p:txBody>
      </p:sp>
    </p:spTree>
    <p:extLst>
      <p:ext uri="{BB962C8B-B14F-4D97-AF65-F5344CB8AC3E}">
        <p14:creationId xmlns:p14="http://schemas.microsoft.com/office/powerpoint/2010/main" val="305685336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err="1"/>
              <a:t>Analiza</a:t>
            </a:r>
            <a:r>
              <a:rPr lang="en-GB" dirty="0"/>
              <a:t> </a:t>
            </a:r>
            <a:r>
              <a:rPr lang="en-GB" dirty="0" err="1" smtClean="0"/>
              <a:t>algoritmilor</a:t>
            </a:r>
            <a:r>
              <a:rPr lang="ro-RO" dirty="0" smtClean="0"/>
              <a:t/>
            </a:r>
            <a:br>
              <a:rPr lang="ro-RO" dirty="0" smtClean="0"/>
            </a:br>
            <a:r>
              <a:rPr lang="ro-RO" dirty="0" smtClean="0"/>
              <a:t>Clasificarea algoritmilor după ordinul de creștere</a:t>
            </a:r>
            <a:endParaRPr lang="ro-RO" dirty="0"/>
          </a:p>
        </p:txBody>
      </p:sp>
      <p:sp>
        <p:nvSpPr>
          <p:cNvPr id="3" name="Content Placeholder 2"/>
          <p:cNvSpPr>
            <a:spLocks noGrp="1"/>
          </p:cNvSpPr>
          <p:nvPr>
            <p:ph idx="1"/>
          </p:nvPr>
        </p:nvSpPr>
        <p:spPr/>
        <p:txBody>
          <a:bodyPr/>
          <a:lstStyle/>
          <a:p>
            <a:r>
              <a:rPr lang="ro-RO" dirty="0" smtClean="0"/>
              <a:t>Liniar</a:t>
            </a:r>
          </a:p>
          <a:p>
            <a:pPr lvl="1"/>
            <a:r>
              <a:rPr lang="ro-RO" dirty="0" smtClean="0"/>
              <a:t>Procesează fiecare element din intrare în timp constant</a:t>
            </a:r>
          </a:p>
          <a:p>
            <a:pPr lvl="1"/>
            <a:r>
              <a:rPr lang="ro-RO" dirty="0" smtClean="0"/>
              <a:t>Bazate pe o singură instrucțiune for</a:t>
            </a:r>
          </a:p>
          <a:p>
            <a:pPr lvl="1"/>
            <a:r>
              <a:rPr lang="ro-RO" dirty="0" smtClean="0"/>
              <a:t>Ordinul de creștere = N</a:t>
            </a:r>
          </a:p>
          <a:p>
            <a:pPr lvl="1"/>
            <a:r>
              <a:rPr lang="ro-RO" dirty="0" smtClean="0"/>
              <a:t>Ex. determinarea maximului dintr-un vector</a:t>
            </a:r>
          </a:p>
          <a:p>
            <a:pPr lvl="1"/>
            <a:r>
              <a:rPr lang="ro-RO" dirty="0" smtClean="0"/>
              <a:t>Descriere: buclă</a:t>
            </a:r>
          </a:p>
          <a:p>
            <a:r>
              <a:rPr lang="ro-RO" dirty="0" err="1" smtClean="0"/>
              <a:t>Linearitmic</a:t>
            </a:r>
            <a:endParaRPr lang="ro-RO" dirty="0" smtClean="0"/>
          </a:p>
          <a:p>
            <a:pPr lvl="1"/>
            <a:r>
              <a:rPr lang="ro-RO" dirty="0" smtClean="0"/>
              <a:t>Ordinul </a:t>
            </a:r>
            <a:r>
              <a:rPr lang="ro-RO" dirty="0"/>
              <a:t>de creștere = </a:t>
            </a:r>
            <a:r>
              <a:rPr lang="ro-RO" dirty="0" smtClean="0"/>
              <a:t>N log N</a:t>
            </a:r>
            <a:endParaRPr lang="ro-RO" dirty="0"/>
          </a:p>
          <a:p>
            <a:pPr lvl="1"/>
            <a:r>
              <a:rPr lang="ro-RO" dirty="0" smtClean="0"/>
              <a:t>Exemple tipice: Merge Sort, </a:t>
            </a:r>
            <a:r>
              <a:rPr lang="ro-RO" dirty="0" err="1" smtClean="0"/>
              <a:t>Quick</a:t>
            </a:r>
            <a:r>
              <a:rPr lang="ro-RO" dirty="0" smtClean="0"/>
              <a:t> Sort</a:t>
            </a:r>
          </a:p>
          <a:p>
            <a:pPr lvl="1"/>
            <a:r>
              <a:rPr lang="ro-RO" dirty="0" smtClean="0"/>
              <a:t>Descriere: divide et </a:t>
            </a:r>
            <a:r>
              <a:rPr lang="ro-RO" dirty="0" err="1" smtClean="0"/>
              <a:t>impera</a:t>
            </a:r>
            <a:endParaRPr lang="ro-RO" dirty="0" smtClean="0"/>
          </a:p>
          <a:p>
            <a:endParaRPr lang="ro-RO" dirty="0"/>
          </a:p>
        </p:txBody>
      </p:sp>
    </p:spTree>
    <p:extLst>
      <p:ext uri="{BB962C8B-B14F-4D97-AF65-F5344CB8AC3E}">
        <p14:creationId xmlns:p14="http://schemas.microsoft.com/office/powerpoint/2010/main" val="18606727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Introducere</a:t>
            </a:r>
            <a:endParaRPr lang="ro-RO" dirty="0"/>
          </a:p>
        </p:txBody>
      </p:sp>
      <p:sp>
        <p:nvSpPr>
          <p:cNvPr id="3" name="Content Placeholder 2"/>
          <p:cNvSpPr>
            <a:spLocks noGrp="1"/>
          </p:cNvSpPr>
          <p:nvPr>
            <p:ph idx="1"/>
          </p:nvPr>
        </p:nvSpPr>
        <p:spPr/>
        <p:txBody>
          <a:bodyPr/>
          <a:lstStyle/>
          <a:p>
            <a:r>
              <a:rPr lang="ro-RO" dirty="0" smtClean="0"/>
              <a:t>Algoritmii necesită organizarea 	datelor asupra cărora operează</a:t>
            </a:r>
          </a:p>
          <a:p>
            <a:r>
              <a:rPr lang="ro-RO" dirty="0" smtClean="0"/>
              <a:t>Asta duce la </a:t>
            </a:r>
            <a:r>
              <a:rPr lang="ro-RO" i="1" dirty="0" smtClean="0"/>
              <a:t>Structuri de date</a:t>
            </a:r>
          </a:p>
          <a:p>
            <a:r>
              <a:rPr lang="ro-RO" dirty="0" smtClean="0"/>
              <a:t>Vom studia Algoritmi + Structuri de date </a:t>
            </a:r>
          </a:p>
          <a:p>
            <a:r>
              <a:rPr lang="ro-RO" dirty="0" smtClean="0"/>
              <a:t>Pentru a înțelege algoritmii trebuie să studiem și structuri de date</a:t>
            </a:r>
          </a:p>
          <a:p>
            <a:r>
              <a:rPr lang="ro-RO" dirty="0" smtClean="0"/>
              <a:t>Algoritmi simpli 					structuri de date complicate</a:t>
            </a:r>
          </a:p>
          <a:p>
            <a:r>
              <a:rPr lang="ro-RO" dirty="0" smtClean="0"/>
              <a:t>Algoritmi complicați 				structuri de date simple</a:t>
            </a:r>
            <a:endParaRPr lang="ro-RO" dirty="0"/>
          </a:p>
        </p:txBody>
      </p:sp>
      <p:sp>
        <p:nvSpPr>
          <p:cNvPr id="4" name="Right Arrow 3"/>
          <p:cNvSpPr/>
          <p:nvPr/>
        </p:nvSpPr>
        <p:spPr>
          <a:xfrm>
            <a:off x="3558331" y="3893831"/>
            <a:ext cx="1065403" cy="1845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dirty="0"/>
          </a:p>
        </p:txBody>
      </p:sp>
      <p:sp>
        <p:nvSpPr>
          <p:cNvPr id="5" name="Right Arrow 4"/>
          <p:cNvSpPr/>
          <p:nvPr/>
        </p:nvSpPr>
        <p:spPr>
          <a:xfrm>
            <a:off x="3558331" y="4285762"/>
            <a:ext cx="1065403" cy="1845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dirty="0"/>
          </a:p>
        </p:txBody>
      </p:sp>
    </p:spTree>
    <p:extLst>
      <p:ext uri="{BB962C8B-B14F-4D97-AF65-F5344CB8AC3E}">
        <p14:creationId xmlns:p14="http://schemas.microsoft.com/office/powerpoint/2010/main" val="16067468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err="1"/>
              <a:t>Analiza</a:t>
            </a:r>
            <a:r>
              <a:rPr lang="en-GB" dirty="0"/>
              <a:t> </a:t>
            </a:r>
            <a:r>
              <a:rPr lang="en-GB" dirty="0" err="1" smtClean="0"/>
              <a:t>algoritmilor</a:t>
            </a:r>
            <a:r>
              <a:rPr lang="ro-RO" dirty="0" smtClean="0"/>
              <a:t/>
            </a:r>
            <a:br>
              <a:rPr lang="ro-RO" dirty="0" smtClean="0"/>
            </a:br>
            <a:r>
              <a:rPr lang="ro-RO" dirty="0" smtClean="0"/>
              <a:t>Clasificarea algoritmilor după ordinul de creștere</a:t>
            </a:r>
            <a:endParaRPr lang="ro-RO" dirty="0"/>
          </a:p>
        </p:txBody>
      </p:sp>
      <p:sp>
        <p:nvSpPr>
          <p:cNvPr id="3" name="Content Placeholder 2"/>
          <p:cNvSpPr>
            <a:spLocks noGrp="1"/>
          </p:cNvSpPr>
          <p:nvPr>
            <p:ph idx="1"/>
          </p:nvPr>
        </p:nvSpPr>
        <p:spPr/>
        <p:txBody>
          <a:bodyPr/>
          <a:lstStyle/>
          <a:p>
            <a:r>
              <a:rPr lang="ro-RO" dirty="0" smtClean="0"/>
              <a:t>Pătratic</a:t>
            </a:r>
          </a:p>
          <a:p>
            <a:pPr lvl="1"/>
            <a:r>
              <a:rPr lang="ro-RO" dirty="0" smtClean="0"/>
              <a:t>Bazate pe două instrucțiuni for incluse una </a:t>
            </a:r>
            <a:r>
              <a:rPr lang="ro-RO" dirty="0" err="1" smtClean="0"/>
              <a:t>într</a:t>
            </a:r>
            <a:r>
              <a:rPr lang="ro-RO" dirty="0" smtClean="0"/>
              <a:t>-alta</a:t>
            </a:r>
          </a:p>
          <a:p>
            <a:pPr lvl="1"/>
            <a:r>
              <a:rPr lang="ro-RO" dirty="0" smtClean="0"/>
              <a:t>Ordinul de creștere = N^2</a:t>
            </a:r>
          </a:p>
          <a:p>
            <a:pPr lvl="1"/>
            <a:r>
              <a:rPr lang="ro-RO" dirty="0" smtClean="0"/>
              <a:t>Ex. algoritmii de sortare elementari: </a:t>
            </a:r>
            <a:r>
              <a:rPr lang="ro-RO" dirty="0" err="1" smtClean="0"/>
              <a:t>Insertion</a:t>
            </a:r>
            <a:r>
              <a:rPr lang="ro-RO" dirty="0" smtClean="0"/>
              <a:t> Sort, </a:t>
            </a:r>
            <a:r>
              <a:rPr lang="ro-RO" dirty="0" err="1" smtClean="0"/>
              <a:t>Selection</a:t>
            </a:r>
            <a:r>
              <a:rPr lang="ro-RO" dirty="0" smtClean="0"/>
              <a:t> Sort, </a:t>
            </a:r>
            <a:r>
              <a:rPr lang="ro-RO" dirty="0" err="1" smtClean="0"/>
              <a:t>Bubble</a:t>
            </a:r>
            <a:r>
              <a:rPr lang="ro-RO" dirty="0" smtClean="0"/>
              <a:t> Sort</a:t>
            </a:r>
          </a:p>
          <a:p>
            <a:pPr lvl="1"/>
            <a:r>
              <a:rPr lang="ro-RO" dirty="0" smtClean="0"/>
              <a:t>Descriere: buclă dublă</a:t>
            </a:r>
          </a:p>
          <a:p>
            <a:r>
              <a:rPr lang="ro-RO" dirty="0" smtClean="0"/>
              <a:t>Cubic</a:t>
            </a:r>
          </a:p>
          <a:p>
            <a:pPr lvl="1"/>
            <a:r>
              <a:rPr lang="ro-RO" dirty="0" smtClean="0"/>
              <a:t>Ordinul </a:t>
            </a:r>
            <a:r>
              <a:rPr lang="ro-RO" dirty="0"/>
              <a:t>de creștere = </a:t>
            </a:r>
            <a:r>
              <a:rPr lang="ro-RO" dirty="0" smtClean="0"/>
              <a:t>N^3</a:t>
            </a:r>
            <a:endParaRPr lang="ro-RO" dirty="0"/>
          </a:p>
          <a:p>
            <a:pPr lvl="1"/>
            <a:r>
              <a:rPr lang="ro-RO" dirty="0" smtClean="0"/>
              <a:t>Exemple tipice: verificarea tuturor tripletelor</a:t>
            </a:r>
          </a:p>
          <a:p>
            <a:pPr lvl="1"/>
            <a:r>
              <a:rPr lang="ro-RO" dirty="0" smtClean="0"/>
              <a:t>Descriere: </a:t>
            </a:r>
            <a:r>
              <a:rPr lang="ro-RO" dirty="0"/>
              <a:t>buclă </a:t>
            </a:r>
            <a:r>
              <a:rPr lang="ro-RO" dirty="0" smtClean="0"/>
              <a:t>triplă</a:t>
            </a:r>
            <a:endParaRPr lang="ro-RO" dirty="0"/>
          </a:p>
          <a:p>
            <a:endParaRPr lang="ro-RO" dirty="0"/>
          </a:p>
        </p:txBody>
      </p:sp>
    </p:spTree>
    <p:extLst>
      <p:ext uri="{BB962C8B-B14F-4D97-AF65-F5344CB8AC3E}">
        <p14:creationId xmlns:p14="http://schemas.microsoft.com/office/powerpoint/2010/main" val="167970077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err="1"/>
              <a:t>Analiza</a:t>
            </a:r>
            <a:r>
              <a:rPr lang="en-GB" dirty="0"/>
              <a:t> </a:t>
            </a:r>
            <a:r>
              <a:rPr lang="en-GB" dirty="0" err="1" smtClean="0"/>
              <a:t>algoritmilor</a:t>
            </a:r>
            <a:r>
              <a:rPr lang="ro-RO" dirty="0" smtClean="0"/>
              <a:t/>
            </a:r>
            <a:br>
              <a:rPr lang="ro-RO" dirty="0" smtClean="0"/>
            </a:br>
            <a:r>
              <a:rPr lang="ro-RO" dirty="0" smtClean="0"/>
              <a:t>Clasificarea algoritmilor după ordinul de creștere</a:t>
            </a:r>
            <a:endParaRPr lang="ro-RO" dirty="0"/>
          </a:p>
        </p:txBody>
      </p:sp>
      <p:sp>
        <p:nvSpPr>
          <p:cNvPr id="3" name="Content Placeholder 2"/>
          <p:cNvSpPr>
            <a:spLocks noGrp="1"/>
          </p:cNvSpPr>
          <p:nvPr>
            <p:ph idx="1"/>
          </p:nvPr>
        </p:nvSpPr>
        <p:spPr/>
        <p:txBody>
          <a:bodyPr>
            <a:normAutofit fontScale="92500" lnSpcReduction="20000"/>
          </a:bodyPr>
          <a:lstStyle/>
          <a:p>
            <a:r>
              <a:rPr lang="ro-RO" dirty="0" smtClean="0"/>
              <a:t>Exponențial</a:t>
            </a:r>
          </a:p>
          <a:p>
            <a:pPr lvl="1"/>
            <a:r>
              <a:rPr lang="ro-RO" dirty="0"/>
              <a:t>Ordinul de creștere = </a:t>
            </a:r>
            <a:r>
              <a:rPr lang="ro-RO" dirty="0" err="1" smtClean="0"/>
              <a:t>a^N</a:t>
            </a:r>
            <a:r>
              <a:rPr lang="ro-RO" dirty="0" smtClean="0"/>
              <a:t> (unde a este o constantă mai mare decât 1)</a:t>
            </a:r>
          </a:p>
          <a:p>
            <a:pPr lvl="1"/>
            <a:r>
              <a:rPr lang="ro-RO" dirty="0" smtClean="0"/>
              <a:t>Foarte lent</a:t>
            </a:r>
          </a:p>
          <a:p>
            <a:pPr lvl="1"/>
            <a:r>
              <a:rPr lang="ro-RO" dirty="0" smtClean="0"/>
              <a:t>Există o clasă mare de probleme pentru care cel mai bun algoritm cunoscut este exponențial</a:t>
            </a:r>
          </a:p>
          <a:p>
            <a:pPr lvl="1"/>
            <a:r>
              <a:rPr lang="ro-RO" dirty="0" smtClean="0"/>
              <a:t>În practică poate rezolva doar probleme dimensiune mică</a:t>
            </a:r>
          </a:p>
          <a:p>
            <a:r>
              <a:rPr lang="ro-RO" dirty="0" smtClean="0"/>
              <a:t>Sunt și alte exprimări ale ordinului de creștere: N^2 log N sau N^(3/2)</a:t>
            </a:r>
          </a:p>
          <a:p>
            <a:r>
              <a:rPr lang="ro-RO" dirty="0" smtClean="0"/>
              <a:t>Pentru a determina astfel de ordine de creștere e nevoie de o serie de unelte matematice</a:t>
            </a:r>
          </a:p>
          <a:p>
            <a:r>
              <a:rPr lang="ro-RO" dirty="0" smtClean="0"/>
              <a:t>Algoritmii cubici sau pătratici nu sunt fezabili pentru rezolvarea unor probleme de dimensiune mare</a:t>
            </a:r>
          </a:p>
          <a:p>
            <a:r>
              <a:rPr lang="ro-RO" dirty="0" smtClean="0"/>
              <a:t>Ne vom concentra pe algoritmi fundamentali liniari, logaritmici sau </a:t>
            </a:r>
            <a:r>
              <a:rPr lang="ro-RO" dirty="0" err="1" smtClean="0"/>
              <a:t>linearitmici</a:t>
            </a:r>
            <a:r>
              <a:rPr lang="ro-RO" dirty="0" smtClean="0"/>
              <a:t> care pot rezolva problema mult mai repede. </a:t>
            </a:r>
            <a:endParaRPr lang="ro-RO" dirty="0"/>
          </a:p>
          <a:p>
            <a:pPr lvl="1"/>
            <a:endParaRPr lang="ro-RO" dirty="0" smtClean="0"/>
          </a:p>
          <a:p>
            <a:pPr lvl="1"/>
            <a:endParaRPr lang="ro-RO" dirty="0"/>
          </a:p>
          <a:p>
            <a:endParaRPr lang="ro-RO" dirty="0"/>
          </a:p>
        </p:txBody>
      </p:sp>
    </p:spTree>
    <p:extLst>
      <p:ext uri="{BB962C8B-B14F-4D97-AF65-F5344CB8AC3E}">
        <p14:creationId xmlns:p14="http://schemas.microsoft.com/office/powerpoint/2010/main" val="33056873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err="1"/>
              <a:t>Analiza</a:t>
            </a:r>
            <a:r>
              <a:rPr lang="en-GB" dirty="0"/>
              <a:t> </a:t>
            </a:r>
            <a:r>
              <a:rPr lang="en-GB" dirty="0" err="1"/>
              <a:t>algoritmilor</a:t>
            </a:r>
            <a:r>
              <a:rPr lang="en-GB" dirty="0"/>
              <a:t/>
            </a:r>
            <a:br>
              <a:rPr lang="en-GB" dirty="0"/>
            </a:br>
            <a:r>
              <a:rPr lang="en-GB" dirty="0" err="1"/>
              <a:t>Implementare</a:t>
            </a:r>
            <a:r>
              <a:rPr lang="en-GB" dirty="0"/>
              <a:t> </a:t>
            </a:r>
            <a:r>
              <a:rPr lang="en-GB" dirty="0" err="1"/>
              <a:t>mai</a:t>
            </a:r>
            <a:r>
              <a:rPr lang="en-GB" dirty="0"/>
              <a:t> rapid</a:t>
            </a:r>
            <a:r>
              <a:rPr lang="ro-RO" dirty="0"/>
              <a:t>ă pentru </a:t>
            </a:r>
            <a:r>
              <a:rPr lang="ro-RO" dirty="0" err="1"/>
              <a:t>ThreeSum</a:t>
            </a:r>
            <a:endParaRPr lang="ro-RO" dirty="0"/>
          </a:p>
        </p:txBody>
      </p:sp>
      <p:sp>
        <p:nvSpPr>
          <p:cNvPr id="3" name="Content Placeholder 2"/>
          <p:cNvSpPr>
            <a:spLocks noGrp="1"/>
          </p:cNvSpPr>
          <p:nvPr>
            <p:ph idx="1"/>
          </p:nvPr>
        </p:nvSpPr>
        <p:spPr/>
        <p:txBody>
          <a:bodyPr>
            <a:normAutofit fontScale="85000" lnSpcReduction="20000"/>
          </a:bodyPr>
          <a:lstStyle/>
          <a:p>
            <a:r>
              <a:rPr lang="ro-RO" dirty="0"/>
              <a:t>Încălzire cu </a:t>
            </a:r>
            <a:r>
              <a:rPr lang="ro-RO" dirty="0" err="1"/>
              <a:t>TwoSum</a:t>
            </a:r>
            <a:r>
              <a:rPr lang="ro-RO" dirty="0"/>
              <a:t> – </a:t>
            </a:r>
            <a:r>
              <a:rPr lang="ro-RO" dirty="0" err="1" smtClean="0">
                <a:solidFill>
                  <a:schemeClr val="accent4"/>
                </a:solidFill>
              </a:rPr>
              <a:t>TwoSum.cs</a:t>
            </a:r>
            <a:endParaRPr lang="ro-RO" dirty="0" smtClean="0"/>
          </a:p>
          <a:p>
            <a:r>
              <a:rPr lang="ro-RO" dirty="0" smtClean="0"/>
              <a:t>Implementare ineficientă – algoritm pătratic – N^2</a:t>
            </a:r>
          </a:p>
          <a:p>
            <a:pPr marL="0" indent="0">
              <a:buNone/>
            </a:pP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static</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count(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arr</a:t>
            </a:r>
            <a:r>
              <a:rPr lang="en-US"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contor = </a:t>
            </a:r>
            <a:r>
              <a:rPr lang="ro-RO" dirty="0" smtClean="0">
                <a:solidFill>
                  <a:srgbClr val="000000"/>
                </a:solidFill>
                <a:highlight>
                  <a:srgbClr val="FFFFFF"/>
                </a:highlight>
                <a:latin typeface="Consolas" panose="020B0609020204030204" pitchFamily="49" charset="0"/>
              </a:rPr>
              <a:t>0, </a:t>
            </a:r>
            <a:r>
              <a:rPr lang="ro-RO" dirty="0">
                <a:solidFill>
                  <a:srgbClr val="000000"/>
                </a:solidFill>
                <a:highlight>
                  <a:srgbClr val="FFFFFF"/>
                </a:highlight>
                <a:latin typeface="Consolas" panose="020B0609020204030204" pitchFamily="49" charset="0"/>
              </a:rPr>
              <a:t>n;</a:t>
            </a:r>
          </a:p>
          <a:p>
            <a:pPr marL="0" indent="0">
              <a:buNone/>
            </a:pPr>
            <a:r>
              <a:rPr lang="ro-RO" dirty="0">
                <a:solidFill>
                  <a:srgbClr val="000000"/>
                </a:solidFill>
                <a:highlight>
                  <a:srgbClr val="FFFFFF"/>
                </a:highlight>
                <a:latin typeface="Consolas" panose="020B0609020204030204" pitchFamily="49" charset="0"/>
              </a:rPr>
              <a:t>            n = </a:t>
            </a:r>
            <a:r>
              <a:rPr lang="ro-RO" dirty="0" err="1">
                <a:solidFill>
                  <a:srgbClr val="000000"/>
                </a:solidFill>
                <a:highlight>
                  <a:srgbClr val="FFFFFF"/>
                </a:highlight>
                <a:latin typeface="Consolas" panose="020B0609020204030204" pitchFamily="49" charset="0"/>
              </a:rPr>
              <a:t>arr.Length</a:t>
            </a:r>
            <a:r>
              <a:rPr lang="ro-RO" dirty="0">
                <a:solidFill>
                  <a:srgbClr val="000000"/>
                </a:solidFill>
                <a:highlight>
                  <a:srgbClr val="FFFFFF"/>
                </a:highlight>
                <a:latin typeface="Consolas" panose="020B0609020204030204" pitchFamily="49" charset="0"/>
              </a:rPr>
              <a:t>;</a:t>
            </a:r>
          </a:p>
          <a:p>
            <a:pPr marL="0" indent="0">
              <a:buNone/>
            </a:pPr>
            <a:r>
              <a:rPr lang="nn-NO" dirty="0">
                <a:solidFill>
                  <a:srgbClr val="000000"/>
                </a:solidFill>
                <a:highlight>
                  <a:srgbClr val="FFFFFF"/>
                </a:highlight>
                <a:latin typeface="Consolas" panose="020B0609020204030204" pitchFamily="49" charset="0"/>
              </a:rPr>
              <a:t>            </a:t>
            </a:r>
            <a:r>
              <a:rPr lang="nn-NO" dirty="0">
                <a:solidFill>
                  <a:srgbClr val="0000FF"/>
                </a:solidFill>
                <a:highlight>
                  <a:srgbClr val="FFFFFF"/>
                </a:highlight>
                <a:latin typeface="Consolas" panose="020B0609020204030204" pitchFamily="49" charset="0"/>
              </a:rPr>
              <a:t>for</a:t>
            </a:r>
            <a:r>
              <a:rPr lang="nn-NO" dirty="0">
                <a:solidFill>
                  <a:srgbClr val="000000"/>
                </a:solidFill>
                <a:highlight>
                  <a:srgbClr val="FFFFFF"/>
                </a:highlight>
                <a:latin typeface="Consolas" panose="020B0609020204030204" pitchFamily="49" charset="0"/>
              </a:rPr>
              <a:t> (</a:t>
            </a:r>
            <a:r>
              <a:rPr lang="nn-NO" dirty="0">
                <a:solidFill>
                  <a:srgbClr val="0000FF"/>
                </a:solidFill>
                <a:highlight>
                  <a:srgbClr val="FFFFFF"/>
                </a:highlight>
                <a:latin typeface="Consolas" panose="020B0609020204030204" pitchFamily="49" charset="0"/>
              </a:rPr>
              <a:t>int</a:t>
            </a:r>
            <a:r>
              <a:rPr lang="nn-NO" dirty="0">
                <a:solidFill>
                  <a:srgbClr val="000000"/>
                </a:solidFill>
                <a:highlight>
                  <a:srgbClr val="FFFFFF"/>
                </a:highlight>
                <a:latin typeface="Consolas" panose="020B0609020204030204" pitchFamily="49" charset="0"/>
              </a:rPr>
              <a:t> i = 0; i &lt; n; i++)</a:t>
            </a:r>
          </a:p>
          <a:p>
            <a:pPr marL="0" indent="0">
              <a:buNone/>
            </a:pPr>
            <a:r>
              <a:rPr lang="nb-NO" dirty="0">
                <a:solidFill>
                  <a:srgbClr val="000000"/>
                </a:solidFill>
                <a:highlight>
                  <a:srgbClr val="FFFFFF"/>
                </a:highlight>
                <a:latin typeface="Consolas" panose="020B0609020204030204" pitchFamily="49" charset="0"/>
              </a:rPr>
              <a:t>                </a:t>
            </a:r>
            <a:r>
              <a:rPr lang="nb-NO" dirty="0">
                <a:solidFill>
                  <a:srgbClr val="0000FF"/>
                </a:solidFill>
                <a:highlight>
                  <a:srgbClr val="FFFFFF"/>
                </a:highlight>
                <a:latin typeface="Consolas" panose="020B0609020204030204" pitchFamily="49" charset="0"/>
              </a:rPr>
              <a:t>for</a:t>
            </a:r>
            <a:r>
              <a:rPr lang="nb-NO" dirty="0">
                <a:solidFill>
                  <a:srgbClr val="000000"/>
                </a:solidFill>
                <a:highlight>
                  <a:srgbClr val="FFFFFF"/>
                </a:highlight>
                <a:latin typeface="Consolas" panose="020B0609020204030204" pitchFamily="49" charset="0"/>
              </a:rPr>
              <a:t> (</a:t>
            </a:r>
            <a:r>
              <a:rPr lang="nb-NO" dirty="0">
                <a:solidFill>
                  <a:srgbClr val="0000FF"/>
                </a:solidFill>
                <a:highlight>
                  <a:srgbClr val="FFFFFF"/>
                </a:highlight>
                <a:latin typeface="Consolas" panose="020B0609020204030204" pitchFamily="49" charset="0"/>
              </a:rPr>
              <a:t>int</a:t>
            </a:r>
            <a:r>
              <a:rPr lang="nb-NO" dirty="0">
                <a:solidFill>
                  <a:srgbClr val="000000"/>
                </a:solidFill>
                <a:highlight>
                  <a:srgbClr val="FFFFFF"/>
                </a:highlight>
                <a:latin typeface="Consolas" panose="020B0609020204030204" pitchFamily="49" charset="0"/>
              </a:rPr>
              <a:t> j = i + 1; j &lt; n; j++)</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if</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arr</a:t>
            </a:r>
            <a:r>
              <a:rPr lang="ro-RO" dirty="0">
                <a:solidFill>
                  <a:srgbClr val="000000"/>
                </a:solidFill>
                <a:highlight>
                  <a:srgbClr val="FFFFFF"/>
                </a:highlight>
                <a:latin typeface="Consolas" panose="020B0609020204030204" pitchFamily="49" charset="0"/>
              </a:rPr>
              <a:t>[i] + </a:t>
            </a:r>
            <a:r>
              <a:rPr lang="ro-RO" dirty="0" err="1">
                <a:solidFill>
                  <a:srgbClr val="000000"/>
                </a:solidFill>
                <a:highlight>
                  <a:srgbClr val="FFFFFF"/>
                </a:highlight>
                <a:latin typeface="Consolas" panose="020B0609020204030204" pitchFamily="49" charset="0"/>
              </a:rPr>
              <a:t>arr</a:t>
            </a:r>
            <a:r>
              <a:rPr lang="ro-RO" dirty="0">
                <a:solidFill>
                  <a:srgbClr val="000000"/>
                </a:solidFill>
                <a:highlight>
                  <a:srgbClr val="FFFFFF"/>
                </a:highlight>
                <a:latin typeface="Consolas" panose="020B0609020204030204" pitchFamily="49" charset="0"/>
              </a:rPr>
              <a:t>[j] == 0)</a:t>
            </a:r>
          </a:p>
          <a:p>
            <a:pPr marL="0" indent="0">
              <a:buNone/>
            </a:pPr>
            <a:r>
              <a:rPr lang="ro-RO" dirty="0" smtClean="0">
                <a:solidFill>
                  <a:srgbClr val="000000"/>
                </a:solidFill>
                <a:highlight>
                  <a:srgbClr val="FFFFFF"/>
                </a:highlight>
                <a:latin typeface="Consolas" panose="020B0609020204030204" pitchFamily="49" charset="0"/>
              </a:rPr>
              <a:t>  					contor</a:t>
            </a:r>
            <a:r>
              <a:rPr lang="ro-RO" dirty="0">
                <a:solidFill>
                  <a:srgbClr val="000000"/>
                </a:solidFill>
                <a:highlight>
                  <a:srgbClr val="FFFFFF"/>
                </a:highlight>
                <a:latin typeface="Consolas" panose="020B0609020204030204" pitchFamily="49" charset="0"/>
              </a:rPr>
              <a:t>++;</a:t>
            </a:r>
          </a:p>
          <a:p>
            <a:pPr marL="0" indent="0">
              <a:buNone/>
            </a:pPr>
            <a:r>
              <a:rPr lang="ro-RO" dirty="0" smtClean="0">
                <a:solidFill>
                  <a:srgbClr val="0000FF"/>
                </a:solidFill>
                <a:highlight>
                  <a:srgbClr val="FFFFFF"/>
                </a:highlight>
                <a:latin typeface="Consolas" panose="020B0609020204030204" pitchFamily="49" charset="0"/>
              </a:rPr>
              <a:t>				</a:t>
            </a:r>
            <a:r>
              <a:rPr lang="ro-RO" dirty="0" err="1" smtClean="0">
                <a:solidFill>
                  <a:srgbClr val="0000FF"/>
                </a:solidFill>
                <a:highlight>
                  <a:srgbClr val="FFFFFF"/>
                </a:highlight>
                <a:latin typeface="Consolas" panose="020B0609020204030204" pitchFamily="49" charset="0"/>
              </a:rPr>
              <a:t>return</a:t>
            </a:r>
            <a:r>
              <a:rPr lang="ro-RO" dirty="0" smtClean="0">
                <a:solidFill>
                  <a:srgbClr val="000000"/>
                </a:solidFill>
                <a:highlight>
                  <a:srgbClr val="FFFFFF"/>
                </a:highlight>
                <a:latin typeface="Consolas" panose="020B0609020204030204" pitchFamily="49" charset="0"/>
              </a:rPr>
              <a:t> contor;</a:t>
            </a:r>
          </a:p>
          <a:p>
            <a:pPr marL="0" indent="0">
              <a:buNone/>
            </a:pP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a:t>
            </a:r>
            <a:endParaRPr lang="ro-RO" dirty="0"/>
          </a:p>
        </p:txBody>
      </p:sp>
    </p:spTree>
    <p:extLst>
      <p:ext uri="{BB962C8B-B14F-4D97-AF65-F5344CB8AC3E}">
        <p14:creationId xmlns:p14="http://schemas.microsoft.com/office/powerpoint/2010/main" val="111874803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err="1" smtClean="0"/>
              <a:t>Analiza</a:t>
            </a:r>
            <a:r>
              <a:rPr lang="en-GB" dirty="0" smtClean="0"/>
              <a:t> </a:t>
            </a:r>
            <a:r>
              <a:rPr lang="en-GB" dirty="0" err="1" smtClean="0"/>
              <a:t>algoritmilor</a:t>
            </a:r>
            <a:r>
              <a:rPr lang="en-GB" dirty="0" smtClean="0"/>
              <a:t/>
            </a:r>
            <a:br>
              <a:rPr lang="en-GB" dirty="0" smtClean="0"/>
            </a:br>
            <a:r>
              <a:rPr lang="en-GB" dirty="0" err="1" smtClean="0"/>
              <a:t>Implementare</a:t>
            </a:r>
            <a:r>
              <a:rPr lang="en-GB" dirty="0" smtClean="0"/>
              <a:t> </a:t>
            </a:r>
            <a:r>
              <a:rPr lang="en-GB" dirty="0" err="1" smtClean="0"/>
              <a:t>mai</a:t>
            </a:r>
            <a:r>
              <a:rPr lang="en-GB" dirty="0" smtClean="0"/>
              <a:t> rapid</a:t>
            </a:r>
            <a:r>
              <a:rPr lang="ro-RO" dirty="0" smtClean="0"/>
              <a:t>ă pentru </a:t>
            </a:r>
            <a:r>
              <a:rPr lang="ro-RO" dirty="0" err="1" smtClean="0"/>
              <a:t>ThreeSum</a:t>
            </a:r>
            <a:endParaRPr lang="ro-RO" dirty="0"/>
          </a:p>
        </p:txBody>
      </p:sp>
      <p:sp>
        <p:nvSpPr>
          <p:cNvPr id="3" name="Content Placeholder 2"/>
          <p:cNvSpPr>
            <a:spLocks noGrp="1"/>
          </p:cNvSpPr>
          <p:nvPr>
            <p:ph idx="1"/>
          </p:nvPr>
        </p:nvSpPr>
        <p:spPr/>
        <p:txBody>
          <a:bodyPr>
            <a:normAutofit fontScale="85000" lnSpcReduction="20000"/>
          </a:bodyPr>
          <a:lstStyle/>
          <a:p>
            <a:r>
              <a:rPr lang="ro-RO" dirty="0" smtClean="0"/>
              <a:t>Încălzire cu </a:t>
            </a:r>
            <a:r>
              <a:rPr lang="ro-RO" dirty="0" err="1" smtClean="0"/>
              <a:t>TwoSum</a:t>
            </a:r>
            <a:r>
              <a:rPr lang="ro-RO" dirty="0" smtClean="0"/>
              <a:t> – </a:t>
            </a:r>
            <a:r>
              <a:rPr lang="ro-RO" dirty="0" err="1" smtClean="0">
                <a:solidFill>
                  <a:schemeClr val="accent4"/>
                </a:solidFill>
              </a:rPr>
              <a:t>TwoSum.cs</a:t>
            </a:r>
            <a:endParaRPr lang="ro-RO" dirty="0" smtClean="0">
              <a:solidFill>
                <a:schemeClr val="accent4"/>
              </a:solidFill>
            </a:endParaRPr>
          </a:p>
          <a:p>
            <a:r>
              <a:rPr lang="ro-RO" dirty="0" smtClean="0">
                <a:solidFill>
                  <a:schemeClr val="tx1"/>
                </a:solidFill>
              </a:rPr>
              <a:t>Implementare eficientă – soluție </a:t>
            </a:r>
            <a:r>
              <a:rPr lang="ro-RO" dirty="0" err="1" smtClean="0">
                <a:solidFill>
                  <a:schemeClr val="tx1"/>
                </a:solidFill>
              </a:rPr>
              <a:t>linearitmică</a:t>
            </a:r>
            <a:r>
              <a:rPr lang="ro-RO" dirty="0" smtClean="0">
                <a:solidFill>
                  <a:schemeClr val="tx1"/>
                </a:solidFill>
              </a:rPr>
              <a:t>– N Log N </a:t>
            </a:r>
          </a:p>
          <a:p>
            <a:pPr marL="0" indent="0">
              <a:buNone/>
            </a:pP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static</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countFast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arr</a:t>
            </a:r>
            <a:r>
              <a:rPr lang="en-US"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contor = </a:t>
            </a:r>
            <a:r>
              <a:rPr lang="ro-RO" dirty="0" smtClean="0">
                <a:solidFill>
                  <a:srgbClr val="000000"/>
                </a:solidFill>
                <a:highlight>
                  <a:srgbClr val="FFFFFF"/>
                </a:highlight>
                <a:latin typeface="Consolas" panose="020B0609020204030204" pitchFamily="49" charset="0"/>
              </a:rPr>
              <a:t>0, </a:t>
            </a:r>
            <a:r>
              <a:rPr lang="ro-RO" dirty="0">
                <a:solidFill>
                  <a:srgbClr val="000000"/>
                </a:solidFill>
                <a:highlight>
                  <a:srgbClr val="FFFFFF"/>
                </a:highlight>
                <a:latin typeface="Consolas" panose="020B0609020204030204" pitchFamily="49" charset="0"/>
              </a:rPr>
              <a:t>n;</a:t>
            </a:r>
          </a:p>
          <a:p>
            <a:pPr marL="0" indent="0">
              <a:buNone/>
            </a:pPr>
            <a:r>
              <a:rPr lang="ro-RO" dirty="0">
                <a:solidFill>
                  <a:srgbClr val="000000"/>
                </a:solidFill>
                <a:highlight>
                  <a:srgbClr val="FFFFFF"/>
                </a:highlight>
                <a:latin typeface="Consolas" panose="020B0609020204030204" pitchFamily="49" charset="0"/>
              </a:rPr>
              <a:t>            n = </a:t>
            </a:r>
            <a:r>
              <a:rPr lang="ro-RO" dirty="0" err="1">
                <a:solidFill>
                  <a:srgbClr val="000000"/>
                </a:solidFill>
                <a:highlight>
                  <a:srgbClr val="FFFFFF"/>
                </a:highlight>
                <a:latin typeface="Consolas" panose="020B0609020204030204" pitchFamily="49" charset="0"/>
              </a:rPr>
              <a:t>arr.Length</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2B91AF"/>
                </a:solidFill>
                <a:highlight>
                  <a:srgbClr val="FFFFFF"/>
                </a:highlight>
                <a:latin typeface="Consolas" panose="020B0609020204030204" pitchFamily="49" charset="0"/>
              </a:rPr>
              <a:t>Array</a:t>
            </a:r>
            <a:r>
              <a:rPr lang="ro-RO" dirty="0" err="1">
                <a:solidFill>
                  <a:srgbClr val="000000"/>
                </a:solidFill>
                <a:highlight>
                  <a:srgbClr val="FFFFFF"/>
                </a:highlight>
                <a:latin typeface="Consolas" panose="020B0609020204030204" pitchFamily="49" charset="0"/>
              </a:rPr>
              <a:t>.Sort</a:t>
            </a:r>
            <a:r>
              <a:rPr lang="ro-RO" dirty="0">
                <a:solidFill>
                  <a:srgbClr val="000000"/>
                </a:solidFill>
                <a:highlight>
                  <a:srgbClr val="FFFFFF"/>
                </a:highlight>
                <a:latin typeface="Consolas" panose="020B0609020204030204" pitchFamily="49" charset="0"/>
              </a:rPr>
              <a:t>(</a:t>
            </a:r>
            <a:r>
              <a:rPr lang="ro-RO" dirty="0" err="1">
                <a:solidFill>
                  <a:srgbClr val="000000"/>
                </a:solidFill>
                <a:highlight>
                  <a:srgbClr val="FFFFFF"/>
                </a:highlight>
                <a:latin typeface="Consolas" panose="020B0609020204030204" pitchFamily="49" charset="0"/>
              </a:rPr>
              <a:t>arr</a:t>
            </a:r>
            <a:r>
              <a:rPr lang="ro-RO" dirty="0">
                <a:solidFill>
                  <a:srgbClr val="000000"/>
                </a:solidFill>
                <a:highlight>
                  <a:srgbClr val="FFFFFF"/>
                </a:highlight>
                <a:latin typeface="Consolas" panose="020B0609020204030204" pitchFamily="49" charset="0"/>
              </a:rPr>
              <a:t>);</a:t>
            </a:r>
          </a:p>
          <a:p>
            <a:pPr marL="0" indent="0">
              <a:buNone/>
            </a:pPr>
            <a:r>
              <a:rPr lang="nn-NO" dirty="0" smtClean="0">
                <a:solidFill>
                  <a:srgbClr val="000000"/>
                </a:solidFill>
                <a:highlight>
                  <a:srgbClr val="FFFFFF"/>
                </a:highlight>
                <a:latin typeface="Consolas" panose="020B0609020204030204" pitchFamily="49" charset="0"/>
              </a:rPr>
              <a:t>            </a:t>
            </a:r>
            <a:r>
              <a:rPr lang="nn-NO" dirty="0">
                <a:solidFill>
                  <a:srgbClr val="0000FF"/>
                </a:solidFill>
                <a:highlight>
                  <a:srgbClr val="FFFFFF"/>
                </a:highlight>
                <a:latin typeface="Consolas" panose="020B0609020204030204" pitchFamily="49" charset="0"/>
              </a:rPr>
              <a:t>for</a:t>
            </a:r>
            <a:r>
              <a:rPr lang="nn-NO" dirty="0">
                <a:solidFill>
                  <a:srgbClr val="000000"/>
                </a:solidFill>
                <a:highlight>
                  <a:srgbClr val="FFFFFF"/>
                </a:highlight>
                <a:latin typeface="Consolas" panose="020B0609020204030204" pitchFamily="49" charset="0"/>
              </a:rPr>
              <a:t> (</a:t>
            </a:r>
            <a:r>
              <a:rPr lang="nn-NO" dirty="0">
                <a:solidFill>
                  <a:srgbClr val="0000FF"/>
                </a:solidFill>
                <a:highlight>
                  <a:srgbClr val="FFFFFF"/>
                </a:highlight>
                <a:latin typeface="Consolas" panose="020B0609020204030204" pitchFamily="49" charset="0"/>
              </a:rPr>
              <a:t>int</a:t>
            </a:r>
            <a:r>
              <a:rPr lang="nn-NO" dirty="0">
                <a:solidFill>
                  <a:srgbClr val="000000"/>
                </a:solidFill>
                <a:highlight>
                  <a:srgbClr val="FFFFFF"/>
                </a:highlight>
                <a:latin typeface="Consolas" panose="020B0609020204030204" pitchFamily="49" charset="0"/>
              </a:rPr>
              <a:t> i = 0; i &lt; n; i++)</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if</a:t>
            </a:r>
            <a:r>
              <a:rPr lang="ro-RO" dirty="0">
                <a:solidFill>
                  <a:srgbClr val="000000"/>
                </a:solidFill>
                <a:highlight>
                  <a:srgbClr val="FFFFFF"/>
                </a:highlight>
                <a:latin typeface="Consolas" panose="020B0609020204030204" pitchFamily="49" charset="0"/>
              </a:rPr>
              <a:t> (</a:t>
            </a:r>
            <a:r>
              <a:rPr lang="ro-RO" dirty="0" err="1">
                <a:solidFill>
                  <a:srgbClr val="2B91AF"/>
                </a:solidFill>
                <a:highlight>
                  <a:srgbClr val="FFFFFF"/>
                </a:highlight>
                <a:latin typeface="Consolas" panose="020B0609020204030204" pitchFamily="49" charset="0"/>
              </a:rPr>
              <a:t>BinarySearch</a:t>
            </a:r>
            <a:r>
              <a:rPr lang="ro-RO" dirty="0" err="1">
                <a:solidFill>
                  <a:srgbClr val="000000"/>
                </a:solidFill>
                <a:highlight>
                  <a:srgbClr val="FFFFFF"/>
                </a:highlight>
                <a:latin typeface="Consolas" panose="020B0609020204030204" pitchFamily="49" charset="0"/>
              </a:rPr>
              <a:t>.rank</a:t>
            </a:r>
            <a:r>
              <a:rPr lang="ro-RO" dirty="0">
                <a:solidFill>
                  <a:srgbClr val="000000"/>
                </a:solidFill>
                <a:highlight>
                  <a:srgbClr val="FFFFFF"/>
                </a:highlight>
                <a:latin typeface="Consolas" panose="020B0609020204030204" pitchFamily="49" charset="0"/>
              </a:rPr>
              <a:t>(-</a:t>
            </a:r>
            <a:r>
              <a:rPr lang="ro-RO" dirty="0" err="1">
                <a:solidFill>
                  <a:srgbClr val="000000"/>
                </a:solidFill>
                <a:highlight>
                  <a:srgbClr val="FFFFFF"/>
                </a:highlight>
                <a:latin typeface="Consolas" panose="020B0609020204030204" pitchFamily="49" charset="0"/>
              </a:rPr>
              <a:t>arr</a:t>
            </a:r>
            <a:r>
              <a:rPr lang="ro-RO" dirty="0">
                <a:solidFill>
                  <a:srgbClr val="000000"/>
                </a:solidFill>
                <a:highlight>
                  <a:srgbClr val="FFFFFF"/>
                </a:highlight>
                <a:latin typeface="Consolas" panose="020B0609020204030204" pitchFamily="49" charset="0"/>
              </a:rPr>
              <a:t>[i], </a:t>
            </a:r>
            <a:r>
              <a:rPr lang="ro-RO" dirty="0" err="1">
                <a:solidFill>
                  <a:srgbClr val="000000"/>
                </a:solidFill>
                <a:highlight>
                  <a:srgbClr val="FFFFFF"/>
                </a:highlight>
                <a:latin typeface="Consolas" panose="020B0609020204030204" pitchFamily="49" charset="0"/>
              </a:rPr>
              <a:t>arr</a:t>
            </a:r>
            <a:r>
              <a:rPr lang="ro-RO" dirty="0">
                <a:solidFill>
                  <a:srgbClr val="000000"/>
                </a:solidFill>
                <a:highlight>
                  <a:srgbClr val="FFFFFF"/>
                </a:highlight>
                <a:latin typeface="Consolas" panose="020B0609020204030204" pitchFamily="49" charset="0"/>
              </a:rPr>
              <a:t>) &gt; i)</a:t>
            </a:r>
          </a:p>
          <a:p>
            <a:pPr marL="0" indent="0">
              <a:buNone/>
            </a:pPr>
            <a:r>
              <a:rPr lang="ro-RO" dirty="0">
                <a:solidFill>
                  <a:srgbClr val="000000"/>
                </a:solidFill>
                <a:highlight>
                  <a:srgbClr val="FFFFFF"/>
                </a:highlight>
                <a:latin typeface="Consolas" panose="020B0609020204030204" pitchFamily="49" charset="0"/>
              </a:rPr>
              <a:t>                    contor++;</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return</a:t>
            </a:r>
            <a:r>
              <a:rPr lang="ro-RO" dirty="0">
                <a:solidFill>
                  <a:srgbClr val="000000"/>
                </a:solidFill>
                <a:highlight>
                  <a:srgbClr val="FFFFFF"/>
                </a:highlight>
                <a:latin typeface="Consolas" panose="020B0609020204030204" pitchFamily="49" charset="0"/>
              </a:rPr>
              <a:t> contor;</a:t>
            </a:r>
          </a:p>
          <a:p>
            <a:pPr marL="0" indent="0">
              <a:buNone/>
            </a:pPr>
            <a:r>
              <a:rPr lang="ro-RO" dirty="0">
                <a:solidFill>
                  <a:srgbClr val="000000"/>
                </a:solidFill>
                <a:highlight>
                  <a:srgbClr val="FFFFFF"/>
                </a:highlight>
                <a:latin typeface="Consolas" panose="020B0609020204030204" pitchFamily="49" charset="0"/>
              </a:rPr>
              <a:t>        </a:t>
            </a:r>
            <a:r>
              <a:rPr lang="ro-RO" dirty="0" smtClean="0">
                <a:solidFill>
                  <a:srgbClr val="000000"/>
                </a:solidFill>
                <a:highlight>
                  <a:srgbClr val="FFFFFF"/>
                </a:highlight>
                <a:latin typeface="Consolas" panose="020B0609020204030204" pitchFamily="49" charset="0"/>
              </a:rPr>
              <a:t>}</a:t>
            </a:r>
          </a:p>
          <a:p>
            <a:endParaRPr lang="ro-RO" dirty="0">
              <a:solidFill>
                <a:schemeClr val="accent4"/>
              </a:solidFill>
            </a:endParaRPr>
          </a:p>
        </p:txBody>
      </p:sp>
    </p:spTree>
    <p:extLst>
      <p:ext uri="{BB962C8B-B14F-4D97-AF65-F5344CB8AC3E}">
        <p14:creationId xmlns:p14="http://schemas.microsoft.com/office/powerpoint/2010/main" val="361403892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err="1" smtClean="0"/>
              <a:t>Analiza</a:t>
            </a:r>
            <a:r>
              <a:rPr lang="en-GB" dirty="0" smtClean="0"/>
              <a:t> </a:t>
            </a:r>
            <a:r>
              <a:rPr lang="en-GB" dirty="0" err="1" smtClean="0"/>
              <a:t>algoritmilor</a:t>
            </a:r>
            <a:r>
              <a:rPr lang="en-GB" dirty="0" smtClean="0"/>
              <a:t/>
            </a:r>
            <a:br>
              <a:rPr lang="en-GB" dirty="0" smtClean="0"/>
            </a:br>
            <a:r>
              <a:rPr lang="en-GB" dirty="0" err="1" smtClean="0"/>
              <a:t>Implementare</a:t>
            </a:r>
            <a:r>
              <a:rPr lang="en-GB" dirty="0" smtClean="0"/>
              <a:t> </a:t>
            </a:r>
            <a:r>
              <a:rPr lang="en-GB" dirty="0" err="1" smtClean="0"/>
              <a:t>mai</a:t>
            </a:r>
            <a:r>
              <a:rPr lang="en-GB" dirty="0" smtClean="0"/>
              <a:t> rapid</a:t>
            </a:r>
            <a:r>
              <a:rPr lang="ro-RO" dirty="0" smtClean="0"/>
              <a:t>ă pentru </a:t>
            </a:r>
            <a:r>
              <a:rPr lang="ro-RO" dirty="0" err="1" smtClean="0"/>
              <a:t>ThreeSum</a:t>
            </a:r>
            <a:endParaRPr lang="ro-RO" dirty="0"/>
          </a:p>
        </p:txBody>
      </p:sp>
      <p:sp>
        <p:nvSpPr>
          <p:cNvPr id="3" name="Content Placeholder 2"/>
          <p:cNvSpPr>
            <a:spLocks noGrp="1"/>
          </p:cNvSpPr>
          <p:nvPr>
            <p:ph idx="1"/>
          </p:nvPr>
        </p:nvSpPr>
        <p:spPr/>
        <p:txBody>
          <a:bodyPr>
            <a:normAutofit fontScale="85000" lnSpcReduction="20000"/>
          </a:bodyPr>
          <a:lstStyle/>
          <a:p>
            <a:r>
              <a:rPr lang="ro-RO" dirty="0" err="1" smtClean="0"/>
              <a:t>ThreeSum</a:t>
            </a:r>
            <a:r>
              <a:rPr lang="ro-RO" dirty="0" smtClean="0"/>
              <a:t> eficient  - N^2 log N</a:t>
            </a:r>
          </a:p>
          <a:p>
            <a:pPr marL="0" indent="0">
              <a:buNone/>
            </a:pP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static</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countFast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arr</a:t>
            </a:r>
            <a:r>
              <a:rPr lang="en-US"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contor = </a:t>
            </a:r>
            <a:r>
              <a:rPr lang="ro-RO" dirty="0" smtClean="0">
                <a:solidFill>
                  <a:srgbClr val="000000"/>
                </a:solidFill>
                <a:highlight>
                  <a:srgbClr val="FFFFFF"/>
                </a:highlight>
                <a:latin typeface="Consolas" panose="020B0609020204030204" pitchFamily="49" charset="0"/>
              </a:rPr>
              <a:t>0,  </a:t>
            </a:r>
            <a:r>
              <a:rPr lang="ro-RO" dirty="0">
                <a:solidFill>
                  <a:srgbClr val="000000"/>
                </a:solidFill>
                <a:highlight>
                  <a:srgbClr val="FFFFFF"/>
                </a:highlight>
                <a:latin typeface="Consolas" panose="020B0609020204030204" pitchFamily="49" charset="0"/>
              </a:rPr>
              <a:t>n;</a:t>
            </a:r>
          </a:p>
          <a:p>
            <a:pPr marL="0" indent="0">
              <a:buNone/>
            </a:pPr>
            <a:r>
              <a:rPr lang="ro-RO" dirty="0">
                <a:solidFill>
                  <a:srgbClr val="000000"/>
                </a:solidFill>
                <a:highlight>
                  <a:srgbClr val="FFFFFF"/>
                </a:highlight>
                <a:latin typeface="Consolas" panose="020B0609020204030204" pitchFamily="49" charset="0"/>
              </a:rPr>
              <a:t>            n = </a:t>
            </a:r>
            <a:r>
              <a:rPr lang="ro-RO" dirty="0" err="1">
                <a:solidFill>
                  <a:srgbClr val="000000"/>
                </a:solidFill>
                <a:highlight>
                  <a:srgbClr val="FFFFFF"/>
                </a:highlight>
                <a:latin typeface="Consolas" panose="020B0609020204030204" pitchFamily="49" charset="0"/>
              </a:rPr>
              <a:t>arr.Length</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2B91AF"/>
                </a:solidFill>
                <a:highlight>
                  <a:srgbClr val="FFFFFF"/>
                </a:highlight>
                <a:latin typeface="Consolas" panose="020B0609020204030204" pitchFamily="49" charset="0"/>
              </a:rPr>
              <a:t>Array</a:t>
            </a:r>
            <a:r>
              <a:rPr lang="ro-RO" dirty="0" err="1">
                <a:solidFill>
                  <a:srgbClr val="000000"/>
                </a:solidFill>
                <a:highlight>
                  <a:srgbClr val="FFFFFF"/>
                </a:highlight>
                <a:latin typeface="Consolas" panose="020B0609020204030204" pitchFamily="49" charset="0"/>
              </a:rPr>
              <a:t>.Sort</a:t>
            </a:r>
            <a:r>
              <a:rPr lang="ro-RO" dirty="0">
                <a:solidFill>
                  <a:srgbClr val="000000"/>
                </a:solidFill>
                <a:highlight>
                  <a:srgbClr val="FFFFFF"/>
                </a:highlight>
                <a:latin typeface="Consolas" panose="020B0609020204030204" pitchFamily="49" charset="0"/>
              </a:rPr>
              <a:t>(</a:t>
            </a:r>
            <a:r>
              <a:rPr lang="ro-RO" dirty="0" err="1">
                <a:solidFill>
                  <a:srgbClr val="000000"/>
                </a:solidFill>
                <a:highlight>
                  <a:srgbClr val="FFFFFF"/>
                </a:highlight>
                <a:latin typeface="Consolas" panose="020B0609020204030204" pitchFamily="49" charset="0"/>
              </a:rPr>
              <a:t>arr</a:t>
            </a:r>
            <a:r>
              <a:rPr lang="ro-RO" dirty="0">
                <a:solidFill>
                  <a:srgbClr val="000000"/>
                </a:solidFill>
                <a:highlight>
                  <a:srgbClr val="FFFFFF"/>
                </a:highlight>
                <a:latin typeface="Consolas" panose="020B0609020204030204" pitchFamily="49" charset="0"/>
              </a:rPr>
              <a:t>);</a:t>
            </a:r>
          </a:p>
          <a:p>
            <a:pPr marL="0" indent="0">
              <a:buNone/>
            </a:pPr>
            <a:r>
              <a:rPr lang="nn-NO" dirty="0" smtClean="0">
                <a:solidFill>
                  <a:srgbClr val="000000"/>
                </a:solidFill>
                <a:highlight>
                  <a:srgbClr val="FFFFFF"/>
                </a:highlight>
                <a:latin typeface="Consolas" panose="020B0609020204030204" pitchFamily="49" charset="0"/>
              </a:rPr>
              <a:t>            </a:t>
            </a:r>
            <a:r>
              <a:rPr lang="nn-NO" dirty="0">
                <a:solidFill>
                  <a:srgbClr val="0000FF"/>
                </a:solidFill>
                <a:highlight>
                  <a:srgbClr val="FFFFFF"/>
                </a:highlight>
                <a:latin typeface="Consolas" panose="020B0609020204030204" pitchFamily="49" charset="0"/>
              </a:rPr>
              <a:t>for</a:t>
            </a:r>
            <a:r>
              <a:rPr lang="nn-NO" dirty="0">
                <a:solidFill>
                  <a:srgbClr val="000000"/>
                </a:solidFill>
                <a:highlight>
                  <a:srgbClr val="FFFFFF"/>
                </a:highlight>
                <a:latin typeface="Consolas" panose="020B0609020204030204" pitchFamily="49" charset="0"/>
              </a:rPr>
              <a:t> (</a:t>
            </a:r>
            <a:r>
              <a:rPr lang="nn-NO" dirty="0">
                <a:solidFill>
                  <a:srgbClr val="0000FF"/>
                </a:solidFill>
                <a:highlight>
                  <a:srgbClr val="FFFFFF"/>
                </a:highlight>
                <a:latin typeface="Consolas" panose="020B0609020204030204" pitchFamily="49" charset="0"/>
              </a:rPr>
              <a:t>int</a:t>
            </a:r>
            <a:r>
              <a:rPr lang="nn-NO" dirty="0">
                <a:solidFill>
                  <a:srgbClr val="000000"/>
                </a:solidFill>
                <a:highlight>
                  <a:srgbClr val="FFFFFF"/>
                </a:highlight>
                <a:latin typeface="Consolas" panose="020B0609020204030204" pitchFamily="49" charset="0"/>
              </a:rPr>
              <a:t> i = 0; i &lt; n; i++)</a:t>
            </a:r>
          </a:p>
          <a:p>
            <a:pPr marL="0" indent="0">
              <a:buNone/>
            </a:pPr>
            <a:r>
              <a:rPr lang="nb-NO" dirty="0">
                <a:solidFill>
                  <a:srgbClr val="000000"/>
                </a:solidFill>
                <a:highlight>
                  <a:srgbClr val="FFFFFF"/>
                </a:highlight>
                <a:latin typeface="Consolas" panose="020B0609020204030204" pitchFamily="49" charset="0"/>
              </a:rPr>
              <a:t>                </a:t>
            </a:r>
            <a:r>
              <a:rPr lang="nb-NO" dirty="0">
                <a:solidFill>
                  <a:srgbClr val="0000FF"/>
                </a:solidFill>
                <a:highlight>
                  <a:srgbClr val="FFFFFF"/>
                </a:highlight>
                <a:latin typeface="Consolas" panose="020B0609020204030204" pitchFamily="49" charset="0"/>
              </a:rPr>
              <a:t>for</a:t>
            </a:r>
            <a:r>
              <a:rPr lang="nb-NO" dirty="0">
                <a:solidFill>
                  <a:srgbClr val="000000"/>
                </a:solidFill>
                <a:highlight>
                  <a:srgbClr val="FFFFFF"/>
                </a:highlight>
                <a:latin typeface="Consolas" panose="020B0609020204030204" pitchFamily="49" charset="0"/>
              </a:rPr>
              <a:t> (</a:t>
            </a:r>
            <a:r>
              <a:rPr lang="nb-NO" dirty="0">
                <a:solidFill>
                  <a:srgbClr val="0000FF"/>
                </a:solidFill>
                <a:highlight>
                  <a:srgbClr val="FFFFFF"/>
                </a:highlight>
                <a:latin typeface="Consolas" panose="020B0609020204030204" pitchFamily="49" charset="0"/>
              </a:rPr>
              <a:t>int</a:t>
            </a:r>
            <a:r>
              <a:rPr lang="nb-NO" dirty="0">
                <a:solidFill>
                  <a:srgbClr val="000000"/>
                </a:solidFill>
                <a:highlight>
                  <a:srgbClr val="FFFFFF"/>
                </a:highlight>
                <a:latin typeface="Consolas" panose="020B0609020204030204" pitchFamily="49" charset="0"/>
              </a:rPr>
              <a:t> j = i + 1; j &lt; n; j++)</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if</a:t>
            </a:r>
            <a:r>
              <a:rPr lang="ro-RO" dirty="0">
                <a:solidFill>
                  <a:srgbClr val="000000"/>
                </a:solidFill>
                <a:highlight>
                  <a:srgbClr val="FFFFFF"/>
                </a:highlight>
                <a:latin typeface="Consolas" panose="020B0609020204030204" pitchFamily="49" charset="0"/>
              </a:rPr>
              <a:t> (</a:t>
            </a:r>
            <a:r>
              <a:rPr lang="ro-RO" dirty="0" err="1">
                <a:solidFill>
                  <a:srgbClr val="2B91AF"/>
                </a:solidFill>
                <a:highlight>
                  <a:srgbClr val="FFFFFF"/>
                </a:highlight>
                <a:latin typeface="Consolas" panose="020B0609020204030204" pitchFamily="49" charset="0"/>
              </a:rPr>
              <a:t>BinarySearch</a:t>
            </a:r>
            <a:r>
              <a:rPr lang="ro-RO" dirty="0" err="1">
                <a:solidFill>
                  <a:srgbClr val="000000"/>
                </a:solidFill>
                <a:highlight>
                  <a:srgbClr val="FFFFFF"/>
                </a:highlight>
                <a:latin typeface="Consolas" panose="020B0609020204030204" pitchFamily="49" charset="0"/>
              </a:rPr>
              <a:t>.rank</a:t>
            </a:r>
            <a:r>
              <a:rPr lang="ro-RO" dirty="0" smtClean="0">
                <a:solidFill>
                  <a:srgbClr val="000000"/>
                </a:solidFill>
                <a:highlight>
                  <a:srgbClr val="FFFFFF"/>
                </a:highlight>
                <a:latin typeface="Consolas" panose="020B0609020204030204" pitchFamily="49" charset="0"/>
              </a:rPr>
              <a:t>(-</a:t>
            </a:r>
            <a:r>
              <a:rPr lang="ro-RO" dirty="0" err="1" smtClean="0">
                <a:solidFill>
                  <a:srgbClr val="000000"/>
                </a:solidFill>
                <a:highlight>
                  <a:srgbClr val="FFFFFF"/>
                </a:highlight>
                <a:latin typeface="Consolas" panose="020B0609020204030204" pitchFamily="49" charset="0"/>
              </a:rPr>
              <a:t>arr</a:t>
            </a:r>
            <a:r>
              <a:rPr lang="ro-RO" dirty="0" smtClean="0">
                <a:solidFill>
                  <a:srgbClr val="000000"/>
                </a:solidFill>
                <a:highlight>
                  <a:srgbClr val="FFFFFF"/>
                </a:highlight>
                <a:latin typeface="Consolas" panose="020B0609020204030204" pitchFamily="49" charset="0"/>
              </a:rPr>
              <a:t>[i</a:t>
            </a:r>
            <a:r>
              <a:rPr lang="ro-RO" dirty="0">
                <a:solidFill>
                  <a:srgbClr val="000000"/>
                </a:solidFill>
                <a:highlight>
                  <a:srgbClr val="FFFFFF"/>
                </a:highlight>
                <a:latin typeface="Consolas" panose="020B0609020204030204" pitchFamily="49" charset="0"/>
              </a:rPr>
              <a:t>] - </a:t>
            </a:r>
            <a:r>
              <a:rPr lang="ro-RO" dirty="0" err="1">
                <a:solidFill>
                  <a:srgbClr val="000000"/>
                </a:solidFill>
                <a:highlight>
                  <a:srgbClr val="FFFFFF"/>
                </a:highlight>
                <a:latin typeface="Consolas" panose="020B0609020204030204" pitchFamily="49" charset="0"/>
              </a:rPr>
              <a:t>arr</a:t>
            </a:r>
            <a:r>
              <a:rPr lang="ro-RO" dirty="0">
                <a:solidFill>
                  <a:srgbClr val="000000"/>
                </a:solidFill>
                <a:highlight>
                  <a:srgbClr val="FFFFFF"/>
                </a:highlight>
                <a:latin typeface="Consolas" panose="020B0609020204030204" pitchFamily="49" charset="0"/>
              </a:rPr>
              <a:t>[j], </a:t>
            </a:r>
            <a:r>
              <a:rPr lang="ro-RO" dirty="0" err="1">
                <a:solidFill>
                  <a:srgbClr val="000000"/>
                </a:solidFill>
                <a:highlight>
                  <a:srgbClr val="FFFFFF"/>
                </a:highlight>
                <a:latin typeface="Consolas" panose="020B0609020204030204" pitchFamily="49" charset="0"/>
              </a:rPr>
              <a:t>arr</a:t>
            </a:r>
            <a:r>
              <a:rPr lang="ro-RO" dirty="0">
                <a:solidFill>
                  <a:srgbClr val="000000"/>
                </a:solidFill>
                <a:highlight>
                  <a:srgbClr val="FFFFFF"/>
                </a:highlight>
                <a:latin typeface="Consolas" panose="020B0609020204030204" pitchFamily="49" charset="0"/>
              </a:rPr>
              <a:t>) &gt; j)</a:t>
            </a:r>
          </a:p>
          <a:p>
            <a:pPr marL="0" indent="0">
              <a:buNone/>
            </a:pPr>
            <a:r>
              <a:rPr lang="ro-RO" dirty="0">
                <a:solidFill>
                  <a:srgbClr val="000000"/>
                </a:solidFill>
                <a:highlight>
                  <a:srgbClr val="FFFFFF"/>
                </a:highlight>
                <a:latin typeface="Consolas" panose="020B0609020204030204" pitchFamily="49" charset="0"/>
              </a:rPr>
              <a:t>                        contor++;</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return</a:t>
            </a:r>
            <a:r>
              <a:rPr lang="ro-RO" dirty="0">
                <a:solidFill>
                  <a:srgbClr val="000000"/>
                </a:solidFill>
                <a:highlight>
                  <a:srgbClr val="FFFFFF"/>
                </a:highlight>
                <a:latin typeface="Consolas" panose="020B0609020204030204" pitchFamily="49" charset="0"/>
              </a:rPr>
              <a:t> contor;</a:t>
            </a:r>
          </a:p>
          <a:p>
            <a:pPr marL="0" indent="0">
              <a:buNone/>
            </a:pPr>
            <a:r>
              <a:rPr lang="ro-RO" dirty="0">
                <a:solidFill>
                  <a:srgbClr val="000000"/>
                </a:solidFill>
                <a:highlight>
                  <a:srgbClr val="FFFFFF"/>
                </a:highlight>
                <a:latin typeface="Consolas" panose="020B0609020204030204" pitchFamily="49" charset="0"/>
              </a:rPr>
              <a:t>        }</a:t>
            </a:r>
            <a:endParaRPr lang="ro-RO" dirty="0" smtClean="0">
              <a:solidFill>
                <a:srgbClr val="000000"/>
              </a:solidFill>
              <a:highlight>
                <a:srgbClr val="FFFFFF"/>
              </a:highlight>
              <a:latin typeface="Consolas" panose="020B0609020204030204" pitchFamily="49" charset="0"/>
            </a:endParaRPr>
          </a:p>
          <a:p>
            <a:endParaRPr lang="ro-RO" dirty="0">
              <a:solidFill>
                <a:schemeClr val="accent4"/>
              </a:solidFill>
            </a:endParaRPr>
          </a:p>
        </p:txBody>
      </p:sp>
    </p:spTree>
    <p:extLst>
      <p:ext uri="{BB962C8B-B14F-4D97-AF65-F5344CB8AC3E}">
        <p14:creationId xmlns:p14="http://schemas.microsoft.com/office/powerpoint/2010/main" val="399691289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err="1"/>
              <a:t>Analiza</a:t>
            </a:r>
            <a:r>
              <a:rPr lang="en-GB" dirty="0"/>
              <a:t> </a:t>
            </a:r>
            <a:r>
              <a:rPr lang="en-GB" dirty="0" err="1"/>
              <a:t>algoritmilor</a:t>
            </a:r>
            <a:r>
              <a:rPr lang="en-GB" dirty="0"/>
              <a:t/>
            </a:r>
            <a:br>
              <a:rPr lang="en-GB" dirty="0"/>
            </a:br>
            <a:r>
              <a:rPr lang="en-GB" dirty="0" err="1"/>
              <a:t>Implementare</a:t>
            </a:r>
            <a:r>
              <a:rPr lang="en-GB" dirty="0"/>
              <a:t> </a:t>
            </a:r>
            <a:r>
              <a:rPr lang="en-GB" dirty="0" err="1"/>
              <a:t>mai</a:t>
            </a:r>
            <a:r>
              <a:rPr lang="en-GB" dirty="0"/>
              <a:t> rapid</a:t>
            </a:r>
            <a:r>
              <a:rPr lang="ro-RO" dirty="0"/>
              <a:t>ă pentru </a:t>
            </a:r>
            <a:r>
              <a:rPr lang="ro-RO" dirty="0" err="1"/>
              <a:t>ThreeSum</a:t>
            </a:r>
            <a:endParaRPr lang="ro-RO"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8333" y="1910916"/>
            <a:ext cx="8302999" cy="3814339"/>
          </a:xfrm>
        </p:spPr>
      </p:pic>
    </p:spTree>
    <p:extLst>
      <p:ext uri="{BB962C8B-B14F-4D97-AF65-F5344CB8AC3E}">
        <p14:creationId xmlns:p14="http://schemas.microsoft.com/office/powerpoint/2010/main" val="417262010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Analiza</a:t>
            </a:r>
            <a:r>
              <a:rPr lang="en-GB" dirty="0"/>
              <a:t> </a:t>
            </a:r>
            <a:r>
              <a:rPr lang="en-GB" dirty="0" err="1" smtClean="0"/>
              <a:t>algoritmilor</a:t>
            </a:r>
            <a:r>
              <a:rPr lang="en-GB" dirty="0" smtClean="0"/>
              <a:t/>
            </a:r>
            <a:br>
              <a:rPr lang="en-GB" dirty="0" smtClean="0"/>
            </a:br>
            <a:r>
              <a:rPr lang="en-GB" dirty="0" err="1" smtClean="0"/>
              <a:t>Experimente</a:t>
            </a:r>
            <a:r>
              <a:rPr lang="en-GB" dirty="0" smtClean="0"/>
              <a:t> de </a:t>
            </a:r>
            <a:r>
              <a:rPr lang="en-GB" dirty="0" err="1" smtClean="0"/>
              <a:t>dublare</a:t>
            </a:r>
            <a:endParaRPr lang="ro-RO" dirty="0"/>
          </a:p>
        </p:txBody>
      </p:sp>
      <p:sp>
        <p:nvSpPr>
          <p:cNvPr id="3" name="Content Placeholder 2"/>
          <p:cNvSpPr>
            <a:spLocks noGrp="1"/>
          </p:cNvSpPr>
          <p:nvPr>
            <p:ph idx="1"/>
          </p:nvPr>
        </p:nvSpPr>
        <p:spPr/>
        <p:txBody>
          <a:bodyPr/>
          <a:lstStyle/>
          <a:p>
            <a:r>
              <a:rPr lang="ro-RO" dirty="0" smtClean="0"/>
              <a:t>Vom genera valori asupra cărora să opereze algoritmul</a:t>
            </a:r>
          </a:p>
          <a:p>
            <a:r>
              <a:rPr lang="ro-RO" dirty="0" smtClean="0"/>
              <a:t>Vom rula programul </a:t>
            </a:r>
            <a:r>
              <a:rPr lang="ro-RO" dirty="0" err="1" smtClean="0">
                <a:solidFill>
                  <a:srgbClr val="FF0000"/>
                </a:solidFill>
                <a:latin typeface="Consolas" panose="020B0609020204030204" pitchFamily="49" charset="0"/>
                <a:cs typeface="Consolas" panose="020B0609020204030204" pitchFamily="49" charset="0"/>
              </a:rPr>
              <a:t>DoublingRatio</a:t>
            </a:r>
            <a:r>
              <a:rPr lang="ro-RO" dirty="0" smtClean="0">
                <a:solidFill>
                  <a:srgbClr val="FF0000"/>
                </a:solidFill>
              </a:rPr>
              <a:t> </a:t>
            </a:r>
            <a:r>
              <a:rPr lang="ro-RO" dirty="0" smtClean="0"/>
              <a:t>pentru a calcula raportul dintre timpul de rulare curent și cel anterior</a:t>
            </a:r>
          </a:p>
          <a:p>
            <a:r>
              <a:rPr lang="ro-RO" dirty="0" smtClean="0"/>
              <a:t>Vom rula experimente până când raportul se apropie de o limită 2^b</a:t>
            </a:r>
          </a:p>
          <a:p>
            <a:r>
              <a:rPr lang="ro-RO" dirty="0" smtClean="0"/>
              <a:t>La fiecare experiment numărul elementelor din intrare se dublează față de experimentul anterior</a:t>
            </a:r>
          </a:p>
          <a:p>
            <a:r>
              <a:rPr lang="ro-RO" dirty="0" smtClean="0"/>
              <a:t>Nu funcționează pentru orice algoritm dar merge pentru foarte multe</a:t>
            </a:r>
          </a:p>
          <a:p>
            <a:r>
              <a:rPr lang="ro-RO" dirty="0" smtClean="0"/>
              <a:t>Ordinul de creștere pentru timpul de execuție se apropie de </a:t>
            </a:r>
            <a:r>
              <a:rPr lang="ro-RO" dirty="0" err="1" smtClean="0"/>
              <a:t>N^b</a:t>
            </a:r>
            <a:endParaRPr lang="ro-RO" dirty="0" smtClean="0"/>
          </a:p>
          <a:p>
            <a:r>
              <a:rPr lang="ro-RO" dirty="0" smtClean="0"/>
              <a:t>Pentru a anticipa timpul de execuție înmulțim timpul de execuție anterior cu 2^b și dublăm N</a:t>
            </a:r>
          </a:p>
          <a:p>
            <a:endParaRPr lang="ro-RO" dirty="0"/>
          </a:p>
        </p:txBody>
      </p:sp>
    </p:spTree>
    <p:extLst>
      <p:ext uri="{BB962C8B-B14F-4D97-AF65-F5344CB8AC3E}">
        <p14:creationId xmlns:p14="http://schemas.microsoft.com/office/powerpoint/2010/main" val="80064354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Analiza</a:t>
            </a:r>
            <a:r>
              <a:rPr lang="en-GB" dirty="0"/>
              <a:t> </a:t>
            </a:r>
            <a:r>
              <a:rPr lang="en-GB" dirty="0" err="1"/>
              <a:t>algoritmilor</a:t>
            </a:r>
            <a:endParaRPr lang="ro-RO" dirty="0"/>
          </a:p>
        </p:txBody>
      </p:sp>
      <p:sp>
        <p:nvSpPr>
          <p:cNvPr id="3" name="Content Placeholder 2"/>
          <p:cNvSpPr>
            <a:spLocks noGrp="1"/>
          </p:cNvSpPr>
          <p:nvPr>
            <p:ph idx="1"/>
          </p:nvPr>
        </p:nvSpPr>
        <p:spPr/>
        <p:txBody>
          <a:bodyPr/>
          <a:lstStyle/>
          <a:p>
            <a:r>
              <a:rPr lang="ro-RO" dirty="0" smtClean="0"/>
              <a:t>Propoziție: dacă T(N) </a:t>
            </a:r>
            <a:r>
              <a:rPr lang="en-GB" dirty="0" smtClean="0"/>
              <a:t>~ </a:t>
            </a:r>
            <a:r>
              <a:rPr lang="ro-RO" dirty="0" smtClean="0"/>
              <a:t>a </a:t>
            </a:r>
            <a:r>
              <a:rPr lang="ro-RO" dirty="0" err="1" smtClean="0"/>
              <a:t>N^b</a:t>
            </a:r>
            <a:r>
              <a:rPr lang="ro-RO" dirty="0" smtClean="0"/>
              <a:t> log N </a:t>
            </a:r>
            <a:r>
              <a:rPr lang="ro-RO" dirty="0" err="1" smtClean="0"/>
              <a:t>atunc</a:t>
            </a:r>
            <a:r>
              <a:rPr lang="en-GB" dirty="0" err="1" smtClean="0"/>
              <a:t>i</a:t>
            </a:r>
            <a:r>
              <a:rPr lang="ro-RO" dirty="0" smtClean="0"/>
              <a:t> T(2N) / T(N) </a:t>
            </a:r>
            <a:r>
              <a:rPr lang="en-GB" dirty="0" smtClean="0"/>
              <a:t>~ 2^b</a:t>
            </a:r>
          </a:p>
          <a:p>
            <a:r>
              <a:rPr lang="ro-RO" dirty="0" smtClean="0"/>
              <a:t>Demonstrație: </a:t>
            </a:r>
          </a:p>
          <a:p>
            <a:pPr lvl="1"/>
            <a:r>
              <a:rPr lang="ro-RO" dirty="0" smtClean="0"/>
              <a:t>T(2/N) / T(N) = a(2N)^b log 2N / </a:t>
            </a:r>
            <a:r>
              <a:rPr lang="ro-RO" dirty="0"/>
              <a:t>a </a:t>
            </a:r>
            <a:r>
              <a:rPr lang="ro-RO" dirty="0" err="1"/>
              <a:t>N^b</a:t>
            </a:r>
            <a:r>
              <a:rPr lang="ro-RO" dirty="0"/>
              <a:t> log N </a:t>
            </a:r>
            <a:endParaRPr lang="ro-RO" dirty="0" smtClean="0"/>
          </a:p>
          <a:p>
            <a:pPr lvl="1"/>
            <a:r>
              <a:rPr lang="ro-RO" dirty="0" smtClean="0"/>
              <a:t>= 2^b (1 + log 2 / log N)</a:t>
            </a:r>
          </a:p>
          <a:p>
            <a:pPr lvl="1"/>
            <a:r>
              <a:rPr lang="en-GB" dirty="0" smtClean="0"/>
              <a:t>~ 2^b</a:t>
            </a:r>
          </a:p>
          <a:p>
            <a:r>
              <a:rPr lang="ro-RO" dirty="0" smtClean="0"/>
              <a:t>Acest rezultat e valabil pentru toate ordinele de creștere </a:t>
            </a:r>
            <a:r>
              <a:rPr lang="ro-RO" i="1" dirty="0" smtClean="0"/>
              <a:t>cu excepția </a:t>
            </a:r>
            <a:r>
              <a:rPr lang="ro-RO" dirty="0" smtClean="0"/>
              <a:t>celui exponențial</a:t>
            </a:r>
            <a:endParaRPr lang="ro-RO" dirty="0"/>
          </a:p>
        </p:txBody>
      </p:sp>
    </p:spTree>
    <p:extLst>
      <p:ext uri="{BB962C8B-B14F-4D97-AF65-F5344CB8AC3E}">
        <p14:creationId xmlns:p14="http://schemas.microsoft.com/office/powerpoint/2010/main" val="168470613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Analiza</a:t>
            </a:r>
            <a:r>
              <a:rPr lang="en-GB" dirty="0"/>
              <a:t> </a:t>
            </a:r>
            <a:r>
              <a:rPr lang="en-GB" dirty="0" err="1"/>
              <a:t>algoritmilor</a:t>
            </a:r>
            <a:endParaRPr lang="ro-RO" dirty="0"/>
          </a:p>
        </p:txBody>
      </p:sp>
      <p:sp>
        <p:nvSpPr>
          <p:cNvPr id="3" name="Content Placeholder 2"/>
          <p:cNvSpPr>
            <a:spLocks noGrp="1"/>
          </p:cNvSpPr>
          <p:nvPr>
            <p:ph idx="1"/>
          </p:nvPr>
        </p:nvSpPr>
        <p:spPr/>
        <p:txBody>
          <a:bodyPr/>
          <a:lstStyle/>
          <a:p>
            <a:r>
              <a:rPr lang="ro-RO" dirty="0" smtClean="0"/>
              <a:t>Notațiile O, o, </a:t>
            </a:r>
            <a:r>
              <a:rPr lang="ro-RO" dirty="0" err="1" smtClean="0"/>
              <a:t>Theta</a:t>
            </a:r>
            <a:r>
              <a:rPr lang="ro-RO" dirty="0" smtClean="0"/>
              <a:t>, </a:t>
            </a:r>
            <a:r>
              <a:rPr lang="ro-RO" dirty="0" err="1" smtClean="0"/>
              <a:t>theta</a:t>
            </a:r>
            <a:r>
              <a:rPr lang="ro-RO" dirty="0" smtClean="0"/>
              <a:t>, Omega, omega</a:t>
            </a:r>
          </a:p>
          <a:p>
            <a:r>
              <a:rPr lang="ro-RO" dirty="0" smtClean="0"/>
              <a:t>TODO</a:t>
            </a:r>
            <a:endParaRPr lang="ro-RO" dirty="0"/>
          </a:p>
        </p:txBody>
      </p:sp>
    </p:spTree>
    <p:extLst>
      <p:ext uri="{BB962C8B-B14F-4D97-AF65-F5344CB8AC3E}">
        <p14:creationId xmlns:p14="http://schemas.microsoft.com/office/powerpoint/2010/main" val="407441469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Analiza</a:t>
            </a:r>
            <a:r>
              <a:rPr lang="en-GB" dirty="0"/>
              <a:t> </a:t>
            </a:r>
            <a:r>
              <a:rPr lang="en-GB" dirty="0" err="1" smtClean="0"/>
              <a:t>algoritmilor</a:t>
            </a:r>
            <a:r>
              <a:rPr lang="ro-RO" dirty="0" smtClean="0"/>
              <a:t/>
            </a:r>
            <a:br>
              <a:rPr lang="ro-RO" dirty="0" smtClean="0"/>
            </a:br>
            <a:r>
              <a:rPr lang="ro-RO" dirty="0" err="1" smtClean="0"/>
              <a:t>Excerciții</a:t>
            </a:r>
            <a:endParaRPr lang="ro-RO" dirty="0"/>
          </a:p>
        </p:txBody>
      </p:sp>
      <p:sp>
        <p:nvSpPr>
          <p:cNvPr id="3" name="Content Placeholder 2"/>
          <p:cNvSpPr>
            <a:spLocks noGrp="1"/>
          </p:cNvSpPr>
          <p:nvPr>
            <p:ph idx="1"/>
          </p:nvPr>
        </p:nvSpPr>
        <p:spPr/>
        <p:txBody>
          <a:bodyPr/>
          <a:lstStyle/>
          <a:p>
            <a:r>
              <a:rPr lang="ro-RO" dirty="0"/>
              <a:t>Care este ordinul de creștere pentru secvența de mai jos?</a:t>
            </a:r>
          </a:p>
          <a:p>
            <a:pPr marL="0" indent="0">
              <a:buNone/>
            </a:pPr>
            <a:r>
              <a:rPr lang="ro-RO" dirty="0" err="1" smtClean="0">
                <a:solidFill>
                  <a:srgbClr val="0000FF"/>
                </a:solidFill>
                <a:highlight>
                  <a:srgbClr val="FFFFFF"/>
                </a:highlight>
                <a:latin typeface="Consolas" panose="020B0609020204030204" pitchFamily="49" charset="0"/>
              </a:rPr>
              <a:t>int</a:t>
            </a:r>
            <a:r>
              <a:rPr lang="ro-RO" dirty="0" smtClean="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sum</a:t>
            </a:r>
            <a:r>
              <a:rPr lang="ro-RO" dirty="0">
                <a:solidFill>
                  <a:srgbClr val="000000"/>
                </a:solidFill>
                <a:highlight>
                  <a:srgbClr val="FFFFFF"/>
                </a:highlight>
                <a:latin typeface="Consolas" panose="020B0609020204030204" pitchFamily="49" charset="0"/>
              </a:rPr>
              <a:t> = 0;</a:t>
            </a:r>
          </a:p>
          <a:p>
            <a:pPr marL="0" indent="0">
              <a:buNone/>
            </a:pPr>
            <a:r>
              <a:rPr lang="pt-BR" dirty="0" smtClean="0">
                <a:solidFill>
                  <a:srgbClr val="0000FF"/>
                </a:solidFill>
                <a:highlight>
                  <a:srgbClr val="FFFFFF"/>
                </a:highlight>
                <a:latin typeface="Consolas" panose="020B0609020204030204" pitchFamily="49" charset="0"/>
              </a:rPr>
              <a:t>for</a:t>
            </a:r>
            <a:r>
              <a:rPr lang="pt-BR" dirty="0" smtClean="0">
                <a:solidFill>
                  <a:srgbClr val="000000"/>
                </a:solidFill>
                <a:highlight>
                  <a:srgbClr val="FFFFFF"/>
                </a:highlight>
                <a:latin typeface="Consolas" panose="020B0609020204030204" pitchFamily="49" charset="0"/>
              </a:rPr>
              <a:t> </a:t>
            </a:r>
            <a:r>
              <a:rPr lang="pt-BR" dirty="0">
                <a:solidFill>
                  <a:srgbClr val="000000"/>
                </a:solidFill>
                <a:highlight>
                  <a:srgbClr val="FFFFFF"/>
                </a:highlight>
                <a:latin typeface="Consolas" panose="020B0609020204030204" pitchFamily="49" charset="0"/>
              </a:rPr>
              <a:t>(</a:t>
            </a:r>
            <a:r>
              <a:rPr lang="pt-BR" dirty="0">
                <a:solidFill>
                  <a:srgbClr val="0000FF"/>
                </a:solidFill>
                <a:highlight>
                  <a:srgbClr val="FFFFFF"/>
                </a:highlight>
                <a:latin typeface="Consolas" panose="020B0609020204030204" pitchFamily="49" charset="0"/>
              </a:rPr>
              <a:t>int</a:t>
            </a:r>
            <a:r>
              <a:rPr lang="pt-BR" dirty="0">
                <a:solidFill>
                  <a:srgbClr val="000000"/>
                </a:solidFill>
                <a:highlight>
                  <a:srgbClr val="FFFFFF"/>
                </a:highlight>
                <a:latin typeface="Consolas" panose="020B0609020204030204" pitchFamily="49" charset="0"/>
              </a:rPr>
              <a:t> n = N; n &gt; 0; n /= 2)</a:t>
            </a:r>
          </a:p>
          <a:p>
            <a:pPr marL="0" indent="0">
              <a:buNone/>
            </a:pPr>
            <a:r>
              <a:rPr lang="ro-RO" dirty="0" smtClean="0">
                <a:solidFill>
                  <a:srgbClr val="0000FF"/>
                </a:solidFill>
                <a:highlight>
                  <a:srgbClr val="FFFFFF"/>
                </a:highlight>
                <a:latin typeface="Consolas" panose="020B0609020204030204" pitchFamily="49" charset="0"/>
              </a:rPr>
              <a:t>    </a:t>
            </a:r>
            <a:r>
              <a:rPr lang="nn-NO" dirty="0" smtClean="0">
                <a:solidFill>
                  <a:srgbClr val="0000FF"/>
                </a:solidFill>
                <a:highlight>
                  <a:srgbClr val="FFFFFF"/>
                </a:highlight>
                <a:latin typeface="Consolas" panose="020B0609020204030204" pitchFamily="49" charset="0"/>
              </a:rPr>
              <a:t>for</a:t>
            </a:r>
            <a:r>
              <a:rPr lang="nn-NO" dirty="0" smtClean="0">
                <a:solidFill>
                  <a:srgbClr val="000000"/>
                </a:solidFill>
                <a:highlight>
                  <a:srgbClr val="FFFFFF"/>
                </a:highlight>
                <a:latin typeface="Consolas" panose="020B0609020204030204" pitchFamily="49" charset="0"/>
              </a:rPr>
              <a:t> </a:t>
            </a:r>
            <a:r>
              <a:rPr lang="nn-NO" dirty="0">
                <a:solidFill>
                  <a:srgbClr val="000000"/>
                </a:solidFill>
                <a:highlight>
                  <a:srgbClr val="FFFFFF"/>
                </a:highlight>
                <a:latin typeface="Consolas" panose="020B0609020204030204" pitchFamily="49" charset="0"/>
              </a:rPr>
              <a:t>(</a:t>
            </a:r>
            <a:r>
              <a:rPr lang="nn-NO" dirty="0">
                <a:solidFill>
                  <a:srgbClr val="0000FF"/>
                </a:solidFill>
                <a:highlight>
                  <a:srgbClr val="FFFFFF"/>
                </a:highlight>
                <a:latin typeface="Consolas" panose="020B0609020204030204" pitchFamily="49" charset="0"/>
              </a:rPr>
              <a:t>int</a:t>
            </a:r>
            <a:r>
              <a:rPr lang="nn-NO" dirty="0">
                <a:solidFill>
                  <a:srgbClr val="000000"/>
                </a:solidFill>
                <a:highlight>
                  <a:srgbClr val="FFFFFF"/>
                </a:highlight>
                <a:latin typeface="Consolas" panose="020B0609020204030204" pitchFamily="49" charset="0"/>
              </a:rPr>
              <a:t> i = 0; i &lt; n; i++)</a:t>
            </a:r>
          </a:p>
          <a:p>
            <a:pPr marL="0" indent="0">
              <a:buNone/>
            </a:pPr>
            <a:r>
              <a:rPr lang="ro-RO" dirty="0" smtClean="0">
                <a:solidFill>
                  <a:srgbClr val="000000"/>
                </a:solidFill>
                <a:highlight>
                  <a:srgbClr val="FFFFFF"/>
                </a:highlight>
                <a:latin typeface="Consolas" panose="020B0609020204030204" pitchFamily="49" charset="0"/>
              </a:rPr>
              <a:t>        </a:t>
            </a:r>
            <a:r>
              <a:rPr lang="ro-RO" dirty="0" err="1" smtClean="0">
                <a:solidFill>
                  <a:srgbClr val="000000"/>
                </a:solidFill>
                <a:highlight>
                  <a:srgbClr val="FFFFFF"/>
                </a:highlight>
                <a:latin typeface="Consolas" panose="020B0609020204030204" pitchFamily="49" charset="0"/>
              </a:rPr>
              <a:t>sum</a:t>
            </a:r>
            <a:r>
              <a:rPr lang="ro-RO" dirty="0">
                <a:solidFill>
                  <a:srgbClr val="000000"/>
                </a:solidFill>
                <a:highlight>
                  <a:srgbClr val="FFFFFF"/>
                </a:highlight>
                <a:latin typeface="Consolas" panose="020B0609020204030204" pitchFamily="49" charset="0"/>
              </a:rPr>
              <a:t>++;</a:t>
            </a:r>
            <a:endParaRPr lang="ro-RO" dirty="0"/>
          </a:p>
        </p:txBody>
      </p:sp>
    </p:spTree>
    <p:extLst>
      <p:ext uri="{BB962C8B-B14F-4D97-AF65-F5344CB8AC3E}">
        <p14:creationId xmlns:p14="http://schemas.microsoft.com/office/powerpoint/2010/main" val="15946158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Introducere</a:t>
            </a:r>
          </a:p>
        </p:txBody>
      </p:sp>
      <p:sp>
        <p:nvSpPr>
          <p:cNvPr id="3" name="Content Placeholder 2"/>
          <p:cNvSpPr>
            <a:spLocks noGrp="1"/>
          </p:cNvSpPr>
          <p:nvPr>
            <p:ph idx="1"/>
          </p:nvPr>
        </p:nvSpPr>
        <p:spPr/>
        <p:txBody>
          <a:bodyPr/>
          <a:lstStyle/>
          <a:p>
            <a:r>
              <a:rPr lang="ro-RO" dirty="0" smtClean="0"/>
              <a:t>Putem avea algoritmi naivi pentru rezolvarea unei probleme dar care sunt nefezabili computațional atunci când dimensiunea problemei este mare</a:t>
            </a:r>
          </a:p>
          <a:p>
            <a:r>
              <a:rPr lang="ro-RO" dirty="0"/>
              <a:t>Ne vom concentra pe algoritmi eficienți pentru rezolvarea unor probleme</a:t>
            </a:r>
          </a:p>
          <a:p>
            <a:r>
              <a:rPr lang="ro-RO" dirty="0" smtClean="0"/>
              <a:t>Găsirea unui algoritm eficient este mult mai importantă decât o investiția în mai multă putere de calcul</a:t>
            </a:r>
          </a:p>
          <a:p>
            <a:r>
              <a:rPr lang="ro-RO" dirty="0" smtClean="0"/>
              <a:t>Mulți algoritmi sunt deja implementați în diverse biblioteci. De ex. </a:t>
            </a:r>
            <a:r>
              <a:rPr lang="ro-RO" b="1" dirty="0" smtClean="0"/>
              <a:t>sort</a:t>
            </a:r>
          </a:p>
          <a:p>
            <a:r>
              <a:rPr lang="ro-RO" dirty="0" smtClean="0"/>
              <a:t>Crearea propriilor implementări ne va ajuta să înțelegem mai bine funcționarea acestora și să luăm decizii corecte în alegerea algoritmului/structurii de date folosite într-un anumit context. </a:t>
            </a:r>
          </a:p>
        </p:txBody>
      </p:sp>
    </p:spTree>
    <p:extLst>
      <p:ext uri="{BB962C8B-B14F-4D97-AF65-F5344CB8AC3E}">
        <p14:creationId xmlns:p14="http://schemas.microsoft.com/office/powerpoint/2010/main" val="31187351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Analiza</a:t>
            </a:r>
            <a:r>
              <a:rPr lang="en-GB" dirty="0"/>
              <a:t> </a:t>
            </a:r>
            <a:r>
              <a:rPr lang="en-GB" dirty="0" err="1" smtClean="0"/>
              <a:t>algoritmilor</a:t>
            </a:r>
            <a:r>
              <a:rPr lang="ro-RO" dirty="0" smtClean="0"/>
              <a:t/>
            </a:r>
            <a:br>
              <a:rPr lang="ro-RO" dirty="0" smtClean="0"/>
            </a:br>
            <a:r>
              <a:rPr lang="ro-RO" dirty="0" err="1" smtClean="0"/>
              <a:t>Excerciții</a:t>
            </a:r>
            <a:endParaRPr lang="ro-RO" dirty="0"/>
          </a:p>
        </p:txBody>
      </p:sp>
      <p:sp>
        <p:nvSpPr>
          <p:cNvPr id="3" name="Content Placeholder 2"/>
          <p:cNvSpPr>
            <a:spLocks noGrp="1"/>
          </p:cNvSpPr>
          <p:nvPr>
            <p:ph idx="1"/>
          </p:nvPr>
        </p:nvSpPr>
        <p:spPr/>
        <p:txBody>
          <a:bodyPr/>
          <a:lstStyle/>
          <a:p>
            <a:r>
              <a:rPr lang="ro-RO" dirty="0"/>
              <a:t>Care este ordinul de creștere pentru secvența de mai jos?</a:t>
            </a:r>
          </a:p>
          <a:p>
            <a:pPr marL="0" indent="0">
              <a:buNone/>
            </a:pPr>
            <a:r>
              <a:rPr lang="ro-RO" dirty="0" err="1" smtClean="0">
                <a:solidFill>
                  <a:srgbClr val="0000FF"/>
                </a:solidFill>
                <a:highlight>
                  <a:srgbClr val="FFFFFF"/>
                </a:highlight>
                <a:latin typeface="Consolas" panose="020B0609020204030204" pitchFamily="49" charset="0"/>
              </a:rPr>
              <a:t>int</a:t>
            </a:r>
            <a:r>
              <a:rPr lang="ro-RO" dirty="0" smtClean="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sum</a:t>
            </a:r>
            <a:r>
              <a:rPr lang="ro-RO" dirty="0">
                <a:solidFill>
                  <a:srgbClr val="000000"/>
                </a:solidFill>
                <a:highlight>
                  <a:srgbClr val="FFFFFF"/>
                </a:highlight>
                <a:latin typeface="Consolas" panose="020B0609020204030204" pitchFamily="49" charset="0"/>
              </a:rPr>
              <a:t> = 0</a:t>
            </a:r>
            <a:r>
              <a:rPr lang="ro-RO" dirty="0" smtClean="0">
                <a:solidFill>
                  <a:srgbClr val="000000"/>
                </a:solidFill>
                <a:highlight>
                  <a:srgbClr val="FFFFFF"/>
                </a:highlight>
                <a:latin typeface="Consolas" panose="020B0609020204030204" pitchFamily="49" charset="0"/>
              </a:rPr>
              <a:t>;</a:t>
            </a:r>
          </a:p>
          <a:p>
            <a:pPr marL="0" indent="0">
              <a:buNone/>
            </a:pPr>
            <a:r>
              <a:rPr lang="nn-NO" dirty="0">
                <a:solidFill>
                  <a:srgbClr val="0000FF"/>
                </a:solidFill>
                <a:highlight>
                  <a:srgbClr val="FFFFFF"/>
                </a:highlight>
                <a:latin typeface="Consolas" panose="020B0609020204030204" pitchFamily="49" charset="0"/>
              </a:rPr>
              <a:t>for</a:t>
            </a:r>
            <a:r>
              <a:rPr lang="nn-NO" dirty="0">
                <a:solidFill>
                  <a:srgbClr val="000000"/>
                </a:solidFill>
                <a:highlight>
                  <a:srgbClr val="FFFFFF"/>
                </a:highlight>
                <a:latin typeface="Consolas" panose="020B0609020204030204" pitchFamily="49" charset="0"/>
              </a:rPr>
              <a:t> (</a:t>
            </a:r>
            <a:r>
              <a:rPr lang="nn-NO" dirty="0">
                <a:solidFill>
                  <a:srgbClr val="0000FF"/>
                </a:solidFill>
                <a:highlight>
                  <a:srgbClr val="FFFFFF"/>
                </a:highlight>
                <a:latin typeface="Consolas" panose="020B0609020204030204" pitchFamily="49" charset="0"/>
              </a:rPr>
              <a:t>int</a:t>
            </a:r>
            <a:r>
              <a:rPr lang="nn-NO" dirty="0">
                <a:solidFill>
                  <a:srgbClr val="000000"/>
                </a:solidFill>
                <a:highlight>
                  <a:srgbClr val="FFFFFF"/>
                </a:highlight>
                <a:latin typeface="Consolas" panose="020B0609020204030204" pitchFamily="49" charset="0"/>
              </a:rPr>
              <a:t> i = </a:t>
            </a:r>
            <a:r>
              <a:rPr lang="nn-NO" dirty="0" smtClean="0">
                <a:solidFill>
                  <a:srgbClr val="000000"/>
                </a:solidFill>
                <a:highlight>
                  <a:srgbClr val="FFFFFF"/>
                </a:highlight>
                <a:latin typeface="Consolas" panose="020B0609020204030204" pitchFamily="49" charset="0"/>
              </a:rPr>
              <a:t>1; </a:t>
            </a:r>
            <a:r>
              <a:rPr lang="nn-NO" dirty="0">
                <a:solidFill>
                  <a:srgbClr val="000000"/>
                </a:solidFill>
                <a:highlight>
                  <a:srgbClr val="FFFFFF"/>
                </a:highlight>
                <a:latin typeface="Consolas" panose="020B0609020204030204" pitchFamily="49" charset="0"/>
              </a:rPr>
              <a:t>i &lt; N; i *= 2)</a:t>
            </a:r>
          </a:p>
          <a:p>
            <a:pPr marL="0" indent="0">
              <a:buNone/>
            </a:pPr>
            <a:r>
              <a:rPr lang="nb-NO" dirty="0">
                <a:solidFill>
                  <a:srgbClr val="000000"/>
                </a:solidFill>
                <a:highlight>
                  <a:srgbClr val="FFFFFF"/>
                </a:highlight>
                <a:latin typeface="Consolas" panose="020B0609020204030204" pitchFamily="49" charset="0"/>
              </a:rPr>
              <a:t>    </a:t>
            </a:r>
            <a:r>
              <a:rPr lang="nb-NO" dirty="0">
                <a:solidFill>
                  <a:srgbClr val="0000FF"/>
                </a:solidFill>
                <a:highlight>
                  <a:srgbClr val="FFFFFF"/>
                </a:highlight>
                <a:latin typeface="Consolas" panose="020B0609020204030204" pitchFamily="49" charset="0"/>
              </a:rPr>
              <a:t>for</a:t>
            </a:r>
            <a:r>
              <a:rPr lang="nb-NO" dirty="0">
                <a:solidFill>
                  <a:srgbClr val="000000"/>
                </a:solidFill>
                <a:highlight>
                  <a:srgbClr val="FFFFFF"/>
                </a:highlight>
                <a:latin typeface="Consolas" panose="020B0609020204030204" pitchFamily="49" charset="0"/>
              </a:rPr>
              <a:t> (</a:t>
            </a:r>
            <a:r>
              <a:rPr lang="nb-NO" dirty="0">
                <a:solidFill>
                  <a:srgbClr val="0000FF"/>
                </a:solidFill>
                <a:highlight>
                  <a:srgbClr val="FFFFFF"/>
                </a:highlight>
                <a:latin typeface="Consolas" panose="020B0609020204030204" pitchFamily="49" charset="0"/>
              </a:rPr>
              <a:t>int</a:t>
            </a:r>
            <a:r>
              <a:rPr lang="nb-NO" dirty="0">
                <a:solidFill>
                  <a:srgbClr val="000000"/>
                </a:solidFill>
                <a:highlight>
                  <a:srgbClr val="FFFFFF"/>
                </a:highlight>
                <a:latin typeface="Consolas" panose="020B0609020204030204" pitchFamily="49" charset="0"/>
              </a:rPr>
              <a:t> j = 0; j &lt; i; j++)</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sum</a:t>
            </a:r>
            <a:r>
              <a:rPr lang="ro-RO"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236179583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Analiza</a:t>
            </a:r>
            <a:r>
              <a:rPr lang="en-GB" dirty="0"/>
              <a:t> </a:t>
            </a:r>
            <a:r>
              <a:rPr lang="en-GB" dirty="0" err="1" smtClean="0"/>
              <a:t>algoritmilor</a:t>
            </a:r>
            <a:r>
              <a:rPr lang="ro-RO" dirty="0" smtClean="0"/>
              <a:t/>
            </a:r>
            <a:br>
              <a:rPr lang="ro-RO" dirty="0" smtClean="0"/>
            </a:br>
            <a:r>
              <a:rPr lang="ro-RO" dirty="0" err="1" smtClean="0"/>
              <a:t>Excerciții</a:t>
            </a:r>
            <a:endParaRPr lang="ro-RO" dirty="0"/>
          </a:p>
        </p:txBody>
      </p:sp>
      <p:sp>
        <p:nvSpPr>
          <p:cNvPr id="3" name="Content Placeholder 2"/>
          <p:cNvSpPr>
            <a:spLocks noGrp="1"/>
          </p:cNvSpPr>
          <p:nvPr>
            <p:ph idx="1"/>
          </p:nvPr>
        </p:nvSpPr>
        <p:spPr/>
        <p:txBody>
          <a:bodyPr/>
          <a:lstStyle/>
          <a:p>
            <a:r>
              <a:rPr lang="ro-RO" dirty="0" smtClean="0"/>
              <a:t>Care este ordinul de creștere pentru secvența de mai jos?</a:t>
            </a:r>
          </a:p>
          <a:p>
            <a:pPr marL="0" indent="0">
              <a:buNone/>
            </a:pP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sum</a:t>
            </a:r>
            <a:r>
              <a:rPr lang="ro-RO" dirty="0">
                <a:solidFill>
                  <a:srgbClr val="000000"/>
                </a:solidFill>
                <a:highlight>
                  <a:srgbClr val="FFFFFF"/>
                </a:highlight>
                <a:latin typeface="Consolas" panose="020B0609020204030204" pitchFamily="49" charset="0"/>
              </a:rPr>
              <a:t> = 0;</a:t>
            </a:r>
          </a:p>
          <a:p>
            <a:pPr marL="0" indent="0">
              <a:buNone/>
            </a:pPr>
            <a:r>
              <a:rPr lang="nn-NO" dirty="0">
                <a:solidFill>
                  <a:srgbClr val="0000FF"/>
                </a:solidFill>
                <a:highlight>
                  <a:srgbClr val="FFFFFF"/>
                </a:highlight>
                <a:latin typeface="Consolas" panose="020B0609020204030204" pitchFamily="49" charset="0"/>
              </a:rPr>
              <a:t>for</a:t>
            </a:r>
            <a:r>
              <a:rPr lang="nn-NO" dirty="0">
                <a:solidFill>
                  <a:srgbClr val="000000"/>
                </a:solidFill>
                <a:highlight>
                  <a:srgbClr val="FFFFFF"/>
                </a:highlight>
                <a:latin typeface="Consolas" panose="020B0609020204030204" pitchFamily="49" charset="0"/>
              </a:rPr>
              <a:t> (</a:t>
            </a:r>
            <a:r>
              <a:rPr lang="nn-NO" dirty="0">
                <a:solidFill>
                  <a:srgbClr val="0000FF"/>
                </a:solidFill>
                <a:highlight>
                  <a:srgbClr val="FFFFFF"/>
                </a:highlight>
                <a:latin typeface="Consolas" panose="020B0609020204030204" pitchFamily="49" charset="0"/>
              </a:rPr>
              <a:t>int</a:t>
            </a:r>
            <a:r>
              <a:rPr lang="nn-NO" dirty="0">
                <a:solidFill>
                  <a:srgbClr val="000000"/>
                </a:solidFill>
                <a:highlight>
                  <a:srgbClr val="FFFFFF"/>
                </a:highlight>
                <a:latin typeface="Consolas" panose="020B0609020204030204" pitchFamily="49" charset="0"/>
              </a:rPr>
              <a:t> i </a:t>
            </a:r>
            <a:r>
              <a:rPr lang="nn-NO">
                <a:solidFill>
                  <a:srgbClr val="000000"/>
                </a:solidFill>
                <a:highlight>
                  <a:srgbClr val="FFFFFF"/>
                </a:highlight>
                <a:latin typeface="Consolas" panose="020B0609020204030204" pitchFamily="49" charset="0"/>
              </a:rPr>
              <a:t>= </a:t>
            </a:r>
            <a:r>
              <a:rPr lang="nn-NO" smtClean="0">
                <a:solidFill>
                  <a:srgbClr val="000000"/>
                </a:solidFill>
                <a:highlight>
                  <a:srgbClr val="FFFFFF"/>
                </a:highlight>
                <a:latin typeface="Consolas" panose="020B0609020204030204" pitchFamily="49" charset="0"/>
              </a:rPr>
              <a:t>1; </a:t>
            </a:r>
            <a:r>
              <a:rPr lang="nn-NO" dirty="0">
                <a:solidFill>
                  <a:srgbClr val="000000"/>
                </a:solidFill>
                <a:highlight>
                  <a:srgbClr val="FFFFFF"/>
                </a:highlight>
                <a:latin typeface="Consolas" panose="020B0609020204030204" pitchFamily="49" charset="0"/>
              </a:rPr>
              <a:t>i &lt; N; i *= 2)</a:t>
            </a:r>
          </a:p>
          <a:p>
            <a:pPr marL="0" indent="0">
              <a:buNone/>
            </a:pPr>
            <a:r>
              <a:rPr lang="ro-RO" dirty="0">
                <a:solidFill>
                  <a:srgbClr val="000000"/>
                </a:solidFill>
                <a:highlight>
                  <a:srgbClr val="FFFFFF"/>
                </a:highlight>
                <a:latin typeface="Consolas" panose="020B0609020204030204" pitchFamily="49" charset="0"/>
              </a:rPr>
              <a:t>    </a:t>
            </a:r>
            <a:r>
              <a:rPr lang="ro-RO" dirty="0">
                <a:solidFill>
                  <a:srgbClr val="0000FF"/>
                </a:solidFill>
                <a:highlight>
                  <a:srgbClr val="FFFFFF"/>
                </a:highlight>
                <a:latin typeface="Consolas" panose="020B0609020204030204" pitchFamily="49" charset="0"/>
              </a:rPr>
              <a:t>for</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j = 0; j &lt; N; j++)</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sum</a:t>
            </a:r>
            <a:r>
              <a:rPr lang="ro-RO" dirty="0">
                <a:solidFill>
                  <a:srgbClr val="000000"/>
                </a:solidFill>
                <a:highlight>
                  <a:srgbClr val="FFFFFF"/>
                </a:highlight>
                <a:latin typeface="Consolas" panose="020B0609020204030204" pitchFamily="49" charset="0"/>
              </a:rPr>
              <a:t>++;</a:t>
            </a:r>
            <a:endParaRPr lang="ro-RO" dirty="0" smtClean="0"/>
          </a:p>
        </p:txBody>
      </p:sp>
    </p:spTree>
    <p:extLst>
      <p:ext uri="{BB962C8B-B14F-4D97-AF65-F5344CB8AC3E}">
        <p14:creationId xmlns:p14="http://schemas.microsoft.com/office/powerpoint/2010/main" val="124711753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Analiza</a:t>
            </a:r>
            <a:r>
              <a:rPr lang="en-GB" dirty="0"/>
              <a:t> </a:t>
            </a:r>
            <a:r>
              <a:rPr lang="en-GB" dirty="0" err="1" smtClean="0"/>
              <a:t>algoritmilor</a:t>
            </a:r>
            <a:r>
              <a:rPr lang="ro-RO" dirty="0" smtClean="0"/>
              <a:t/>
            </a:r>
            <a:br>
              <a:rPr lang="ro-RO" dirty="0" smtClean="0"/>
            </a:br>
            <a:r>
              <a:rPr lang="en-GB" dirty="0" err="1" smtClean="0"/>
              <a:t>Probleme</a:t>
            </a:r>
            <a:endParaRPr lang="ro-RO" dirty="0"/>
          </a:p>
        </p:txBody>
      </p:sp>
      <p:sp>
        <p:nvSpPr>
          <p:cNvPr id="3" name="Content Placeholder 2"/>
          <p:cNvSpPr>
            <a:spLocks noGrp="1"/>
          </p:cNvSpPr>
          <p:nvPr>
            <p:ph idx="1"/>
          </p:nvPr>
        </p:nvSpPr>
        <p:spPr/>
        <p:txBody>
          <a:bodyPr/>
          <a:lstStyle/>
          <a:p>
            <a:r>
              <a:rPr lang="en-GB" dirty="0" smtClean="0"/>
              <a:t>Minim Local</a:t>
            </a:r>
          </a:p>
          <a:p>
            <a:pPr lvl="1"/>
            <a:r>
              <a:rPr lang="en-GB" dirty="0" smtClean="0"/>
              <a:t>Se d</a:t>
            </a:r>
            <a:r>
              <a:rPr lang="ro-RO" dirty="0" smtClean="0"/>
              <a:t>ă un vector de elemente distincte </a:t>
            </a:r>
            <a:r>
              <a:rPr lang="ro-RO" dirty="0" err="1" smtClean="0"/>
              <a:t>arr</a:t>
            </a:r>
            <a:r>
              <a:rPr lang="ro-RO" dirty="0" smtClean="0"/>
              <a:t>. </a:t>
            </a:r>
          </a:p>
          <a:p>
            <a:pPr lvl="1"/>
            <a:r>
              <a:rPr lang="ro-RO" dirty="0" smtClean="0"/>
              <a:t>Se cere să se determine un element </a:t>
            </a:r>
            <a:r>
              <a:rPr lang="ro-RO" dirty="0" err="1" smtClean="0"/>
              <a:t>arr</a:t>
            </a:r>
            <a:r>
              <a:rPr lang="en-GB" dirty="0" smtClean="0"/>
              <a:t>[</a:t>
            </a:r>
            <a:r>
              <a:rPr lang="en-GB" dirty="0" err="1" smtClean="0"/>
              <a:t>i</a:t>
            </a:r>
            <a:r>
              <a:rPr lang="en-GB" dirty="0" smtClean="0"/>
              <a:t>] care e </a:t>
            </a:r>
            <a:r>
              <a:rPr lang="en-GB" dirty="0" err="1" smtClean="0"/>
              <a:t>mai</a:t>
            </a:r>
            <a:r>
              <a:rPr lang="en-GB" dirty="0" smtClean="0"/>
              <a:t> mic </a:t>
            </a:r>
            <a:r>
              <a:rPr lang="en-GB" dirty="0" err="1" smtClean="0"/>
              <a:t>dec</a:t>
            </a:r>
            <a:r>
              <a:rPr lang="ro-RO" dirty="0" err="1" smtClean="0"/>
              <a:t>ât</a:t>
            </a:r>
            <a:r>
              <a:rPr lang="ro-RO" dirty="0" smtClean="0"/>
              <a:t> vecini săi (1 vecin dacă </a:t>
            </a:r>
            <a:r>
              <a:rPr lang="ro-RO" dirty="0" err="1" smtClean="0"/>
              <a:t>arr</a:t>
            </a:r>
            <a:r>
              <a:rPr lang="en-GB" dirty="0" smtClean="0"/>
              <a:t>[</a:t>
            </a:r>
            <a:r>
              <a:rPr lang="en-GB" dirty="0" err="1" smtClean="0"/>
              <a:t>i</a:t>
            </a:r>
            <a:r>
              <a:rPr lang="en-GB" dirty="0" smtClean="0"/>
              <a:t>] e la </a:t>
            </a:r>
            <a:r>
              <a:rPr lang="en-GB" dirty="0" err="1" smtClean="0"/>
              <a:t>unul</a:t>
            </a:r>
            <a:r>
              <a:rPr lang="en-GB" dirty="0" smtClean="0"/>
              <a:t> </a:t>
            </a:r>
            <a:r>
              <a:rPr lang="ro-RO" dirty="0" smtClean="0"/>
              <a:t>din capetele vectorului, 2 vecini dacă </a:t>
            </a:r>
            <a:r>
              <a:rPr lang="ro-RO" dirty="0" err="1" smtClean="0"/>
              <a:t>arr</a:t>
            </a:r>
            <a:r>
              <a:rPr lang="en-GB" dirty="0" smtClean="0"/>
              <a:t>[</a:t>
            </a:r>
            <a:r>
              <a:rPr lang="en-GB" dirty="0" err="1" smtClean="0"/>
              <a:t>i</a:t>
            </a:r>
            <a:r>
              <a:rPr lang="en-GB" dirty="0" smtClean="0"/>
              <a:t>] </a:t>
            </a:r>
            <a:r>
              <a:rPr lang="en-GB" dirty="0" err="1" smtClean="0"/>
              <a:t>este</a:t>
            </a:r>
            <a:r>
              <a:rPr lang="ro-RO" dirty="0"/>
              <a:t> </a:t>
            </a:r>
            <a:r>
              <a:rPr lang="ro-RO" dirty="0" smtClean="0"/>
              <a:t>în interiorul vectorului)</a:t>
            </a:r>
          </a:p>
          <a:p>
            <a:r>
              <a:rPr lang="ro-RO" dirty="0" err="1" smtClean="0">
                <a:solidFill>
                  <a:srgbClr val="FF0000"/>
                </a:solidFill>
              </a:rPr>
              <a:t>MinimLocal.cs</a:t>
            </a:r>
            <a:endParaRPr lang="ro-RO" dirty="0" smtClean="0">
              <a:solidFill>
                <a:srgbClr val="FF0000"/>
              </a:solidFill>
            </a:endParaRPr>
          </a:p>
          <a:p>
            <a:r>
              <a:rPr lang="ro-RO" sz="1600" dirty="0" err="1"/>
              <a:t>Hint</a:t>
            </a:r>
            <a:r>
              <a:rPr lang="ro-RO" sz="1600" dirty="0"/>
              <a:t>: </a:t>
            </a:r>
            <a:r>
              <a:rPr lang="ro-RO" sz="1600" dirty="0">
                <a:hlinkClick r:id="rId2"/>
              </a:rPr>
              <a:t>http://stackoverflow.com/questions/12238241/find-local-minima-in-an-array</a:t>
            </a:r>
            <a:endParaRPr lang="en-GB" sz="1600" dirty="0"/>
          </a:p>
          <a:p>
            <a:r>
              <a:rPr lang="ro-RO" sz="1600" dirty="0">
                <a:hlinkClick r:id="rId3"/>
              </a:rPr>
              <a:t>http://courses.csail.mit.edu/6.006/spring11/lectures/lec02.pdf</a:t>
            </a:r>
            <a:endParaRPr lang="ro-RO" sz="1600" dirty="0"/>
          </a:p>
        </p:txBody>
      </p:sp>
    </p:spTree>
    <p:extLst>
      <p:ext uri="{BB962C8B-B14F-4D97-AF65-F5344CB8AC3E}">
        <p14:creationId xmlns:p14="http://schemas.microsoft.com/office/powerpoint/2010/main" val="197932948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Analiza</a:t>
            </a:r>
            <a:r>
              <a:rPr lang="en-GB" dirty="0"/>
              <a:t> </a:t>
            </a:r>
            <a:r>
              <a:rPr lang="en-GB" dirty="0" err="1" smtClean="0"/>
              <a:t>algoritmilor</a:t>
            </a:r>
            <a:r>
              <a:rPr lang="en-GB" dirty="0" smtClean="0"/>
              <a:t/>
            </a:r>
            <a:br>
              <a:rPr lang="en-GB" dirty="0" smtClean="0"/>
            </a:br>
            <a:r>
              <a:rPr lang="en-GB" dirty="0" err="1" smtClean="0"/>
              <a:t>Studiu</a:t>
            </a:r>
            <a:r>
              <a:rPr lang="en-GB" dirty="0" smtClean="0"/>
              <a:t> de </a:t>
            </a:r>
            <a:r>
              <a:rPr lang="en-GB" dirty="0" err="1" smtClean="0"/>
              <a:t>caz</a:t>
            </a:r>
            <a:r>
              <a:rPr lang="en-GB" dirty="0" smtClean="0"/>
              <a:t> – Union Find</a:t>
            </a:r>
            <a:endParaRPr lang="ro-RO" dirty="0"/>
          </a:p>
        </p:txBody>
      </p:sp>
      <p:sp>
        <p:nvSpPr>
          <p:cNvPr id="3" name="Content Placeholder 2"/>
          <p:cNvSpPr>
            <a:spLocks noGrp="1"/>
          </p:cNvSpPr>
          <p:nvPr>
            <p:ph idx="1"/>
          </p:nvPr>
        </p:nvSpPr>
        <p:spPr/>
        <p:txBody>
          <a:bodyPr/>
          <a:lstStyle/>
          <a:p>
            <a:r>
              <a:rPr lang="ro-RO" dirty="0" smtClean="0"/>
              <a:t>Conectivitate dinamică:</a:t>
            </a:r>
          </a:p>
          <a:p>
            <a:pPr lvl="1"/>
            <a:r>
              <a:rPr lang="ro-RO" dirty="0" smtClean="0"/>
              <a:t>Datele de intrare sunt perechi de numere p și q</a:t>
            </a:r>
          </a:p>
          <a:p>
            <a:pPr lvl="1"/>
            <a:r>
              <a:rPr lang="ro-RO" dirty="0" smtClean="0"/>
              <a:t>Perechea p, q o interpretăm „p este conectat cu q”</a:t>
            </a:r>
          </a:p>
          <a:p>
            <a:pPr lvl="1"/>
            <a:r>
              <a:rPr lang="ro-RO" dirty="0" smtClean="0"/>
              <a:t>„este conectat” este o relație de echivalență</a:t>
            </a:r>
          </a:p>
          <a:p>
            <a:pPr lvl="2"/>
            <a:r>
              <a:rPr lang="ro-RO" dirty="0" smtClean="0"/>
              <a:t>Reflexivă – p este conectat cu p</a:t>
            </a:r>
          </a:p>
          <a:p>
            <a:pPr lvl="2"/>
            <a:r>
              <a:rPr lang="ro-RO" dirty="0" smtClean="0"/>
              <a:t>Simetrică – dacă p este conectat cu q atunci și q este conectat cu p</a:t>
            </a:r>
          </a:p>
          <a:p>
            <a:pPr lvl="2"/>
            <a:r>
              <a:rPr lang="ro-RO" dirty="0" smtClean="0"/>
              <a:t>Tranzitivă – daca p este conectat cu q și q este conectat cu r atunci p este conectat cu r</a:t>
            </a:r>
          </a:p>
          <a:p>
            <a:pPr lvl="1"/>
            <a:r>
              <a:rPr lang="ro-RO" dirty="0" smtClean="0"/>
              <a:t>O relație de echivalență </a:t>
            </a:r>
            <a:r>
              <a:rPr lang="ro-RO" dirty="0" err="1" smtClean="0"/>
              <a:t>partiționează</a:t>
            </a:r>
            <a:r>
              <a:rPr lang="ro-RO" dirty="0" smtClean="0"/>
              <a:t> mulțimea în clase de echivalență</a:t>
            </a:r>
          </a:p>
          <a:p>
            <a:pPr lvl="1"/>
            <a:r>
              <a:rPr lang="ro-RO" dirty="0" smtClean="0"/>
              <a:t>Două obiecte sunt în aceeași clasă de echivalență dacă sunt conectate</a:t>
            </a:r>
          </a:p>
        </p:txBody>
      </p:sp>
    </p:spTree>
    <p:extLst>
      <p:ext uri="{BB962C8B-B14F-4D97-AF65-F5344CB8AC3E}">
        <p14:creationId xmlns:p14="http://schemas.microsoft.com/office/powerpoint/2010/main" val="297463092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273812"/>
            <a:ext cx="3854528" cy="1278467"/>
          </a:xfrm>
        </p:spPr>
        <p:txBody>
          <a:bodyPr/>
          <a:lstStyle/>
          <a:p>
            <a:r>
              <a:rPr lang="en-GB" dirty="0" err="1"/>
              <a:t>Analiza</a:t>
            </a:r>
            <a:r>
              <a:rPr lang="en-GB" dirty="0"/>
              <a:t> </a:t>
            </a:r>
            <a:r>
              <a:rPr lang="en-GB" dirty="0" err="1" smtClean="0"/>
              <a:t>algoritmilor</a:t>
            </a:r>
            <a:r>
              <a:rPr lang="en-GB" dirty="0" smtClean="0"/>
              <a:t/>
            </a:r>
            <a:br>
              <a:rPr lang="en-GB" dirty="0" smtClean="0"/>
            </a:br>
            <a:r>
              <a:rPr lang="en-GB" dirty="0" err="1" smtClean="0"/>
              <a:t>Studiu</a:t>
            </a:r>
            <a:r>
              <a:rPr lang="en-GB" dirty="0" smtClean="0"/>
              <a:t> de </a:t>
            </a:r>
            <a:r>
              <a:rPr lang="en-GB" dirty="0" err="1" smtClean="0"/>
              <a:t>caz</a:t>
            </a:r>
            <a:r>
              <a:rPr lang="en-GB" dirty="0" smtClean="0"/>
              <a:t> – Union Find</a:t>
            </a:r>
            <a:endParaRPr lang="ro-RO"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25678" y="28521"/>
            <a:ext cx="2877423" cy="6387579"/>
          </a:xfrm>
        </p:spPr>
      </p:pic>
      <p:sp>
        <p:nvSpPr>
          <p:cNvPr id="5" name="Text Placeholder 4"/>
          <p:cNvSpPr>
            <a:spLocks noGrp="1"/>
          </p:cNvSpPr>
          <p:nvPr>
            <p:ph type="body" sz="half" idx="2"/>
          </p:nvPr>
        </p:nvSpPr>
        <p:spPr>
          <a:xfrm>
            <a:off x="677335" y="1853971"/>
            <a:ext cx="3854528" cy="3507551"/>
          </a:xfrm>
        </p:spPr>
        <p:txBody>
          <a:bodyPr/>
          <a:lstStyle/>
          <a:p>
            <a:pPr marL="285744" indent="-285744">
              <a:buFont typeface="Arial" panose="020B0604020202020204" pitchFamily="34" charset="0"/>
              <a:buChar char="•"/>
            </a:pPr>
            <a:r>
              <a:rPr lang="ro-RO" dirty="0" smtClean="0"/>
              <a:t>Mulțimea e formată din zece elemente</a:t>
            </a:r>
          </a:p>
          <a:p>
            <a:pPr marL="285744" indent="-285744">
              <a:buFont typeface="Arial" panose="020B0604020202020204" pitchFamily="34" charset="0"/>
              <a:buChar char="•"/>
            </a:pPr>
            <a:r>
              <a:rPr lang="ro-RO" dirty="0" smtClean="0"/>
              <a:t>Urmează o lista de conexiuni</a:t>
            </a:r>
          </a:p>
          <a:p>
            <a:pPr marL="285744" indent="-285744">
              <a:buFont typeface="Arial" panose="020B0604020202020204" pitchFamily="34" charset="0"/>
              <a:buChar char="•"/>
            </a:pPr>
            <a:r>
              <a:rPr lang="ro-RO" dirty="0" smtClean="0"/>
              <a:t>Dacă pentru o pereche (p, q) din intrare se stabilește că elementele sunt deja conectate atunci perechea este ignorată</a:t>
            </a:r>
          </a:p>
          <a:p>
            <a:pPr marL="285744" indent="-285744">
              <a:buFont typeface="Arial" panose="020B0604020202020204" pitchFamily="34" charset="0"/>
              <a:buChar char="•"/>
            </a:pPr>
            <a:r>
              <a:rPr lang="ro-RO" dirty="0" smtClean="0"/>
              <a:t>Aplicații:</a:t>
            </a:r>
          </a:p>
          <a:p>
            <a:pPr marL="742795" lvl="1" indent="-285744">
              <a:buFont typeface="Arial" panose="020B0604020202020204" pitchFamily="34" charset="0"/>
              <a:buChar char="•"/>
            </a:pPr>
            <a:r>
              <a:rPr lang="ro-RO" dirty="0" smtClean="0"/>
              <a:t>Rețele de calculatoare (calculatoare, conexiuni între ele)</a:t>
            </a:r>
          </a:p>
          <a:p>
            <a:pPr marL="742795" lvl="1" indent="-285744">
              <a:buFont typeface="Arial" panose="020B0604020202020204" pitchFamily="34" charset="0"/>
              <a:buChar char="•"/>
            </a:pPr>
            <a:r>
              <a:rPr lang="ro-RO" dirty="0" smtClean="0"/>
              <a:t>Rețele sociale (punctele sunt persoane, legăturile sunt relații de prietenie</a:t>
            </a:r>
            <a:endParaRPr lang="ro-RO" dirty="0"/>
          </a:p>
        </p:txBody>
      </p:sp>
    </p:spTree>
    <p:extLst>
      <p:ext uri="{BB962C8B-B14F-4D97-AF65-F5344CB8AC3E}">
        <p14:creationId xmlns:p14="http://schemas.microsoft.com/office/powerpoint/2010/main" val="108871621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618611" y="290589"/>
            <a:ext cx="3854528" cy="1278467"/>
          </a:xfrm>
        </p:spPr>
        <p:txBody>
          <a:bodyPr/>
          <a:lstStyle/>
          <a:p>
            <a:r>
              <a:rPr lang="en-GB" dirty="0" err="1"/>
              <a:t>Analiza</a:t>
            </a:r>
            <a:r>
              <a:rPr lang="en-GB" dirty="0"/>
              <a:t> </a:t>
            </a:r>
            <a:r>
              <a:rPr lang="en-GB" dirty="0" err="1"/>
              <a:t>algoritmilor</a:t>
            </a:r>
            <a:r>
              <a:rPr lang="en-GB" dirty="0"/>
              <a:t/>
            </a:r>
            <a:br>
              <a:rPr lang="en-GB" dirty="0"/>
            </a:br>
            <a:r>
              <a:rPr lang="en-GB" dirty="0" err="1"/>
              <a:t>Studiu</a:t>
            </a:r>
            <a:r>
              <a:rPr lang="en-GB" dirty="0"/>
              <a:t> de </a:t>
            </a:r>
            <a:r>
              <a:rPr lang="en-GB" dirty="0" err="1"/>
              <a:t>caz</a:t>
            </a:r>
            <a:r>
              <a:rPr lang="en-GB" dirty="0"/>
              <a:t> – Union Find</a:t>
            </a:r>
            <a:endParaRPr lang="ro-RO" dirty="0"/>
          </a:p>
        </p:txBody>
      </p:sp>
      <p:pic>
        <p:nvPicPr>
          <p:cNvPr id="12" name="Content Placeholder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2961" y="556242"/>
            <a:ext cx="6086052" cy="5689381"/>
          </a:xfrm>
        </p:spPr>
      </p:pic>
      <p:sp>
        <p:nvSpPr>
          <p:cNvPr id="11" name="Text Placeholder 10"/>
          <p:cNvSpPr>
            <a:spLocks noGrp="1"/>
          </p:cNvSpPr>
          <p:nvPr>
            <p:ph type="body" sz="half" idx="2"/>
          </p:nvPr>
        </p:nvSpPr>
        <p:spPr>
          <a:xfrm>
            <a:off x="677338" y="2298587"/>
            <a:ext cx="3135623" cy="3062935"/>
          </a:xfrm>
        </p:spPr>
        <p:txBody>
          <a:bodyPr/>
          <a:lstStyle/>
          <a:p>
            <a:pPr marL="285744" indent="-285744">
              <a:buFont typeface="Arial" panose="020B0604020202020204" pitchFamily="34" charset="0"/>
              <a:buChar char="•"/>
            </a:pPr>
            <a:r>
              <a:rPr lang="ro-RO" dirty="0" smtClean="0"/>
              <a:t>Un exemplu 25 x 25 cu 900 de conexiuni si 3 componente conexe</a:t>
            </a:r>
          </a:p>
          <a:p>
            <a:pPr marL="285744" indent="-285744">
              <a:buFont typeface="Arial" panose="020B0604020202020204" pitchFamily="34" charset="0"/>
              <a:buChar char="•"/>
            </a:pPr>
            <a:r>
              <a:rPr lang="ro-RO" dirty="0" smtClean="0"/>
              <a:t>Se pot „vedea” cele 3 componente? </a:t>
            </a:r>
            <a:endParaRPr lang="ro-RO" dirty="0"/>
          </a:p>
        </p:txBody>
      </p:sp>
    </p:spTree>
    <p:extLst>
      <p:ext uri="{BB962C8B-B14F-4D97-AF65-F5344CB8AC3E}">
        <p14:creationId xmlns:p14="http://schemas.microsoft.com/office/powerpoint/2010/main" val="154839600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Analiza</a:t>
            </a:r>
            <a:r>
              <a:rPr lang="en-GB" dirty="0"/>
              <a:t> </a:t>
            </a:r>
            <a:r>
              <a:rPr lang="en-GB" dirty="0" err="1"/>
              <a:t>algoritmilor</a:t>
            </a:r>
            <a:r>
              <a:rPr lang="en-GB" dirty="0"/>
              <a:t/>
            </a:r>
            <a:br>
              <a:rPr lang="en-GB" dirty="0"/>
            </a:br>
            <a:r>
              <a:rPr lang="en-GB" dirty="0" err="1"/>
              <a:t>Studiu</a:t>
            </a:r>
            <a:r>
              <a:rPr lang="en-GB" dirty="0"/>
              <a:t> de </a:t>
            </a:r>
            <a:r>
              <a:rPr lang="en-GB" dirty="0" err="1"/>
              <a:t>caz</a:t>
            </a:r>
            <a:r>
              <a:rPr lang="en-GB" dirty="0"/>
              <a:t> – Union Find</a:t>
            </a:r>
            <a:endParaRPr lang="ro-RO" dirty="0"/>
          </a:p>
        </p:txBody>
      </p:sp>
      <p:sp>
        <p:nvSpPr>
          <p:cNvPr id="3" name="Content Placeholder 2"/>
          <p:cNvSpPr>
            <a:spLocks noGrp="1"/>
          </p:cNvSpPr>
          <p:nvPr>
            <p:ph idx="1"/>
          </p:nvPr>
        </p:nvSpPr>
        <p:spPr>
          <a:xfrm>
            <a:off x="677333" y="2160590"/>
            <a:ext cx="10027019" cy="3880773"/>
          </a:xfrm>
        </p:spPr>
        <p:txBody>
          <a:bodyPr/>
          <a:lstStyle/>
          <a:p>
            <a:r>
              <a:rPr lang="en-GB" dirty="0" smtClean="0"/>
              <a:t>API </a:t>
            </a:r>
            <a:r>
              <a:rPr lang="en-GB" dirty="0" err="1" smtClean="0"/>
              <a:t>pentru</a:t>
            </a:r>
            <a:r>
              <a:rPr lang="en-GB" dirty="0" smtClean="0"/>
              <a:t> Union Find</a:t>
            </a:r>
          </a:p>
          <a:p>
            <a:pPr marL="0" indent="0">
              <a:buNone/>
            </a:pP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UF(</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n</a:t>
            </a:r>
            <a:r>
              <a:rPr lang="ro-RO" dirty="0" smtClean="0">
                <a:solidFill>
                  <a:srgbClr val="000000"/>
                </a:solidFill>
                <a:highlight>
                  <a:srgbClr val="FFFFFF"/>
                </a:highlight>
                <a:latin typeface="Consolas" panose="020B0609020204030204" pitchFamily="49" charset="0"/>
              </a:rPr>
              <a:t>)</a:t>
            </a:r>
            <a:r>
              <a:rPr lang="en-GB" dirty="0" smtClean="0">
                <a:solidFill>
                  <a:srgbClr val="000000"/>
                </a:solidFill>
                <a:highlight>
                  <a:srgbClr val="FFFFFF"/>
                </a:highlight>
                <a:latin typeface="Consolas" panose="020B0609020204030204" pitchFamily="49" charset="0"/>
              </a:rPr>
              <a:t> </a:t>
            </a:r>
            <a:r>
              <a:rPr lang="ro-RO" dirty="0" smtClean="0">
                <a:solidFill>
                  <a:srgbClr val="808080"/>
                </a:solidFill>
                <a:highlight>
                  <a:srgbClr val="FFFFFF"/>
                </a:highlight>
                <a:latin typeface="Consolas" panose="020B0609020204030204" pitchFamily="49" charset="0"/>
              </a:rPr>
              <a:t>//</a:t>
            </a:r>
            <a:r>
              <a:rPr lang="ro-RO" dirty="0" smtClean="0">
                <a:solidFill>
                  <a:srgbClr val="008000"/>
                </a:solidFill>
                <a:highlight>
                  <a:srgbClr val="FFFFFF"/>
                </a:highlight>
                <a:latin typeface="Consolas" panose="020B0609020204030204" pitchFamily="49" charset="0"/>
              </a:rPr>
              <a:t> </a:t>
            </a:r>
            <a:r>
              <a:rPr lang="ro-RO" dirty="0" err="1">
                <a:solidFill>
                  <a:srgbClr val="008000"/>
                </a:solidFill>
                <a:highlight>
                  <a:srgbClr val="FFFFFF"/>
                </a:highlight>
                <a:latin typeface="Consolas" panose="020B0609020204030204" pitchFamily="49" charset="0"/>
              </a:rPr>
              <a:t>Initializare</a:t>
            </a:r>
            <a:endParaRPr lang="en-GB" dirty="0" smtClean="0">
              <a:solidFill>
                <a:srgbClr val="000000"/>
              </a:solidFill>
              <a:highlight>
                <a:srgbClr val="FFFFFF"/>
              </a:highlight>
              <a:latin typeface="Consolas" panose="020B0609020204030204" pitchFamily="49" charset="0"/>
            </a:endParaRPr>
          </a:p>
          <a:p>
            <a:pPr marL="0" indent="0">
              <a:buNone/>
            </a:pP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void</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union</a:t>
            </a:r>
            <a:r>
              <a:rPr lang="ro-RO" dirty="0">
                <a:solidFill>
                  <a:srgbClr val="000000"/>
                </a:solidFill>
                <a:highlight>
                  <a:srgbClr val="FFFFFF"/>
                </a:highlight>
                <a:latin typeface="Consolas" panose="020B0609020204030204" pitchFamily="49" charset="0"/>
              </a:rPr>
              <a:t>(</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p,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q</a:t>
            </a:r>
            <a:r>
              <a:rPr lang="ro-RO" dirty="0" smtClean="0">
                <a:solidFill>
                  <a:srgbClr val="000000"/>
                </a:solidFill>
                <a:highlight>
                  <a:srgbClr val="FFFFFF"/>
                </a:highlight>
                <a:latin typeface="Consolas" panose="020B0609020204030204" pitchFamily="49" charset="0"/>
              </a:rPr>
              <a:t>)</a:t>
            </a:r>
            <a:r>
              <a:rPr lang="en-GB" dirty="0" smtClean="0">
                <a:solidFill>
                  <a:srgbClr val="000000"/>
                </a:solidFill>
                <a:highlight>
                  <a:srgbClr val="FFFFFF"/>
                </a:highlight>
                <a:latin typeface="Consolas" panose="020B0609020204030204" pitchFamily="49" charset="0"/>
              </a:rPr>
              <a:t> </a:t>
            </a:r>
            <a:r>
              <a:rPr lang="it-IT" dirty="0" smtClean="0">
                <a:solidFill>
                  <a:srgbClr val="808080"/>
                </a:solidFill>
                <a:highlight>
                  <a:srgbClr val="FFFFFF"/>
                </a:highlight>
                <a:latin typeface="Consolas" panose="020B0609020204030204" pitchFamily="49" charset="0"/>
              </a:rPr>
              <a:t>//</a:t>
            </a:r>
            <a:r>
              <a:rPr lang="it-IT" dirty="0" smtClean="0">
                <a:solidFill>
                  <a:srgbClr val="008000"/>
                </a:solidFill>
                <a:highlight>
                  <a:srgbClr val="FFFFFF"/>
                </a:highlight>
                <a:latin typeface="Consolas" panose="020B0609020204030204" pitchFamily="49" charset="0"/>
              </a:rPr>
              <a:t> </a:t>
            </a:r>
            <a:r>
              <a:rPr lang="it-IT" dirty="0">
                <a:solidFill>
                  <a:srgbClr val="008000"/>
                </a:solidFill>
                <a:highlight>
                  <a:srgbClr val="FFFFFF"/>
                </a:highlight>
                <a:latin typeface="Consolas" panose="020B0609020204030204" pitchFamily="49" charset="0"/>
              </a:rPr>
              <a:t>Stabileste o conexiune intre p si q</a:t>
            </a:r>
            <a:endParaRPr lang="en-GB" dirty="0" smtClean="0">
              <a:solidFill>
                <a:srgbClr val="000000"/>
              </a:solidFill>
              <a:highlight>
                <a:srgbClr val="FFFFFF"/>
              </a:highlight>
              <a:latin typeface="Consolas" panose="020B0609020204030204" pitchFamily="49" charset="0"/>
            </a:endParaRPr>
          </a:p>
          <a:p>
            <a:pPr marL="0" indent="0">
              <a:buNone/>
            </a:pP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find</a:t>
            </a:r>
            <a:r>
              <a:rPr lang="ro-RO" dirty="0">
                <a:solidFill>
                  <a:srgbClr val="000000"/>
                </a:solidFill>
                <a:highlight>
                  <a:srgbClr val="FFFFFF"/>
                </a:highlight>
                <a:latin typeface="Consolas" panose="020B0609020204030204" pitchFamily="49" charset="0"/>
              </a:rPr>
              <a:t>(</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p</a:t>
            </a:r>
            <a:r>
              <a:rPr lang="ro-RO" dirty="0" smtClean="0">
                <a:solidFill>
                  <a:srgbClr val="000000"/>
                </a:solidFill>
                <a:highlight>
                  <a:srgbClr val="FFFFFF"/>
                </a:highlight>
                <a:latin typeface="Consolas" panose="020B0609020204030204" pitchFamily="49" charset="0"/>
              </a:rPr>
              <a:t>)</a:t>
            </a:r>
            <a:r>
              <a:rPr lang="en-GB" dirty="0" smtClean="0">
                <a:solidFill>
                  <a:srgbClr val="000000"/>
                </a:solidFill>
                <a:highlight>
                  <a:srgbClr val="FFFFFF"/>
                </a:highlight>
                <a:latin typeface="Consolas" panose="020B0609020204030204" pitchFamily="49" charset="0"/>
              </a:rPr>
              <a:t> </a:t>
            </a:r>
            <a:r>
              <a:rPr lang="it-IT" dirty="0">
                <a:solidFill>
                  <a:srgbClr val="808080"/>
                </a:solidFill>
                <a:highlight>
                  <a:srgbClr val="FFFFFF"/>
                </a:highlight>
                <a:latin typeface="Consolas" panose="020B0609020204030204" pitchFamily="49" charset="0"/>
              </a:rPr>
              <a:t>//</a:t>
            </a:r>
            <a:r>
              <a:rPr lang="it-IT" dirty="0">
                <a:solidFill>
                  <a:srgbClr val="008000"/>
                </a:solidFill>
                <a:highlight>
                  <a:srgbClr val="FFFFFF"/>
                </a:highlight>
                <a:latin typeface="Consolas" panose="020B0609020204030204" pitchFamily="49" charset="0"/>
              </a:rPr>
              <a:t> Determina componenta in care se afla p</a:t>
            </a:r>
            <a:endParaRPr lang="en-GB" dirty="0" smtClean="0">
              <a:solidFill>
                <a:srgbClr val="000000"/>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bool</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connected(</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p,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q</a:t>
            </a:r>
            <a:r>
              <a:rPr lang="en-US" dirty="0" smtClean="0">
                <a:solidFill>
                  <a:srgbClr val="000000"/>
                </a:solidFill>
                <a:highlight>
                  <a:srgbClr val="FFFFFF"/>
                </a:highlight>
                <a:latin typeface="Consolas" panose="020B0609020204030204" pitchFamily="49" charset="0"/>
              </a:rPr>
              <a:t>) </a:t>
            </a:r>
            <a:r>
              <a:rPr lang="it-IT" dirty="0">
                <a:solidFill>
                  <a:srgbClr val="808080"/>
                </a:solidFill>
                <a:highlight>
                  <a:srgbClr val="FFFFFF"/>
                </a:highlight>
                <a:latin typeface="Consolas" panose="020B0609020204030204" pitchFamily="49" charset="0"/>
              </a:rPr>
              <a:t>//</a:t>
            </a:r>
            <a:r>
              <a:rPr lang="it-IT" dirty="0">
                <a:solidFill>
                  <a:srgbClr val="008000"/>
                </a:solidFill>
                <a:highlight>
                  <a:srgbClr val="FFFFFF"/>
                </a:highlight>
                <a:latin typeface="Consolas" panose="020B0609020204030204" pitchFamily="49" charset="0"/>
              </a:rPr>
              <a:t> Determina daca p si q sunt conectate</a:t>
            </a:r>
            <a:endParaRPr lang="en-US" dirty="0" smtClean="0">
              <a:solidFill>
                <a:srgbClr val="000000"/>
              </a:solidFill>
              <a:highlight>
                <a:srgbClr val="FFFFFF"/>
              </a:highlight>
              <a:latin typeface="Consolas" panose="020B0609020204030204" pitchFamily="49" charset="0"/>
            </a:endParaRPr>
          </a:p>
          <a:p>
            <a:pPr marL="0" indent="0">
              <a:buNone/>
            </a:pP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count</a:t>
            </a:r>
            <a:r>
              <a:rPr lang="ro-RO" dirty="0" smtClean="0">
                <a:solidFill>
                  <a:srgbClr val="000000"/>
                </a:solidFill>
                <a:highlight>
                  <a:srgbClr val="FFFFFF"/>
                </a:highlight>
                <a:latin typeface="Consolas" panose="020B0609020204030204" pitchFamily="49" charset="0"/>
              </a:rPr>
              <a:t>()</a:t>
            </a:r>
            <a:r>
              <a:rPr lang="en-GB" dirty="0" smtClean="0">
                <a:solidFill>
                  <a:srgbClr val="000000"/>
                </a:solidFill>
                <a:highlight>
                  <a:srgbClr val="FFFFFF"/>
                </a:highlight>
                <a:latin typeface="Consolas" panose="020B0609020204030204" pitchFamily="49" charset="0"/>
              </a:rPr>
              <a:t> </a:t>
            </a:r>
            <a:r>
              <a:rPr lang="pt-BR" dirty="0">
                <a:solidFill>
                  <a:srgbClr val="808080"/>
                </a:solidFill>
                <a:highlight>
                  <a:srgbClr val="FFFFFF"/>
                </a:highlight>
                <a:latin typeface="Consolas" panose="020B0609020204030204" pitchFamily="49" charset="0"/>
              </a:rPr>
              <a:t>//</a:t>
            </a:r>
            <a:r>
              <a:rPr lang="pt-BR" dirty="0">
                <a:solidFill>
                  <a:srgbClr val="008000"/>
                </a:solidFill>
                <a:highlight>
                  <a:srgbClr val="FFFFFF"/>
                </a:highlight>
                <a:latin typeface="Consolas" panose="020B0609020204030204" pitchFamily="49" charset="0"/>
              </a:rPr>
              <a:t> Determina numarul de componente conexe</a:t>
            </a:r>
            <a:endParaRPr lang="en-US" dirty="0" smtClean="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314530882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Analiza</a:t>
            </a:r>
            <a:r>
              <a:rPr lang="en-GB" dirty="0"/>
              <a:t> </a:t>
            </a:r>
            <a:r>
              <a:rPr lang="en-GB" dirty="0" err="1"/>
              <a:t>algoritmilor</a:t>
            </a:r>
            <a:r>
              <a:rPr lang="en-GB" dirty="0"/>
              <a:t/>
            </a:r>
            <a:br>
              <a:rPr lang="en-GB" dirty="0"/>
            </a:br>
            <a:r>
              <a:rPr lang="en-GB" dirty="0" err="1"/>
              <a:t>Studiu</a:t>
            </a:r>
            <a:r>
              <a:rPr lang="en-GB" dirty="0"/>
              <a:t> de </a:t>
            </a:r>
            <a:r>
              <a:rPr lang="en-GB" dirty="0" err="1"/>
              <a:t>caz</a:t>
            </a:r>
            <a:r>
              <a:rPr lang="en-GB" dirty="0"/>
              <a:t> – Union Find</a:t>
            </a:r>
            <a:endParaRPr lang="ro-RO" dirty="0"/>
          </a:p>
        </p:txBody>
      </p:sp>
      <p:sp>
        <p:nvSpPr>
          <p:cNvPr id="3" name="Content Placeholder 2"/>
          <p:cNvSpPr>
            <a:spLocks noGrp="1"/>
          </p:cNvSpPr>
          <p:nvPr>
            <p:ph idx="1"/>
          </p:nvPr>
        </p:nvSpPr>
        <p:spPr>
          <a:xfrm>
            <a:off x="677333" y="2160590"/>
            <a:ext cx="10027019" cy="3880773"/>
          </a:xfrm>
        </p:spPr>
        <p:txBody>
          <a:bodyPr>
            <a:normAutofit lnSpcReduction="10000"/>
          </a:bodyPr>
          <a:lstStyle/>
          <a:p>
            <a:r>
              <a:rPr lang="en-GB" dirty="0" smtClean="0"/>
              <a:t>Quick Find</a:t>
            </a:r>
          </a:p>
          <a:p>
            <a:pPr lvl="1"/>
            <a:r>
              <a:rPr lang="en-GB" dirty="0" smtClean="0"/>
              <a:t>p </a:t>
            </a:r>
            <a:r>
              <a:rPr lang="ro-RO" dirty="0" smtClean="0"/>
              <a:t>și q sunt conectate dacă și numai dacă </a:t>
            </a:r>
            <a:r>
              <a:rPr lang="ro-RO" dirty="0" err="1" smtClean="0"/>
              <a:t>id</a:t>
            </a:r>
            <a:r>
              <a:rPr lang="ro-RO" dirty="0" smtClean="0"/>
              <a:t>[p] == </a:t>
            </a:r>
            <a:r>
              <a:rPr lang="ro-RO" dirty="0" err="1" smtClean="0"/>
              <a:t>id</a:t>
            </a:r>
            <a:r>
              <a:rPr lang="ro-RO" dirty="0" smtClean="0"/>
              <a:t>[q]</a:t>
            </a:r>
          </a:p>
          <a:p>
            <a:pPr marL="0" indent="0">
              <a:buNone/>
            </a:pPr>
            <a:r>
              <a:rPr lang="ro-RO" dirty="0">
                <a:solidFill>
                  <a:srgbClr val="000000"/>
                </a:solidFill>
                <a:highlight>
                  <a:srgbClr val="FFFFFF"/>
                </a:highlight>
                <a:latin typeface="Consolas" panose="020B0609020204030204" pitchFamily="49" charset="0"/>
              </a:rPr>
              <a:t> </a:t>
            </a: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find</a:t>
            </a:r>
            <a:r>
              <a:rPr lang="ro-RO" dirty="0">
                <a:solidFill>
                  <a:srgbClr val="000000"/>
                </a:solidFill>
                <a:highlight>
                  <a:srgbClr val="FFFFFF"/>
                </a:highlight>
                <a:latin typeface="Consolas" panose="020B0609020204030204" pitchFamily="49" charset="0"/>
              </a:rPr>
              <a:t>(</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p)</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return</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id</a:t>
            </a:r>
            <a:r>
              <a:rPr lang="ro-RO" dirty="0">
                <a:solidFill>
                  <a:srgbClr val="000000"/>
                </a:solidFill>
                <a:highlight>
                  <a:srgbClr val="FFFFFF"/>
                </a:highlight>
                <a:latin typeface="Consolas" panose="020B0609020204030204" pitchFamily="49" charset="0"/>
              </a:rPr>
              <a:t>[p];</a:t>
            </a:r>
          </a:p>
          <a:p>
            <a:pPr marL="0" indent="0">
              <a:buNone/>
            </a:pPr>
            <a:r>
              <a:rPr lang="ro-RO" dirty="0">
                <a:solidFill>
                  <a:srgbClr val="000000"/>
                </a:solidFill>
                <a:highlight>
                  <a:srgbClr val="FFFFFF"/>
                </a:highlight>
                <a:latin typeface="Consolas" panose="020B0609020204030204" pitchFamily="49" charset="0"/>
              </a:rPr>
              <a:t>        </a:t>
            </a:r>
            <a:r>
              <a:rPr lang="ro-RO" dirty="0" smtClean="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connected(</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p,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q)</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return</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find</a:t>
            </a:r>
            <a:r>
              <a:rPr lang="ro-RO" dirty="0">
                <a:solidFill>
                  <a:srgbClr val="000000"/>
                </a:solidFill>
                <a:highlight>
                  <a:srgbClr val="FFFFFF"/>
                </a:highlight>
                <a:latin typeface="Consolas" panose="020B0609020204030204" pitchFamily="49" charset="0"/>
              </a:rPr>
              <a:t>(p) == </a:t>
            </a:r>
            <a:r>
              <a:rPr lang="ro-RO" dirty="0" err="1">
                <a:solidFill>
                  <a:srgbClr val="000000"/>
                </a:solidFill>
                <a:highlight>
                  <a:srgbClr val="FFFFFF"/>
                </a:highlight>
                <a:latin typeface="Consolas" panose="020B0609020204030204" pitchFamily="49" charset="0"/>
              </a:rPr>
              <a:t>find</a:t>
            </a:r>
            <a:r>
              <a:rPr lang="ro-RO" dirty="0">
                <a:solidFill>
                  <a:srgbClr val="000000"/>
                </a:solidFill>
                <a:highlight>
                  <a:srgbClr val="FFFFFF"/>
                </a:highlight>
                <a:latin typeface="Consolas" panose="020B0609020204030204" pitchFamily="49" charset="0"/>
              </a:rPr>
              <a:t>(q);</a:t>
            </a:r>
          </a:p>
          <a:p>
            <a:pPr marL="0" indent="0">
              <a:buNone/>
            </a:pPr>
            <a:r>
              <a:rPr lang="ro-RO" dirty="0">
                <a:solidFill>
                  <a:srgbClr val="000000"/>
                </a:solidFill>
                <a:highlight>
                  <a:srgbClr val="FFFFFF"/>
                </a:highlight>
                <a:latin typeface="Consolas" panose="020B0609020204030204" pitchFamily="49" charset="0"/>
              </a:rPr>
              <a:t>        }</a:t>
            </a:r>
            <a:endParaRPr lang="en-GB" dirty="0" smtClean="0"/>
          </a:p>
        </p:txBody>
      </p:sp>
    </p:spTree>
    <p:extLst>
      <p:ext uri="{BB962C8B-B14F-4D97-AF65-F5344CB8AC3E}">
        <p14:creationId xmlns:p14="http://schemas.microsoft.com/office/powerpoint/2010/main" val="58131132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Analiza</a:t>
            </a:r>
            <a:r>
              <a:rPr lang="en-GB" dirty="0"/>
              <a:t> </a:t>
            </a:r>
            <a:r>
              <a:rPr lang="en-GB" dirty="0" err="1"/>
              <a:t>algoritmilor</a:t>
            </a:r>
            <a:r>
              <a:rPr lang="en-GB" dirty="0"/>
              <a:t/>
            </a:r>
            <a:br>
              <a:rPr lang="en-GB" dirty="0"/>
            </a:br>
            <a:r>
              <a:rPr lang="en-GB" dirty="0" err="1"/>
              <a:t>Studiu</a:t>
            </a:r>
            <a:r>
              <a:rPr lang="en-GB" dirty="0"/>
              <a:t> de </a:t>
            </a:r>
            <a:r>
              <a:rPr lang="en-GB" dirty="0" err="1"/>
              <a:t>caz</a:t>
            </a:r>
            <a:r>
              <a:rPr lang="en-GB" dirty="0"/>
              <a:t> – Union Find</a:t>
            </a:r>
            <a:endParaRPr lang="ro-RO" dirty="0"/>
          </a:p>
        </p:txBody>
      </p:sp>
      <p:sp>
        <p:nvSpPr>
          <p:cNvPr id="3" name="Content Placeholder 2"/>
          <p:cNvSpPr>
            <a:spLocks noGrp="1"/>
          </p:cNvSpPr>
          <p:nvPr>
            <p:ph idx="1"/>
          </p:nvPr>
        </p:nvSpPr>
        <p:spPr>
          <a:xfrm>
            <a:off x="677333" y="2160590"/>
            <a:ext cx="10027019" cy="3880773"/>
          </a:xfrm>
        </p:spPr>
        <p:txBody>
          <a:bodyPr>
            <a:normAutofit fontScale="92500" lnSpcReduction="20000"/>
          </a:bodyPr>
          <a:lstStyle/>
          <a:p>
            <a:r>
              <a:rPr lang="en-GB" dirty="0" smtClean="0"/>
              <a:t>Quick Find</a:t>
            </a:r>
          </a:p>
          <a:p>
            <a:pPr lvl="1"/>
            <a:r>
              <a:rPr lang="en-GB" dirty="0" smtClean="0"/>
              <a:t>p </a:t>
            </a:r>
            <a:r>
              <a:rPr lang="ro-RO" dirty="0" smtClean="0"/>
              <a:t>și q sunt conectate dacă și numai dacă </a:t>
            </a:r>
            <a:r>
              <a:rPr lang="ro-RO" dirty="0" err="1" smtClean="0"/>
              <a:t>id</a:t>
            </a:r>
            <a:r>
              <a:rPr lang="ro-RO" dirty="0" smtClean="0"/>
              <a:t>[p] == </a:t>
            </a:r>
            <a:r>
              <a:rPr lang="ro-RO" dirty="0" err="1" smtClean="0"/>
              <a:t>id</a:t>
            </a:r>
            <a:r>
              <a:rPr lang="ro-RO" dirty="0" smtClean="0"/>
              <a:t>[q]</a:t>
            </a:r>
          </a:p>
          <a:p>
            <a:pPr marL="0" indent="0">
              <a:buNone/>
            </a:pPr>
            <a:r>
              <a:rPr lang="ro-RO" dirty="0">
                <a:solidFill>
                  <a:srgbClr val="000000"/>
                </a:solidFill>
                <a:highlight>
                  <a:srgbClr val="FFFFFF"/>
                </a:highlight>
                <a:latin typeface="Consolas" panose="020B0609020204030204" pitchFamily="49" charset="0"/>
              </a:rPr>
              <a:t> </a:t>
            </a: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void</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union</a:t>
            </a:r>
            <a:r>
              <a:rPr lang="ro-RO" dirty="0">
                <a:solidFill>
                  <a:srgbClr val="000000"/>
                </a:solidFill>
                <a:highlight>
                  <a:srgbClr val="FFFFFF"/>
                </a:highlight>
                <a:latin typeface="Consolas" panose="020B0609020204030204" pitchFamily="49" charset="0"/>
              </a:rPr>
              <a:t>(</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p,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q)</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pId</a:t>
            </a:r>
            <a:r>
              <a:rPr lang="ro-RO" dirty="0">
                <a:solidFill>
                  <a:srgbClr val="000000"/>
                </a:solidFill>
                <a:highlight>
                  <a:srgbClr val="FFFFFF"/>
                </a:highlight>
                <a:latin typeface="Consolas" panose="020B0609020204030204" pitchFamily="49" charset="0"/>
              </a:rPr>
              <a:t> = </a:t>
            </a:r>
            <a:r>
              <a:rPr lang="ro-RO" dirty="0" err="1">
                <a:solidFill>
                  <a:srgbClr val="000000"/>
                </a:solidFill>
                <a:highlight>
                  <a:srgbClr val="FFFFFF"/>
                </a:highlight>
                <a:latin typeface="Consolas" panose="020B0609020204030204" pitchFamily="49" charset="0"/>
              </a:rPr>
              <a:t>find</a:t>
            </a:r>
            <a:r>
              <a:rPr lang="ro-RO" dirty="0">
                <a:solidFill>
                  <a:srgbClr val="000000"/>
                </a:solidFill>
                <a:highlight>
                  <a:srgbClr val="FFFFFF"/>
                </a:highlight>
                <a:latin typeface="Consolas" panose="020B0609020204030204" pitchFamily="49" charset="0"/>
              </a:rPr>
              <a:t>(p</a:t>
            </a:r>
            <a:r>
              <a:rPr lang="ro-RO" dirty="0" smtClean="0">
                <a:solidFill>
                  <a:srgbClr val="000000"/>
                </a:solidFill>
                <a:highlight>
                  <a:srgbClr val="FFFFFF"/>
                </a:highlight>
                <a:latin typeface="Consolas" panose="020B0609020204030204" pitchFamily="49" charset="0"/>
              </a:rPr>
              <a:t>), </a:t>
            </a:r>
            <a:r>
              <a:rPr lang="ro-RO" dirty="0" err="1" smtClean="0">
                <a:solidFill>
                  <a:srgbClr val="000000"/>
                </a:solidFill>
                <a:highlight>
                  <a:srgbClr val="FFFFFF"/>
                </a:highlight>
                <a:latin typeface="Consolas" panose="020B0609020204030204" pitchFamily="49" charset="0"/>
              </a:rPr>
              <a:t>qId</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find</a:t>
            </a:r>
            <a:r>
              <a:rPr lang="ro-RO" dirty="0">
                <a:solidFill>
                  <a:srgbClr val="000000"/>
                </a:solidFill>
                <a:highlight>
                  <a:srgbClr val="FFFFFF"/>
                </a:highlight>
                <a:latin typeface="Consolas" panose="020B0609020204030204" pitchFamily="49" charset="0"/>
              </a:rPr>
              <a:t>(q);</a:t>
            </a:r>
          </a:p>
          <a:p>
            <a:pPr marL="0" indent="0">
              <a:buNone/>
            </a:pPr>
            <a:r>
              <a:rPr lang="ro-RO" dirty="0" smtClean="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if</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pId</a:t>
            </a:r>
            <a:r>
              <a:rPr lang="ro-RO" dirty="0">
                <a:solidFill>
                  <a:srgbClr val="000000"/>
                </a:solidFill>
                <a:highlight>
                  <a:srgbClr val="FFFFFF"/>
                </a:highlight>
                <a:latin typeface="Consolas" panose="020B0609020204030204" pitchFamily="49" charset="0"/>
              </a:rPr>
              <a:t> == </a:t>
            </a:r>
            <a:r>
              <a:rPr lang="ro-RO" dirty="0" err="1">
                <a:solidFill>
                  <a:srgbClr val="000000"/>
                </a:solidFill>
                <a:highlight>
                  <a:srgbClr val="FFFFFF"/>
                </a:highlight>
                <a:latin typeface="Consolas" panose="020B0609020204030204" pitchFamily="49" charset="0"/>
              </a:rPr>
              <a:t>qId</a:t>
            </a:r>
            <a:r>
              <a:rPr lang="ro-RO" dirty="0" smtClean="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return</a:t>
            </a:r>
            <a:r>
              <a:rPr lang="ro-RO" dirty="0">
                <a:solidFill>
                  <a:srgbClr val="000000"/>
                </a:solidFill>
                <a:highlight>
                  <a:srgbClr val="FFFFFF"/>
                </a:highlight>
                <a:latin typeface="Consolas" panose="020B0609020204030204" pitchFamily="49" charset="0"/>
              </a:rPr>
              <a:t>;</a:t>
            </a:r>
          </a:p>
          <a:p>
            <a:pPr marL="0" indent="0">
              <a:buNone/>
            </a:pPr>
            <a:r>
              <a:rPr lang="nn-NO" dirty="0" smtClean="0">
                <a:solidFill>
                  <a:srgbClr val="000000"/>
                </a:solidFill>
                <a:highlight>
                  <a:srgbClr val="FFFFFF"/>
                </a:highlight>
                <a:latin typeface="Consolas" panose="020B0609020204030204" pitchFamily="49" charset="0"/>
              </a:rPr>
              <a:t>            </a:t>
            </a:r>
            <a:r>
              <a:rPr lang="nn-NO" dirty="0">
                <a:solidFill>
                  <a:srgbClr val="0000FF"/>
                </a:solidFill>
                <a:highlight>
                  <a:srgbClr val="FFFFFF"/>
                </a:highlight>
                <a:latin typeface="Consolas" panose="020B0609020204030204" pitchFamily="49" charset="0"/>
              </a:rPr>
              <a:t>for</a:t>
            </a:r>
            <a:r>
              <a:rPr lang="nn-NO" dirty="0">
                <a:solidFill>
                  <a:srgbClr val="000000"/>
                </a:solidFill>
                <a:highlight>
                  <a:srgbClr val="FFFFFF"/>
                </a:highlight>
                <a:latin typeface="Consolas" panose="020B0609020204030204" pitchFamily="49" charset="0"/>
              </a:rPr>
              <a:t> (</a:t>
            </a:r>
            <a:r>
              <a:rPr lang="nn-NO" dirty="0">
                <a:solidFill>
                  <a:srgbClr val="0000FF"/>
                </a:solidFill>
                <a:highlight>
                  <a:srgbClr val="FFFFFF"/>
                </a:highlight>
                <a:latin typeface="Consolas" panose="020B0609020204030204" pitchFamily="49" charset="0"/>
              </a:rPr>
              <a:t>int</a:t>
            </a:r>
            <a:r>
              <a:rPr lang="nn-NO" dirty="0">
                <a:solidFill>
                  <a:srgbClr val="000000"/>
                </a:solidFill>
                <a:highlight>
                  <a:srgbClr val="FFFFFF"/>
                </a:highlight>
                <a:latin typeface="Consolas" panose="020B0609020204030204" pitchFamily="49" charset="0"/>
              </a:rPr>
              <a:t> i = 0; i &lt; id.Length; i++)</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if</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id</a:t>
            </a:r>
            <a:r>
              <a:rPr lang="ro-RO" dirty="0">
                <a:solidFill>
                  <a:srgbClr val="000000"/>
                </a:solidFill>
                <a:highlight>
                  <a:srgbClr val="FFFFFF"/>
                </a:highlight>
                <a:latin typeface="Consolas" panose="020B0609020204030204" pitchFamily="49" charset="0"/>
              </a:rPr>
              <a:t>[i] == </a:t>
            </a:r>
            <a:r>
              <a:rPr lang="ro-RO" dirty="0" err="1">
                <a:solidFill>
                  <a:srgbClr val="000000"/>
                </a:solidFill>
                <a:highlight>
                  <a:srgbClr val="FFFFFF"/>
                </a:highlight>
                <a:latin typeface="Consolas" panose="020B0609020204030204" pitchFamily="49" charset="0"/>
              </a:rPr>
              <a:t>pId</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id</a:t>
            </a:r>
            <a:r>
              <a:rPr lang="ro-RO" dirty="0">
                <a:solidFill>
                  <a:srgbClr val="000000"/>
                </a:solidFill>
                <a:highlight>
                  <a:srgbClr val="FFFFFF"/>
                </a:highlight>
                <a:latin typeface="Consolas" panose="020B0609020204030204" pitchFamily="49" charset="0"/>
              </a:rPr>
              <a:t>[i] = </a:t>
            </a:r>
            <a:r>
              <a:rPr lang="ro-RO" dirty="0" err="1">
                <a:solidFill>
                  <a:srgbClr val="000000"/>
                </a:solidFill>
                <a:highlight>
                  <a:srgbClr val="FFFFFF"/>
                </a:highlight>
                <a:latin typeface="Consolas" panose="020B0609020204030204" pitchFamily="49" charset="0"/>
              </a:rPr>
              <a:t>qId</a:t>
            </a:r>
            <a:r>
              <a:rPr lang="ro-RO" dirty="0">
                <a:solidFill>
                  <a:srgbClr val="000000"/>
                </a:solidFill>
                <a:highlight>
                  <a:srgbClr val="FFFFFF"/>
                </a:highlight>
                <a:latin typeface="Consolas" panose="020B0609020204030204" pitchFamily="49" charset="0"/>
              </a:rPr>
              <a:t>;</a:t>
            </a:r>
          </a:p>
          <a:p>
            <a:pPr marL="0" indent="0">
              <a:buNone/>
            </a:pPr>
            <a:r>
              <a:rPr lang="ro-RO" dirty="0" smtClean="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componentNo</a:t>
            </a:r>
            <a:r>
              <a:rPr lang="ro-RO" dirty="0">
                <a:solidFill>
                  <a:srgbClr val="000000"/>
                </a:solidFill>
                <a:highlight>
                  <a:srgbClr val="FFFFFF"/>
                </a:highlight>
                <a:latin typeface="Consolas" panose="020B0609020204030204" pitchFamily="49" charset="0"/>
              </a:rPr>
              <a:t>--;</a:t>
            </a:r>
          </a:p>
          <a:p>
            <a:pPr marL="0" indent="0">
              <a:buNone/>
            </a:pP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a:t>
            </a:r>
            <a:endParaRPr lang="ro-RO" dirty="0" smtClean="0"/>
          </a:p>
        </p:txBody>
      </p:sp>
    </p:spTree>
    <p:extLst>
      <p:ext uri="{BB962C8B-B14F-4D97-AF65-F5344CB8AC3E}">
        <p14:creationId xmlns:p14="http://schemas.microsoft.com/office/powerpoint/2010/main" val="136113676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Analiza</a:t>
            </a:r>
            <a:r>
              <a:rPr lang="en-GB" dirty="0"/>
              <a:t> </a:t>
            </a:r>
            <a:r>
              <a:rPr lang="en-GB" dirty="0" err="1"/>
              <a:t>algoritmilor</a:t>
            </a:r>
            <a:r>
              <a:rPr lang="en-GB" dirty="0"/>
              <a:t/>
            </a:r>
            <a:br>
              <a:rPr lang="en-GB" dirty="0"/>
            </a:br>
            <a:r>
              <a:rPr lang="en-GB" dirty="0" err="1"/>
              <a:t>Studiu</a:t>
            </a:r>
            <a:r>
              <a:rPr lang="en-GB" dirty="0"/>
              <a:t> de </a:t>
            </a:r>
            <a:r>
              <a:rPr lang="en-GB" dirty="0" err="1"/>
              <a:t>caz</a:t>
            </a:r>
            <a:r>
              <a:rPr lang="en-GB" dirty="0"/>
              <a:t> – Union Find</a:t>
            </a:r>
            <a:endParaRPr lang="ro-RO" dirty="0"/>
          </a:p>
        </p:txBody>
      </p:sp>
      <p:sp>
        <p:nvSpPr>
          <p:cNvPr id="3" name="Content Placeholder 2"/>
          <p:cNvSpPr>
            <a:spLocks noGrp="1"/>
          </p:cNvSpPr>
          <p:nvPr>
            <p:ph idx="1"/>
          </p:nvPr>
        </p:nvSpPr>
        <p:spPr>
          <a:xfrm>
            <a:off x="677335" y="2160590"/>
            <a:ext cx="8844171" cy="3880773"/>
          </a:xfrm>
        </p:spPr>
        <p:txBody>
          <a:bodyPr>
            <a:normAutofit/>
          </a:bodyPr>
          <a:lstStyle/>
          <a:p>
            <a:r>
              <a:rPr lang="en-GB" dirty="0" smtClean="0"/>
              <a:t>Quick Find</a:t>
            </a:r>
            <a:endParaRPr lang="ro-RO" dirty="0" smtClean="0"/>
          </a:p>
          <a:p>
            <a:pPr lvl="1"/>
            <a:r>
              <a:rPr lang="ro-RO" dirty="0" smtClean="0"/>
              <a:t>Operația </a:t>
            </a:r>
            <a:r>
              <a:rPr lang="ro-RO" dirty="0" err="1" smtClean="0"/>
              <a:t>find</a:t>
            </a:r>
            <a:r>
              <a:rPr lang="ro-RO" dirty="0" smtClean="0"/>
              <a:t>() este foarte rapidă – un singur acces la elementele vectorului</a:t>
            </a:r>
          </a:p>
          <a:p>
            <a:pPr lvl="1"/>
            <a:r>
              <a:rPr lang="ro-RO" dirty="0" smtClean="0"/>
              <a:t>Operația </a:t>
            </a:r>
            <a:r>
              <a:rPr lang="ro-RO" dirty="0" err="1" smtClean="0"/>
              <a:t>union</a:t>
            </a:r>
            <a:r>
              <a:rPr lang="ro-RO" dirty="0" smtClean="0"/>
              <a:t>() este ineficientă – trebuie să parcurgă toate elementele vectorului O(n)</a:t>
            </a:r>
          </a:p>
          <a:p>
            <a:r>
              <a:rPr lang="ro-RO" dirty="0" smtClean="0"/>
              <a:t>Propoziție: algoritmul </a:t>
            </a:r>
            <a:r>
              <a:rPr lang="ro-RO" dirty="0" err="1" smtClean="0"/>
              <a:t>QuickFind</a:t>
            </a:r>
            <a:r>
              <a:rPr lang="ro-RO" dirty="0" smtClean="0"/>
              <a:t> folosește un acces la elementele vectorului pentru </a:t>
            </a:r>
            <a:r>
              <a:rPr lang="ro-RO" dirty="0" err="1" smtClean="0"/>
              <a:t>operția</a:t>
            </a:r>
            <a:r>
              <a:rPr lang="ro-RO" dirty="0" smtClean="0"/>
              <a:t> </a:t>
            </a:r>
            <a:r>
              <a:rPr lang="ro-RO" dirty="0" err="1" smtClean="0"/>
              <a:t>find</a:t>
            </a:r>
            <a:r>
              <a:rPr lang="ro-RO" dirty="0" smtClean="0"/>
              <a:t>() și între N+3 și 2N+1 accese la elementele vectorului pentru operația </a:t>
            </a:r>
            <a:r>
              <a:rPr lang="ro-RO" dirty="0" err="1" smtClean="0"/>
              <a:t>union</a:t>
            </a:r>
            <a:r>
              <a:rPr lang="ro-RO" dirty="0" smtClean="0"/>
              <a:t>()</a:t>
            </a:r>
          </a:p>
          <a:p>
            <a:r>
              <a:rPr lang="ro-RO" dirty="0" smtClean="0"/>
              <a:t>Complexitatea </a:t>
            </a:r>
            <a:r>
              <a:rPr lang="ro-RO" dirty="0" err="1" smtClean="0"/>
              <a:t>algorimului</a:t>
            </a:r>
            <a:r>
              <a:rPr lang="ro-RO" dirty="0" smtClean="0"/>
              <a:t> </a:t>
            </a:r>
            <a:r>
              <a:rPr lang="ro-RO" dirty="0" err="1" smtClean="0"/>
              <a:t>QuickFind</a:t>
            </a:r>
            <a:r>
              <a:rPr lang="ro-RO" dirty="0" smtClean="0"/>
              <a:t> </a:t>
            </a:r>
            <a:r>
              <a:rPr lang="en-GB" dirty="0" smtClean="0"/>
              <a:t>~N^2</a:t>
            </a:r>
          </a:p>
          <a:p>
            <a:r>
              <a:rPr lang="en-GB" dirty="0" err="1" smtClean="0"/>
              <a:t>Algoritmul</a:t>
            </a:r>
            <a:r>
              <a:rPr lang="en-GB" dirty="0" smtClean="0"/>
              <a:t> </a:t>
            </a:r>
            <a:r>
              <a:rPr lang="en-GB" dirty="0" err="1" smtClean="0"/>
              <a:t>este</a:t>
            </a:r>
            <a:r>
              <a:rPr lang="en-GB" dirty="0" smtClean="0"/>
              <a:t> </a:t>
            </a:r>
            <a:r>
              <a:rPr lang="en-GB" dirty="0" err="1" smtClean="0"/>
              <a:t>nefezabil</a:t>
            </a:r>
            <a:r>
              <a:rPr lang="en-GB" dirty="0" smtClean="0"/>
              <a:t> </a:t>
            </a:r>
            <a:r>
              <a:rPr lang="en-GB" dirty="0" err="1" smtClean="0"/>
              <a:t>atunci</a:t>
            </a:r>
            <a:r>
              <a:rPr lang="en-GB" dirty="0" smtClean="0"/>
              <a:t> c</a:t>
            </a:r>
            <a:r>
              <a:rPr lang="ro-RO" dirty="0" err="1" smtClean="0"/>
              <a:t>ând</a:t>
            </a:r>
            <a:r>
              <a:rPr lang="ro-RO" dirty="0" smtClean="0"/>
              <a:t> N este foarte mare</a:t>
            </a:r>
            <a:endParaRPr lang="en-GB" dirty="0" smtClean="0"/>
          </a:p>
        </p:txBody>
      </p:sp>
    </p:spTree>
    <p:extLst>
      <p:ext uri="{BB962C8B-B14F-4D97-AF65-F5344CB8AC3E}">
        <p14:creationId xmlns:p14="http://schemas.microsoft.com/office/powerpoint/2010/main" val="23800720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Introducere</a:t>
            </a:r>
          </a:p>
        </p:txBody>
      </p:sp>
      <p:sp>
        <p:nvSpPr>
          <p:cNvPr id="3" name="Content Placeholder 2"/>
          <p:cNvSpPr>
            <a:spLocks noGrp="1"/>
          </p:cNvSpPr>
          <p:nvPr>
            <p:ph idx="1"/>
          </p:nvPr>
        </p:nvSpPr>
        <p:spPr>
          <a:xfrm>
            <a:off x="677338" y="1426129"/>
            <a:ext cx="8596668" cy="4615235"/>
          </a:xfrm>
        </p:spPr>
        <p:txBody>
          <a:bodyPr>
            <a:normAutofit fontScale="85000" lnSpcReduction="20000"/>
          </a:bodyPr>
          <a:lstStyle/>
          <a:p>
            <a:r>
              <a:rPr lang="ro-RO" dirty="0" smtClean="0"/>
              <a:t>Căutare binară</a:t>
            </a:r>
          </a:p>
          <a:p>
            <a:pPr marL="0" indent="0">
              <a:buNone/>
            </a:pP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static</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rank(</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key,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lo</a:t>
            </a:r>
            <a:r>
              <a:rPr lang="ro-RO" dirty="0">
                <a:solidFill>
                  <a:srgbClr val="000000"/>
                </a:solidFill>
                <a:highlight>
                  <a:srgbClr val="FFFFFF"/>
                </a:highlight>
                <a:latin typeface="Consolas" panose="020B0609020204030204" pitchFamily="49" charset="0"/>
              </a:rPr>
              <a:t>, hi, </a:t>
            </a:r>
            <a:r>
              <a:rPr lang="ro-RO" dirty="0" err="1">
                <a:solidFill>
                  <a:srgbClr val="000000"/>
                </a:solidFill>
                <a:highlight>
                  <a:srgbClr val="FFFFFF"/>
                </a:highlight>
                <a:latin typeface="Consolas" panose="020B0609020204030204" pitchFamily="49" charset="0"/>
              </a:rPr>
              <a:t>mid</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lo</a:t>
            </a:r>
            <a:r>
              <a:rPr lang="ro-RO" dirty="0">
                <a:solidFill>
                  <a:srgbClr val="000000"/>
                </a:solidFill>
                <a:highlight>
                  <a:srgbClr val="FFFFFF"/>
                </a:highlight>
                <a:latin typeface="Consolas" panose="020B0609020204030204" pitchFamily="49" charset="0"/>
              </a:rPr>
              <a:t> = 0;</a:t>
            </a:r>
          </a:p>
          <a:p>
            <a:pPr marL="0" indent="0">
              <a:buNone/>
            </a:pPr>
            <a:r>
              <a:rPr lang="ro-RO" dirty="0">
                <a:solidFill>
                  <a:srgbClr val="000000"/>
                </a:solidFill>
                <a:highlight>
                  <a:srgbClr val="FFFFFF"/>
                </a:highlight>
                <a:latin typeface="Consolas" panose="020B0609020204030204" pitchFamily="49" charset="0"/>
              </a:rPr>
              <a:t>            hi = </a:t>
            </a:r>
            <a:r>
              <a:rPr lang="ro-RO" dirty="0" err="1">
                <a:solidFill>
                  <a:srgbClr val="000000"/>
                </a:solidFill>
                <a:highlight>
                  <a:srgbClr val="FFFFFF"/>
                </a:highlight>
                <a:latin typeface="Consolas" panose="020B0609020204030204" pitchFamily="49" charset="0"/>
              </a:rPr>
              <a:t>a.Length</a:t>
            </a:r>
            <a:r>
              <a:rPr lang="ro-RO" dirty="0">
                <a:solidFill>
                  <a:srgbClr val="000000"/>
                </a:solidFill>
                <a:highlight>
                  <a:srgbClr val="FFFFFF"/>
                </a:highlight>
                <a:latin typeface="Consolas" panose="020B0609020204030204" pitchFamily="49" charset="0"/>
              </a:rPr>
              <a:t> - 1;</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while</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lo</a:t>
            </a:r>
            <a:r>
              <a:rPr lang="ro-RO" dirty="0">
                <a:solidFill>
                  <a:srgbClr val="000000"/>
                </a:solidFill>
                <a:highlight>
                  <a:srgbClr val="FFFFFF"/>
                </a:highlight>
                <a:latin typeface="Consolas" panose="020B0609020204030204" pitchFamily="49" charset="0"/>
              </a:rPr>
              <a:t> &lt;= hi)</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es-ES" dirty="0">
                <a:solidFill>
                  <a:srgbClr val="000000"/>
                </a:solidFill>
                <a:highlight>
                  <a:srgbClr val="FFFFFF"/>
                </a:highlight>
                <a:latin typeface="Consolas" panose="020B0609020204030204" pitchFamily="49" charset="0"/>
              </a:rPr>
              <a:t>                </a:t>
            </a:r>
            <a:r>
              <a:rPr lang="es-ES" dirty="0" err="1">
                <a:solidFill>
                  <a:srgbClr val="000000"/>
                </a:solidFill>
                <a:highlight>
                  <a:srgbClr val="FFFFFF"/>
                </a:highlight>
                <a:latin typeface="Consolas" panose="020B0609020204030204" pitchFamily="49" charset="0"/>
              </a:rPr>
              <a:t>mid</a:t>
            </a:r>
            <a:r>
              <a:rPr lang="es-ES" dirty="0">
                <a:solidFill>
                  <a:srgbClr val="000000"/>
                </a:solidFill>
                <a:highlight>
                  <a:srgbClr val="FFFFFF"/>
                </a:highlight>
                <a:latin typeface="Consolas" panose="020B0609020204030204" pitchFamily="49" charset="0"/>
              </a:rPr>
              <a:t> = lo + (hi - lo) / 2;</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if</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&lt; a[</a:t>
            </a:r>
            <a:r>
              <a:rPr lang="ro-RO" dirty="0" err="1">
                <a:solidFill>
                  <a:srgbClr val="000000"/>
                </a:solidFill>
                <a:highlight>
                  <a:srgbClr val="FFFFFF"/>
                </a:highlight>
                <a:latin typeface="Consolas" panose="020B0609020204030204" pitchFamily="49" charset="0"/>
              </a:rPr>
              <a:t>mid</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hi = </a:t>
            </a:r>
            <a:r>
              <a:rPr lang="ro-RO" dirty="0" err="1">
                <a:solidFill>
                  <a:srgbClr val="000000"/>
                </a:solidFill>
                <a:highlight>
                  <a:srgbClr val="FFFFFF"/>
                </a:highlight>
                <a:latin typeface="Consolas" panose="020B0609020204030204" pitchFamily="49" charset="0"/>
              </a:rPr>
              <a:t>mid</a:t>
            </a:r>
            <a:r>
              <a:rPr lang="ro-RO" dirty="0">
                <a:solidFill>
                  <a:srgbClr val="000000"/>
                </a:solidFill>
                <a:highlight>
                  <a:srgbClr val="FFFFFF"/>
                </a:highlight>
                <a:latin typeface="Consolas" panose="020B0609020204030204" pitchFamily="49" charset="0"/>
              </a:rPr>
              <a:t> - 1;</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else</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if</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&gt; a[</a:t>
            </a:r>
            <a:r>
              <a:rPr lang="ro-RO" dirty="0" err="1">
                <a:solidFill>
                  <a:srgbClr val="000000"/>
                </a:solidFill>
                <a:highlight>
                  <a:srgbClr val="FFFFFF"/>
                </a:highlight>
                <a:latin typeface="Consolas" panose="020B0609020204030204" pitchFamily="49" charset="0"/>
              </a:rPr>
              <a:t>mid</a:t>
            </a:r>
            <a:r>
              <a:rPr lang="ro-RO" dirty="0" smtClean="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lo</a:t>
            </a:r>
            <a:r>
              <a:rPr lang="ro-RO" dirty="0">
                <a:solidFill>
                  <a:srgbClr val="000000"/>
                </a:solidFill>
                <a:highlight>
                  <a:srgbClr val="FFFFFF"/>
                </a:highlight>
                <a:latin typeface="Consolas" panose="020B0609020204030204" pitchFamily="49" charset="0"/>
              </a:rPr>
              <a:t> = </a:t>
            </a:r>
            <a:r>
              <a:rPr lang="ro-RO" dirty="0" err="1">
                <a:solidFill>
                  <a:srgbClr val="000000"/>
                </a:solidFill>
                <a:highlight>
                  <a:srgbClr val="FFFFFF"/>
                </a:highlight>
                <a:latin typeface="Consolas" panose="020B0609020204030204" pitchFamily="49" charset="0"/>
              </a:rPr>
              <a:t>mid</a:t>
            </a:r>
            <a:r>
              <a:rPr lang="ro-RO" dirty="0">
                <a:solidFill>
                  <a:srgbClr val="000000"/>
                </a:solidFill>
                <a:highlight>
                  <a:srgbClr val="FFFFFF"/>
                </a:highlight>
                <a:latin typeface="Consolas" panose="020B0609020204030204" pitchFamily="49" charset="0"/>
              </a:rPr>
              <a:t> + 1;</a:t>
            </a:r>
          </a:p>
          <a:p>
            <a:pPr marL="0" indent="0">
              <a:buNone/>
            </a:pPr>
            <a:r>
              <a:rPr lang="ro-RO" dirty="0">
                <a:solidFill>
                  <a:srgbClr val="000000"/>
                </a:solidFill>
                <a:highlight>
                  <a:srgbClr val="FFFFFF"/>
                </a:highlight>
                <a:latin typeface="Consolas" panose="020B0609020204030204" pitchFamily="49" charset="0"/>
              </a:rPr>
              <a:t>                </a:t>
            </a:r>
            <a:r>
              <a:rPr lang="ro-RO" dirty="0" err="1" smtClean="0">
                <a:solidFill>
                  <a:srgbClr val="0000FF"/>
                </a:solidFill>
                <a:highlight>
                  <a:srgbClr val="FFFFFF"/>
                </a:highlight>
                <a:latin typeface="Consolas" panose="020B0609020204030204" pitchFamily="49" charset="0"/>
              </a:rPr>
              <a:t>else</a:t>
            </a:r>
            <a:r>
              <a:rPr lang="ro-RO" dirty="0" smtClean="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return</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mid</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return</a:t>
            </a:r>
            <a:r>
              <a:rPr lang="ro-RO" dirty="0">
                <a:solidFill>
                  <a:srgbClr val="000000"/>
                </a:solidFill>
                <a:highlight>
                  <a:srgbClr val="FFFFFF"/>
                </a:highlight>
                <a:latin typeface="Consolas" panose="020B0609020204030204" pitchFamily="49" charset="0"/>
              </a:rPr>
              <a:t> -1;</a:t>
            </a:r>
          </a:p>
          <a:p>
            <a:pPr marL="0" indent="0">
              <a:buNone/>
            </a:pPr>
            <a:r>
              <a:rPr lang="ro-RO" dirty="0">
                <a:solidFill>
                  <a:srgbClr val="000000"/>
                </a:solidFill>
                <a:highlight>
                  <a:srgbClr val="FFFFFF"/>
                </a:highlight>
                <a:latin typeface="Consolas" panose="020B0609020204030204" pitchFamily="49" charset="0"/>
              </a:rPr>
              <a:t>        }</a:t>
            </a:r>
            <a:endParaRPr lang="ro-RO" dirty="0"/>
          </a:p>
        </p:txBody>
      </p:sp>
    </p:spTree>
    <p:extLst>
      <p:ext uri="{BB962C8B-B14F-4D97-AF65-F5344CB8AC3E}">
        <p14:creationId xmlns:p14="http://schemas.microsoft.com/office/powerpoint/2010/main" val="285998414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Analiza</a:t>
            </a:r>
            <a:r>
              <a:rPr lang="en-GB" dirty="0"/>
              <a:t> </a:t>
            </a:r>
            <a:r>
              <a:rPr lang="en-GB" dirty="0" err="1"/>
              <a:t>algoritmilor</a:t>
            </a:r>
            <a:r>
              <a:rPr lang="en-GB" dirty="0"/>
              <a:t/>
            </a:r>
            <a:br>
              <a:rPr lang="en-GB" dirty="0"/>
            </a:br>
            <a:r>
              <a:rPr lang="en-GB" dirty="0" err="1"/>
              <a:t>Studiu</a:t>
            </a:r>
            <a:r>
              <a:rPr lang="en-GB" dirty="0"/>
              <a:t> de </a:t>
            </a:r>
            <a:r>
              <a:rPr lang="en-GB" dirty="0" err="1"/>
              <a:t>caz</a:t>
            </a:r>
            <a:r>
              <a:rPr lang="en-GB" dirty="0"/>
              <a:t> – Union Find</a:t>
            </a:r>
            <a:endParaRPr lang="ro-RO" dirty="0"/>
          </a:p>
        </p:txBody>
      </p:sp>
      <p:sp>
        <p:nvSpPr>
          <p:cNvPr id="3" name="Content Placeholder 2"/>
          <p:cNvSpPr>
            <a:spLocks noGrp="1"/>
          </p:cNvSpPr>
          <p:nvPr>
            <p:ph idx="1"/>
          </p:nvPr>
        </p:nvSpPr>
        <p:spPr>
          <a:xfrm>
            <a:off x="677335" y="2160590"/>
            <a:ext cx="8844171" cy="3880773"/>
          </a:xfrm>
        </p:spPr>
        <p:txBody>
          <a:bodyPr>
            <a:normAutofit/>
          </a:bodyPr>
          <a:lstStyle/>
          <a:p>
            <a:r>
              <a:rPr lang="en-GB" dirty="0" smtClean="0"/>
              <a:t>Quick Union</a:t>
            </a:r>
          </a:p>
          <a:p>
            <a:pPr lvl="1"/>
            <a:r>
              <a:rPr lang="en-GB" dirty="0" err="1" smtClean="0"/>
              <a:t>Folosim</a:t>
            </a:r>
            <a:r>
              <a:rPr lang="en-GB" dirty="0" smtClean="0"/>
              <a:t> </a:t>
            </a:r>
            <a:r>
              <a:rPr lang="ro-RO" dirty="0" smtClean="0"/>
              <a:t>a</a:t>
            </a:r>
            <a:r>
              <a:rPr lang="en-GB" dirty="0" err="1" smtClean="0"/>
              <a:t>cela</a:t>
            </a:r>
            <a:r>
              <a:rPr lang="ro-RO" dirty="0" smtClean="0"/>
              <a:t>și vector </a:t>
            </a:r>
            <a:r>
              <a:rPr lang="ro-RO" dirty="0" err="1" smtClean="0"/>
              <a:t>id</a:t>
            </a:r>
            <a:r>
              <a:rPr lang="ro-RO" dirty="0" smtClean="0"/>
              <a:t>[] dar interpretăm altfel valorile – „vector de tați”</a:t>
            </a:r>
          </a:p>
          <a:p>
            <a:pPr lvl="1"/>
            <a:r>
              <a:rPr lang="ro-RO" dirty="0" err="1" smtClean="0"/>
              <a:t>id</a:t>
            </a:r>
            <a:r>
              <a:rPr lang="ro-RO" dirty="0" smtClean="0"/>
              <a:t>[i] = părintele lui i într-un arbore</a:t>
            </a:r>
          </a:p>
          <a:p>
            <a:pPr lvl="1"/>
            <a:r>
              <a:rPr lang="ro-RO" dirty="0" smtClean="0"/>
              <a:t>Dacă </a:t>
            </a:r>
            <a:r>
              <a:rPr lang="ro-RO" dirty="0" err="1" smtClean="0"/>
              <a:t>id</a:t>
            </a:r>
            <a:r>
              <a:rPr lang="ro-RO" dirty="0" smtClean="0"/>
              <a:t>[i] == i atunci i este nod rădăcină</a:t>
            </a:r>
          </a:p>
          <a:p>
            <a:pPr lvl="1"/>
            <a:r>
              <a:rPr lang="ro-RO" dirty="0"/>
              <a:t>p</a:t>
            </a:r>
            <a:r>
              <a:rPr lang="ro-RO" dirty="0" smtClean="0"/>
              <a:t> și q sunt conectate dacă fac parte din același arbore</a:t>
            </a:r>
          </a:p>
          <a:p>
            <a:endParaRPr lang="en-GB" dirty="0" smtClean="0"/>
          </a:p>
        </p:txBody>
      </p:sp>
    </p:spTree>
    <p:extLst>
      <p:ext uri="{BB962C8B-B14F-4D97-AF65-F5344CB8AC3E}">
        <p14:creationId xmlns:p14="http://schemas.microsoft.com/office/powerpoint/2010/main" val="97442888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Analiza</a:t>
            </a:r>
            <a:r>
              <a:rPr lang="en-GB" dirty="0"/>
              <a:t> </a:t>
            </a:r>
            <a:r>
              <a:rPr lang="en-GB" dirty="0" err="1"/>
              <a:t>algoritmilor</a:t>
            </a:r>
            <a:r>
              <a:rPr lang="en-GB" dirty="0"/>
              <a:t/>
            </a:r>
            <a:br>
              <a:rPr lang="en-GB" dirty="0"/>
            </a:br>
            <a:r>
              <a:rPr lang="en-GB" dirty="0" err="1"/>
              <a:t>Studiu</a:t>
            </a:r>
            <a:r>
              <a:rPr lang="en-GB" dirty="0"/>
              <a:t> de </a:t>
            </a:r>
            <a:r>
              <a:rPr lang="en-GB" dirty="0" err="1"/>
              <a:t>caz</a:t>
            </a:r>
            <a:r>
              <a:rPr lang="en-GB" dirty="0"/>
              <a:t> – Union Find</a:t>
            </a:r>
            <a:endParaRPr lang="ro-RO" dirty="0"/>
          </a:p>
        </p:txBody>
      </p:sp>
      <p:sp>
        <p:nvSpPr>
          <p:cNvPr id="3" name="Content Placeholder 2"/>
          <p:cNvSpPr>
            <a:spLocks noGrp="1"/>
          </p:cNvSpPr>
          <p:nvPr>
            <p:ph idx="1"/>
          </p:nvPr>
        </p:nvSpPr>
        <p:spPr/>
        <p:txBody>
          <a:bodyPr/>
          <a:lstStyle/>
          <a:p>
            <a:r>
              <a:rPr lang="en-GB" dirty="0"/>
              <a:t>Quick </a:t>
            </a:r>
            <a:r>
              <a:rPr lang="en-GB" dirty="0" smtClean="0"/>
              <a:t>Union</a:t>
            </a:r>
            <a:endParaRPr lang="ro-RO" dirty="0" smtClean="0">
              <a:solidFill>
                <a:srgbClr val="0000FF"/>
              </a:solidFill>
              <a:highlight>
                <a:srgbClr val="FFFFFF"/>
              </a:highlight>
              <a:latin typeface="Consolas" panose="020B0609020204030204" pitchFamily="49" charset="0"/>
            </a:endParaRPr>
          </a:p>
          <a:p>
            <a:pPr marL="0" indent="0">
              <a:buNone/>
            </a:pP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find</a:t>
            </a:r>
            <a:r>
              <a:rPr lang="ro-RO" dirty="0">
                <a:solidFill>
                  <a:srgbClr val="000000"/>
                </a:solidFill>
                <a:highlight>
                  <a:srgbClr val="FFFFFF"/>
                </a:highlight>
                <a:latin typeface="Consolas" panose="020B0609020204030204" pitchFamily="49" charset="0"/>
              </a:rPr>
              <a:t>(</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p)</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while</a:t>
            </a:r>
            <a:r>
              <a:rPr lang="ro-RO" dirty="0">
                <a:solidFill>
                  <a:srgbClr val="000000"/>
                </a:solidFill>
                <a:highlight>
                  <a:srgbClr val="FFFFFF"/>
                </a:highlight>
                <a:latin typeface="Consolas" panose="020B0609020204030204" pitchFamily="49" charset="0"/>
              </a:rPr>
              <a:t> (p != </a:t>
            </a:r>
            <a:r>
              <a:rPr lang="ro-RO" dirty="0" err="1">
                <a:solidFill>
                  <a:srgbClr val="000000"/>
                </a:solidFill>
                <a:highlight>
                  <a:srgbClr val="FFFFFF"/>
                </a:highlight>
                <a:latin typeface="Consolas" panose="020B0609020204030204" pitchFamily="49" charset="0"/>
              </a:rPr>
              <a:t>id</a:t>
            </a:r>
            <a:r>
              <a:rPr lang="ro-RO" dirty="0">
                <a:solidFill>
                  <a:srgbClr val="000000"/>
                </a:solidFill>
                <a:highlight>
                  <a:srgbClr val="FFFFFF"/>
                </a:highlight>
                <a:latin typeface="Consolas" panose="020B0609020204030204" pitchFamily="49" charset="0"/>
              </a:rPr>
              <a:t>[p])</a:t>
            </a:r>
          </a:p>
          <a:p>
            <a:pPr marL="0" indent="0">
              <a:buNone/>
            </a:pPr>
            <a:r>
              <a:rPr lang="ro-RO" dirty="0">
                <a:solidFill>
                  <a:srgbClr val="000000"/>
                </a:solidFill>
                <a:highlight>
                  <a:srgbClr val="FFFFFF"/>
                </a:highlight>
                <a:latin typeface="Consolas" panose="020B0609020204030204" pitchFamily="49" charset="0"/>
              </a:rPr>
              <a:t>                p = </a:t>
            </a:r>
            <a:r>
              <a:rPr lang="ro-RO" dirty="0" err="1">
                <a:solidFill>
                  <a:srgbClr val="000000"/>
                </a:solidFill>
                <a:highlight>
                  <a:srgbClr val="FFFFFF"/>
                </a:highlight>
                <a:latin typeface="Consolas" panose="020B0609020204030204" pitchFamily="49" charset="0"/>
              </a:rPr>
              <a:t>id</a:t>
            </a:r>
            <a:r>
              <a:rPr lang="ro-RO" dirty="0">
                <a:solidFill>
                  <a:srgbClr val="000000"/>
                </a:solidFill>
                <a:highlight>
                  <a:srgbClr val="FFFFFF"/>
                </a:highlight>
                <a:latin typeface="Consolas" panose="020B0609020204030204" pitchFamily="49" charset="0"/>
              </a:rPr>
              <a:t>[p];</a:t>
            </a:r>
          </a:p>
          <a:p>
            <a:pPr marL="0" indent="0">
              <a:buNone/>
            </a:pPr>
            <a:endParaRPr lang="ro-RO" dirty="0">
              <a:solidFill>
                <a:srgbClr val="000000"/>
              </a:solidFill>
              <a:highlight>
                <a:srgbClr val="FFFFFF"/>
              </a:highlight>
              <a:latin typeface="Consolas" panose="020B0609020204030204" pitchFamily="49" charset="0"/>
            </a:endParaRP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return</a:t>
            </a:r>
            <a:r>
              <a:rPr lang="ro-RO" dirty="0">
                <a:solidFill>
                  <a:srgbClr val="000000"/>
                </a:solidFill>
                <a:highlight>
                  <a:srgbClr val="FFFFFF"/>
                </a:highlight>
                <a:latin typeface="Consolas" panose="020B0609020204030204" pitchFamily="49" charset="0"/>
              </a:rPr>
              <a:t> p;</a:t>
            </a:r>
          </a:p>
          <a:p>
            <a:pPr marL="0" indent="0">
              <a:buNone/>
            </a:pPr>
            <a:r>
              <a:rPr lang="ro-RO" dirty="0">
                <a:solidFill>
                  <a:srgbClr val="000000"/>
                </a:solidFill>
                <a:highlight>
                  <a:srgbClr val="FFFFFF"/>
                </a:highlight>
                <a:latin typeface="Consolas" panose="020B0609020204030204" pitchFamily="49" charset="0"/>
              </a:rPr>
              <a:t>        }</a:t>
            </a:r>
            <a:endParaRPr lang="ro-RO" dirty="0"/>
          </a:p>
        </p:txBody>
      </p:sp>
    </p:spTree>
    <p:extLst>
      <p:ext uri="{BB962C8B-B14F-4D97-AF65-F5344CB8AC3E}">
        <p14:creationId xmlns:p14="http://schemas.microsoft.com/office/powerpoint/2010/main" val="125918465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Analiza</a:t>
            </a:r>
            <a:r>
              <a:rPr lang="en-GB" dirty="0"/>
              <a:t> </a:t>
            </a:r>
            <a:r>
              <a:rPr lang="en-GB" dirty="0" err="1"/>
              <a:t>algoritmilor</a:t>
            </a:r>
            <a:r>
              <a:rPr lang="en-GB" dirty="0"/>
              <a:t/>
            </a:r>
            <a:br>
              <a:rPr lang="en-GB" dirty="0"/>
            </a:br>
            <a:r>
              <a:rPr lang="en-GB" dirty="0" err="1"/>
              <a:t>Studiu</a:t>
            </a:r>
            <a:r>
              <a:rPr lang="en-GB" dirty="0"/>
              <a:t> de </a:t>
            </a:r>
            <a:r>
              <a:rPr lang="en-GB" dirty="0" err="1"/>
              <a:t>caz</a:t>
            </a:r>
            <a:r>
              <a:rPr lang="en-GB" dirty="0"/>
              <a:t> – Union Find</a:t>
            </a:r>
            <a:endParaRPr lang="ro-RO" dirty="0"/>
          </a:p>
        </p:txBody>
      </p:sp>
      <p:sp>
        <p:nvSpPr>
          <p:cNvPr id="3" name="Content Placeholder 2"/>
          <p:cNvSpPr>
            <a:spLocks noGrp="1"/>
          </p:cNvSpPr>
          <p:nvPr>
            <p:ph idx="1"/>
          </p:nvPr>
        </p:nvSpPr>
        <p:spPr/>
        <p:txBody>
          <a:bodyPr>
            <a:normAutofit lnSpcReduction="10000"/>
          </a:bodyPr>
          <a:lstStyle/>
          <a:p>
            <a:r>
              <a:rPr lang="en-GB" dirty="0"/>
              <a:t>Quick </a:t>
            </a:r>
            <a:r>
              <a:rPr lang="en-GB" dirty="0" smtClean="0"/>
              <a:t>Union</a:t>
            </a:r>
            <a:endParaRPr lang="ro-RO" dirty="0" smtClean="0">
              <a:solidFill>
                <a:srgbClr val="0000FF"/>
              </a:solidFill>
              <a:highlight>
                <a:srgbClr val="FFFFFF"/>
              </a:highlight>
              <a:latin typeface="Consolas" panose="020B0609020204030204" pitchFamily="49" charset="0"/>
            </a:endParaRPr>
          </a:p>
          <a:p>
            <a:pPr marL="0" indent="0">
              <a:buNone/>
            </a:pP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void</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union</a:t>
            </a:r>
            <a:r>
              <a:rPr lang="ro-RO" dirty="0">
                <a:solidFill>
                  <a:srgbClr val="000000"/>
                </a:solidFill>
                <a:highlight>
                  <a:srgbClr val="FFFFFF"/>
                </a:highlight>
                <a:latin typeface="Consolas" panose="020B0609020204030204" pitchFamily="49" charset="0"/>
              </a:rPr>
              <a:t>(</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p,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q)</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pRoot</a:t>
            </a:r>
            <a:r>
              <a:rPr lang="ro-RO" dirty="0">
                <a:solidFill>
                  <a:srgbClr val="000000"/>
                </a:solidFill>
                <a:highlight>
                  <a:srgbClr val="FFFFFF"/>
                </a:highlight>
                <a:latin typeface="Consolas" panose="020B0609020204030204" pitchFamily="49" charset="0"/>
              </a:rPr>
              <a:t> = </a:t>
            </a:r>
            <a:r>
              <a:rPr lang="ro-RO" dirty="0" err="1">
                <a:solidFill>
                  <a:srgbClr val="000000"/>
                </a:solidFill>
                <a:highlight>
                  <a:srgbClr val="FFFFFF"/>
                </a:highlight>
                <a:latin typeface="Consolas" panose="020B0609020204030204" pitchFamily="49" charset="0"/>
              </a:rPr>
              <a:t>find</a:t>
            </a:r>
            <a:r>
              <a:rPr lang="ro-RO" dirty="0">
                <a:solidFill>
                  <a:srgbClr val="000000"/>
                </a:solidFill>
                <a:highlight>
                  <a:srgbClr val="FFFFFF"/>
                </a:highlight>
                <a:latin typeface="Consolas" panose="020B0609020204030204" pitchFamily="49" charset="0"/>
              </a:rPr>
              <a:t>(p</a:t>
            </a:r>
            <a:r>
              <a:rPr lang="ro-RO" dirty="0" smtClean="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qRoot</a:t>
            </a:r>
            <a:r>
              <a:rPr lang="ro-RO" dirty="0">
                <a:solidFill>
                  <a:srgbClr val="000000"/>
                </a:solidFill>
                <a:highlight>
                  <a:srgbClr val="FFFFFF"/>
                </a:highlight>
                <a:latin typeface="Consolas" panose="020B0609020204030204" pitchFamily="49" charset="0"/>
              </a:rPr>
              <a:t> = </a:t>
            </a:r>
            <a:r>
              <a:rPr lang="ro-RO" dirty="0" err="1">
                <a:solidFill>
                  <a:srgbClr val="000000"/>
                </a:solidFill>
                <a:highlight>
                  <a:srgbClr val="FFFFFF"/>
                </a:highlight>
                <a:latin typeface="Consolas" panose="020B0609020204030204" pitchFamily="49" charset="0"/>
              </a:rPr>
              <a:t>find</a:t>
            </a:r>
            <a:r>
              <a:rPr lang="ro-RO" dirty="0">
                <a:solidFill>
                  <a:srgbClr val="000000"/>
                </a:solidFill>
                <a:highlight>
                  <a:srgbClr val="FFFFFF"/>
                </a:highlight>
                <a:latin typeface="Consolas" panose="020B0609020204030204" pitchFamily="49" charset="0"/>
              </a:rPr>
              <a:t>(q);</a:t>
            </a:r>
          </a:p>
          <a:p>
            <a:pPr marL="0" indent="0">
              <a:buNone/>
            </a:pPr>
            <a:r>
              <a:rPr lang="ro-RO" dirty="0" smtClean="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if</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pRoot</a:t>
            </a:r>
            <a:r>
              <a:rPr lang="ro-RO" dirty="0">
                <a:solidFill>
                  <a:srgbClr val="000000"/>
                </a:solidFill>
                <a:highlight>
                  <a:srgbClr val="FFFFFF"/>
                </a:highlight>
                <a:latin typeface="Consolas" panose="020B0609020204030204" pitchFamily="49" charset="0"/>
              </a:rPr>
              <a:t> != </a:t>
            </a:r>
            <a:r>
              <a:rPr lang="ro-RO" dirty="0" err="1">
                <a:solidFill>
                  <a:srgbClr val="000000"/>
                </a:solidFill>
                <a:highlight>
                  <a:srgbClr val="FFFFFF"/>
                </a:highlight>
                <a:latin typeface="Consolas" panose="020B0609020204030204" pitchFamily="49" charset="0"/>
              </a:rPr>
              <a:t>qRoot</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id</a:t>
            </a:r>
            <a:r>
              <a:rPr lang="ro-RO" dirty="0">
                <a:solidFill>
                  <a:srgbClr val="000000"/>
                </a:solidFill>
                <a:highlight>
                  <a:srgbClr val="FFFFFF"/>
                </a:highlight>
                <a:latin typeface="Consolas" panose="020B0609020204030204" pitchFamily="49" charset="0"/>
              </a:rPr>
              <a:t>[</a:t>
            </a:r>
            <a:r>
              <a:rPr lang="ro-RO" dirty="0" err="1">
                <a:solidFill>
                  <a:srgbClr val="000000"/>
                </a:solidFill>
                <a:highlight>
                  <a:srgbClr val="FFFFFF"/>
                </a:highlight>
                <a:latin typeface="Consolas" panose="020B0609020204030204" pitchFamily="49" charset="0"/>
              </a:rPr>
              <a:t>pRoot</a:t>
            </a:r>
            <a:r>
              <a:rPr lang="ro-RO" dirty="0">
                <a:solidFill>
                  <a:srgbClr val="000000"/>
                </a:solidFill>
                <a:highlight>
                  <a:srgbClr val="FFFFFF"/>
                </a:highlight>
                <a:latin typeface="Consolas" panose="020B0609020204030204" pitchFamily="49" charset="0"/>
              </a:rPr>
              <a:t>] = </a:t>
            </a:r>
            <a:r>
              <a:rPr lang="ro-RO" dirty="0" err="1">
                <a:solidFill>
                  <a:srgbClr val="000000"/>
                </a:solidFill>
                <a:highlight>
                  <a:srgbClr val="FFFFFF"/>
                </a:highlight>
                <a:latin typeface="Consolas" panose="020B0609020204030204" pitchFamily="49" charset="0"/>
              </a:rPr>
              <a:t>qRoot</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componentNo</a:t>
            </a:r>
            <a:r>
              <a:rPr lang="ro-RO" dirty="0">
                <a:solidFill>
                  <a:srgbClr val="000000"/>
                </a:solidFill>
                <a:highlight>
                  <a:srgbClr val="FFFFFF"/>
                </a:highlight>
                <a:latin typeface="Consolas" panose="020B0609020204030204" pitchFamily="49" charset="0"/>
              </a:rPr>
              <a:t>--; </a:t>
            </a:r>
            <a:r>
              <a:rPr lang="ro-RO" dirty="0">
                <a:solidFill>
                  <a:srgbClr val="008000"/>
                </a:solidFill>
                <a:highlight>
                  <a:srgbClr val="FFFFFF"/>
                </a:highlight>
                <a:latin typeface="Consolas" panose="020B0609020204030204" pitchFamily="49" charset="0"/>
              </a:rPr>
              <a:t>// </a:t>
            </a:r>
            <a:r>
              <a:rPr lang="ro-RO" dirty="0" err="1">
                <a:solidFill>
                  <a:srgbClr val="008000"/>
                </a:solidFill>
                <a:highlight>
                  <a:srgbClr val="FFFFFF"/>
                </a:highlight>
                <a:latin typeface="Consolas" panose="020B0609020204030204" pitchFamily="49" charset="0"/>
              </a:rPr>
              <a:t>numarul</a:t>
            </a:r>
            <a:r>
              <a:rPr lang="ro-RO" dirty="0">
                <a:solidFill>
                  <a:srgbClr val="008000"/>
                </a:solidFill>
                <a:highlight>
                  <a:srgbClr val="FFFFFF"/>
                </a:highlight>
                <a:latin typeface="Consolas" panose="020B0609020204030204" pitchFamily="49" charset="0"/>
              </a:rPr>
              <a:t> de componente scade cu 1</a:t>
            </a:r>
            <a:endParaRPr lang="ro-RO" dirty="0">
              <a:solidFill>
                <a:srgbClr val="000000"/>
              </a:solidFill>
              <a:highlight>
                <a:srgbClr val="FFFFFF"/>
              </a:highlight>
              <a:latin typeface="Consolas" panose="020B0609020204030204" pitchFamily="49" charset="0"/>
            </a:endParaRPr>
          </a:p>
          <a:p>
            <a:pPr marL="0" indent="0">
              <a:buNone/>
            </a:pPr>
            <a:r>
              <a:rPr lang="ro-RO" dirty="0">
                <a:solidFill>
                  <a:srgbClr val="000000"/>
                </a:solidFill>
                <a:highlight>
                  <a:srgbClr val="FFFFFF"/>
                </a:highlight>
                <a:latin typeface="Consolas" panose="020B0609020204030204" pitchFamily="49" charset="0"/>
              </a:rPr>
              <a:t>            </a:t>
            </a:r>
            <a:r>
              <a:rPr lang="ro-RO" dirty="0" smtClean="0">
                <a:solidFill>
                  <a:srgbClr val="000000"/>
                </a:solidFill>
                <a:highlight>
                  <a:srgbClr val="FFFFFF"/>
                </a:highlight>
                <a:latin typeface="Consolas" panose="020B0609020204030204" pitchFamily="49" charset="0"/>
              </a:rPr>
              <a:t>}     </a:t>
            </a:r>
            <a:endParaRPr lang="ro-RO" dirty="0">
              <a:solidFill>
                <a:srgbClr val="000000"/>
              </a:solidFill>
              <a:highlight>
                <a:srgbClr val="FFFFFF"/>
              </a:highlight>
              <a:latin typeface="Consolas" panose="020B0609020204030204" pitchFamily="49" charset="0"/>
            </a:endParaRPr>
          </a:p>
          <a:p>
            <a:pPr marL="0" indent="0">
              <a:buNone/>
            </a:pPr>
            <a:r>
              <a:rPr lang="ro-RO" dirty="0">
                <a:solidFill>
                  <a:srgbClr val="000000"/>
                </a:solidFill>
                <a:highlight>
                  <a:srgbClr val="FFFFFF"/>
                </a:highlight>
                <a:latin typeface="Consolas" panose="020B0609020204030204" pitchFamily="49" charset="0"/>
              </a:rPr>
              <a:t>        }</a:t>
            </a:r>
            <a:endParaRPr lang="ro-RO" dirty="0"/>
          </a:p>
        </p:txBody>
      </p:sp>
    </p:spTree>
    <p:extLst>
      <p:ext uri="{BB962C8B-B14F-4D97-AF65-F5344CB8AC3E}">
        <p14:creationId xmlns:p14="http://schemas.microsoft.com/office/powerpoint/2010/main" val="337667141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Analiza</a:t>
            </a:r>
            <a:r>
              <a:rPr lang="en-GB" dirty="0"/>
              <a:t> </a:t>
            </a:r>
            <a:r>
              <a:rPr lang="en-GB" dirty="0" err="1"/>
              <a:t>algoritmilor</a:t>
            </a:r>
            <a:r>
              <a:rPr lang="en-GB" dirty="0"/>
              <a:t/>
            </a:r>
            <a:br>
              <a:rPr lang="en-GB" dirty="0"/>
            </a:br>
            <a:r>
              <a:rPr lang="en-GB" dirty="0" err="1"/>
              <a:t>Studiu</a:t>
            </a:r>
            <a:r>
              <a:rPr lang="en-GB" dirty="0"/>
              <a:t> de </a:t>
            </a:r>
            <a:r>
              <a:rPr lang="en-GB" dirty="0" err="1"/>
              <a:t>caz</a:t>
            </a:r>
            <a:r>
              <a:rPr lang="en-GB" dirty="0"/>
              <a:t> – Union Find</a:t>
            </a:r>
            <a:endParaRPr lang="ro-RO" dirty="0"/>
          </a:p>
        </p:txBody>
      </p:sp>
      <p:sp>
        <p:nvSpPr>
          <p:cNvPr id="3" name="Content Placeholder 2"/>
          <p:cNvSpPr>
            <a:spLocks noGrp="1"/>
          </p:cNvSpPr>
          <p:nvPr>
            <p:ph idx="1"/>
          </p:nvPr>
        </p:nvSpPr>
        <p:spPr/>
        <p:txBody>
          <a:bodyPr>
            <a:normAutofit/>
          </a:bodyPr>
          <a:lstStyle/>
          <a:p>
            <a:r>
              <a:rPr lang="en-GB" dirty="0"/>
              <a:t>Quick </a:t>
            </a:r>
            <a:r>
              <a:rPr lang="en-GB" dirty="0" smtClean="0"/>
              <a:t>Union	</a:t>
            </a:r>
          </a:p>
          <a:p>
            <a:pPr lvl="1"/>
            <a:r>
              <a:rPr lang="en-GB" dirty="0" err="1" smtClean="0"/>
              <a:t>este</a:t>
            </a:r>
            <a:r>
              <a:rPr lang="en-GB" dirty="0" smtClean="0"/>
              <a:t> o </a:t>
            </a:r>
            <a:r>
              <a:rPr lang="ro-RO" dirty="0" smtClean="0"/>
              <a:t>ușoară îmbunătățire față de </a:t>
            </a:r>
            <a:r>
              <a:rPr lang="ro-RO" dirty="0" err="1" smtClean="0"/>
              <a:t>QuickFind</a:t>
            </a:r>
            <a:r>
              <a:rPr lang="ro-RO" dirty="0" smtClean="0"/>
              <a:t> deoarece pentru anumite date de intrare timpul de execuție este liniar</a:t>
            </a:r>
          </a:p>
          <a:p>
            <a:pPr lvl="1"/>
            <a:r>
              <a:rPr lang="ro-RO" dirty="0" smtClean="0"/>
              <a:t>nu putem garanta eficiența algoritmului</a:t>
            </a:r>
          </a:p>
          <a:p>
            <a:r>
              <a:rPr lang="ro-RO" dirty="0" smtClean="0"/>
              <a:t>Nu ne va rezolva în mod eficient problema atunci când numărul de date din intrare este mare</a:t>
            </a:r>
          </a:p>
        </p:txBody>
      </p:sp>
    </p:spTree>
    <p:extLst>
      <p:ext uri="{BB962C8B-B14F-4D97-AF65-F5344CB8AC3E}">
        <p14:creationId xmlns:p14="http://schemas.microsoft.com/office/powerpoint/2010/main" val="63030486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Analiza</a:t>
            </a:r>
            <a:r>
              <a:rPr lang="en-GB" dirty="0"/>
              <a:t> </a:t>
            </a:r>
            <a:r>
              <a:rPr lang="en-GB" dirty="0" err="1"/>
              <a:t>algoritmilor</a:t>
            </a:r>
            <a:r>
              <a:rPr lang="en-GB" dirty="0"/>
              <a:t/>
            </a:r>
            <a:br>
              <a:rPr lang="en-GB" dirty="0"/>
            </a:br>
            <a:r>
              <a:rPr lang="en-GB" dirty="0" err="1"/>
              <a:t>Studiu</a:t>
            </a:r>
            <a:r>
              <a:rPr lang="en-GB" dirty="0"/>
              <a:t> de </a:t>
            </a:r>
            <a:r>
              <a:rPr lang="en-GB" dirty="0" err="1"/>
              <a:t>caz</a:t>
            </a:r>
            <a:r>
              <a:rPr lang="en-GB" dirty="0"/>
              <a:t> – Union Find</a:t>
            </a:r>
            <a:endParaRPr lang="ro-RO" dirty="0"/>
          </a:p>
        </p:txBody>
      </p:sp>
      <p:sp>
        <p:nvSpPr>
          <p:cNvPr id="3" name="Content Placeholder 2"/>
          <p:cNvSpPr>
            <a:spLocks noGrp="1"/>
          </p:cNvSpPr>
          <p:nvPr>
            <p:ph idx="1"/>
          </p:nvPr>
        </p:nvSpPr>
        <p:spPr/>
        <p:txBody>
          <a:bodyPr>
            <a:normAutofit/>
          </a:bodyPr>
          <a:lstStyle/>
          <a:p>
            <a:r>
              <a:rPr lang="ro-RO" dirty="0" err="1" smtClean="0"/>
              <a:t>Weighted</a:t>
            </a:r>
            <a:r>
              <a:rPr lang="ro-RO" dirty="0" smtClean="0"/>
              <a:t> </a:t>
            </a:r>
            <a:r>
              <a:rPr lang="en-GB" dirty="0" smtClean="0"/>
              <a:t>Quick Union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7572" y="2469853"/>
            <a:ext cx="5407019" cy="4077423"/>
          </a:xfrm>
          <a:prstGeom prst="rect">
            <a:avLst/>
          </a:prstGeom>
        </p:spPr>
      </p:pic>
    </p:spTree>
    <p:extLst>
      <p:ext uri="{BB962C8B-B14F-4D97-AF65-F5344CB8AC3E}">
        <p14:creationId xmlns:p14="http://schemas.microsoft.com/office/powerpoint/2010/main" val="127568015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Analiza</a:t>
            </a:r>
            <a:r>
              <a:rPr lang="en-GB" dirty="0"/>
              <a:t> </a:t>
            </a:r>
            <a:r>
              <a:rPr lang="en-GB" dirty="0" err="1"/>
              <a:t>algoritmilor</a:t>
            </a:r>
            <a:r>
              <a:rPr lang="en-GB" dirty="0"/>
              <a:t/>
            </a:r>
            <a:br>
              <a:rPr lang="en-GB" dirty="0"/>
            </a:br>
            <a:r>
              <a:rPr lang="en-GB" dirty="0" err="1"/>
              <a:t>Studiu</a:t>
            </a:r>
            <a:r>
              <a:rPr lang="en-GB" dirty="0"/>
              <a:t> de </a:t>
            </a:r>
            <a:r>
              <a:rPr lang="en-GB" dirty="0" err="1"/>
              <a:t>caz</a:t>
            </a:r>
            <a:r>
              <a:rPr lang="en-GB" dirty="0"/>
              <a:t> – Union Find</a:t>
            </a:r>
            <a:endParaRPr lang="ro-RO" dirty="0"/>
          </a:p>
        </p:txBody>
      </p:sp>
      <p:sp>
        <p:nvSpPr>
          <p:cNvPr id="3" name="Content Placeholder 2"/>
          <p:cNvSpPr>
            <a:spLocks noGrp="1"/>
          </p:cNvSpPr>
          <p:nvPr>
            <p:ph idx="1"/>
          </p:nvPr>
        </p:nvSpPr>
        <p:spPr/>
        <p:txBody>
          <a:bodyPr>
            <a:normAutofit lnSpcReduction="10000"/>
          </a:bodyPr>
          <a:lstStyle/>
          <a:p>
            <a:r>
              <a:rPr lang="ro-RO" dirty="0" err="1"/>
              <a:t>Weighted</a:t>
            </a:r>
            <a:r>
              <a:rPr lang="ro-RO" dirty="0"/>
              <a:t> </a:t>
            </a:r>
            <a:r>
              <a:rPr lang="en-GB" dirty="0"/>
              <a:t>Quick Union	</a:t>
            </a:r>
            <a:endParaRPr lang="en-GB" dirty="0" smtClean="0"/>
          </a:p>
          <a:p>
            <a:pPr lvl="1"/>
            <a:r>
              <a:rPr lang="en-GB" dirty="0" err="1" smtClean="0"/>
              <a:t>Garanteaz</a:t>
            </a:r>
            <a:r>
              <a:rPr lang="ro-RO" dirty="0" smtClean="0"/>
              <a:t>ă performanță logaritmică</a:t>
            </a:r>
          </a:p>
          <a:p>
            <a:r>
              <a:rPr lang="ro-RO" dirty="0" smtClean="0"/>
              <a:t>Propoziție: Înălțimea oricărui arbore dintr-o pădure cu N noduri nu depășește log2 N</a:t>
            </a:r>
          </a:p>
          <a:p>
            <a:pPr lvl="1"/>
            <a:r>
              <a:rPr lang="ro-RO" dirty="0" smtClean="0"/>
              <a:t>Demonstrație: prin inducție demonstrăm că înălțimea unui arbore de dimensiune k este cel mult log2 k</a:t>
            </a:r>
          </a:p>
          <a:p>
            <a:pPr lvl="1"/>
            <a:r>
              <a:rPr lang="ro-RO" dirty="0" smtClean="0"/>
              <a:t>Pentru k = 1 înălțimea arborelui este 0</a:t>
            </a:r>
          </a:p>
          <a:p>
            <a:pPr lvl="1"/>
            <a:r>
              <a:rPr lang="ro-RO" dirty="0" smtClean="0"/>
              <a:t>Ipoteza de inducție: un arbore cu i noduri are cel mult înălțimea log2 </a:t>
            </a:r>
            <a:r>
              <a:rPr lang="en-GB" dirty="0" err="1" smtClean="0"/>
              <a:t>i</a:t>
            </a:r>
            <a:r>
              <a:rPr lang="en-GB" dirty="0" smtClean="0"/>
              <a:t>,</a:t>
            </a:r>
            <a:r>
              <a:rPr lang="ro-RO" dirty="0" smtClean="0"/>
              <a:t> </a:t>
            </a:r>
            <a:r>
              <a:rPr lang="ro-RO" dirty="0" err="1" smtClean="0"/>
              <a:t>pt</a:t>
            </a:r>
            <a:r>
              <a:rPr lang="ro-RO" dirty="0"/>
              <a:t> </a:t>
            </a:r>
            <a:r>
              <a:rPr lang="ro-RO" dirty="0" smtClean="0"/>
              <a:t>i </a:t>
            </a:r>
            <a:r>
              <a:rPr lang="en-GB" dirty="0" smtClean="0"/>
              <a:t>&lt; k</a:t>
            </a:r>
            <a:endParaRPr lang="ro-RO" dirty="0" smtClean="0"/>
          </a:p>
          <a:p>
            <a:pPr lvl="1"/>
            <a:r>
              <a:rPr lang="ro-RO" dirty="0" smtClean="0"/>
              <a:t>Dacă trebuie să combinăm un arbore de dimensiune i cu un arbore de dimensiune j (i </a:t>
            </a:r>
            <a:r>
              <a:rPr lang="en-GB" dirty="0" smtClean="0"/>
              <a:t>&lt;= j</a:t>
            </a:r>
            <a:r>
              <a:rPr lang="ro-RO" dirty="0" smtClean="0"/>
              <a:t>, i + j = k</a:t>
            </a:r>
            <a:r>
              <a:rPr lang="en-GB" dirty="0" smtClean="0"/>
              <a:t>)</a:t>
            </a:r>
            <a:r>
              <a:rPr lang="ro-RO" dirty="0" smtClean="0"/>
              <a:t> înălțimea fiecărui nod din arborele mai mic crește cu 1 dar aceste noduri vor fi într-un arbore de dimensiune k</a:t>
            </a:r>
            <a:endParaRPr lang="en-GB" dirty="0" smtClean="0"/>
          </a:p>
          <a:p>
            <a:pPr lvl="1"/>
            <a:r>
              <a:rPr lang="en-GB" dirty="0" smtClean="0"/>
              <a:t>1 + log2 </a:t>
            </a:r>
            <a:r>
              <a:rPr lang="en-GB" dirty="0" err="1" smtClean="0"/>
              <a:t>i</a:t>
            </a:r>
            <a:r>
              <a:rPr lang="en-GB" dirty="0" smtClean="0"/>
              <a:t> = log2 (</a:t>
            </a:r>
            <a:r>
              <a:rPr lang="en-GB" dirty="0" err="1" smtClean="0"/>
              <a:t>i</a:t>
            </a:r>
            <a:r>
              <a:rPr lang="en-GB" dirty="0" smtClean="0"/>
              <a:t> + </a:t>
            </a:r>
            <a:r>
              <a:rPr lang="en-GB" dirty="0" err="1" smtClean="0"/>
              <a:t>i</a:t>
            </a:r>
            <a:r>
              <a:rPr lang="en-GB" dirty="0" smtClean="0"/>
              <a:t>) &lt;= log2 (</a:t>
            </a:r>
            <a:r>
              <a:rPr lang="en-GB" dirty="0" err="1" smtClean="0"/>
              <a:t>i</a:t>
            </a:r>
            <a:r>
              <a:rPr lang="en-GB" dirty="0" smtClean="0"/>
              <a:t> + j) = log2 k</a:t>
            </a:r>
            <a:endParaRPr lang="ro-RO" dirty="0" smtClean="0"/>
          </a:p>
          <a:p>
            <a:endParaRPr lang="en-GB" dirty="0"/>
          </a:p>
        </p:txBody>
      </p:sp>
    </p:spTree>
    <p:extLst>
      <p:ext uri="{BB962C8B-B14F-4D97-AF65-F5344CB8AC3E}">
        <p14:creationId xmlns:p14="http://schemas.microsoft.com/office/powerpoint/2010/main" val="128293745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Sortare</a:t>
            </a:r>
            <a:endParaRPr lang="ro-RO" dirty="0"/>
          </a:p>
        </p:txBody>
      </p:sp>
      <p:sp>
        <p:nvSpPr>
          <p:cNvPr id="3" name="Content Placeholder 2"/>
          <p:cNvSpPr>
            <a:spLocks noGrp="1"/>
          </p:cNvSpPr>
          <p:nvPr>
            <p:ph idx="1"/>
          </p:nvPr>
        </p:nvSpPr>
        <p:spPr/>
        <p:txBody>
          <a:bodyPr/>
          <a:lstStyle/>
          <a:p>
            <a:r>
              <a:rPr lang="en-GB" dirty="0" err="1" smtClean="0"/>
              <a:t>Sortare</a:t>
            </a:r>
            <a:r>
              <a:rPr lang="en-GB" dirty="0" smtClean="0"/>
              <a:t> = </a:t>
            </a:r>
            <a:r>
              <a:rPr lang="en-GB" dirty="0" err="1" smtClean="0"/>
              <a:t>procesul</a:t>
            </a:r>
            <a:r>
              <a:rPr lang="en-GB" dirty="0" smtClean="0"/>
              <a:t> de </a:t>
            </a:r>
            <a:r>
              <a:rPr lang="ro-RO" dirty="0" smtClean="0"/>
              <a:t>rearanjare a elementelor dintr-o secvență astfel încât să fie într-o anumită ordine logică</a:t>
            </a:r>
          </a:p>
          <a:p>
            <a:r>
              <a:rPr lang="ro-RO" dirty="0" smtClean="0"/>
              <a:t>Sortarea este de regulă prima operație în organizarea datelor</a:t>
            </a:r>
          </a:p>
          <a:p>
            <a:r>
              <a:rPr lang="ro-RO" dirty="0" smtClean="0"/>
              <a:t>Orice sistem de calcul are implementări pentru algoritmi de sortare atât pentru a fi utilizați de sistem cât și de utilizatori</a:t>
            </a:r>
          </a:p>
          <a:p>
            <a:r>
              <a:rPr lang="ro-RO" dirty="0" smtClean="0"/>
              <a:t>Motive practice pentru studiul algoritmilor de sortare</a:t>
            </a:r>
          </a:p>
          <a:p>
            <a:pPr lvl="1"/>
            <a:r>
              <a:rPr lang="ro-RO" dirty="0" smtClean="0"/>
              <a:t>Reprezintă o introducere în modalitățile folosite pentru compararea eficienței algoritmilor</a:t>
            </a:r>
          </a:p>
          <a:p>
            <a:pPr lvl="1"/>
            <a:r>
              <a:rPr lang="ro-RO" dirty="0" smtClean="0"/>
              <a:t>Tehnici asemănătoare pot fi folosite pentru a rezolva alte probleme</a:t>
            </a:r>
          </a:p>
          <a:p>
            <a:pPr lvl="1"/>
            <a:r>
              <a:rPr lang="ro-RO" dirty="0" smtClean="0"/>
              <a:t>Sortarea este folosită de multe ori ca un prim pas în rezolvarea unei probleme</a:t>
            </a:r>
            <a:endParaRPr lang="ro-RO" dirty="0"/>
          </a:p>
        </p:txBody>
      </p:sp>
    </p:spTree>
    <p:extLst>
      <p:ext uri="{BB962C8B-B14F-4D97-AF65-F5344CB8AC3E}">
        <p14:creationId xmlns:p14="http://schemas.microsoft.com/office/powerpoint/2010/main" val="370900327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endParaRPr lang="ro-RO" dirty="0"/>
          </a:p>
        </p:txBody>
      </p:sp>
      <p:sp>
        <p:nvSpPr>
          <p:cNvPr id="3" name="Content Placeholder 2"/>
          <p:cNvSpPr>
            <a:spLocks noGrp="1"/>
          </p:cNvSpPr>
          <p:nvPr>
            <p:ph idx="1"/>
          </p:nvPr>
        </p:nvSpPr>
        <p:spPr/>
        <p:txBody>
          <a:bodyPr/>
          <a:lstStyle/>
          <a:p>
            <a:r>
              <a:rPr lang="ro-RO" dirty="0" smtClean="0"/>
              <a:t>Algoritmii de sortare se folosesc în foarte multe domenii pentru a ordona diverse entități</a:t>
            </a:r>
          </a:p>
          <a:p>
            <a:r>
              <a:rPr lang="ro-RO" dirty="0" err="1" smtClean="0"/>
              <a:t>Quicksort</a:t>
            </a:r>
            <a:r>
              <a:rPr lang="ro-RO" dirty="0" smtClean="0"/>
              <a:t> – este considerat unul din cei mai importanți 3 algoritmi din știință și inginerie ai sec. XX</a:t>
            </a:r>
          </a:p>
          <a:p>
            <a:r>
              <a:rPr lang="ro-RO" dirty="0" smtClean="0"/>
              <a:t>Vom discuta:</a:t>
            </a:r>
          </a:p>
          <a:p>
            <a:pPr lvl="1"/>
            <a:r>
              <a:rPr lang="ro-RO" dirty="0" smtClean="0"/>
              <a:t>Metode de sortare clasice</a:t>
            </a:r>
          </a:p>
          <a:p>
            <a:pPr lvl="1"/>
            <a:r>
              <a:rPr lang="ro-RO" dirty="0" smtClean="0"/>
              <a:t>Implementare eficientă pentru un tip de date fundamental: </a:t>
            </a:r>
            <a:r>
              <a:rPr lang="ro-RO" i="1" dirty="0" smtClean="0"/>
              <a:t>coadă cu prioritate</a:t>
            </a:r>
          </a:p>
          <a:p>
            <a:pPr lvl="1"/>
            <a:r>
              <a:rPr lang="ro-RO" dirty="0" smtClean="0"/>
              <a:t>Baze teoretice pentru compararea algoritmilor de sortare</a:t>
            </a:r>
          </a:p>
          <a:p>
            <a:endParaRPr lang="ro-RO" dirty="0"/>
          </a:p>
        </p:txBody>
      </p:sp>
    </p:spTree>
    <p:extLst>
      <p:ext uri="{BB962C8B-B14F-4D97-AF65-F5344CB8AC3E}">
        <p14:creationId xmlns:p14="http://schemas.microsoft.com/office/powerpoint/2010/main" val="190698842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endParaRPr lang="ro-RO" dirty="0"/>
          </a:p>
        </p:txBody>
      </p:sp>
      <p:sp>
        <p:nvSpPr>
          <p:cNvPr id="3" name="Content Placeholder 2"/>
          <p:cNvSpPr>
            <a:spLocks noGrp="1"/>
          </p:cNvSpPr>
          <p:nvPr>
            <p:ph idx="1"/>
          </p:nvPr>
        </p:nvSpPr>
        <p:spPr/>
        <p:txBody>
          <a:bodyPr/>
          <a:lstStyle/>
          <a:p>
            <a:r>
              <a:rPr lang="ro-RO" dirty="0" smtClean="0"/>
              <a:t>Vom rearanja vectori de elemente – unde fiecare element conține o cheie de sortare</a:t>
            </a:r>
          </a:p>
          <a:p>
            <a:r>
              <a:rPr lang="ro-RO" dirty="0" smtClean="0"/>
              <a:t>După sortare cheile vor fi într-o anumită ordine bine definită (de regulă numerică sau alfabetică)</a:t>
            </a:r>
          </a:p>
          <a:p>
            <a:r>
              <a:rPr lang="ro-RO" dirty="0" smtClean="0"/>
              <a:t>Vectorul va fi rearanjat </a:t>
            </a:r>
            <a:r>
              <a:rPr lang="ro-RO" dirty="0" err="1" smtClean="0"/>
              <a:t>a.î</a:t>
            </a:r>
            <a:r>
              <a:rPr lang="ro-RO" dirty="0" smtClean="0"/>
              <a:t>. </a:t>
            </a:r>
          </a:p>
          <a:p>
            <a:pPr lvl="1"/>
            <a:r>
              <a:rPr lang="ro-RO" dirty="0" smtClean="0"/>
              <a:t>Cheia fiecărui element nu va fi mai mică decât cheia unui element cu index mai mic</a:t>
            </a:r>
          </a:p>
          <a:p>
            <a:pPr lvl="1"/>
            <a:r>
              <a:rPr lang="ro-RO" dirty="0" smtClean="0"/>
              <a:t>Cheia fiecărui element nu va fi mai mare decât cheia unui element cu index mai mare</a:t>
            </a:r>
          </a:p>
          <a:p>
            <a:r>
              <a:rPr lang="ro-RO" dirty="0" smtClean="0"/>
              <a:t>Caracteristicile cheii și ale elementelor pot varia foarte mult</a:t>
            </a:r>
            <a:endParaRPr lang="ro-RO" dirty="0"/>
          </a:p>
        </p:txBody>
      </p:sp>
    </p:spTree>
    <p:extLst>
      <p:ext uri="{BB962C8B-B14F-4D97-AF65-F5344CB8AC3E}">
        <p14:creationId xmlns:p14="http://schemas.microsoft.com/office/powerpoint/2010/main" val="34098907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endParaRPr lang="ro-RO" dirty="0"/>
          </a:p>
        </p:txBody>
      </p:sp>
      <p:sp>
        <p:nvSpPr>
          <p:cNvPr id="3" name="Content Placeholder 2"/>
          <p:cNvSpPr>
            <a:spLocks noGrp="1"/>
          </p:cNvSpPr>
          <p:nvPr>
            <p:ph idx="1"/>
          </p:nvPr>
        </p:nvSpPr>
        <p:spPr>
          <a:xfrm>
            <a:off x="677333" y="2160590"/>
            <a:ext cx="9825683" cy="3880773"/>
          </a:xfrm>
        </p:spPr>
        <p:txBody>
          <a:bodyPr>
            <a:normAutofit/>
          </a:bodyPr>
          <a:lstStyle/>
          <a:p>
            <a:r>
              <a:rPr lang="en-GB" dirty="0" smtClean="0"/>
              <a:t>To</a:t>
            </a:r>
            <a:r>
              <a:rPr lang="ro-RO" dirty="0" smtClean="0"/>
              <a:t>ți algoritmii de sortare pe care îi vom trata vor fi prezentați în contextul unei clase la fel ca și în </a:t>
            </a:r>
            <a:r>
              <a:rPr lang="ro-RO" dirty="0" err="1" smtClean="0">
                <a:solidFill>
                  <a:srgbClr val="FF0000"/>
                </a:solidFill>
              </a:rPr>
              <a:t>ExampleSort.cs</a:t>
            </a:r>
            <a:endParaRPr lang="ro-RO" dirty="0" smtClean="0">
              <a:solidFill>
                <a:srgbClr val="FF0000"/>
              </a:solidFill>
            </a:endParaRPr>
          </a:p>
          <a:p>
            <a:r>
              <a:rPr lang="ro-RO" dirty="0" smtClean="0"/>
              <a:t>Folosim interfața </a:t>
            </a:r>
            <a:r>
              <a:rPr lang="ro-RO" dirty="0" err="1" smtClean="0"/>
              <a:t>Icomparable</a:t>
            </a:r>
            <a:endParaRPr lang="ro-RO" dirty="0" smtClean="0"/>
          </a:p>
          <a:p>
            <a:r>
              <a:rPr lang="ro-RO" dirty="0" smtClean="0"/>
              <a:t>Clasa pentru implementarea unui algoritm de sortare va conține următoarele metode</a:t>
            </a:r>
          </a:p>
          <a:p>
            <a:pPr marL="0" indent="0">
              <a:buNone/>
            </a:pP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static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Main(</a:t>
            </a:r>
            <a:r>
              <a:rPr lang="en-US" dirty="0">
                <a:solidFill>
                  <a:srgbClr val="0000F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args</a:t>
            </a:r>
            <a:r>
              <a:rPr lang="en-US" dirty="0">
                <a:solidFill>
                  <a:srgbClr val="000000"/>
                </a:solidFill>
                <a:highlight>
                  <a:srgbClr val="FFFFFF"/>
                </a:highlight>
                <a:latin typeface="Consolas" panose="020B0609020204030204" pitchFamily="49" charset="0"/>
              </a:rPr>
              <a:t>)</a:t>
            </a:r>
            <a:endParaRPr lang="fr-FR" dirty="0" smtClean="0">
              <a:solidFill>
                <a:srgbClr val="0000FF"/>
              </a:solidFill>
              <a:highlight>
                <a:srgbClr val="FFFFFF"/>
              </a:highlight>
              <a:latin typeface="Consolas" panose="020B0609020204030204" pitchFamily="49" charset="0"/>
            </a:endParaRPr>
          </a:p>
          <a:p>
            <a:pPr marL="0" indent="0">
              <a:buNone/>
            </a:pPr>
            <a:r>
              <a:rPr lang="fr-FR" dirty="0" smtClean="0">
                <a:solidFill>
                  <a:srgbClr val="0000FF"/>
                </a:solidFill>
                <a:highlight>
                  <a:srgbClr val="FFFFFF"/>
                </a:highlight>
                <a:latin typeface="Consolas" panose="020B0609020204030204" pitchFamily="49" charset="0"/>
              </a:rPr>
              <a:t>public</a:t>
            </a:r>
            <a:r>
              <a:rPr lang="fr-FR" dirty="0" smtClean="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static</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void</a:t>
            </a:r>
            <a:r>
              <a:rPr lang="fr-FR" dirty="0">
                <a:solidFill>
                  <a:srgbClr val="000000"/>
                </a:solidFill>
                <a:highlight>
                  <a:srgbClr val="FFFFFF"/>
                </a:highlight>
                <a:latin typeface="Consolas" panose="020B0609020204030204" pitchFamily="49" charset="0"/>
              </a:rPr>
              <a:t> sort&lt;T&gt;(T[] a) </a:t>
            </a:r>
            <a:r>
              <a:rPr lang="fr-FR" dirty="0" err="1">
                <a:solidFill>
                  <a:srgbClr val="0000FF"/>
                </a:solidFill>
                <a:highlight>
                  <a:srgbClr val="FFFFFF"/>
                </a:highlight>
                <a:latin typeface="Consolas" panose="020B0609020204030204" pitchFamily="49" charset="0"/>
              </a:rPr>
              <a:t>where</a:t>
            </a:r>
            <a:r>
              <a:rPr lang="fr-FR" dirty="0">
                <a:solidFill>
                  <a:srgbClr val="000000"/>
                </a:solidFill>
                <a:highlight>
                  <a:srgbClr val="FFFFFF"/>
                </a:highlight>
                <a:latin typeface="Consolas" panose="020B0609020204030204" pitchFamily="49" charset="0"/>
              </a:rPr>
              <a:t> T: </a:t>
            </a:r>
            <a:r>
              <a:rPr lang="fr-FR" dirty="0" err="1">
                <a:solidFill>
                  <a:srgbClr val="2B91AF"/>
                </a:solidFill>
                <a:highlight>
                  <a:srgbClr val="FFFFFF"/>
                </a:highlight>
                <a:latin typeface="Consolas" panose="020B0609020204030204" pitchFamily="49" charset="0"/>
              </a:rPr>
              <a:t>IComparable</a:t>
            </a:r>
            <a:r>
              <a:rPr lang="fr-FR" dirty="0">
                <a:solidFill>
                  <a:srgbClr val="000000"/>
                </a:solidFill>
                <a:highlight>
                  <a:srgbClr val="FFFFFF"/>
                </a:highlight>
                <a:latin typeface="Consolas" panose="020B0609020204030204" pitchFamily="49" charset="0"/>
              </a:rPr>
              <a:t>&lt;T</a:t>
            </a:r>
            <a:r>
              <a:rPr lang="fr-FR" dirty="0" smtClean="0">
                <a:solidFill>
                  <a:srgbClr val="000000"/>
                </a:solidFill>
                <a:highlight>
                  <a:srgbClr val="FFFFFF"/>
                </a:highlight>
                <a:latin typeface="Consolas" panose="020B0609020204030204" pitchFamily="49" charset="0"/>
              </a:rPr>
              <a:t>&gt;</a:t>
            </a:r>
          </a:p>
          <a:p>
            <a:pPr marL="0" indent="0">
              <a:buNone/>
            </a:pPr>
            <a:r>
              <a:rPr lang="fr-FR" dirty="0" err="1">
                <a:solidFill>
                  <a:srgbClr val="0000FF"/>
                </a:solidFill>
                <a:highlight>
                  <a:srgbClr val="FFFFFF"/>
                </a:highlight>
                <a:latin typeface="Consolas" panose="020B0609020204030204" pitchFamily="49" charset="0"/>
              </a:rPr>
              <a:t>private</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static</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bool</a:t>
            </a:r>
            <a:r>
              <a:rPr lang="fr-FR" dirty="0">
                <a:solidFill>
                  <a:srgbClr val="000000"/>
                </a:solidFill>
                <a:highlight>
                  <a:srgbClr val="FFFFFF"/>
                </a:highlight>
                <a:latin typeface="Consolas" panose="020B0609020204030204" pitchFamily="49" charset="0"/>
              </a:rPr>
              <a:t> </a:t>
            </a:r>
            <a:r>
              <a:rPr lang="fr-FR" dirty="0" err="1">
                <a:solidFill>
                  <a:srgbClr val="000000"/>
                </a:solidFill>
                <a:highlight>
                  <a:srgbClr val="FFFFFF"/>
                </a:highlight>
                <a:latin typeface="Consolas" panose="020B0609020204030204" pitchFamily="49" charset="0"/>
              </a:rPr>
              <a:t>less</a:t>
            </a:r>
            <a:r>
              <a:rPr lang="fr-FR" dirty="0">
                <a:solidFill>
                  <a:srgbClr val="000000"/>
                </a:solidFill>
                <a:highlight>
                  <a:srgbClr val="FFFFFF"/>
                </a:highlight>
                <a:latin typeface="Consolas" panose="020B0609020204030204" pitchFamily="49" charset="0"/>
              </a:rPr>
              <a:t>&lt;T&gt;(T p, T q) </a:t>
            </a:r>
            <a:r>
              <a:rPr lang="fr-FR" dirty="0" err="1">
                <a:solidFill>
                  <a:srgbClr val="0000FF"/>
                </a:solidFill>
                <a:highlight>
                  <a:srgbClr val="FFFFFF"/>
                </a:highlight>
                <a:latin typeface="Consolas" panose="020B0609020204030204" pitchFamily="49" charset="0"/>
              </a:rPr>
              <a:t>where</a:t>
            </a:r>
            <a:r>
              <a:rPr lang="fr-FR" dirty="0">
                <a:solidFill>
                  <a:srgbClr val="000000"/>
                </a:solidFill>
                <a:highlight>
                  <a:srgbClr val="FFFFFF"/>
                </a:highlight>
                <a:latin typeface="Consolas" panose="020B0609020204030204" pitchFamily="49" charset="0"/>
              </a:rPr>
              <a:t> T: </a:t>
            </a:r>
            <a:r>
              <a:rPr lang="fr-FR" dirty="0" err="1">
                <a:solidFill>
                  <a:srgbClr val="2B91AF"/>
                </a:solidFill>
                <a:highlight>
                  <a:srgbClr val="FFFFFF"/>
                </a:highlight>
                <a:latin typeface="Consolas" panose="020B0609020204030204" pitchFamily="49" charset="0"/>
              </a:rPr>
              <a:t>IComparable</a:t>
            </a:r>
            <a:r>
              <a:rPr lang="fr-FR" dirty="0">
                <a:solidFill>
                  <a:srgbClr val="000000"/>
                </a:solidFill>
                <a:highlight>
                  <a:srgbClr val="FFFFFF"/>
                </a:highlight>
                <a:latin typeface="Consolas" panose="020B0609020204030204" pitchFamily="49" charset="0"/>
              </a:rPr>
              <a:t>&lt;T</a:t>
            </a:r>
            <a:r>
              <a:rPr lang="fr-FR" dirty="0" smtClean="0">
                <a:solidFill>
                  <a:srgbClr val="000000"/>
                </a:solidFill>
                <a:highlight>
                  <a:srgbClr val="FFFFFF"/>
                </a:highlight>
                <a:latin typeface="Consolas" panose="020B0609020204030204" pitchFamily="49" charset="0"/>
              </a:rPr>
              <a:t>&gt;</a:t>
            </a:r>
          </a:p>
          <a:p>
            <a:pPr marL="0" indent="0">
              <a:buNone/>
            </a:pPr>
            <a:r>
              <a:rPr lang="fr-FR" dirty="0" err="1">
                <a:solidFill>
                  <a:srgbClr val="0000FF"/>
                </a:solidFill>
                <a:highlight>
                  <a:srgbClr val="FFFFFF"/>
                </a:highlight>
                <a:latin typeface="Consolas" panose="020B0609020204030204" pitchFamily="49" charset="0"/>
              </a:rPr>
              <a:t>private</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static</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void</a:t>
            </a:r>
            <a:r>
              <a:rPr lang="fr-FR" dirty="0">
                <a:solidFill>
                  <a:srgbClr val="000000"/>
                </a:solidFill>
                <a:highlight>
                  <a:srgbClr val="FFFFFF"/>
                </a:highlight>
                <a:latin typeface="Consolas" panose="020B0609020204030204" pitchFamily="49" charset="0"/>
              </a:rPr>
              <a:t> </a:t>
            </a:r>
            <a:r>
              <a:rPr lang="fr-FR" dirty="0" err="1">
                <a:solidFill>
                  <a:srgbClr val="000000"/>
                </a:solidFill>
                <a:highlight>
                  <a:srgbClr val="FFFFFF"/>
                </a:highlight>
                <a:latin typeface="Consolas" panose="020B0609020204030204" pitchFamily="49" charset="0"/>
              </a:rPr>
              <a:t>exch</a:t>
            </a:r>
            <a:r>
              <a:rPr lang="fr-FR" dirty="0">
                <a:solidFill>
                  <a:srgbClr val="000000"/>
                </a:solidFill>
                <a:highlight>
                  <a:srgbClr val="FFFFFF"/>
                </a:highlight>
                <a:latin typeface="Consolas" panose="020B0609020204030204" pitchFamily="49" charset="0"/>
              </a:rPr>
              <a:t>&lt;T&gt;(T[] a, </a:t>
            </a:r>
            <a:r>
              <a:rPr lang="fr-FR" dirty="0" err="1">
                <a:solidFill>
                  <a:srgbClr val="0000FF"/>
                </a:solidFill>
                <a:highlight>
                  <a:srgbClr val="FFFFFF"/>
                </a:highlight>
                <a:latin typeface="Consolas" panose="020B0609020204030204" pitchFamily="49" charset="0"/>
              </a:rPr>
              <a:t>int</a:t>
            </a:r>
            <a:r>
              <a:rPr lang="fr-FR" dirty="0">
                <a:solidFill>
                  <a:srgbClr val="000000"/>
                </a:solidFill>
                <a:highlight>
                  <a:srgbClr val="FFFFFF"/>
                </a:highlight>
                <a:latin typeface="Consolas" panose="020B0609020204030204" pitchFamily="49" charset="0"/>
              </a:rPr>
              <a:t> i, </a:t>
            </a:r>
            <a:r>
              <a:rPr lang="fr-FR" dirty="0" err="1">
                <a:solidFill>
                  <a:srgbClr val="0000FF"/>
                </a:solidFill>
                <a:highlight>
                  <a:srgbClr val="FFFFFF"/>
                </a:highlight>
                <a:latin typeface="Consolas" panose="020B0609020204030204" pitchFamily="49" charset="0"/>
              </a:rPr>
              <a:t>int</a:t>
            </a:r>
            <a:r>
              <a:rPr lang="fr-FR" dirty="0">
                <a:solidFill>
                  <a:srgbClr val="000000"/>
                </a:solidFill>
                <a:highlight>
                  <a:srgbClr val="FFFFFF"/>
                </a:highlight>
                <a:latin typeface="Consolas" panose="020B0609020204030204" pitchFamily="49" charset="0"/>
              </a:rPr>
              <a:t> j) </a:t>
            </a:r>
            <a:r>
              <a:rPr lang="fr-FR" dirty="0" err="1">
                <a:solidFill>
                  <a:srgbClr val="0000FF"/>
                </a:solidFill>
                <a:highlight>
                  <a:srgbClr val="FFFFFF"/>
                </a:highlight>
                <a:latin typeface="Consolas" panose="020B0609020204030204" pitchFamily="49" charset="0"/>
              </a:rPr>
              <a:t>where</a:t>
            </a:r>
            <a:r>
              <a:rPr lang="fr-FR" dirty="0">
                <a:solidFill>
                  <a:srgbClr val="000000"/>
                </a:solidFill>
                <a:highlight>
                  <a:srgbClr val="FFFFFF"/>
                </a:highlight>
                <a:latin typeface="Consolas" panose="020B0609020204030204" pitchFamily="49" charset="0"/>
              </a:rPr>
              <a:t> T: </a:t>
            </a:r>
            <a:r>
              <a:rPr lang="fr-FR" dirty="0" err="1">
                <a:solidFill>
                  <a:srgbClr val="2B91AF"/>
                </a:solidFill>
                <a:highlight>
                  <a:srgbClr val="FFFFFF"/>
                </a:highlight>
                <a:latin typeface="Consolas" panose="020B0609020204030204" pitchFamily="49" charset="0"/>
              </a:rPr>
              <a:t>IComparable</a:t>
            </a:r>
            <a:r>
              <a:rPr lang="fr-FR" dirty="0">
                <a:solidFill>
                  <a:srgbClr val="000000"/>
                </a:solidFill>
                <a:highlight>
                  <a:srgbClr val="FFFFFF"/>
                </a:highlight>
                <a:latin typeface="Consolas" panose="020B0609020204030204" pitchFamily="49" charset="0"/>
              </a:rPr>
              <a:t>&lt;T</a:t>
            </a:r>
            <a:r>
              <a:rPr lang="fr-FR" dirty="0" smtClean="0">
                <a:solidFill>
                  <a:srgbClr val="000000"/>
                </a:solidFill>
                <a:highlight>
                  <a:srgbClr val="FFFFFF"/>
                </a:highlight>
                <a:latin typeface="Consolas" panose="020B0609020204030204" pitchFamily="49" charset="0"/>
              </a:rPr>
              <a:t>&gt;</a:t>
            </a:r>
          </a:p>
          <a:p>
            <a:pPr marL="0" indent="0">
              <a:buNone/>
            </a:pPr>
            <a:r>
              <a:rPr lang="ro-RO" dirty="0">
                <a:solidFill>
                  <a:srgbClr val="0000FF"/>
                </a:solidFill>
                <a:highlight>
                  <a:srgbClr val="FFFFFF"/>
                </a:highlight>
                <a:latin typeface="Consolas" panose="020B0609020204030204" pitchFamily="49" charset="0"/>
              </a:rPr>
              <a:t>private</a:t>
            </a:r>
            <a:r>
              <a:rPr lang="ro-RO" dirty="0">
                <a:solidFill>
                  <a:srgbClr val="000000"/>
                </a:solidFill>
                <a:highlight>
                  <a:srgbClr val="FFFFFF"/>
                </a:highlight>
                <a:latin typeface="Consolas" panose="020B0609020204030204" pitchFamily="49" charset="0"/>
              </a:rPr>
              <a:t> </a:t>
            </a:r>
            <a:r>
              <a:rPr lang="ro-RO" dirty="0">
                <a:solidFill>
                  <a:srgbClr val="0000FF"/>
                </a:solidFill>
                <a:highlight>
                  <a:srgbClr val="FFFFFF"/>
                </a:highlight>
                <a:latin typeface="Consolas" panose="020B0609020204030204" pitchFamily="49" charset="0"/>
              </a:rPr>
              <a:t>static</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void</a:t>
            </a:r>
            <a:r>
              <a:rPr lang="ro-RO" dirty="0">
                <a:solidFill>
                  <a:srgbClr val="000000"/>
                </a:solidFill>
                <a:highlight>
                  <a:srgbClr val="FFFFFF"/>
                </a:highlight>
                <a:latin typeface="Consolas" panose="020B0609020204030204" pitchFamily="49" charset="0"/>
              </a:rPr>
              <a:t> show&lt;T&gt;(T[] a) </a:t>
            </a:r>
            <a:r>
              <a:rPr lang="ro-RO" dirty="0" err="1">
                <a:solidFill>
                  <a:srgbClr val="0000FF"/>
                </a:solidFill>
                <a:highlight>
                  <a:srgbClr val="FFFFFF"/>
                </a:highlight>
                <a:latin typeface="Consolas" panose="020B0609020204030204" pitchFamily="49" charset="0"/>
              </a:rPr>
              <a:t>where</a:t>
            </a:r>
            <a:r>
              <a:rPr lang="ro-RO" dirty="0">
                <a:solidFill>
                  <a:srgbClr val="000000"/>
                </a:solidFill>
                <a:highlight>
                  <a:srgbClr val="FFFFFF"/>
                </a:highlight>
                <a:latin typeface="Consolas" panose="020B0609020204030204" pitchFamily="49" charset="0"/>
              </a:rPr>
              <a:t> T: </a:t>
            </a:r>
            <a:r>
              <a:rPr lang="ro-RO" dirty="0" err="1">
                <a:solidFill>
                  <a:srgbClr val="2B91AF"/>
                </a:solidFill>
                <a:highlight>
                  <a:srgbClr val="FFFFFF"/>
                </a:highlight>
                <a:latin typeface="Consolas" panose="020B0609020204030204" pitchFamily="49" charset="0"/>
              </a:rPr>
              <a:t>IComparable</a:t>
            </a:r>
            <a:r>
              <a:rPr lang="ro-RO" dirty="0">
                <a:solidFill>
                  <a:srgbClr val="000000"/>
                </a:solidFill>
                <a:highlight>
                  <a:srgbClr val="FFFFFF"/>
                </a:highlight>
                <a:latin typeface="Consolas" panose="020B0609020204030204" pitchFamily="49" charset="0"/>
              </a:rPr>
              <a:t>&lt;T</a:t>
            </a:r>
            <a:r>
              <a:rPr lang="ro-RO" dirty="0" smtClean="0">
                <a:solidFill>
                  <a:srgbClr val="000000"/>
                </a:solidFill>
                <a:highlight>
                  <a:srgbClr val="FFFFFF"/>
                </a:highlight>
                <a:latin typeface="Consolas" panose="020B0609020204030204" pitchFamily="49" charset="0"/>
              </a:rPr>
              <a:t>&gt;</a:t>
            </a:r>
            <a:endParaRPr lang="en-GB" dirty="0" smtClean="0">
              <a:solidFill>
                <a:srgbClr val="000000"/>
              </a:solidFill>
              <a:highlight>
                <a:srgbClr val="FFFFFF"/>
              </a:highlight>
              <a:latin typeface="Consolas" panose="020B0609020204030204" pitchFamily="49" charset="0"/>
            </a:endParaRPr>
          </a:p>
          <a:p>
            <a:pPr marL="0" indent="0">
              <a:buNone/>
            </a:pP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a:solidFill>
                  <a:srgbClr val="0000FF"/>
                </a:solidFill>
                <a:highlight>
                  <a:srgbClr val="FFFFFF"/>
                </a:highlight>
                <a:latin typeface="Consolas" panose="020B0609020204030204" pitchFamily="49" charset="0"/>
              </a:rPr>
              <a:t>static</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bool</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isSorted</a:t>
            </a:r>
            <a:r>
              <a:rPr lang="ro-RO" dirty="0">
                <a:solidFill>
                  <a:srgbClr val="000000"/>
                </a:solidFill>
                <a:highlight>
                  <a:srgbClr val="FFFFFF"/>
                </a:highlight>
                <a:latin typeface="Consolas" panose="020B0609020204030204" pitchFamily="49" charset="0"/>
              </a:rPr>
              <a:t>&lt;T&gt;(T[] a) </a:t>
            </a:r>
            <a:r>
              <a:rPr lang="ro-RO" dirty="0" err="1">
                <a:solidFill>
                  <a:srgbClr val="0000FF"/>
                </a:solidFill>
                <a:highlight>
                  <a:srgbClr val="FFFFFF"/>
                </a:highlight>
                <a:latin typeface="Consolas" panose="020B0609020204030204" pitchFamily="49" charset="0"/>
              </a:rPr>
              <a:t>where</a:t>
            </a:r>
            <a:r>
              <a:rPr lang="ro-RO" dirty="0">
                <a:solidFill>
                  <a:srgbClr val="000000"/>
                </a:solidFill>
                <a:highlight>
                  <a:srgbClr val="FFFFFF"/>
                </a:highlight>
                <a:latin typeface="Consolas" panose="020B0609020204030204" pitchFamily="49" charset="0"/>
              </a:rPr>
              <a:t> T: </a:t>
            </a:r>
            <a:r>
              <a:rPr lang="ro-RO" dirty="0" err="1">
                <a:solidFill>
                  <a:srgbClr val="2B91AF"/>
                </a:solidFill>
                <a:highlight>
                  <a:srgbClr val="FFFFFF"/>
                </a:highlight>
                <a:latin typeface="Consolas" panose="020B0609020204030204" pitchFamily="49" charset="0"/>
              </a:rPr>
              <a:t>IComparable</a:t>
            </a:r>
            <a:r>
              <a:rPr lang="ro-RO" dirty="0">
                <a:solidFill>
                  <a:srgbClr val="000000"/>
                </a:solidFill>
                <a:highlight>
                  <a:srgbClr val="FFFFFF"/>
                </a:highlight>
                <a:latin typeface="Consolas" panose="020B0609020204030204" pitchFamily="49" charset="0"/>
              </a:rPr>
              <a:t>&lt;T&gt;</a:t>
            </a:r>
            <a:endParaRPr lang="ro-RO" dirty="0"/>
          </a:p>
        </p:txBody>
      </p:sp>
    </p:spTree>
    <p:extLst>
      <p:ext uri="{BB962C8B-B14F-4D97-AF65-F5344CB8AC3E}">
        <p14:creationId xmlns:p14="http://schemas.microsoft.com/office/powerpoint/2010/main" val="362070538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23080</TotalTime>
  <Words>16802</Words>
  <Application>Microsoft Office PowerPoint</Application>
  <PresentationFormat>Widescreen</PresentationFormat>
  <Paragraphs>1904</Paragraphs>
  <Slides>240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240</vt:i4>
      </vt:variant>
    </vt:vector>
  </HeadingPairs>
  <TitlesOfParts>
    <vt:vector size="246" baseType="lpstr">
      <vt:lpstr>Arial</vt:lpstr>
      <vt:lpstr>Calibri</vt:lpstr>
      <vt:lpstr>Consolas</vt:lpstr>
      <vt:lpstr>Trebuchet MS</vt:lpstr>
      <vt:lpstr>Wingdings 3</vt:lpstr>
      <vt:lpstr>Facet</vt:lpstr>
      <vt:lpstr>Algoritmi și Structuri de Date</vt:lpstr>
      <vt:lpstr>Agenda </vt:lpstr>
      <vt:lpstr>Agenda</vt:lpstr>
      <vt:lpstr>Introducere</vt:lpstr>
      <vt:lpstr>Introducere</vt:lpstr>
      <vt:lpstr>Introducere</vt:lpstr>
      <vt:lpstr>Introducere</vt:lpstr>
      <vt:lpstr>Introducere</vt:lpstr>
      <vt:lpstr>Introducere</vt:lpstr>
      <vt:lpstr>Introducere</vt:lpstr>
      <vt:lpstr>Modelul de programare</vt:lpstr>
      <vt:lpstr>Colecții de obiecte: bag, queue, stack</vt:lpstr>
      <vt:lpstr>Colecții de obiecte: Bag</vt:lpstr>
      <vt:lpstr>Colecții de obiecte: Queue</vt:lpstr>
      <vt:lpstr>Colecții de obiecte: Stack</vt:lpstr>
      <vt:lpstr>Colecții de obiecte - generics</vt:lpstr>
      <vt:lpstr>Colecții de obiecte - generics</vt:lpstr>
      <vt:lpstr>Colecții de obiecte - generics</vt:lpstr>
      <vt:lpstr>Colecții de obiecte – IEnumerable&lt;Items&gt;</vt:lpstr>
      <vt:lpstr>Colecții de obiecte – Bag</vt:lpstr>
      <vt:lpstr>Colecții de obiecte – Queue - FIFO</vt:lpstr>
      <vt:lpstr>Colecții de obiecte – Stack- LIFO</vt:lpstr>
      <vt:lpstr>Colecții de obiecte – Stack- LIFO Aplicație</vt:lpstr>
      <vt:lpstr>Colecții de obiecte – Stack- LIFO Aplicație</vt:lpstr>
      <vt:lpstr>Colecții de obiecte Implementare</vt:lpstr>
      <vt:lpstr>Colecții de obiecte Implementare - stiva</vt:lpstr>
      <vt:lpstr>Colecții de obiecte Implementare - stiva</vt:lpstr>
      <vt:lpstr>Colecții de obiecte Implementare - stiva</vt:lpstr>
      <vt:lpstr>Colecții de obiecte Implementare - stiva</vt:lpstr>
      <vt:lpstr>Colecții de obiecte – avantaje/dezavantaje</vt:lpstr>
      <vt:lpstr>Colecții de obiecte Implementare – stiva redimensionabilă</vt:lpstr>
      <vt:lpstr>Colecții de obiecte Implementare – stiva redimensionabilă</vt:lpstr>
      <vt:lpstr>Colecții de obiecte Implementare – stiva redimensionabilă</vt:lpstr>
      <vt:lpstr>Liste înlănțuite  StackLL.cs</vt:lpstr>
      <vt:lpstr>Liste înlănțuite Implementarea unei stive</vt:lpstr>
      <vt:lpstr>Liste înlănțuite Implementarea unei stive</vt:lpstr>
      <vt:lpstr>Liste înlănțuite Implementarea unei stive</vt:lpstr>
      <vt:lpstr>Liste înlănțuite Implementarea unei stive</vt:lpstr>
      <vt:lpstr>Liste înlănțuite Implementarea unei stive</vt:lpstr>
      <vt:lpstr>Liste înlănțuite Implementarea unei stive</vt:lpstr>
      <vt:lpstr>Liste înlănțuite</vt:lpstr>
      <vt:lpstr>Liste înlănțuite</vt:lpstr>
      <vt:lpstr>Liste înlănțuite</vt:lpstr>
      <vt:lpstr>Colecții de obiecte</vt:lpstr>
      <vt:lpstr>Colecții de obiecte</vt:lpstr>
      <vt:lpstr>Colecții de obiecte</vt:lpstr>
      <vt:lpstr>Colecții de obiecte Exerciții</vt:lpstr>
      <vt:lpstr>Colecții de obiecte Exerciții</vt:lpstr>
      <vt:lpstr>Colecții de obiecte Exerciții</vt:lpstr>
      <vt:lpstr>Analiza algoritmilor</vt:lpstr>
      <vt:lpstr>Analiza algoritmilor</vt:lpstr>
      <vt:lpstr>Analiza algoritmilor</vt:lpstr>
      <vt:lpstr>Analiza algoritmilor</vt:lpstr>
      <vt:lpstr>Analiza algoritmilor</vt:lpstr>
      <vt:lpstr>Analiza algoritmilor</vt:lpstr>
      <vt:lpstr>Analiza algoritmilor</vt:lpstr>
      <vt:lpstr>Analiza algoritmilor</vt:lpstr>
      <vt:lpstr>Analiza algoritmilor modele matematice</vt:lpstr>
      <vt:lpstr>Analiza algoritmilor modele matematice</vt:lpstr>
      <vt:lpstr>Analiza algoritmilor modele matematice</vt:lpstr>
      <vt:lpstr>Analiza algoritmilor modele matematice</vt:lpstr>
      <vt:lpstr>Analiza algoritmilor modele matematice</vt:lpstr>
      <vt:lpstr>Analiza algoritmilor modele matematice</vt:lpstr>
      <vt:lpstr>Analiza algoritmilor modele matematice</vt:lpstr>
      <vt:lpstr>Analiza algoritmilor modele matematice</vt:lpstr>
      <vt:lpstr>Analiza algoritmilor model de cost</vt:lpstr>
      <vt:lpstr>Analiza algoritmilor model de cost</vt:lpstr>
      <vt:lpstr>Analiza algoritmilor Clasificarea algoritmilor după ordinul de creștere</vt:lpstr>
      <vt:lpstr>Analiza algoritmilor Clasificarea algoritmilor după ordinul de creștere</vt:lpstr>
      <vt:lpstr>Analiza algoritmilor Clasificarea algoritmilor după ordinul de creștere</vt:lpstr>
      <vt:lpstr>Analiza algoritmilor Clasificarea algoritmilor după ordinul de creștere</vt:lpstr>
      <vt:lpstr>Analiza algoritmilor Implementare mai rapidă pentru ThreeSum</vt:lpstr>
      <vt:lpstr>Analiza algoritmilor Implementare mai rapidă pentru ThreeSum</vt:lpstr>
      <vt:lpstr>Analiza algoritmilor Implementare mai rapidă pentru ThreeSum</vt:lpstr>
      <vt:lpstr>Analiza algoritmilor Implementare mai rapidă pentru ThreeSum</vt:lpstr>
      <vt:lpstr>Analiza algoritmilor Experimente de dublare</vt:lpstr>
      <vt:lpstr>Analiza algoritmilor</vt:lpstr>
      <vt:lpstr>Analiza algoritmilor</vt:lpstr>
      <vt:lpstr>Analiza algoritmilor Excerciții</vt:lpstr>
      <vt:lpstr>Analiza algoritmilor Excerciții</vt:lpstr>
      <vt:lpstr>Analiza algoritmilor Excerciții</vt:lpstr>
      <vt:lpstr>Analiza algoritmilor Probleme</vt:lpstr>
      <vt:lpstr>Analiza algoritmilor Studiu de caz – Union Find</vt:lpstr>
      <vt:lpstr>Analiza algoritmilor Studiu de caz – Union Find</vt:lpstr>
      <vt:lpstr>Analiza algoritmilor Studiu de caz – Union Find</vt:lpstr>
      <vt:lpstr>Analiza algoritmilor Studiu de caz – Union Find</vt:lpstr>
      <vt:lpstr>Analiza algoritmilor Studiu de caz – Union Find</vt:lpstr>
      <vt:lpstr>Analiza algoritmilor Studiu de caz – Union Find</vt:lpstr>
      <vt:lpstr>Analiza algoritmilor Studiu de caz – Union Find</vt:lpstr>
      <vt:lpstr>Analiza algoritmilor Studiu de caz – Union Find</vt:lpstr>
      <vt:lpstr>Analiza algoritmilor Studiu de caz – Union Find</vt:lpstr>
      <vt:lpstr>Analiza algoritmilor Studiu de caz – Union Find</vt:lpstr>
      <vt:lpstr>Analiza algoritmilor Studiu de caz – Union Find</vt:lpstr>
      <vt:lpstr>Analiza algoritmilor Studiu de caz – Union Find</vt:lpstr>
      <vt:lpstr>Analiza algoritmilor Studiu de caz – Union Find</vt:lpstr>
      <vt:lpstr>Sortare</vt:lpstr>
      <vt:lpstr>Sortare</vt:lpstr>
      <vt:lpstr>Sortare</vt:lpstr>
      <vt:lpstr>Sortare</vt:lpstr>
      <vt:lpstr>Sortare</vt:lpstr>
      <vt:lpstr>Sortare</vt:lpstr>
      <vt:lpstr>Sortare</vt:lpstr>
      <vt:lpstr>Sortare</vt:lpstr>
      <vt:lpstr>Sortare Selection Sort</vt:lpstr>
      <vt:lpstr>Sortare Selection Sort</vt:lpstr>
      <vt:lpstr>Sortare Selection Sort</vt:lpstr>
      <vt:lpstr>Sortare Selection Sort</vt:lpstr>
      <vt:lpstr>Sortare Insertion Sort</vt:lpstr>
      <vt:lpstr>Sortare Insertion Sort</vt:lpstr>
      <vt:lpstr>Sortare Insertion Sort</vt:lpstr>
      <vt:lpstr>Sortare Insertion Sort</vt:lpstr>
      <vt:lpstr>Sortare Compararea algoritmilor de sortare</vt:lpstr>
      <vt:lpstr>Sortare ShellSort</vt:lpstr>
      <vt:lpstr>Sortare ShellSort</vt:lpstr>
      <vt:lpstr>Sortare ShellSort</vt:lpstr>
      <vt:lpstr>Sortare ShellSort</vt:lpstr>
      <vt:lpstr>Sortare ShellSort</vt:lpstr>
      <vt:lpstr>Sortare ShellSort</vt:lpstr>
      <vt:lpstr>Sortare ShellSort</vt:lpstr>
      <vt:lpstr>Sortare Merge Sort</vt:lpstr>
      <vt:lpstr>Sortare Merge Sort</vt:lpstr>
      <vt:lpstr>Sortare Merge Sort</vt:lpstr>
      <vt:lpstr>Sortare Merge Sort</vt:lpstr>
      <vt:lpstr>Sortare Merge Sort</vt:lpstr>
      <vt:lpstr>Sortare Merge Sort</vt:lpstr>
      <vt:lpstr>Sortare Merge Sort</vt:lpstr>
      <vt:lpstr>Sortare Merge Sort</vt:lpstr>
      <vt:lpstr>Sortare Merge Sort</vt:lpstr>
      <vt:lpstr>Sortare Merge Sort</vt:lpstr>
      <vt:lpstr>Sortare Merge Sort - BottomUp</vt:lpstr>
      <vt:lpstr>Sortare Merge Sort - BottomUp</vt:lpstr>
      <vt:lpstr>Sortare Merge Sort - BottomUp</vt:lpstr>
      <vt:lpstr>Sortare Merge Sort - BottomUp</vt:lpstr>
      <vt:lpstr>Sortare Complexitatea sortării</vt:lpstr>
      <vt:lpstr>Sortare Complexitatea sortării</vt:lpstr>
      <vt:lpstr>Sortare Complexitatea sortării</vt:lpstr>
      <vt:lpstr>Sortare Complexitatea sortării</vt:lpstr>
      <vt:lpstr>Sortare Complexitatea sortării</vt:lpstr>
      <vt:lpstr>Sortare Complexitatea sortării</vt:lpstr>
      <vt:lpstr>Sortare QuickSort</vt:lpstr>
      <vt:lpstr>Sortare QuickSort</vt:lpstr>
      <vt:lpstr>Sortare QuickSort</vt:lpstr>
      <vt:lpstr>Sortare QuickSort</vt:lpstr>
      <vt:lpstr>Sortare QuickSort</vt:lpstr>
      <vt:lpstr>Sortare QuickSort</vt:lpstr>
      <vt:lpstr>Sortare QuickSort</vt:lpstr>
      <vt:lpstr>Sortare QuickSort</vt:lpstr>
      <vt:lpstr>Sortare QuickSort – comentarii</vt:lpstr>
      <vt:lpstr>Sortare QuickSort – comentarii</vt:lpstr>
      <vt:lpstr>Sortare QuickSort – caracteristici de performanță</vt:lpstr>
      <vt:lpstr>Sortare QuickSort – caracteristici de performanță</vt:lpstr>
      <vt:lpstr>Sortare QuickSort – caracteristici de performanță</vt:lpstr>
      <vt:lpstr>Sortare QuickSort – caracteristici de performanță</vt:lpstr>
      <vt:lpstr>Sortare QuickSort – îmbunătățiri algoritmice</vt:lpstr>
      <vt:lpstr>Sortare QuickSort – îmbunătățiri algoritmice</vt:lpstr>
      <vt:lpstr>Sortare QuickSort – îmbunătățiri algoritmice</vt:lpstr>
      <vt:lpstr>Sortare QuickSort – îmbunătățiri algoritmice</vt:lpstr>
      <vt:lpstr>Sortare QuickSort – îmbunătățiri algoritmice</vt:lpstr>
      <vt:lpstr>Sortare QuickSort – îmbunătățiri algoritmice</vt:lpstr>
      <vt:lpstr>Sortare QuickSort – îmbunătățiri algoritmice</vt:lpstr>
      <vt:lpstr>Sortare QuickSort</vt:lpstr>
      <vt:lpstr>Coada cu prioritate</vt:lpstr>
      <vt:lpstr>Coada cu prioritate</vt:lpstr>
      <vt:lpstr>Coada cu prioritate</vt:lpstr>
      <vt:lpstr>Coada cu prioritate</vt:lpstr>
      <vt:lpstr>Coada cu prioritate</vt:lpstr>
      <vt:lpstr>Coada cu prioritate</vt:lpstr>
      <vt:lpstr>Coada cu prioritate</vt:lpstr>
      <vt:lpstr>Coada cu prioritate</vt:lpstr>
      <vt:lpstr>Coada cu prioritate</vt:lpstr>
      <vt:lpstr>Coada cu prioritate</vt:lpstr>
      <vt:lpstr>Coada cu prioritate</vt:lpstr>
      <vt:lpstr>Coada cu prioritate</vt:lpstr>
      <vt:lpstr>Coada cu prioritate</vt:lpstr>
      <vt:lpstr>Coada cu prioritate</vt:lpstr>
      <vt:lpstr>Coada cu prioritate</vt:lpstr>
      <vt:lpstr>Coada cu prioritate</vt:lpstr>
      <vt:lpstr>Coada cu prioritate</vt:lpstr>
      <vt:lpstr>Coada cu prioritate</vt:lpstr>
      <vt:lpstr>Coada cu prioritate</vt:lpstr>
      <vt:lpstr>Coada cu prioritate</vt:lpstr>
      <vt:lpstr>Coada cu prioritate</vt:lpstr>
      <vt:lpstr>Coada cu prioritate</vt:lpstr>
      <vt:lpstr>Coada cu prioritate indexată TODO</vt:lpstr>
      <vt:lpstr>HeapSort</vt:lpstr>
      <vt:lpstr>HeapSort</vt:lpstr>
      <vt:lpstr>HeapSort</vt:lpstr>
      <vt:lpstr>HeapSort</vt:lpstr>
      <vt:lpstr>HeapSort</vt:lpstr>
      <vt:lpstr>HeapSort</vt:lpstr>
      <vt:lpstr>HeapSort</vt:lpstr>
      <vt:lpstr>HeapSort</vt:lpstr>
      <vt:lpstr>HeapSort</vt:lpstr>
      <vt:lpstr>Algoritmi de sortare – aplicații</vt:lpstr>
      <vt:lpstr>Algoritmi de sortare – aplicații</vt:lpstr>
      <vt:lpstr>Algoritmi de sortare – aplicații</vt:lpstr>
      <vt:lpstr>Algoritmi de sortare – aplicații</vt:lpstr>
      <vt:lpstr>Algoritmi de sortare – aplicații</vt:lpstr>
      <vt:lpstr>Algoritmi de sortare – aplicații</vt:lpstr>
      <vt:lpstr>Algoritmi de sortare – aplicații</vt:lpstr>
      <vt:lpstr>Algoritmi de sortare – aplicații</vt:lpstr>
      <vt:lpstr>Algoritmi de sortare – aplicații</vt:lpstr>
      <vt:lpstr>Algoritmi de sortare – aplicații</vt:lpstr>
      <vt:lpstr>Algoritmi de sortare – aplicații</vt:lpstr>
      <vt:lpstr>Algoritmi de sortare – aplicații</vt:lpstr>
      <vt:lpstr>Algoritmi de sortare – aplicații</vt:lpstr>
      <vt:lpstr>Algoritmi de sortare – aplicații</vt:lpstr>
      <vt:lpstr>Algoritmi de sortare – aplicații</vt:lpstr>
      <vt:lpstr>Algoritmi de sortare – aplicații</vt:lpstr>
      <vt:lpstr>Algoritmi de sortare – aplicații</vt:lpstr>
      <vt:lpstr>Algoritmi de sortare – aplicații</vt:lpstr>
      <vt:lpstr>Algoritmi de sortare – aplicații</vt:lpstr>
      <vt:lpstr>Algoritmi de sortare – aplicații</vt:lpstr>
      <vt:lpstr>Algoritmi de căutare</vt:lpstr>
      <vt:lpstr>Algoritmi de căutare</vt:lpstr>
      <vt:lpstr>Algoritmi de căutare</vt:lpstr>
      <vt:lpstr>Algoritmi de căutare – tabele de simboluri</vt:lpstr>
      <vt:lpstr>Algoritmi de căutare – tabele de simboluri</vt:lpstr>
      <vt:lpstr>Algoritmi de căutare – tabele de simboluri</vt:lpstr>
      <vt:lpstr>Algoritmi de căutare – tabele de simboluri</vt:lpstr>
      <vt:lpstr>Algoritmi de căutare – tabele de simboluri</vt:lpstr>
      <vt:lpstr>Algoritmi de căutare – tabele de simboluri</vt:lpstr>
      <vt:lpstr>Algoritmi de căutare – tabele de simboluri</vt:lpstr>
      <vt:lpstr>Algoritmi de căutare – tabele de simboluri</vt:lpstr>
      <vt:lpstr>Algoritmi de căutare – tabele de simboluri ordonate</vt:lpstr>
      <vt:lpstr>Algoritmi de căutare – tabele de simboluri ordonate – API pentru o tabelă simbolică generică cu cheile ordonate  </vt:lpstr>
      <vt:lpstr>Algoritmi de căutare – tabele de simboluri ordonate</vt:lpstr>
      <vt:lpstr>Algoritmi de căutare – tabele de simboluri ordonate</vt:lpstr>
      <vt:lpstr>Algoritmi de căutare – tabele de simboluri ordonate</vt:lpstr>
      <vt:lpstr>Algoritmi de căutare – tabele de simboluri ordonate</vt:lpstr>
      <vt:lpstr>Algoritmi de căutare – tabele de simboluri ordonate</vt:lpstr>
      <vt:lpstr>Algoritmi de căutare – tabele de simboluri</vt:lpstr>
      <vt:lpstr>Algoritmi de căutare – tabele de simboluri</vt:lpstr>
      <vt:lpstr>Algoritmi de căutare – tabele de simboluri</vt:lpstr>
      <vt:lpstr>Algoritmi de căutare – tabele de simboluri</vt:lpstr>
      <vt:lpstr>Algoritmi de căutare – tabele de simboluri - Implementări</vt:lpstr>
      <vt:lpstr>Algoritmi de căutare – tabele de simboluri - Implementări</vt:lpstr>
      <vt:lpstr>Algoritmi de căutare – tabele de simboluri - Implementări</vt:lpstr>
      <vt:lpstr>Algoritmi de căutare – tabele de simboluri - Implementări</vt:lpstr>
      <vt:lpstr>Algoritmi de căutare – tabele de simboluri – Implementări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Algoritmi și Structuri de Date</dc:title>
  <dc:creator>Horea Oros</dc:creator>
  <cp:lastModifiedBy>Horea Oros</cp:lastModifiedBy>
  <cp:revision>503</cp:revision>
  <dcterms:created xsi:type="dcterms:W3CDTF">2015-01-18T17:04:26Z</dcterms:created>
  <dcterms:modified xsi:type="dcterms:W3CDTF">2016-01-12T09:53:43Z</dcterms:modified>
</cp:coreProperties>
</file>