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70" r:id="rId7"/>
    <p:sldId id="269" r:id="rId8"/>
  </p:sldIdLst>
  <p:sldSz cx="9144000" cy="6858000" type="screen4x3"/>
  <p:notesSz cx="9144000" cy="6858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71" autoAdjust="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12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565655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ts val="805"/>
              </a:lnSpc>
            </a:pPr>
            <a:r>
              <a:rPr spc="-5" dirty="0"/>
              <a:t>Atena </a:t>
            </a:r>
            <a:r>
              <a:rPr spc="-10" dirty="0"/>
              <a:t>Usługi </a:t>
            </a:r>
            <a:r>
              <a:rPr spc="-5" dirty="0"/>
              <a:t>Informatyczne i </a:t>
            </a:r>
            <a:r>
              <a:rPr spc="-10" dirty="0"/>
              <a:t>Finansowe S.A. </a:t>
            </a:r>
            <a:r>
              <a:rPr spc="-5" dirty="0"/>
              <a:t>ul. </a:t>
            </a:r>
            <a:r>
              <a:rPr spc="-10" dirty="0"/>
              <a:t>Rzemieślnicza </a:t>
            </a:r>
            <a:r>
              <a:rPr dirty="0"/>
              <a:t>33, </a:t>
            </a:r>
            <a:r>
              <a:rPr spc="5" dirty="0"/>
              <a:t>81-855 </a:t>
            </a:r>
            <a:r>
              <a:rPr spc="-5" dirty="0"/>
              <a:t>Sopot, t: + </a:t>
            </a:r>
            <a:r>
              <a:rPr dirty="0"/>
              <a:t>48 58 768 07 00 </a:t>
            </a:r>
            <a:r>
              <a:rPr spc="-5" dirty="0"/>
              <a:t>, f: + </a:t>
            </a:r>
            <a:r>
              <a:rPr dirty="0"/>
              <a:t>48 58 768 07</a:t>
            </a:r>
            <a:r>
              <a:rPr spc="55" dirty="0"/>
              <a:t> </a:t>
            </a:r>
            <a:r>
              <a:rPr dirty="0"/>
              <a:t>01</a:t>
            </a:r>
          </a:p>
          <a:p>
            <a:pPr marL="713740">
              <a:lnSpc>
                <a:spcPct val="100000"/>
              </a:lnSpc>
            </a:pPr>
            <a:r>
              <a:rPr spc="-5" dirty="0"/>
              <a:t>Oddział</a:t>
            </a:r>
            <a:r>
              <a:rPr dirty="0"/>
              <a:t> </a:t>
            </a:r>
            <a:r>
              <a:rPr spc="-5" dirty="0"/>
              <a:t>w</a:t>
            </a:r>
            <a:r>
              <a:rPr spc="-25" dirty="0"/>
              <a:t> </a:t>
            </a:r>
            <a:r>
              <a:rPr spc="-5" dirty="0"/>
              <a:t>Warszawie,</a:t>
            </a:r>
            <a:r>
              <a:rPr spc="-10" dirty="0"/>
              <a:t> </a:t>
            </a:r>
            <a:r>
              <a:rPr spc="-5" dirty="0"/>
              <a:t>ul.</a:t>
            </a:r>
            <a:r>
              <a:rPr spc="15" dirty="0"/>
              <a:t> </a:t>
            </a:r>
            <a:r>
              <a:rPr spc="-10" dirty="0"/>
              <a:t>Grzybowska</a:t>
            </a:r>
            <a:r>
              <a:rPr spc="25" dirty="0"/>
              <a:t> </a:t>
            </a:r>
            <a:r>
              <a:rPr spc="-5" dirty="0"/>
              <a:t>80/82,</a:t>
            </a:r>
            <a:r>
              <a:rPr spc="-35" dirty="0"/>
              <a:t> </a:t>
            </a:r>
            <a:r>
              <a:rPr dirty="0"/>
              <a:t>00-844</a:t>
            </a:r>
            <a:r>
              <a:rPr spc="-65" dirty="0"/>
              <a:t> </a:t>
            </a:r>
            <a:r>
              <a:rPr spc="-5" dirty="0"/>
              <a:t>Warszawa,</a:t>
            </a:r>
            <a:r>
              <a:rPr spc="-35" dirty="0"/>
              <a:t> </a:t>
            </a:r>
            <a:r>
              <a:rPr spc="-5" dirty="0"/>
              <a:t>t:</a:t>
            </a:r>
            <a:r>
              <a:rPr spc="-10" dirty="0"/>
              <a:t> </a:t>
            </a:r>
            <a:r>
              <a:rPr spc="-5" dirty="0"/>
              <a:t>+</a:t>
            </a:r>
            <a:r>
              <a:rPr dirty="0"/>
              <a:t> 48</a:t>
            </a:r>
            <a:r>
              <a:rPr spc="-20" dirty="0"/>
              <a:t> </a:t>
            </a:r>
            <a:r>
              <a:rPr dirty="0"/>
              <a:t>22</a:t>
            </a:r>
            <a:r>
              <a:rPr spc="-20" dirty="0"/>
              <a:t> </a:t>
            </a:r>
            <a:r>
              <a:rPr dirty="0"/>
              <a:t>654</a:t>
            </a:r>
            <a:r>
              <a:rPr spc="-20" dirty="0"/>
              <a:t> </a:t>
            </a:r>
            <a:r>
              <a:rPr dirty="0"/>
              <a:t>32</a:t>
            </a:r>
            <a:r>
              <a:rPr spc="-20" dirty="0"/>
              <a:t> </a:t>
            </a:r>
            <a:r>
              <a:rPr dirty="0"/>
              <a:t>81,</a:t>
            </a:r>
            <a:r>
              <a:rPr spc="-35" dirty="0"/>
              <a:t> </a:t>
            </a:r>
            <a:r>
              <a:rPr spc="-5" dirty="0"/>
              <a:t>f:</a:t>
            </a:r>
            <a:r>
              <a:rPr spc="10" dirty="0"/>
              <a:t> </a:t>
            </a:r>
            <a:r>
              <a:rPr spc="-5" dirty="0"/>
              <a:t>+</a:t>
            </a:r>
            <a:r>
              <a:rPr spc="-25" dirty="0"/>
              <a:t> </a:t>
            </a:r>
            <a:r>
              <a:rPr dirty="0"/>
              <a:t>48</a:t>
            </a:r>
            <a:r>
              <a:rPr spc="-20" dirty="0"/>
              <a:t> </a:t>
            </a:r>
            <a:r>
              <a:rPr dirty="0"/>
              <a:t>22</a:t>
            </a:r>
            <a:r>
              <a:rPr spc="-20" dirty="0"/>
              <a:t> </a:t>
            </a:r>
            <a:r>
              <a:rPr dirty="0"/>
              <a:t>654</a:t>
            </a:r>
            <a:r>
              <a:rPr spc="-20" dirty="0"/>
              <a:t> </a:t>
            </a:r>
            <a:r>
              <a:rPr dirty="0"/>
              <a:t>24</a:t>
            </a:r>
            <a:r>
              <a:rPr spc="-20" dirty="0"/>
              <a:t> </a:t>
            </a:r>
            <a:r>
              <a:rPr dirty="0"/>
              <a:t>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565655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ts val="805"/>
              </a:lnSpc>
            </a:pPr>
            <a:r>
              <a:rPr spc="-5" dirty="0"/>
              <a:t>Tytuł </a:t>
            </a:r>
            <a:r>
              <a:rPr spc="-10" dirty="0"/>
              <a:t>prezentacji </a:t>
            </a:r>
            <a:r>
              <a:rPr spc="-5" dirty="0"/>
              <a:t>w</a:t>
            </a:r>
            <a:r>
              <a:rPr spc="10" dirty="0"/>
              <a:t> </a:t>
            </a:r>
            <a:r>
              <a:rPr spc="-10" dirty="0"/>
              <a:t>stopce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565655"/>
                </a:solidFill>
                <a:latin typeface="Segoe UI"/>
                <a:cs typeface="Segoe UI"/>
              </a:defRPr>
            </a:lvl1pPr>
          </a:lstStyle>
          <a:p>
            <a:pPr marL="71120">
              <a:lnSpc>
                <a:spcPts val="805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90" dirty="0"/>
              <a:t> </a:t>
            </a:r>
            <a:r>
              <a:rPr spc="-5" dirty="0"/>
              <a:t>x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7300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565655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ts val="805"/>
              </a:lnSpc>
            </a:pPr>
            <a:r>
              <a:rPr spc="-5" dirty="0"/>
              <a:t>Atena </a:t>
            </a:r>
            <a:r>
              <a:rPr spc="-10" dirty="0"/>
              <a:t>Usługi </a:t>
            </a:r>
            <a:r>
              <a:rPr spc="-5" dirty="0"/>
              <a:t>Informatyczne i </a:t>
            </a:r>
            <a:r>
              <a:rPr spc="-10" dirty="0"/>
              <a:t>Finansowe S.A. </a:t>
            </a:r>
            <a:r>
              <a:rPr spc="-5" dirty="0"/>
              <a:t>ul. </a:t>
            </a:r>
            <a:r>
              <a:rPr spc="-10" dirty="0"/>
              <a:t>Rzemieślnicza </a:t>
            </a:r>
            <a:r>
              <a:rPr dirty="0"/>
              <a:t>33, </a:t>
            </a:r>
            <a:r>
              <a:rPr spc="5" dirty="0"/>
              <a:t>81-855 </a:t>
            </a:r>
            <a:r>
              <a:rPr spc="-5" dirty="0"/>
              <a:t>Sopot, t: + </a:t>
            </a:r>
            <a:r>
              <a:rPr dirty="0"/>
              <a:t>48 58 768 07 00 </a:t>
            </a:r>
            <a:r>
              <a:rPr spc="-5" dirty="0"/>
              <a:t>, f: + </a:t>
            </a:r>
            <a:r>
              <a:rPr dirty="0"/>
              <a:t>48 58 768 07</a:t>
            </a:r>
            <a:r>
              <a:rPr spc="55" dirty="0"/>
              <a:t> </a:t>
            </a:r>
            <a:r>
              <a:rPr dirty="0"/>
              <a:t>01</a:t>
            </a:r>
          </a:p>
          <a:p>
            <a:pPr marL="713740">
              <a:lnSpc>
                <a:spcPct val="100000"/>
              </a:lnSpc>
            </a:pPr>
            <a:r>
              <a:rPr spc="-5" dirty="0"/>
              <a:t>Oddział</a:t>
            </a:r>
            <a:r>
              <a:rPr dirty="0"/>
              <a:t> </a:t>
            </a:r>
            <a:r>
              <a:rPr spc="-5" dirty="0"/>
              <a:t>w</a:t>
            </a:r>
            <a:r>
              <a:rPr spc="-25" dirty="0"/>
              <a:t> </a:t>
            </a:r>
            <a:r>
              <a:rPr spc="-5" dirty="0"/>
              <a:t>Warszawie,</a:t>
            </a:r>
            <a:r>
              <a:rPr spc="-10" dirty="0"/>
              <a:t> </a:t>
            </a:r>
            <a:r>
              <a:rPr spc="-5" dirty="0"/>
              <a:t>ul.</a:t>
            </a:r>
            <a:r>
              <a:rPr spc="15" dirty="0"/>
              <a:t> </a:t>
            </a:r>
            <a:r>
              <a:rPr spc="-10" dirty="0"/>
              <a:t>Grzybowska</a:t>
            </a:r>
            <a:r>
              <a:rPr spc="25" dirty="0"/>
              <a:t> </a:t>
            </a:r>
            <a:r>
              <a:rPr spc="-5" dirty="0"/>
              <a:t>80/82,</a:t>
            </a:r>
            <a:r>
              <a:rPr spc="-35" dirty="0"/>
              <a:t> </a:t>
            </a:r>
            <a:r>
              <a:rPr dirty="0"/>
              <a:t>00-844</a:t>
            </a:r>
            <a:r>
              <a:rPr spc="-65" dirty="0"/>
              <a:t> </a:t>
            </a:r>
            <a:r>
              <a:rPr spc="-5" dirty="0"/>
              <a:t>Warszawa,</a:t>
            </a:r>
            <a:r>
              <a:rPr spc="-35" dirty="0"/>
              <a:t> </a:t>
            </a:r>
            <a:r>
              <a:rPr spc="-5" dirty="0"/>
              <a:t>t:</a:t>
            </a:r>
            <a:r>
              <a:rPr spc="-10" dirty="0"/>
              <a:t> </a:t>
            </a:r>
            <a:r>
              <a:rPr spc="-5" dirty="0"/>
              <a:t>+</a:t>
            </a:r>
            <a:r>
              <a:rPr dirty="0"/>
              <a:t> 48</a:t>
            </a:r>
            <a:r>
              <a:rPr spc="-20" dirty="0"/>
              <a:t> </a:t>
            </a:r>
            <a:r>
              <a:rPr dirty="0"/>
              <a:t>22</a:t>
            </a:r>
            <a:r>
              <a:rPr spc="-20" dirty="0"/>
              <a:t> </a:t>
            </a:r>
            <a:r>
              <a:rPr dirty="0"/>
              <a:t>654</a:t>
            </a:r>
            <a:r>
              <a:rPr spc="-20" dirty="0"/>
              <a:t> </a:t>
            </a:r>
            <a:r>
              <a:rPr dirty="0"/>
              <a:t>32</a:t>
            </a:r>
            <a:r>
              <a:rPr spc="-20" dirty="0"/>
              <a:t> </a:t>
            </a:r>
            <a:r>
              <a:rPr dirty="0"/>
              <a:t>81,</a:t>
            </a:r>
            <a:r>
              <a:rPr spc="-35" dirty="0"/>
              <a:t> </a:t>
            </a:r>
            <a:r>
              <a:rPr spc="-5" dirty="0"/>
              <a:t>f:</a:t>
            </a:r>
            <a:r>
              <a:rPr spc="10" dirty="0"/>
              <a:t> </a:t>
            </a:r>
            <a:r>
              <a:rPr spc="-5" dirty="0"/>
              <a:t>+</a:t>
            </a:r>
            <a:r>
              <a:rPr spc="-25" dirty="0"/>
              <a:t> </a:t>
            </a:r>
            <a:r>
              <a:rPr dirty="0"/>
              <a:t>48</a:t>
            </a:r>
            <a:r>
              <a:rPr spc="-20" dirty="0"/>
              <a:t> </a:t>
            </a:r>
            <a:r>
              <a:rPr dirty="0"/>
              <a:t>22</a:t>
            </a:r>
            <a:r>
              <a:rPr spc="-20" dirty="0"/>
              <a:t> </a:t>
            </a:r>
            <a:r>
              <a:rPr dirty="0"/>
              <a:t>654</a:t>
            </a:r>
            <a:r>
              <a:rPr spc="-20" dirty="0"/>
              <a:t> </a:t>
            </a:r>
            <a:r>
              <a:rPr dirty="0"/>
              <a:t>24</a:t>
            </a:r>
            <a:r>
              <a:rPr spc="-20" dirty="0"/>
              <a:t> </a:t>
            </a:r>
            <a:r>
              <a:rPr dirty="0"/>
              <a:t>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565655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ts val="805"/>
              </a:lnSpc>
            </a:pPr>
            <a:r>
              <a:rPr spc="-5" dirty="0"/>
              <a:t>Tytuł </a:t>
            </a:r>
            <a:r>
              <a:rPr spc="-10" dirty="0"/>
              <a:t>prezentacji </a:t>
            </a:r>
            <a:r>
              <a:rPr spc="-5" dirty="0"/>
              <a:t>w</a:t>
            </a:r>
            <a:r>
              <a:rPr spc="10" dirty="0"/>
              <a:t> </a:t>
            </a:r>
            <a:r>
              <a:rPr spc="-10" dirty="0"/>
              <a:t>stopce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565655"/>
                </a:solidFill>
                <a:latin typeface="Segoe UI"/>
                <a:cs typeface="Segoe UI"/>
              </a:defRPr>
            </a:lvl1pPr>
          </a:lstStyle>
          <a:p>
            <a:pPr marL="71120">
              <a:lnSpc>
                <a:spcPts val="805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90" dirty="0"/>
              <a:t> </a:t>
            </a:r>
            <a:r>
              <a:rPr spc="-5" dirty="0"/>
              <a:t>x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7300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565655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ts val="805"/>
              </a:lnSpc>
            </a:pPr>
            <a:r>
              <a:rPr spc="-5" dirty="0"/>
              <a:t>Atena </a:t>
            </a:r>
            <a:r>
              <a:rPr spc="-10" dirty="0"/>
              <a:t>Usługi </a:t>
            </a:r>
            <a:r>
              <a:rPr spc="-5" dirty="0"/>
              <a:t>Informatyczne i </a:t>
            </a:r>
            <a:r>
              <a:rPr spc="-10" dirty="0"/>
              <a:t>Finansowe S.A. </a:t>
            </a:r>
            <a:r>
              <a:rPr spc="-5" dirty="0"/>
              <a:t>ul. </a:t>
            </a:r>
            <a:r>
              <a:rPr spc="-10" dirty="0"/>
              <a:t>Rzemieślnicza </a:t>
            </a:r>
            <a:r>
              <a:rPr dirty="0"/>
              <a:t>33, </a:t>
            </a:r>
            <a:r>
              <a:rPr spc="5" dirty="0"/>
              <a:t>81-855 </a:t>
            </a:r>
            <a:r>
              <a:rPr spc="-5" dirty="0"/>
              <a:t>Sopot, t: + </a:t>
            </a:r>
            <a:r>
              <a:rPr dirty="0"/>
              <a:t>48 58 768 07 00 </a:t>
            </a:r>
            <a:r>
              <a:rPr spc="-5" dirty="0"/>
              <a:t>, f: + </a:t>
            </a:r>
            <a:r>
              <a:rPr dirty="0"/>
              <a:t>48 58 768 07</a:t>
            </a:r>
            <a:r>
              <a:rPr spc="55" dirty="0"/>
              <a:t> </a:t>
            </a:r>
            <a:r>
              <a:rPr dirty="0"/>
              <a:t>01</a:t>
            </a:r>
          </a:p>
          <a:p>
            <a:pPr marL="713740">
              <a:lnSpc>
                <a:spcPct val="100000"/>
              </a:lnSpc>
            </a:pPr>
            <a:r>
              <a:rPr spc="-5" dirty="0"/>
              <a:t>Oddział</a:t>
            </a:r>
            <a:r>
              <a:rPr dirty="0"/>
              <a:t> </a:t>
            </a:r>
            <a:r>
              <a:rPr spc="-5" dirty="0"/>
              <a:t>w</a:t>
            </a:r>
            <a:r>
              <a:rPr spc="-25" dirty="0"/>
              <a:t> </a:t>
            </a:r>
            <a:r>
              <a:rPr spc="-5" dirty="0"/>
              <a:t>Warszawie,</a:t>
            </a:r>
            <a:r>
              <a:rPr spc="-10" dirty="0"/>
              <a:t> </a:t>
            </a:r>
            <a:r>
              <a:rPr spc="-5" dirty="0"/>
              <a:t>ul.</a:t>
            </a:r>
            <a:r>
              <a:rPr spc="15" dirty="0"/>
              <a:t> </a:t>
            </a:r>
            <a:r>
              <a:rPr spc="-10" dirty="0"/>
              <a:t>Grzybowska</a:t>
            </a:r>
            <a:r>
              <a:rPr spc="25" dirty="0"/>
              <a:t> </a:t>
            </a:r>
            <a:r>
              <a:rPr spc="-5" dirty="0"/>
              <a:t>80/82,</a:t>
            </a:r>
            <a:r>
              <a:rPr spc="-35" dirty="0"/>
              <a:t> </a:t>
            </a:r>
            <a:r>
              <a:rPr dirty="0"/>
              <a:t>00-844</a:t>
            </a:r>
            <a:r>
              <a:rPr spc="-65" dirty="0"/>
              <a:t> </a:t>
            </a:r>
            <a:r>
              <a:rPr spc="-5" dirty="0"/>
              <a:t>Warszawa,</a:t>
            </a:r>
            <a:r>
              <a:rPr spc="-35" dirty="0"/>
              <a:t> </a:t>
            </a:r>
            <a:r>
              <a:rPr spc="-5" dirty="0"/>
              <a:t>t:</a:t>
            </a:r>
            <a:r>
              <a:rPr spc="-10" dirty="0"/>
              <a:t> </a:t>
            </a:r>
            <a:r>
              <a:rPr spc="-5" dirty="0"/>
              <a:t>+</a:t>
            </a:r>
            <a:r>
              <a:rPr dirty="0"/>
              <a:t> 48</a:t>
            </a:r>
            <a:r>
              <a:rPr spc="-20" dirty="0"/>
              <a:t> </a:t>
            </a:r>
            <a:r>
              <a:rPr dirty="0"/>
              <a:t>22</a:t>
            </a:r>
            <a:r>
              <a:rPr spc="-20" dirty="0"/>
              <a:t> </a:t>
            </a:r>
            <a:r>
              <a:rPr dirty="0"/>
              <a:t>654</a:t>
            </a:r>
            <a:r>
              <a:rPr spc="-20" dirty="0"/>
              <a:t> </a:t>
            </a:r>
            <a:r>
              <a:rPr dirty="0"/>
              <a:t>32</a:t>
            </a:r>
            <a:r>
              <a:rPr spc="-20" dirty="0"/>
              <a:t> </a:t>
            </a:r>
            <a:r>
              <a:rPr dirty="0"/>
              <a:t>81,</a:t>
            </a:r>
            <a:r>
              <a:rPr spc="-35" dirty="0"/>
              <a:t> </a:t>
            </a:r>
            <a:r>
              <a:rPr spc="-5" dirty="0"/>
              <a:t>f:</a:t>
            </a:r>
            <a:r>
              <a:rPr spc="10" dirty="0"/>
              <a:t> </a:t>
            </a:r>
            <a:r>
              <a:rPr spc="-5" dirty="0"/>
              <a:t>+</a:t>
            </a:r>
            <a:r>
              <a:rPr spc="-25" dirty="0"/>
              <a:t> </a:t>
            </a:r>
            <a:r>
              <a:rPr dirty="0"/>
              <a:t>48</a:t>
            </a:r>
            <a:r>
              <a:rPr spc="-20" dirty="0"/>
              <a:t> </a:t>
            </a:r>
            <a:r>
              <a:rPr dirty="0"/>
              <a:t>22</a:t>
            </a:r>
            <a:r>
              <a:rPr spc="-20" dirty="0"/>
              <a:t> </a:t>
            </a:r>
            <a:r>
              <a:rPr dirty="0"/>
              <a:t>654</a:t>
            </a:r>
            <a:r>
              <a:rPr spc="-20" dirty="0"/>
              <a:t> </a:t>
            </a:r>
            <a:r>
              <a:rPr dirty="0"/>
              <a:t>24</a:t>
            </a:r>
            <a:r>
              <a:rPr spc="-20" dirty="0"/>
              <a:t> </a:t>
            </a:r>
            <a:r>
              <a:rPr dirty="0"/>
              <a:t>11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565655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ts val="805"/>
              </a:lnSpc>
            </a:pPr>
            <a:r>
              <a:rPr spc="-5" dirty="0"/>
              <a:t>Tytuł </a:t>
            </a:r>
            <a:r>
              <a:rPr spc="-10" dirty="0"/>
              <a:t>prezentacji </a:t>
            </a:r>
            <a:r>
              <a:rPr spc="-5" dirty="0"/>
              <a:t>w</a:t>
            </a:r>
            <a:r>
              <a:rPr spc="10" dirty="0"/>
              <a:t> </a:t>
            </a:r>
            <a:r>
              <a:rPr spc="-10" dirty="0"/>
              <a:t>stopce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565655"/>
                </a:solidFill>
                <a:latin typeface="Segoe UI"/>
                <a:cs typeface="Segoe UI"/>
              </a:defRPr>
            </a:lvl1pPr>
          </a:lstStyle>
          <a:p>
            <a:pPr marL="71120">
              <a:lnSpc>
                <a:spcPts val="805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90" dirty="0"/>
              <a:t> </a:t>
            </a:r>
            <a:r>
              <a:rPr spc="-5" dirty="0"/>
              <a:t>x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7300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565655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ts val="805"/>
              </a:lnSpc>
            </a:pPr>
            <a:r>
              <a:rPr spc="-5" dirty="0"/>
              <a:t>Atena </a:t>
            </a:r>
            <a:r>
              <a:rPr spc="-10" dirty="0"/>
              <a:t>Usługi </a:t>
            </a:r>
            <a:r>
              <a:rPr spc="-5" dirty="0"/>
              <a:t>Informatyczne i </a:t>
            </a:r>
            <a:r>
              <a:rPr spc="-10" dirty="0"/>
              <a:t>Finansowe S.A. </a:t>
            </a:r>
            <a:r>
              <a:rPr spc="-5" dirty="0"/>
              <a:t>ul. </a:t>
            </a:r>
            <a:r>
              <a:rPr spc="-10" dirty="0"/>
              <a:t>Rzemieślnicza </a:t>
            </a:r>
            <a:r>
              <a:rPr dirty="0"/>
              <a:t>33, </a:t>
            </a:r>
            <a:r>
              <a:rPr spc="5" dirty="0"/>
              <a:t>81-855 </a:t>
            </a:r>
            <a:r>
              <a:rPr spc="-5" dirty="0"/>
              <a:t>Sopot, t: + </a:t>
            </a:r>
            <a:r>
              <a:rPr dirty="0"/>
              <a:t>48 58 768 07 00 </a:t>
            </a:r>
            <a:r>
              <a:rPr spc="-5" dirty="0"/>
              <a:t>, f: + </a:t>
            </a:r>
            <a:r>
              <a:rPr dirty="0"/>
              <a:t>48 58 768 07</a:t>
            </a:r>
            <a:r>
              <a:rPr spc="55" dirty="0"/>
              <a:t> </a:t>
            </a:r>
            <a:r>
              <a:rPr dirty="0"/>
              <a:t>01</a:t>
            </a:r>
          </a:p>
          <a:p>
            <a:pPr marL="713740">
              <a:lnSpc>
                <a:spcPct val="100000"/>
              </a:lnSpc>
            </a:pPr>
            <a:r>
              <a:rPr spc="-5" dirty="0"/>
              <a:t>Oddział</a:t>
            </a:r>
            <a:r>
              <a:rPr dirty="0"/>
              <a:t> </a:t>
            </a:r>
            <a:r>
              <a:rPr spc="-5" dirty="0"/>
              <a:t>w</a:t>
            </a:r>
            <a:r>
              <a:rPr spc="-25" dirty="0"/>
              <a:t> </a:t>
            </a:r>
            <a:r>
              <a:rPr spc="-5" dirty="0"/>
              <a:t>Warszawie,</a:t>
            </a:r>
            <a:r>
              <a:rPr spc="-10" dirty="0"/>
              <a:t> </a:t>
            </a:r>
            <a:r>
              <a:rPr spc="-5" dirty="0"/>
              <a:t>ul.</a:t>
            </a:r>
            <a:r>
              <a:rPr spc="15" dirty="0"/>
              <a:t> </a:t>
            </a:r>
            <a:r>
              <a:rPr spc="-10" dirty="0"/>
              <a:t>Grzybowska</a:t>
            </a:r>
            <a:r>
              <a:rPr spc="25" dirty="0"/>
              <a:t> </a:t>
            </a:r>
            <a:r>
              <a:rPr spc="-5" dirty="0"/>
              <a:t>80/82,</a:t>
            </a:r>
            <a:r>
              <a:rPr spc="-35" dirty="0"/>
              <a:t> </a:t>
            </a:r>
            <a:r>
              <a:rPr dirty="0"/>
              <a:t>00-844</a:t>
            </a:r>
            <a:r>
              <a:rPr spc="-65" dirty="0"/>
              <a:t> </a:t>
            </a:r>
            <a:r>
              <a:rPr spc="-5" dirty="0"/>
              <a:t>Warszawa,</a:t>
            </a:r>
            <a:r>
              <a:rPr spc="-35" dirty="0"/>
              <a:t> </a:t>
            </a:r>
            <a:r>
              <a:rPr spc="-5" dirty="0"/>
              <a:t>t:</a:t>
            </a:r>
            <a:r>
              <a:rPr spc="-10" dirty="0"/>
              <a:t> </a:t>
            </a:r>
            <a:r>
              <a:rPr spc="-5" dirty="0"/>
              <a:t>+</a:t>
            </a:r>
            <a:r>
              <a:rPr dirty="0"/>
              <a:t> 48</a:t>
            </a:r>
            <a:r>
              <a:rPr spc="-20" dirty="0"/>
              <a:t> </a:t>
            </a:r>
            <a:r>
              <a:rPr dirty="0"/>
              <a:t>22</a:t>
            </a:r>
            <a:r>
              <a:rPr spc="-20" dirty="0"/>
              <a:t> </a:t>
            </a:r>
            <a:r>
              <a:rPr dirty="0"/>
              <a:t>654</a:t>
            </a:r>
            <a:r>
              <a:rPr spc="-20" dirty="0"/>
              <a:t> </a:t>
            </a:r>
            <a:r>
              <a:rPr dirty="0"/>
              <a:t>32</a:t>
            </a:r>
            <a:r>
              <a:rPr spc="-20" dirty="0"/>
              <a:t> </a:t>
            </a:r>
            <a:r>
              <a:rPr dirty="0"/>
              <a:t>81,</a:t>
            </a:r>
            <a:r>
              <a:rPr spc="-35" dirty="0"/>
              <a:t> </a:t>
            </a:r>
            <a:r>
              <a:rPr spc="-5" dirty="0"/>
              <a:t>f:</a:t>
            </a:r>
            <a:r>
              <a:rPr spc="10" dirty="0"/>
              <a:t> </a:t>
            </a:r>
            <a:r>
              <a:rPr spc="-5" dirty="0"/>
              <a:t>+</a:t>
            </a:r>
            <a:r>
              <a:rPr spc="-25" dirty="0"/>
              <a:t> </a:t>
            </a:r>
            <a:r>
              <a:rPr dirty="0"/>
              <a:t>48</a:t>
            </a:r>
            <a:r>
              <a:rPr spc="-20" dirty="0"/>
              <a:t> </a:t>
            </a:r>
            <a:r>
              <a:rPr dirty="0"/>
              <a:t>22</a:t>
            </a:r>
            <a:r>
              <a:rPr spc="-20" dirty="0"/>
              <a:t> </a:t>
            </a:r>
            <a:r>
              <a:rPr dirty="0"/>
              <a:t>654</a:t>
            </a:r>
            <a:r>
              <a:rPr spc="-20" dirty="0"/>
              <a:t> </a:t>
            </a:r>
            <a:r>
              <a:rPr dirty="0"/>
              <a:t>24</a:t>
            </a:r>
            <a:r>
              <a:rPr spc="-20" dirty="0"/>
              <a:t> </a:t>
            </a:r>
            <a:r>
              <a:rPr dirty="0"/>
              <a:t>11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565655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ts val="805"/>
              </a:lnSpc>
            </a:pPr>
            <a:r>
              <a:rPr spc="-5" dirty="0"/>
              <a:t>Tytuł </a:t>
            </a:r>
            <a:r>
              <a:rPr spc="-10" dirty="0"/>
              <a:t>prezentacji </a:t>
            </a:r>
            <a:r>
              <a:rPr spc="-5" dirty="0"/>
              <a:t>w</a:t>
            </a:r>
            <a:r>
              <a:rPr spc="10" dirty="0"/>
              <a:t> </a:t>
            </a:r>
            <a:r>
              <a:rPr spc="-10" dirty="0"/>
              <a:t>stopce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565655"/>
                </a:solidFill>
                <a:latin typeface="Segoe UI"/>
                <a:cs typeface="Segoe UI"/>
              </a:defRPr>
            </a:lvl1pPr>
          </a:lstStyle>
          <a:p>
            <a:pPr marL="71120">
              <a:lnSpc>
                <a:spcPts val="805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90" dirty="0"/>
              <a:t> </a:t>
            </a:r>
            <a:r>
              <a:rPr spc="-5" dirty="0"/>
              <a:t>x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144000" y="6207917"/>
            <a:ext cx="635" cy="66040"/>
          </a:xfrm>
          <a:custGeom>
            <a:avLst/>
            <a:gdLst/>
            <a:ahLst/>
            <a:cxnLst/>
            <a:rect l="l" t="t" r="r" b="b"/>
            <a:pathLst>
              <a:path w="634" h="66039">
                <a:moveTo>
                  <a:pt x="0" y="65958"/>
                </a:moveTo>
                <a:lnTo>
                  <a:pt x="571" y="65958"/>
                </a:lnTo>
                <a:lnTo>
                  <a:pt x="571" y="0"/>
                </a:lnTo>
                <a:lnTo>
                  <a:pt x="0" y="0"/>
                </a:lnTo>
                <a:lnTo>
                  <a:pt x="0" y="65958"/>
                </a:lnTo>
                <a:close/>
              </a:path>
            </a:pathLst>
          </a:custGeom>
          <a:solidFill>
            <a:srgbClr val="FF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144000" y="6459390"/>
            <a:ext cx="635" cy="66040"/>
          </a:xfrm>
          <a:custGeom>
            <a:avLst/>
            <a:gdLst/>
            <a:ahLst/>
            <a:cxnLst/>
            <a:rect l="l" t="t" r="r" b="b"/>
            <a:pathLst>
              <a:path w="634" h="66040">
                <a:moveTo>
                  <a:pt x="0" y="65958"/>
                </a:moveTo>
                <a:lnTo>
                  <a:pt x="571" y="65958"/>
                </a:lnTo>
                <a:lnTo>
                  <a:pt x="571" y="0"/>
                </a:lnTo>
                <a:lnTo>
                  <a:pt x="0" y="0"/>
                </a:lnTo>
                <a:lnTo>
                  <a:pt x="0" y="65958"/>
                </a:lnTo>
                <a:close/>
              </a:path>
            </a:pathLst>
          </a:custGeom>
          <a:solidFill>
            <a:srgbClr val="FF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884414" y="5802998"/>
            <a:ext cx="1259585" cy="3623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565655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ts val="805"/>
              </a:lnSpc>
            </a:pPr>
            <a:r>
              <a:rPr spc="-5" dirty="0"/>
              <a:t>Atena </a:t>
            </a:r>
            <a:r>
              <a:rPr spc="-10" dirty="0"/>
              <a:t>Usługi </a:t>
            </a:r>
            <a:r>
              <a:rPr spc="-5" dirty="0"/>
              <a:t>Informatyczne i </a:t>
            </a:r>
            <a:r>
              <a:rPr spc="-10" dirty="0"/>
              <a:t>Finansowe S.A. </a:t>
            </a:r>
            <a:r>
              <a:rPr spc="-5" dirty="0"/>
              <a:t>ul. </a:t>
            </a:r>
            <a:r>
              <a:rPr spc="-10" dirty="0"/>
              <a:t>Rzemieślnicza </a:t>
            </a:r>
            <a:r>
              <a:rPr dirty="0"/>
              <a:t>33, </a:t>
            </a:r>
            <a:r>
              <a:rPr spc="5" dirty="0"/>
              <a:t>81-855 </a:t>
            </a:r>
            <a:r>
              <a:rPr spc="-5" dirty="0"/>
              <a:t>Sopot, t: + </a:t>
            </a:r>
            <a:r>
              <a:rPr dirty="0"/>
              <a:t>48 58 768 07 00 </a:t>
            </a:r>
            <a:r>
              <a:rPr spc="-5" dirty="0"/>
              <a:t>, f: + </a:t>
            </a:r>
            <a:r>
              <a:rPr dirty="0"/>
              <a:t>48 58 768 07</a:t>
            </a:r>
            <a:r>
              <a:rPr spc="55" dirty="0"/>
              <a:t> </a:t>
            </a:r>
            <a:r>
              <a:rPr dirty="0"/>
              <a:t>01</a:t>
            </a:r>
          </a:p>
          <a:p>
            <a:pPr marL="713740">
              <a:lnSpc>
                <a:spcPct val="100000"/>
              </a:lnSpc>
            </a:pPr>
            <a:r>
              <a:rPr spc="-5" dirty="0"/>
              <a:t>Oddział</a:t>
            </a:r>
            <a:r>
              <a:rPr dirty="0"/>
              <a:t> </a:t>
            </a:r>
            <a:r>
              <a:rPr spc="-5" dirty="0"/>
              <a:t>w</a:t>
            </a:r>
            <a:r>
              <a:rPr spc="-25" dirty="0"/>
              <a:t> </a:t>
            </a:r>
            <a:r>
              <a:rPr spc="-5" dirty="0"/>
              <a:t>Warszawie,</a:t>
            </a:r>
            <a:r>
              <a:rPr spc="-10" dirty="0"/>
              <a:t> </a:t>
            </a:r>
            <a:r>
              <a:rPr spc="-5" dirty="0"/>
              <a:t>ul.</a:t>
            </a:r>
            <a:r>
              <a:rPr spc="15" dirty="0"/>
              <a:t> </a:t>
            </a:r>
            <a:r>
              <a:rPr spc="-10" dirty="0"/>
              <a:t>Grzybowska</a:t>
            </a:r>
            <a:r>
              <a:rPr spc="25" dirty="0"/>
              <a:t> </a:t>
            </a:r>
            <a:r>
              <a:rPr spc="-5" dirty="0"/>
              <a:t>80/82,</a:t>
            </a:r>
            <a:r>
              <a:rPr spc="-35" dirty="0"/>
              <a:t> </a:t>
            </a:r>
            <a:r>
              <a:rPr dirty="0"/>
              <a:t>00-844</a:t>
            </a:r>
            <a:r>
              <a:rPr spc="-65" dirty="0"/>
              <a:t> </a:t>
            </a:r>
            <a:r>
              <a:rPr spc="-5" dirty="0"/>
              <a:t>Warszawa,</a:t>
            </a:r>
            <a:r>
              <a:rPr spc="-35" dirty="0"/>
              <a:t> </a:t>
            </a:r>
            <a:r>
              <a:rPr spc="-5" dirty="0"/>
              <a:t>t:</a:t>
            </a:r>
            <a:r>
              <a:rPr spc="-10" dirty="0"/>
              <a:t> </a:t>
            </a:r>
            <a:r>
              <a:rPr spc="-5" dirty="0"/>
              <a:t>+</a:t>
            </a:r>
            <a:r>
              <a:rPr dirty="0"/>
              <a:t> 48</a:t>
            </a:r>
            <a:r>
              <a:rPr spc="-20" dirty="0"/>
              <a:t> </a:t>
            </a:r>
            <a:r>
              <a:rPr dirty="0"/>
              <a:t>22</a:t>
            </a:r>
            <a:r>
              <a:rPr spc="-20" dirty="0"/>
              <a:t> </a:t>
            </a:r>
            <a:r>
              <a:rPr dirty="0"/>
              <a:t>654</a:t>
            </a:r>
            <a:r>
              <a:rPr spc="-20" dirty="0"/>
              <a:t> </a:t>
            </a:r>
            <a:r>
              <a:rPr dirty="0"/>
              <a:t>32</a:t>
            </a:r>
            <a:r>
              <a:rPr spc="-20" dirty="0"/>
              <a:t> </a:t>
            </a:r>
            <a:r>
              <a:rPr dirty="0"/>
              <a:t>81,</a:t>
            </a:r>
            <a:r>
              <a:rPr spc="-35" dirty="0"/>
              <a:t> </a:t>
            </a:r>
            <a:r>
              <a:rPr spc="-5" dirty="0"/>
              <a:t>f:</a:t>
            </a:r>
            <a:r>
              <a:rPr spc="10" dirty="0"/>
              <a:t> </a:t>
            </a:r>
            <a:r>
              <a:rPr spc="-5" dirty="0"/>
              <a:t>+</a:t>
            </a:r>
            <a:r>
              <a:rPr spc="-25" dirty="0"/>
              <a:t> </a:t>
            </a:r>
            <a:r>
              <a:rPr dirty="0"/>
              <a:t>48</a:t>
            </a:r>
            <a:r>
              <a:rPr spc="-20" dirty="0"/>
              <a:t> </a:t>
            </a:r>
            <a:r>
              <a:rPr dirty="0"/>
              <a:t>22</a:t>
            </a:r>
            <a:r>
              <a:rPr spc="-20" dirty="0"/>
              <a:t> </a:t>
            </a:r>
            <a:r>
              <a:rPr dirty="0"/>
              <a:t>654</a:t>
            </a:r>
            <a:r>
              <a:rPr spc="-20" dirty="0"/>
              <a:t> </a:t>
            </a:r>
            <a:r>
              <a:rPr dirty="0"/>
              <a:t>24</a:t>
            </a:r>
            <a:r>
              <a:rPr spc="-20" dirty="0"/>
              <a:t> </a:t>
            </a:r>
            <a:r>
              <a:rPr dirty="0"/>
              <a:t>11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565655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ts val="805"/>
              </a:lnSpc>
            </a:pPr>
            <a:r>
              <a:rPr spc="-5" dirty="0"/>
              <a:t>Tytuł </a:t>
            </a:r>
            <a:r>
              <a:rPr spc="-10" dirty="0"/>
              <a:t>prezentacji </a:t>
            </a:r>
            <a:r>
              <a:rPr spc="-5" dirty="0"/>
              <a:t>w</a:t>
            </a:r>
            <a:r>
              <a:rPr spc="10" dirty="0"/>
              <a:t> </a:t>
            </a:r>
            <a:r>
              <a:rPr spc="-10" dirty="0"/>
              <a:t>stopce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565655"/>
                </a:solidFill>
                <a:latin typeface="Segoe UI"/>
                <a:cs typeface="Segoe UI"/>
              </a:defRPr>
            </a:lvl1pPr>
          </a:lstStyle>
          <a:p>
            <a:pPr marL="71120">
              <a:lnSpc>
                <a:spcPts val="805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90" dirty="0"/>
              <a:t> </a:t>
            </a:r>
            <a:r>
              <a:rPr spc="-5" dirty="0"/>
              <a:t>x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143539" y="6207917"/>
            <a:ext cx="1001394" cy="66040"/>
          </a:xfrm>
          <a:custGeom>
            <a:avLst/>
            <a:gdLst/>
            <a:ahLst/>
            <a:cxnLst/>
            <a:rect l="l" t="t" r="r" b="b"/>
            <a:pathLst>
              <a:path w="1001395" h="66039">
                <a:moveTo>
                  <a:pt x="0" y="65958"/>
                </a:moveTo>
                <a:lnTo>
                  <a:pt x="1001031" y="65958"/>
                </a:lnTo>
                <a:lnTo>
                  <a:pt x="1001031" y="0"/>
                </a:lnTo>
                <a:lnTo>
                  <a:pt x="0" y="0"/>
                </a:lnTo>
                <a:lnTo>
                  <a:pt x="0" y="65958"/>
                </a:lnTo>
                <a:close/>
              </a:path>
            </a:pathLst>
          </a:custGeom>
          <a:solidFill>
            <a:srgbClr val="FF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143539" y="6459390"/>
            <a:ext cx="1001394" cy="66040"/>
          </a:xfrm>
          <a:custGeom>
            <a:avLst/>
            <a:gdLst/>
            <a:ahLst/>
            <a:cxnLst/>
            <a:rect l="l" t="t" r="r" b="b"/>
            <a:pathLst>
              <a:path w="1001395" h="66040">
                <a:moveTo>
                  <a:pt x="0" y="65958"/>
                </a:moveTo>
                <a:lnTo>
                  <a:pt x="1001031" y="65958"/>
                </a:lnTo>
                <a:lnTo>
                  <a:pt x="1001031" y="0"/>
                </a:lnTo>
                <a:lnTo>
                  <a:pt x="0" y="0"/>
                </a:lnTo>
                <a:lnTo>
                  <a:pt x="0" y="65958"/>
                </a:lnTo>
                <a:close/>
              </a:path>
            </a:pathLst>
          </a:custGeom>
          <a:solidFill>
            <a:srgbClr val="FF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077581" y="6207912"/>
            <a:ext cx="66040" cy="317500"/>
          </a:xfrm>
          <a:custGeom>
            <a:avLst/>
            <a:gdLst/>
            <a:ahLst/>
            <a:cxnLst/>
            <a:rect l="l" t="t" r="r" b="b"/>
            <a:pathLst>
              <a:path w="66040" h="317500">
                <a:moveTo>
                  <a:pt x="0" y="317436"/>
                </a:moveTo>
                <a:lnTo>
                  <a:pt x="65958" y="317436"/>
                </a:lnTo>
                <a:lnTo>
                  <a:pt x="65958" y="0"/>
                </a:lnTo>
                <a:lnTo>
                  <a:pt x="0" y="0"/>
                </a:lnTo>
                <a:lnTo>
                  <a:pt x="0" y="317436"/>
                </a:lnTo>
                <a:close/>
              </a:path>
            </a:pathLst>
          </a:custGeom>
          <a:solidFill>
            <a:srgbClr val="FF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009078" y="50"/>
            <a:ext cx="126364" cy="900430"/>
          </a:xfrm>
          <a:custGeom>
            <a:avLst/>
            <a:gdLst/>
            <a:ahLst/>
            <a:cxnLst/>
            <a:rect l="l" t="t" r="r" b="b"/>
            <a:pathLst>
              <a:path w="126365" h="900430">
                <a:moveTo>
                  <a:pt x="0" y="899998"/>
                </a:moveTo>
                <a:lnTo>
                  <a:pt x="126000" y="899998"/>
                </a:lnTo>
                <a:lnTo>
                  <a:pt x="126000" y="0"/>
                </a:lnTo>
                <a:lnTo>
                  <a:pt x="0" y="0"/>
                </a:lnTo>
                <a:lnTo>
                  <a:pt x="0" y="899998"/>
                </a:lnTo>
                <a:close/>
              </a:path>
            </a:pathLst>
          </a:custGeom>
          <a:solidFill>
            <a:srgbClr val="FF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884414" y="5802998"/>
            <a:ext cx="1259585" cy="3623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66571" y="258190"/>
            <a:ext cx="6610857" cy="3752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F7300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6812" y="2137790"/>
            <a:ext cx="7110374" cy="3634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212719" y="6262742"/>
            <a:ext cx="4790440" cy="220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565655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ts val="805"/>
              </a:lnSpc>
            </a:pPr>
            <a:r>
              <a:rPr spc="-5" dirty="0"/>
              <a:t>Atena </a:t>
            </a:r>
            <a:r>
              <a:rPr spc="-10" dirty="0"/>
              <a:t>Usługi </a:t>
            </a:r>
            <a:r>
              <a:rPr spc="-5" dirty="0"/>
              <a:t>Informatyczne i </a:t>
            </a:r>
            <a:r>
              <a:rPr spc="-10" dirty="0"/>
              <a:t>Finansowe S.A. </a:t>
            </a:r>
            <a:r>
              <a:rPr spc="-5" dirty="0"/>
              <a:t>ul. </a:t>
            </a:r>
            <a:r>
              <a:rPr spc="-10" dirty="0"/>
              <a:t>Rzemieślnicza </a:t>
            </a:r>
            <a:r>
              <a:rPr dirty="0"/>
              <a:t>33, </a:t>
            </a:r>
            <a:r>
              <a:rPr spc="5" dirty="0"/>
              <a:t>81-855 </a:t>
            </a:r>
            <a:r>
              <a:rPr spc="-5" dirty="0"/>
              <a:t>Sopot, t: + </a:t>
            </a:r>
            <a:r>
              <a:rPr dirty="0"/>
              <a:t>48 58 768 07 00 </a:t>
            </a:r>
            <a:r>
              <a:rPr spc="-5" dirty="0"/>
              <a:t>, f: + </a:t>
            </a:r>
            <a:r>
              <a:rPr dirty="0"/>
              <a:t>48 58 768 07</a:t>
            </a:r>
            <a:r>
              <a:rPr spc="55" dirty="0"/>
              <a:t> </a:t>
            </a:r>
            <a:r>
              <a:rPr dirty="0"/>
              <a:t>01</a:t>
            </a:r>
          </a:p>
          <a:p>
            <a:pPr marL="713740">
              <a:lnSpc>
                <a:spcPct val="100000"/>
              </a:lnSpc>
            </a:pPr>
            <a:r>
              <a:rPr spc="-5" dirty="0"/>
              <a:t>Oddział</a:t>
            </a:r>
            <a:r>
              <a:rPr dirty="0"/>
              <a:t> </a:t>
            </a:r>
            <a:r>
              <a:rPr spc="-5" dirty="0"/>
              <a:t>w</a:t>
            </a:r>
            <a:r>
              <a:rPr spc="-25" dirty="0"/>
              <a:t> </a:t>
            </a:r>
            <a:r>
              <a:rPr spc="-5" dirty="0"/>
              <a:t>Warszawie,</a:t>
            </a:r>
            <a:r>
              <a:rPr spc="-10" dirty="0"/>
              <a:t> </a:t>
            </a:r>
            <a:r>
              <a:rPr spc="-5" dirty="0"/>
              <a:t>ul.</a:t>
            </a:r>
            <a:r>
              <a:rPr spc="15" dirty="0"/>
              <a:t> </a:t>
            </a:r>
            <a:r>
              <a:rPr spc="-10" dirty="0"/>
              <a:t>Grzybowska</a:t>
            </a:r>
            <a:r>
              <a:rPr spc="25" dirty="0"/>
              <a:t> </a:t>
            </a:r>
            <a:r>
              <a:rPr spc="-5" dirty="0"/>
              <a:t>80/82,</a:t>
            </a:r>
            <a:r>
              <a:rPr spc="-35" dirty="0"/>
              <a:t> </a:t>
            </a:r>
            <a:r>
              <a:rPr dirty="0"/>
              <a:t>00-844</a:t>
            </a:r>
            <a:r>
              <a:rPr spc="-65" dirty="0"/>
              <a:t> </a:t>
            </a:r>
            <a:r>
              <a:rPr spc="-5" dirty="0"/>
              <a:t>Warszawa,</a:t>
            </a:r>
            <a:r>
              <a:rPr spc="-35" dirty="0"/>
              <a:t> </a:t>
            </a:r>
            <a:r>
              <a:rPr spc="-5" dirty="0"/>
              <a:t>t:</a:t>
            </a:r>
            <a:r>
              <a:rPr spc="-10" dirty="0"/>
              <a:t> </a:t>
            </a:r>
            <a:r>
              <a:rPr spc="-5" dirty="0"/>
              <a:t>+</a:t>
            </a:r>
            <a:r>
              <a:rPr dirty="0"/>
              <a:t> 48</a:t>
            </a:r>
            <a:r>
              <a:rPr spc="-20" dirty="0"/>
              <a:t> </a:t>
            </a:r>
            <a:r>
              <a:rPr dirty="0"/>
              <a:t>22</a:t>
            </a:r>
            <a:r>
              <a:rPr spc="-20" dirty="0"/>
              <a:t> </a:t>
            </a:r>
            <a:r>
              <a:rPr dirty="0"/>
              <a:t>654</a:t>
            </a:r>
            <a:r>
              <a:rPr spc="-20" dirty="0"/>
              <a:t> </a:t>
            </a:r>
            <a:r>
              <a:rPr dirty="0"/>
              <a:t>32</a:t>
            </a:r>
            <a:r>
              <a:rPr spc="-20" dirty="0"/>
              <a:t> </a:t>
            </a:r>
            <a:r>
              <a:rPr dirty="0"/>
              <a:t>81,</a:t>
            </a:r>
            <a:r>
              <a:rPr spc="-35" dirty="0"/>
              <a:t> </a:t>
            </a:r>
            <a:r>
              <a:rPr spc="-5" dirty="0"/>
              <a:t>f:</a:t>
            </a:r>
            <a:r>
              <a:rPr spc="10" dirty="0"/>
              <a:t> </a:t>
            </a:r>
            <a:r>
              <a:rPr spc="-5" dirty="0"/>
              <a:t>+</a:t>
            </a:r>
            <a:r>
              <a:rPr spc="-25" dirty="0"/>
              <a:t> </a:t>
            </a:r>
            <a:r>
              <a:rPr dirty="0"/>
              <a:t>48</a:t>
            </a:r>
            <a:r>
              <a:rPr spc="-20" dirty="0"/>
              <a:t> </a:t>
            </a:r>
            <a:r>
              <a:rPr dirty="0"/>
              <a:t>22</a:t>
            </a:r>
            <a:r>
              <a:rPr spc="-20" dirty="0"/>
              <a:t> </a:t>
            </a:r>
            <a:r>
              <a:rPr dirty="0"/>
              <a:t>654</a:t>
            </a:r>
            <a:r>
              <a:rPr spc="-20" dirty="0"/>
              <a:t> </a:t>
            </a:r>
            <a:r>
              <a:rPr dirty="0"/>
              <a:t>24</a:t>
            </a:r>
            <a:r>
              <a:rPr spc="-20" dirty="0"/>
              <a:t> </a:t>
            </a:r>
            <a:r>
              <a:rPr dirty="0"/>
              <a:t>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972045" y="6566017"/>
            <a:ext cx="1034415" cy="114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565655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ts val="805"/>
              </a:lnSpc>
            </a:pPr>
            <a:r>
              <a:rPr spc="-5" dirty="0"/>
              <a:t>Tytuł </a:t>
            </a:r>
            <a:r>
              <a:rPr spc="-10" dirty="0"/>
              <a:t>prezentacji </a:t>
            </a:r>
            <a:r>
              <a:rPr spc="-5" dirty="0"/>
              <a:t>w</a:t>
            </a:r>
            <a:r>
              <a:rPr spc="10" dirty="0"/>
              <a:t> </a:t>
            </a:r>
            <a:r>
              <a:rPr spc="-10" dirty="0"/>
              <a:t>stopce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60459" y="6317053"/>
            <a:ext cx="255904" cy="114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565655"/>
                </a:solidFill>
                <a:latin typeface="Segoe UI"/>
                <a:cs typeface="Segoe UI"/>
              </a:defRPr>
            </a:lvl1pPr>
          </a:lstStyle>
          <a:p>
            <a:pPr marL="71120">
              <a:lnSpc>
                <a:spcPts val="805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90" dirty="0"/>
              <a:t> </a:t>
            </a:r>
            <a:r>
              <a:rPr spc="-5" dirty="0"/>
              <a:t>x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50">
              <a:latin typeface="Times New Roman"/>
              <a:cs typeface="Times New Roman"/>
            </a:endParaRPr>
          </a:p>
          <a:p>
            <a:pPr marL="3225165">
              <a:lnSpc>
                <a:spcPct val="100000"/>
              </a:lnSpc>
              <a:spcBef>
                <a:spcPts val="5"/>
              </a:spcBef>
            </a:pP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Atena </a:t>
            </a:r>
            <a:r>
              <a:rPr sz="700" spc="-10" dirty="0">
                <a:solidFill>
                  <a:srgbClr val="565655"/>
                </a:solidFill>
                <a:latin typeface="Segoe UI"/>
                <a:cs typeface="Segoe UI"/>
              </a:rPr>
              <a:t>Usługi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Informatyczne i </a:t>
            </a:r>
            <a:r>
              <a:rPr sz="700" spc="-10" dirty="0">
                <a:solidFill>
                  <a:srgbClr val="565655"/>
                </a:solidFill>
                <a:latin typeface="Segoe UI"/>
                <a:cs typeface="Segoe UI"/>
              </a:rPr>
              <a:t>Finansowe S.A.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ul. </a:t>
            </a:r>
            <a:r>
              <a:rPr sz="700" spc="-10" dirty="0">
                <a:solidFill>
                  <a:srgbClr val="565655"/>
                </a:solidFill>
                <a:latin typeface="Segoe UI"/>
                <a:cs typeface="Segoe UI"/>
              </a:rPr>
              <a:t>Rzemieślnicza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33, </a:t>
            </a:r>
            <a:r>
              <a:rPr sz="700" spc="5" dirty="0">
                <a:solidFill>
                  <a:srgbClr val="565655"/>
                </a:solidFill>
                <a:latin typeface="Segoe UI"/>
                <a:cs typeface="Segoe UI"/>
              </a:rPr>
              <a:t>81-855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Sopot, t: +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48 58 768 07 00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, f: +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48 58 768 07</a:t>
            </a:r>
            <a:r>
              <a:rPr sz="700" spc="55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01</a:t>
            </a:r>
            <a:endParaRPr sz="700">
              <a:latin typeface="Segoe UI"/>
              <a:cs typeface="Segoe UI"/>
            </a:endParaRPr>
          </a:p>
          <a:p>
            <a:pPr marL="3926204">
              <a:lnSpc>
                <a:spcPct val="100000"/>
              </a:lnSpc>
              <a:tabLst>
                <a:tab pos="8830945" algn="l"/>
              </a:tabLst>
            </a:pP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Oddział w Warszawie, ul. </a:t>
            </a:r>
            <a:r>
              <a:rPr sz="700" spc="-10" dirty="0">
                <a:solidFill>
                  <a:srgbClr val="565655"/>
                </a:solidFill>
                <a:latin typeface="Segoe UI"/>
                <a:cs typeface="Segoe UI"/>
              </a:rPr>
              <a:t>Grzybowska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80/82,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00-844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Warszawa, t: +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48 22 654 32 81,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f: +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48 22 654</a:t>
            </a:r>
            <a:r>
              <a:rPr sz="700" spc="-130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24</a:t>
            </a:r>
            <a:r>
              <a:rPr sz="700" spc="-15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11	</a:t>
            </a:r>
            <a:r>
              <a:rPr sz="1050" spc="-7" baseline="31746" dirty="0">
                <a:solidFill>
                  <a:srgbClr val="565655"/>
                </a:solidFill>
                <a:latin typeface="Segoe UI"/>
                <a:cs typeface="Segoe UI"/>
              </a:rPr>
              <a:t>1 /</a:t>
            </a:r>
            <a:r>
              <a:rPr sz="1050" spc="-135" baseline="31746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1050" spc="-7" baseline="31746" dirty="0">
                <a:solidFill>
                  <a:srgbClr val="565655"/>
                </a:solidFill>
                <a:latin typeface="Segoe UI"/>
                <a:cs typeface="Segoe UI"/>
              </a:rPr>
              <a:t>x</a:t>
            </a:r>
            <a:endParaRPr sz="1050" baseline="31746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31820" y="2420873"/>
            <a:ext cx="6012180" cy="1296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52024" y="3871353"/>
            <a:ext cx="5292090" cy="238125"/>
          </a:xfrm>
          <a:custGeom>
            <a:avLst/>
            <a:gdLst/>
            <a:ahLst/>
            <a:cxnLst/>
            <a:rect l="l" t="t" r="r" b="b"/>
            <a:pathLst>
              <a:path w="5292090" h="238125">
                <a:moveTo>
                  <a:pt x="0" y="237604"/>
                </a:moveTo>
                <a:lnTo>
                  <a:pt x="5291975" y="237604"/>
                </a:lnTo>
                <a:lnTo>
                  <a:pt x="5291975" y="0"/>
                </a:lnTo>
                <a:lnTo>
                  <a:pt x="0" y="0"/>
                </a:lnTo>
                <a:lnTo>
                  <a:pt x="0" y="237604"/>
                </a:lnTo>
                <a:close/>
              </a:path>
            </a:pathLst>
          </a:custGeom>
          <a:solidFill>
            <a:srgbClr val="FF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52024" y="4777244"/>
            <a:ext cx="5290185" cy="238125"/>
          </a:xfrm>
          <a:custGeom>
            <a:avLst/>
            <a:gdLst/>
            <a:ahLst/>
            <a:cxnLst/>
            <a:rect l="l" t="t" r="r" b="b"/>
            <a:pathLst>
              <a:path w="5290184" h="238125">
                <a:moveTo>
                  <a:pt x="0" y="237604"/>
                </a:moveTo>
                <a:lnTo>
                  <a:pt x="5290070" y="237604"/>
                </a:lnTo>
                <a:lnTo>
                  <a:pt x="5290070" y="0"/>
                </a:lnTo>
                <a:lnTo>
                  <a:pt x="0" y="0"/>
                </a:lnTo>
                <a:lnTo>
                  <a:pt x="0" y="237604"/>
                </a:lnTo>
                <a:close/>
              </a:path>
            </a:pathLst>
          </a:custGeom>
          <a:solidFill>
            <a:srgbClr val="FF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14420" y="3871379"/>
            <a:ext cx="238125" cy="1143635"/>
          </a:xfrm>
          <a:custGeom>
            <a:avLst/>
            <a:gdLst/>
            <a:ahLst/>
            <a:cxnLst/>
            <a:rect l="l" t="t" r="r" b="b"/>
            <a:pathLst>
              <a:path w="238125" h="1143635">
                <a:moveTo>
                  <a:pt x="0" y="1143469"/>
                </a:moveTo>
                <a:lnTo>
                  <a:pt x="237604" y="1143469"/>
                </a:lnTo>
                <a:lnTo>
                  <a:pt x="237604" y="0"/>
                </a:lnTo>
                <a:lnTo>
                  <a:pt x="0" y="0"/>
                </a:lnTo>
                <a:lnTo>
                  <a:pt x="0" y="1143469"/>
                </a:lnTo>
                <a:close/>
              </a:path>
            </a:pathLst>
          </a:custGeom>
          <a:solidFill>
            <a:srgbClr val="FF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03928" y="4285742"/>
            <a:ext cx="483527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l-PL" sz="2000" dirty="0" err="1" smtClean="0">
                <a:latin typeface="Segoe UI"/>
                <a:cs typeface="Segoe UI"/>
              </a:rPr>
              <a:t>BigDecimal</a:t>
            </a:r>
            <a:r>
              <a:rPr lang="pl-PL" sz="2000" dirty="0" smtClean="0">
                <a:latin typeface="Segoe UI"/>
                <a:cs typeface="Segoe UI"/>
              </a:rPr>
              <a:t> i pieniądze w Javie </a:t>
            </a:r>
            <a:endParaRPr sz="2000" dirty="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03928" y="5979769"/>
            <a:ext cx="1598930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000"/>
              </a:lnSpc>
            </a:pPr>
            <a:r>
              <a:rPr sz="1400" spc="-5" dirty="0">
                <a:solidFill>
                  <a:srgbClr val="5A6366"/>
                </a:solidFill>
                <a:latin typeface="Segoe UI"/>
                <a:cs typeface="Segoe UI"/>
              </a:rPr>
              <a:t>Michał </a:t>
            </a:r>
            <a:r>
              <a:rPr sz="1400" spc="-10" dirty="0">
                <a:solidFill>
                  <a:srgbClr val="5A6366"/>
                </a:solidFill>
                <a:latin typeface="Segoe UI"/>
                <a:cs typeface="Segoe UI"/>
              </a:rPr>
              <a:t>Hoffmann  </a:t>
            </a:r>
            <a:r>
              <a:rPr sz="1400" spc="5" dirty="0">
                <a:solidFill>
                  <a:srgbClr val="5A6366"/>
                </a:solidFill>
                <a:latin typeface="Segoe UI"/>
                <a:cs typeface="Segoe UI"/>
              </a:rPr>
              <a:t>Gdańsk,</a:t>
            </a:r>
            <a:r>
              <a:rPr sz="1400" spc="-45" dirty="0">
                <a:solidFill>
                  <a:srgbClr val="5A6366"/>
                </a:solidFill>
                <a:latin typeface="Segoe UI"/>
                <a:cs typeface="Segoe UI"/>
              </a:rPr>
              <a:t> </a:t>
            </a:r>
            <a:r>
              <a:rPr sz="1400" spc="-15" dirty="0" smtClean="0">
                <a:solidFill>
                  <a:srgbClr val="5A6366"/>
                </a:solidFill>
                <a:latin typeface="Segoe UI"/>
                <a:cs typeface="Segoe UI"/>
              </a:rPr>
              <a:t>201</a:t>
            </a:r>
            <a:r>
              <a:rPr lang="pl-PL" sz="1400" spc="-15" dirty="0" smtClean="0">
                <a:solidFill>
                  <a:srgbClr val="5A6366"/>
                </a:solidFill>
                <a:latin typeface="Segoe UI"/>
                <a:cs typeface="Segoe UI"/>
              </a:rPr>
              <a:t>7</a:t>
            </a:r>
            <a:r>
              <a:rPr sz="1400" spc="-15" dirty="0" smtClean="0">
                <a:solidFill>
                  <a:srgbClr val="5A6366"/>
                </a:solidFill>
                <a:latin typeface="Segoe UI"/>
                <a:cs typeface="Segoe UI"/>
              </a:rPr>
              <a:t>-0</a:t>
            </a:r>
            <a:r>
              <a:rPr lang="pl-PL" sz="1400" spc="-15" dirty="0" smtClean="0">
                <a:solidFill>
                  <a:srgbClr val="5A6366"/>
                </a:solidFill>
                <a:latin typeface="Segoe UI"/>
                <a:cs typeface="Segoe UI"/>
              </a:rPr>
              <a:t>5</a:t>
            </a:r>
            <a:r>
              <a:rPr sz="1400" spc="-15" dirty="0" smtClean="0">
                <a:solidFill>
                  <a:srgbClr val="5A6366"/>
                </a:solidFill>
                <a:latin typeface="Segoe UI"/>
                <a:cs typeface="Segoe UI"/>
              </a:rPr>
              <a:t>-</a:t>
            </a:r>
            <a:r>
              <a:rPr lang="pl-PL" sz="1400" spc="-15" dirty="0" smtClean="0">
                <a:solidFill>
                  <a:srgbClr val="5A6366"/>
                </a:solidFill>
                <a:latin typeface="Segoe UI"/>
                <a:cs typeface="Segoe UI"/>
              </a:rPr>
              <a:t>28</a:t>
            </a:r>
            <a:endParaRPr sz="14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258190"/>
            <a:ext cx="6610857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l-PL" dirty="0" smtClean="0"/>
              <a:t>Typy proste </a:t>
            </a:r>
            <a:r>
              <a:rPr lang="pl-PL" dirty="0" err="1" smtClean="0"/>
              <a:t>double</a:t>
            </a:r>
            <a:r>
              <a:rPr lang="pl-PL" dirty="0" smtClean="0"/>
              <a:t>, </a:t>
            </a:r>
            <a:r>
              <a:rPr lang="pl-PL" dirty="0" err="1" smtClean="0"/>
              <a:t>float</a:t>
            </a:r>
            <a:r>
              <a:rPr lang="pl-PL" dirty="0" smtClean="0"/>
              <a:t> nie nadają się do reprezentowania wartości pieniężnych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05"/>
              </a:lnSpc>
            </a:pPr>
            <a:r>
              <a:rPr spc="-5" dirty="0"/>
              <a:t>Atena </a:t>
            </a:r>
            <a:r>
              <a:rPr spc="-10" dirty="0"/>
              <a:t>Usługi </a:t>
            </a:r>
            <a:r>
              <a:rPr spc="-5" dirty="0"/>
              <a:t>Informatyczne i </a:t>
            </a:r>
            <a:r>
              <a:rPr spc="-10" dirty="0"/>
              <a:t>Finansowe S.A. </a:t>
            </a:r>
            <a:r>
              <a:rPr spc="-5" dirty="0"/>
              <a:t>ul. </a:t>
            </a:r>
            <a:r>
              <a:rPr spc="-10" dirty="0"/>
              <a:t>Rzemieślnicza </a:t>
            </a:r>
            <a:r>
              <a:rPr dirty="0"/>
              <a:t>33, </a:t>
            </a:r>
            <a:r>
              <a:rPr spc="5" dirty="0"/>
              <a:t>81-855 </a:t>
            </a:r>
            <a:r>
              <a:rPr spc="-5" dirty="0"/>
              <a:t>Sopot, t: + </a:t>
            </a:r>
            <a:r>
              <a:rPr dirty="0"/>
              <a:t>48 58 768 07 00 </a:t>
            </a:r>
            <a:r>
              <a:rPr spc="-5" dirty="0"/>
              <a:t>, f: + </a:t>
            </a:r>
            <a:r>
              <a:rPr dirty="0"/>
              <a:t>48 58 768 07</a:t>
            </a:r>
            <a:r>
              <a:rPr spc="55" dirty="0"/>
              <a:t> </a:t>
            </a:r>
            <a:r>
              <a:rPr dirty="0"/>
              <a:t>01</a:t>
            </a:r>
          </a:p>
          <a:p>
            <a:pPr marL="713740">
              <a:lnSpc>
                <a:spcPct val="100000"/>
              </a:lnSpc>
            </a:pPr>
            <a:r>
              <a:rPr spc="-5" dirty="0"/>
              <a:t>Oddział</a:t>
            </a:r>
            <a:r>
              <a:rPr dirty="0"/>
              <a:t> </a:t>
            </a:r>
            <a:r>
              <a:rPr spc="-5" dirty="0"/>
              <a:t>w</a:t>
            </a:r>
            <a:r>
              <a:rPr spc="-25" dirty="0"/>
              <a:t> </a:t>
            </a:r>
            <a:r>
              <a:rPr spc="-5" dirty="0"/>
              <a:t>Warszawie,</a:t>
            </a:r>
            <a:r>
              <a:rPr spc="-10" dirty="0"/>
              <a:t> </a:t>
            </a:r>
            <a:r>
              <a:rPr spc="-5" dirty="0"/>
              <a:t>ul.</a:t>
            </a:r>
            <a:r>
              <a:rPr spc="15" dirty="0"/>
              <a:t> </a:t>
            </a:r>
            <a:r>
              <a:rPr spc="-10" dirty="0"/>
              <a:t>Grzybowska</a:t>
            </a:r>
            <a:r>
              <a:rPr spc="25" dirty="0"/>
              <a:t> </a:t>
            </a:r>
            <a:r>
              <a:rPr spc="-5" dirty="0"/>
              <a:t>80/82,</a:t>
            </a:r>
            <a:r>
              <a:rPr spc="-35" dirty="0"/>
              <a:t> </a:t>
            </a:r>
            <a:r>
              <a:rPr dirty="0"/>
              <a:t>00-844</a:t>
            </a:r>
            <a:r>
              <a:rPr spc="-65" dirty="0"/>
              <a:t> </a:t>
            </a:r>
            <a:r>
              <a:rPr spc="-5" dirty="0"/>
              <a:t>Warszawa,</a:t>
            </a:r>
            <a:r>
              <a:rPr spc="-35" dirty="0"/>
              <a:t> </a:t>
            </a:r>
            <a:r>
              <a:rPr spc="-5" dirty="0"/>
              <a:t>t:</a:t>
            </a:r>
            <a:r>
              <a:rPr spc="-10" dirty="0"/>
              <a:t> </a:t>
            </a:r>
            <a:r>
              <a:rPr spc="-5" dirty="0"/>
              <a:t>+</a:t>
            </a:r>
            <a:r>
              <a:rPr dirty="0"/>
              <a:t> 48</a:t>
            </a:r>
            <a:r>
              <a:rPr spc="-20" dirty="0"/>
              <a:t> </a:t>
            </a:r>
            <a:r>
              <a:rPr dirty="0"/>
              <a:t>22</a:t>
            </a:r>
            <a:r>
              <a:rPr spc="-20" dirty="0"/>
              <a:t> </a:t>
            </a:r>
            <a:r>
              <a:rPr dirty="0"/>
              <a:t>654</a:t>
            </a:r>
            <a:r>
              <a:rPr spc="-20" dirty="0"/>
              <a:t> </a:t>
            </a:r>
            <a:r>
              <a:rPr dirty="0"/>
              <a:t>32</a:t>
            </a:r>
            <a:r>
              <a:rPr spc="-20" dirty="0"/>
              <a:t> </a:t>
            </a:r>
            <a:r>
              <a:rPr dirty="0"/>
              <a:t>81,</a:t>
            </a:r>
            <a:r>
              <a:rPr spc="-35" dirty="0"/>
              <a:t> </a:t>
            </a:r>
            <a:r>
              <a:rPr spc="-5" dirty="0"/>
              <a:t>f:</a:t>
            </a:r>
            <a:r>
              <a:rPr spc="10" dirty="0"/>
              <a:t> </a:t>
            </a:r>
            <a:r>
              <a:rPr spc="-5" dirty="0"/>
              <a:t>+</a:t>
            </a:r>
            <a:r>
              <a:rPr spc="-25" dirty="0"/>
              <a:t> </a:t>
            </a:r>
            <a:r>
              <a:rPr dirty="0"/>
              <a:t>48</a:t>
            </a:r>
            <a:r>
              <a:rPr spc="-20" dirty="0"/>
              <a:t> </a:t>
            </a:r>
            <a:r>
              <a:rPr dirty="0"/>
              <a:t>22</a:t>
            </a:r>
            <a:r>
              <a:rPr spc="-20" dirty="0"/>
              <a:t> </a:t>
            </a:r>
            <a:r>
              <a:rPr dirty="0"/>
              <a:t>654</a:t>
            </a:r>
            <a:r>
              <a:rPr spc="-20" dirty="0"/>
              <a:t> </a:t>
            </a:r>
            <a:r>
              <a:rPr dirty="0"/>
              <a:t>24</a:t>
            </a:r>
            <a:r>
              <a:rPr spc="-20" dirty="0"/>
              <a:t> </a:t>
            </a:r>
            <a:r>
              <a:rPr dirty="0"/>
              <a:t>11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ts val="805"/>
              </a:lnSpc>
            </a:pPr>
            <a:fld id="{81D60167-4931-47E6-BA6A-407CBD079E47}" type="slidenum">
              <a:rPr spc="-5" dirty="0"/>
              <a:t>2</a:t>
            </a:fld>
            <a:r>
              <a:rPr spc="-5" dirty="0"/>
              <a:t> /</a:t>
            </a:r>
            <a:r>
              <a:rPr spc="-90" dirty="0"/>
              <a:t> </a:t>
            </a:r>
            <a:r>
              <a:rPr spc="-5" dirty="0"/>
              <a:t>x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05"/>
              </a:lnSpc>
            </a:pPr>
            <a:r>
              <a:rPr spc="-5" dirty="0"/>
              <a:t>Tytuł </a:t>
            </a:r>
            <a:r>
              <a:rPr spc="-10" dirty="0"/>
              <a:t>prezentacji </a:t>
            </a:r>
            <a:r>
              <a:rPr spc="-5" dirty="0"/>
              <a:t>w</a:t>
            </a:r>
            <a:r>
              <a:rPr spc="10" dirty="0"/>
              <a:t> </a:t>
            </a:r>
            <a:r>
              <a:rPr spc="-10" dirty="0"/>
              <a:t>stopce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381000" y="1219200"/>
            <a:ext cx="342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System.</a:t>
            </a:r>
            <a:r>
              <a:rPr lang="pl-PL" i="1" dirty="0" err="1" smtClean="0"/>
              <a:t>out.println</a:t>
            </a:r>
            <a:r>
              <a:rPr lang="pl-PL" i="1" dirty="0" smtClean="0"/>
              <a:t>(1.03d </a:t>
            </a:r>
            <a:r>
              <a:rPr lang="pl-PL" i="1" dirty="0"/>
              <a:t>- 0.42d</a:t>
            </a:r>
            <a:r>
              <a:rPr lang="pl-PL" i="1" dirty="0" smtClean="0"/>
              <a:t>);</a:t>
            </a:r>
          </a:p>
          <a:p>
            <a:endParaRPr lang="pl-PL" b="1" i="1" dirty="0"/>
          </a:p>
          <a:p>
            <a:r>
              <a:rPr lang="pl-PL" sz="2400" b="1" dirty="0"/>
              <a:t>0.610000000000000</a:t>
            </a:r>
            <a:r>
              <a:rPr lang="pl-PL" sz="2400" b="1" dirty="0">
                <a:solidFill>
                  <a:srgbClr val="FF0000"/>
                </a:solidFill>
              </a:rPr>
              <a:t>1</a:t>
            </a:r>
            <a:endParaRPr lang="pl-PL" sz="2400" b="1" dirty="0">
              <a:solidFill>
                <a:srgbClr val="FF0000"/>
              </a:solidFill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390394" y="2438400"/>
            <a:ext cx="86012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double[] numbers = new double[] { 0.1, 0.2, 0.3, 0.4, 0.5, 0.6, 0.7, 0.8, 0.9 };</a:t>
            </a:r>
          </a:p>
          <a:p>
            <a:r>
              <a:rPr lang="pl-PL" dirty="0"/>
              <a:t>for (</a:t>
            </a:r>
            <a:r>
              <a:rPr lang="pl-PL" dirty="0" err="1"/>
              <a:t>double</a:t>
            </a:r>
            <a:r>
              <a:rPr lang="pl-PL" dirty="0"/>
              <a:t> </a:t>
            </a:r>
            <a:r>
              <a:rPr lang="pl-PL" dirty="0" err="1"/>
              <a:t>nb</a:t>
            </a:r>
            <a:r>
              <a:rPr lang="pl-PL" dirty="0"/>
              <a:t> : </a:t>
            </a:r>
            <a:r>
              <a:rPr lang="pl-PL" dirty="0" err="1"/>
              <a:t>numbers</a:t>
            </a:r>
            <a:r>
              <a:rPr lang="pl-PL" dirty="0"/>
              <a:t>) {</a:t>
            </a:r>
          </a:p>
          <a:p>
            <a:r>
              <a:rPr lang="pl-PL" dirty="0" smtClean="0"/>
              <a:t>	</a:t>
            </a:r>
            <a:r>
              <a:rPr lang="pl-PL" dirty="0" err="1" smtClean="0"/>
              <a:t>System.</a:t>
            </a:r>
            <a:r>
              <a:rPr lang="pl-PL" i="1" dirty="0" err="1" smtClean="0"/>
              <a:t>out.format</a:t>
            </a:r>
            <a:r>
              <a:rPr lang="pl-PL" i="1" dirty="0"/>
              <a:t>("1 + </a:t>
            </a:r>
            <a:r>
              <a:rPr lang="pl-PL" i="1" dirty="0" err="1"/>
              <a:t>nb</a:t>
            </a:r>
            <a:r>
              <a:rPr lang="pl-PL" i="1" dirty="0"/>
              <a:t> - </a:t>
            </a:r>
            <a:r>
              <a:rPr lang="pl-PL" i="1" dirty="0" err="1"/>
              <a:t>nb</a:t>
            </a:r>
            <a:r>
              <a:rPr lang="pl-PL" i="1" dirty="0"/>
              <a:t> = </a:t>
            </a:r>
            <a:r>
              <a:rPr lang="pl-PL" i="1" dirty="0" err="1"/>
              <a:t>nb</a:t>
            </a:r>
            <a:r>
              <a:rPr lang="pl-PL" i="1" dirty="0"/>
              <a:t> - </a:t>
            </a:r>
            <a:r>
              <a:rPr lang="pl-PL" i="1" dirty="0" err="1"/>
              <a:t>nb</a:t>
            </a:r>
            <a:r>
              <a:rPr lang="pl-PL" i="1" dirty="0"/>
              <a:t> + 1 dla %s to %s: (%s, %s)\n", </a:t>
            </a:r>
            <a:r>
              <a:rPr lang="pl-PL" i="1" dirty="0" err="1"/>
              <a:t>nb</a:t>
            </a:r>
            <a:r>
              <a:rPr lang="pl-PL" i="1" dirty="0"/>
              <a:t>, 1 + </a:t>
            </a:r>
            <a:r>
              <a:rPr lang="pl-PL" i="1" dirty="0" smtClean="0"/>
              <a:t>	</a:t>
            </a:r>
            <a:r>
              <a:rPr lang="pl-PL" i="1" dirty="0" err="1" smtClean="0"/>
              <a:t>nb</a:t>
            </a:r>
            <a:r>
              <a:rPr lang="pl-PL" i="1" dirty="0" smtClean="0"/>
              <a:t> </a:t>
            </a:r>
            <a:r>
              <a:rPr lang="pl-PL" i="1" dirty="0"/>
              <a:t>- </a:t>
            </a:r>
            <a:r>
              <a:rPr lang="pl-PL" i="1" dirty="0" err="1"/>
              <a:t>nb</a:t>
            </a:r>
            <a:r>
              <a:rPr lang="pl-PL" i="1" dirty="0"/>
              <a:t> == </a:t>
            </a:r>
            <a:r>
              <a:rPr lang="pl-PL" i="1" dirty="0" err="1"/>
              <a:t>nb</a:t>
            </a:r>
            <a:r>
              <a:rPr lang="pl-PL" i="1" dirty="0"/>
              <a:t> - </a:t>
            </a:r>
            <a:r>
              <a:rPr lang="pl-PL" i="1" dirty="0" err="1"/>
              <a:t>nb</a:t>
            </a:r>
            <a:r>
              <a:rPr lang="pl-PL" i="1" dirty="0"/>
              <a:t> + 1</a:t>
            </a:r>
            <a:r>
              <a:rPr lang="pl-PL" i="1" dirty="0" smtClean="0"/>
              <a:t>,</a:t>
            </a:r>
            <a:r>
              <a:rPr lang="pl-PL" dirty="0"/>
              <a:t> </a:t>
            </a:r>
            <a:r>
              <a:rPr lang="pl-PL" dirty="0" smtClean="0"/>
              <a:t> 1 </a:t>
            </a:r>
            <a:r>
              <a:rPr lang="pl-PL" dirty="0"/>
              <a:t>+ </a:t>
            </a:r>
            <a:r>
              <a:rPr lang="pl-PL" dirty="0" err="1"/>
              <a:t>nb</a:t>
            </a:r>
            <a:r>
              <a:rPr lang="pl-PL" dirty="0"/>
              <a:t> - </a:t>
            </a:r>
            <a:r>
              <a:rPr lang="pl-PL" dirty="0" err="1"/>
              <a:t>nb</a:t>
            </a:r>
            <a:r>
              <a:rPr lang="pl-PL" dirty="0"/>
              <a:t>, </a:t>
            </a:r>
            <a:r>
              <a:rPr lang="pl-PL" dirty="0" err="1"/>
              <a:t>nb</a:t>
            </a:r>
            <a:r>
              <a:rPr lang="pl-PL" dirty="0"/>
              <a:t> - </a:t>
            </a:r>
            <a:r>
              <a:rPr lang="pl-PL" dirty="0" err="1"/>
              <a:t>nb</a:t>
            </a:r>
            <a:r>
              <a:rPr lang="pl-PL" dirty="0"/>
              <a:t> + 1);</a:t>
            </a:r>
          </a:p>
          <a:p>
            <a:r>
              <a:rPr lang="pl-PL" dirty="0"/>
              <a:t>}</a:t>
            </a:r>
            <a:endParaRPr lang="pl-PL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1783598" y="3915728"/>
            <a:ext cx="58147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/>
              <a:t>1 + </a:t>
            </a:r>
            <a:r>
              <a:rPr lang="pl-PL" sz="1600" dirty="0" err="1"/>
              <a:t>nb</a:t>
            </a:r>
            <a:r>
              <a:rPr lang="pl-PL" sz="1600" dirty="0"/>
              <a:t> - </a:t>
            </a:r>
            <a:r>
              <a:rPr lang="pl-PL" sz="1600" dirty="0" err="1"/>
              <a:t>nb</a:t>
            </a:r>
            <a:r>
              <a:rPr lang="pl-PL" sz="1600" dirty="0"/>
              <a:t> = </a:t>
            </a:r>
            <a:r>
              <a:rPr lang="pl-PL" sz="1600" dirty="0" err="1"/>
              <a:t>nb</a:t>
            </a:r>
            <a:r>
              <a:rPr lang="pl-PL" sz="1600" dirty="0"/>
              <a:t> - </a:t>
            </a:r>
            <a:r>
              <a:rPr lang="pl-PL" sz="1600" dirty="0" err="1"/>
              <a:t>nb</a:t>
            </a:r>
            <a:r>
              <a:rPr lang="pl-PL" sz="1600" dirty="0"/>
              <a:t> + 1 dla 0.1 to </a:t>
            </a:r>
            <a:r>
              <a:rPr lang="pl-PL" sz="1600" dirty="0" err="1"/>
              <a:t>true</a:t>
            </a:r>
            <a:r>
              <a:rPr lang="pl-PL" sz="1600" dirty="0"/>
              <a:t>: (1.0, 1.0)</a:t>
            </a:r>
          </a:p>
          <a:p>
            <a:r>
              <a:rPr lang="pl-PL" sz="1600" dirty="0"/>
              <a:t>1 + </a:t>
            </a:r>
            <a:r>
              <a:rPr lang="pl-PL" sz="1600" dirty="0" err="1"/>
              <a:t>nb</a:t>
            </a:r>
            <a:r>
              <a:rPr lang="pl-PL" sz="1600" dirty="0"/>
              <a:t> - </a:t>
            </a:r>
            <a:r>
              <a:rPr lang="pl-PL" sz="1600" dirty="0" err="1"/>
              <a:t>nb</a:t>
            </a:r>
            <a:r>
              <a:rPr lang="pl-PL" sz="1600" dirty="0"/>
              <a:t> = </a:t>
            </a:r>
            <a:r>
              <a:rPr lang="pl-PL" sz="1600" dirty="0" err="1"/>
              <a:t>nb</a:t>
            </a:r>
            <a:r>
              <a:rPr lang="pl-PL" sz="1600" dirty="0"/>
              <a:t> - </a:t>
            </a:r>
            <a:r>
              <a:rPr lang="pl-PL" sz="1600" dirty="0" err="1"/>
              <a:t>nb</a:t>
            </a:r>
            <a:r>
              <a:rPr lang="pl-PL" sz="1600" dirty="0"/>
              <a:t> + 1 dla 0.2 to </a:t>
            </a:r>
            <a:r>
              <a:rPr lang="pl-PL" sz="1600" dirty="0" err="1"/>
              <a:t>true</a:t>
            </a:r>
            <a:r>
              <a:rPr lang="pl-PL" sz="1600" dirty="0"/>
              <a:t>: (1.0, 1.0)</a:t>
            </a:r>
          </a:p>
          <a:p>
            <a:r>
              <a:rPr lang="pl-PL" sz="1600" dirty="0"/>
              <a:t>1 + </a:t>
            </a:r>
            <a:r>
              <a:rPr lang="pl-PL" sz="1600" dirty="0" err="1"/>
              <a:t>nb</a:t>
            </a:r>
            <a:r>
              <a:rPr lang="pl-PL" sz="1600" dirty="0"/>
              <a:t> - </a:t>
            </a:r>
            <a:r>
              <a:rPr lang="pl-PL" sz="1600" dirty="0" err="1"/>
              <a:t>nb</a:t>
            </a:r>
            <a:r>
              <a:rPr lang="pl-PL" sz="1600" dirty="0"/>
              <a:t> = </a:t>
            </a:r>
            <a:r>
              <a:rPr lang="pl-PL" sz="1600" dirty="0" err="1"/>
              <a:t>nb</a:t>
            </a:r>
            <a:r>
              <a:rPr lang="pl-PL" sz="1600" dirty="0"/>
              <a:t> - </a:t>
            </a:r>
            <a:r>
              <a:rPr lang="pl-PL" sz="1600" dirty="0" err="1"/>
              <a:t>nb</a:t>
            </a:r>
            <a:r>
              <a:rPr lang="pl-PL" sz="1600" dirty="0"/>
              <a:t> + 1 dla 0.3 to </a:t>
            </a:r>
            <a:r>
              <a:rPr lang="pl-PL" sz="1600" dirty="0" err="1"/>
              <a:t>true</a:t>
            </a:r>
            <a:r>
              <a:rPr lang="pl-PL" sz="1600" dirty="0"/>
              <a:t>: (1.0, 1.0)</a:t>
            </a:r>
          </a:p>
          <a:p>
            <a:r>
              <a:rPr lang="pl-PL" sz="1600" dirty="0"/>
              <a:t>1 + </a:t>
            </a:r>
            <a:r>
              <a:rPr lang="pl-PL" sz="1600" dirty="0" err="1"/>
              <a:t>nb</a:t>
            </a:r>
            <a:r>
              <a:rPr lang="pl-PL" sz="1600" dirty="0"/>
              <a:t> - </a:t>
            </a:r>
            <a:r>
              <a:rPr lang="pl-PL" sz="1600" dirty="0" err="1"/>
              <a:t>nb</a:t>
            </a:r>
            <a:r>
              <a:rPr lang="pl-PL" sz="1600" dirty="0"/>
              <a:t> = </a:t>
            </a:r>
            <a:r>
              <a:rPr lang="pl-PL" sz="1600" dirty="0" err="1"/>
              <a:t>nb</a:t>
            </a:r>
            <a:r>
              <a:rPr lang="pl-PL" sz="1600" dirty="0"/>
              <a:t> - </a:t>
            </a:r>
            <a:r>
              <a:rPr lang="pl-PL" sz="1600" dirty="0" err="1"/>
              <a:t>nb</a:t>
            </a:r>
            <a:r>
              <a:rPr lang="pl-PL" sz="1600" dirty="0"/>
              <a:t> + 1 dla 0.4 to </a:t>
            </a:r>
            <a:r>
              <a:rPr lang="pl-PL" sz="1600" dirty="0" err="1"/>
              <a:t>false</a:t>
            </a:r>
            <a:r>
              <a:rPr lang="pl-PL" sz="1600" dirty="0"/>
              <a:t>: (</a:t>
            </a:r>
            <a:r>
              <a:rPr lang="pl-PL" sz="1600" b="1" dirty="0">
                <a:solidFill>
                  <a:srgbClr val="FF0000"/>
                </a:solidFill>
              </a:rPr>
              <a:t>0.9999999999999999</a:t>
            </a:r>
            <a:r>
              <a:rPr lang="pl-PL" sz="1600" dirty="0"/>
              <a:t>, 1.0)</a:t>
            </a:r>
          </a:p>
          <a:p>
            <a:r>
              <a:rPr lang="pl-PL" sz="1600" dirty="0"/>
              <a:t>1 + </a:t>
            </a:r>
            <a:r>
              <a:rPr lang="pl-PL" sz="1600" dirty="0" err="1"/>
              <a:t>nb</a:t>
            </a:r>
            <a:r>
              <a:rPr lang="pl-PL" sz="1600" dirty="0"/>
              <a:t> - </a:t>
            </a:r>
            <a:r>
              <a:rPr lang="pl-PL" sz="1600" dirty="0" err="1"/>
              <a:t>nb</a:t>
            </a:r>
            <a:r>
              <a:rPr lang="pl-PL" sz="1600" dirty="0"/>
              <a:t> = </a:t>
            </a:r>
            <a:r>
              <a:rPr lang="pl-PL" sz="1600" dirty="0" err="1"/>
              <a:t>nb</a:t>
            </a:r>
            <a:r>
              <a:rPr lang="pl-PL" sz="1600" dirty="0"/>
              <a:t> - </a:t>
            </a:r>
            <a:r>
              <a:rPr lang="pl-PL" sz="1600" dirty="0" err="1"/>
              <a:t>nb</a:t>
            </a:r>
            <a:r>
              <a:rPr lang="pl-PL" sz="1600" dirty="0"/>
              <a:t> + 1 dla 0.5 to </a:t>
            </a:r>
            <a:r>
              <a:rPr lang="pl-PL" sz="1600" dirty="0" err="1"/>
              <a:t>true</a:t>
            </a:r>
            <a:r>
              <a:rPr lang="pl-PL" sz="1600" dirty="0"/>
              <a:t>: (1.0, 1.0)</a:t>
            </a:r>
          </a:p>
          <a:p>
            <a:r>
              <a:rPr lang="pl-PL" sz="1600" dirty="0"/>
              <a:t>1 + </a:t>
            </a:r>
            <a:r>
              <a:rPr lang="pl-PL" sz="1600" dirty="0" err="1"/>
              <a:t>nb</a:t>
            </a:r>
            <a:r>
              <a:rPr lang="pl-PL" sz="1600" dirty="0"/>
              <a:t> - </a:t>
            </a:r>
            <a:r>
              <a:rPr lang="pl-PL" sz="1600" dirty="0" err="1"/>
              <a:t>nb</a:t>
            </a:r>
            <a:r>
              <a:rPr lang="pl-PL" sz="1600" dirty="0"/>
              <a:t> = </a:t>
            </a:r>
            <a:r>
              <a:rPr lang="pl-PL" sz="1600" dirty="0" err="1"/>
              <a:t>nb</a:t>
            </a:r>
            <a:r>
              <a:rPr lang="pl-PL" sz="1600" dirty="0"/>
              <a:t> - </a:t>
            </a:r>
            <a:r>
              <a:rPr lang="pl-PL" sz="1600" dirty="0" err="1"/>
              <a:t>nb</a:t>
            </a:r>
            <a:r>
              <a:rPr lang="pl-PL" sz="1600" dirty="0"/>
              <a:t> + 1 dla 0.6 to </a:t>
            </a:r>
            <a:r>
              <a:rPr lang="pl-PL" sz="1600" dirty="0" err="1"/>
              <a:t>true</a:t>
            </a:r>
            <a:r>
              <a:rPr lang="pl-PL" sz="1600" dirty="0"/>
              <a:t>: (1.0, 1.0)</a:t>
            </a:r>
          </a:p>
          <a:p>
            <a:r>
              <a:rPr lang="pl-PL" sz="1600" dirty="0"/>
              <a:t>1 + </a:t>
            </a:r>
            <a:r>
              <a:rPr lang="pl-PL" sz="1600" dirty="0" err="1"/>
              <a:t>nb</a:t>
            </a:r>
            <a:r>
              <a:rPr lang="pl-PL" sz="1600" dirty="0"/>
              <a:t> - </a:t>
            </a:r>
            <a:r>
              <a:rPr lang="pl-PL" sz="1600" dirty="0" err="1"/>
              <a:t>nb</a:t>
            </a:r>
            <a:r>
              <a:rPr lang="pl-PL" sz="1600" dirty="0"/>
              <a:t> = </a:t>
            </a:r>
            <a:r>
              <a:rPr lang="pl-PL" sz="1600" dirty="0" err="1"/>
              <a:t>nb</a:t>
            </a:r>
            <a:r>
              <a:rPr lang="pl-PL" sz="1600" dirty="0"/>
              <a:t> - </a:t>
            </a:r>
            <a:r>
              <a:rPr lang="pl-PL" sz="1600" dirty="0" err="1"/>
              <a:t>nb</a:t>
            </a:r>
            <a:r>
              <a:rPr lang="pl-PL" sz="1600" dirty="0"/>
              <a:t> + 1 dla 0.7 to </a:t>
            </a:r>
            <a:r>
              <a:rPr lang="pl-PL" sz="1600" dirty="0" err="1"/>
              <a:t>true</a:t>
            </a:r>
            <a:r>
              <a:rPr lang="pl-PL" sz="1600" dirty="0"/>
              <a:t>: (1.0, 1.0)</a:t>
            </a:r>
          </a:p>
          <a:p>
            <a:r>
              <a:rPr lang="pl-PL" sz="1600" dirty="0"/>
              <a:t>1 + </a:t>
            </a:r>
            <a:r>
              <a:rPr lang="pl-PL" sz="1600" dirty="0" err="1"/>
              <a:t>nb</a:t>
            </a:r>
            <a:r>
              <a:rPr lang="pl-PL" sz="1600" dirty="0"/>
              <a:t> - </a:t>
            </a:r>
            <a:r>
              <a:rPr lang="pl-PL" sz="1600" dirty="0" err="1"/>
              <a:t>nb</a:t>
            </a:r>
            <a:r>
              <a:rPr lang="pl-PL" sz="1600" dirty="0"/>
              <a:t> = </a:t>
            </a:r>
            <a:r>
              <a:rPr lang="pl-PL" sz="1600" dirty="0" err="1"/>
              <a:t>nb</a:t>
            </a:r>
            <a:r>
              <a:rPr lang="pl-PL" sz="1600" dirty="0"/>
              <a:t> - </a:t>
            </a:r>
            <a:r>
              <a:rPr lang="pl-PL" sz="1600" dirty="0" err="1"/>
              <a:t>nb</a:t>
            </a:r>
            <a:r>
              <a:rPr lang="pl-PL" sz="1600" dirty="0"/>
              <a:t> + 1 dla 0.8 to </a:t>
            </a:r>
            <a:r>
              <a:rPr lang="pl-PL" sz="1600" dirty="0" err="1"/>
              <a:t>true</a:t>
            </a:r>
            <a:r>
              <a:rPr lang="pl-PL" sz="1600" dirty="0"/>
              <a:t>: (1.0, 1.0)</a:t>
            </a:r>
          </a:p>
          <a:p>
            <a:r>
              <a:rPr lang="pl-PL" sz="1600" dirty="0"/>
              <a:t>1 + </a:t>
            </a:r>
            <a:r>
              <a:rPr lang="pl-PL" sz="1600" dirty="0" err="1"/>
              <a:t>nb</a:t>
            </a:r>
            <a:r>
              <a:rPr lang="pl-PL" sz="1600" dirty="0"/>
              <a:t> - </a:t>
            </a:r>
            <a:r>
              <a:rPr lang="pl-PL" sz="1600" dirty="0" err="1"/>
              <a:t>nb</a:t>
            </a:r>
            <a:r>
              <a:rPr lang="pl-PL" sz="1600" dirty="0"/>
              <a:t> = </a:t>
            </a:r>
            <a:r>
              <a:rPr lang="pl-PL" sz="1600" dirty="0" err="1"/>
              <a:t>nb</a:t>
            </a:r>
            <a:r>
              <a:rPr lang="pl-PL" sz="1600" dirty="0"/>
              <a:t> - </a:t>
            </a:r>
            <a:r>
              <a:rPr lang="pl-PL" sz="1600" dirty="0" err="1"/>
              <a:t>nb</a:t>
            </a:r>
            <a:r>
              <a:rPr lang="pl-PL" sz="1600" dirty="0"/>
              <a:t> + 1 dla 0.9 to </a:t>
            </a:r>
            <a:r>
              <a:rPr lang="pl-PL" sz="1600" dirty="0" err="1"/>
              <a:t>false</a:t>
            </a:r>
            <a:r>
              <a:rPr lang="pl-PL" sz="1600" dirty="0"/>
              <a:t>: (</a:t>
            </a:r>
            <a:r>
              <a:rPr lang="pl-PL" sz="1600" b="1" dirty="0">
                <a:solidFill>
                  <a:srgbClr val="FF0000"/>
                </a:solidFill>
              </a:rPr>
              <a:t>0.9999999999999999</a:t>
            </a:r>
            <a:r>
              <a:rPr lang="pl-PL" sz="1600" dirty="0"/>
              <a:t>, 1.0)</a:t>
            </a:r>
            <a:endParaRPr lang="pl-PL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l-PL" spc="-5" dirty="0" smtClean="0"/>
              <a:t>Typ </a:t>
            </a:r>
            <a:r>
              <a:rPr lang="pl-PL" spc="-5" dirty="0" err="1" smtClean="0"/>
              <a:t>BigDecimal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143000" y="1066800"/>
            <a:ext cx="711037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355">
              <a:lnSpc>
                <a:spcPct val="100000"/>
              </a:lnSpc>
              <a:tabLst>
                <a:tab pos="390525" algn="l"/>
              </a:tabLst>
            </a:pPr>
            <a:r>
              <a:rPr lang="pl-PL" sz="1800" dirty="0" smtClean="0"/>
              <a:t>Skala oraz tryby zaokrągleń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05"/>
              </a:lnSpc>
            </a:pPr>
            <a:r>
              <a:rPr spc="-5" dirty="0"/>
              <a:t>Atena </a:t>
            </a:r>
            <a:r>
              <a:rPr spc="-10" dirty="0"/>
              <a:t>Usługi </a:t>
            </a:r>
            <a:r>
              <a:rPr spc="-5" dirty="0"/>
              <a:t>Informatyczne i </a:t>
            </a:r>
            <a:r>
              <a:rPr spc="-10" dirty="0"/>
              <a:t>Finansowe S.A. </a:t>
            </a:r>
            <a:r>
              <a:rPr spc="-5" dirty="0"/>
              <a:t>ul. </a:t>
            </a:r>
            <a:r>
              <a:rPr spc="-10" dirty="0"/>
              <a:t>Rzemieślnicza </a:t>
            </a:r>
            <a:r>
              <a:rPr dirty="0"/>
              <a:t>33, </a:t>
            </a:r>
            <a:r>
              <a:rPr spc="5" dirty="0"/>
              <a:t>81-855 </a:t>
            </a:r>
            <a:r>
              <a:rPr spc="-5" dirty="0"/>
              <a:t>Sopot, t: + </a:t>
            </a:r>
            <a:r>
              <a:rPr dirty="0"/>
              <a:t>48 58 768 07 00 </a:t>
            </a:r>
            <a:r>
              <a:rPr spc="-5" dirty="0"/>
              <a:t>, f: + </a:t>
            </a:r>
            <a:r>
              <a:rPr dirty="0"/>
              <a:t>48 58 768 07</a:t>
            </a:r>
            <a:r>
              <a:rPr spc="55" dirty="0"/>
              <a:t> </a:t>
            </a:r>
            <a:r>
              <a:rPr dirty="0"/>
              <a:t>01</a:t>
            </a:r>
          </a:p>
          <a:p>
            <a:pPr marL="713740">
              <a:lnSpc>
                <a:spcPct val="100000"/>
              </a:lnSpc>
            </a:pPr>
            <a:r>
              <a:rPr spc="-5" dirty="0"/>
              <a:t>Oddział</a:t>
            </a:r>
            <a:r>
              <a:rPr dirty="0"/>
              <a:t> </a:t>
            </a:r>
            <a:r>
              <a:rPr spc="-5" dirty="0"/>
              <a:t>w</a:t>
            </a:r>
            <a:r>
              <a:rPr spc="-25" dirty="0"/>
              <a:t> </a:t>
            </a:r>
            <a:r>
              <a:rPr spc="-5" dirty="0"/>
              <a:t>Warszawie,</a:t>
            </a:r>
            <a:r>
              <a:rPr spc="-10" dirty="0"/>
              <a:t> </a:t>
            </a:r>
            <a:r>
              <a:rPr spc="-5" dirty="0"/>
              <a:t>ul.</a:t>
            </a:r>
            <a:r>
              <a:rPr spc="15" dirty="0"/>
              <a:t> </a:t>
            </a:r>
            <a:r>
              <a:rPr spc="-10" dirty="0"/>
              <a:t>Grzybowska</a:t>
            </a:r>
            <a:r>
              <a:rPr spc="25" dirty="0"/>
              <a:t> </a:t>
            </a:r>
            <a:r>
              <a:rPr spc="-5" dirty="0"/>
              <a:t>80/82,</a:t>
            </a:r>
            <a:r>
              <a:rPr spc="-35" dirty="0"/>
              <a:t> </a:t>
            </a:r>
            <a:r>
              <a:rPr dirty="0"/>
              <a:t>00-844</a:t>
            </a:r>
            <a:r>
              <a:rPr spc="-65" dirty="0"/>
              <a:t> </a:t>
            </a:r>
            <a:r>
              <a:rPr spc="-5" dirty="0"/>
              <a:t>Warszawa,</a:t>
            </a:r>
            <a:r>
              <a:rPr spc="-35" dirty="0"/>
              <a:t> </a:t>
            </a:r>
            <a:r>
              <a:rPr spc="-5" dirty="0"/>
              <a:t>t:</a:t>
            </a:r>
            <a:r>
              <a:rPr spc="-10" dirty="0"/>
              <a:t> </a:t>
            </a:r>
            <a:r>
              <a:rPr spc="-5" dirty="0"/>
              <a:t>+</a:t>
            </a:r>
            <a:r>
              <a:rPr dirty="0"/>
              <a:t> 48</a:t>
            </a:r>
            <a:r>
              <a:rPr spc="-20" dirty="0"/>
              <a:t> </a:t>
            </a:r>
            <a:r>
              <a:rPr dirty="0"/>
              <a:t>22</a:t>
            </a:r>
            <a:r>
              <a:rPr spc="-20" dirty="0"/>
              <a:t> </a:t>
            </a:r>
            <a:r>
              <a:rPr dirty="0"/>
              <a:t>654</a:t>
            </a:r>
            <a:r>
              <a:rPr spc="-20" dirty="0"/>
              <a:t> </a:t>
            </a:r>
            <a:r>
              <a:rPr dirty="0"/>
              <a:t>32</a:t>
            </a:r>
            <a:r>
              <a:rPr spc="-20" dirty="0"/>
              <a:t> </a:t>
            </a:r>
            <a:r>
              <a:rPr dirty="0"/>
              <a:t>81,</a:t>
            </a:r>
            <a:r>
              <a:rPr spc="-35" dirty="0"/>
              <a:t> </a:t>
            </a:r>
            <a:r>
              <a:rPr spc="-5" dirty="0"/>
              <a:t>f:</a:t>
            </a:r>
            <a:r>
              <a:rPr spc="10" dirty="0"/>
              <a:t> </a:t>
            </a:r>
            <a:r>
              <a:rPr spc="-5" dirty="0"/>
              <a:t>+</a:t>
            </a:r>
            <a:r>
              <a:rPr spc="-25" dirty="0"/>
              <a:t> </a:t>
            </a:r>
            <a:r>
              <a:rPr dirty="0"/>
              <a:t>48</a:t>
            </a:r>
            <a:r>
              <a:rPr spc="-20" dirty="0"/>
              <a:t> </a:t>
            </a:r>
            <a:r>
              <a:rPr dirty="0"/>
              <a:t>22</a:t>
            </a:r>
            <a:r>
              <a:rPr spc="-20" dirty="0"/>
              <a:t> </a:t>
            </a:r>
            <a:r>
              <a:rPr dirty="0"/>
              <a:t>654</a:t>
            </a:r>
            <a:r>
              <a:rPr spc="-20" dirty="0"/>
              <a:t> </a:t>
            </a:r>
            <a:r>
              <a:rPr dirty="0"/>
              <a:t>24</a:t>
            </a:r>
            <a:r>
              <a:rPr spc="-20" dirty="0"/>
              <a:t> </a:t>
            </a:r>
            <a:r>
              <a:rPr dirty="0"/>
              <a:t>11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ts val="805"/>
              </a:lnSpc>
            </a:pPr>
            <a:fld id="{81D60167-4931-47E6-BA6A-407CBD079E47}" type="slidenum">
              <a:rPr spc="-5" dirty="0"/>
              <a:t>3</a:t>
            </a:fld>
            <a:r>
              <a:rPr spc="-5" dirty="0"/>
              <a:t> /</a:t>
            </a:r>
            <a:r>
              <a:rPr spc="-90" dirty="0"/>
              <a:t> </a:t>
            </a:r>
            <a:r>
              <a:rPr spc="-5" dirty="0"/>
              <a:t>x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05"/>
              </a:lnSpc>
            </a:pPr>
            <a:r>
              <a:rPr spc="-5" dirty="0"/>
              <a:t>Tytuł </a:t>
            </a:r>
            <a:r>
              <a:rPr spc="-10" dirty="0"/>
              <a:t>prezentacji </a:t>
            </a:r>
            <a:r>
              <a:rPr spc="-5" dirty="0"/>
              <a:t>w</a:t>
            </a:r>
            <a:r>
              <a:rPr spc="10" dirty="0"/>
              <a:t> </a:t>
            </a:r>
            <a:r>
              <a:rPr spc="-10" dirty="0"/>
              <a:t>stopce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509409"/>
              </p:ext>
            </p:extLst>
          </p:nvPr>
        </p:nvGraphicFramePr>
        <p:xfrm>
          <a:off x="457200" y="1600200"/>
          <a:ext cx="8381992" cy="37337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8971"/>
                <a:gridCol w="478971"/>
                <a:gridCol w="252790"/>
                <a:gridCol w="585410"/>
                <a:gridCol w="478971"/>
                <a:gridCol w="252790"/>
                <a:gridCol w="478971"/>
                <a:gridCol w="478971"/>
                <a:gridCol w="252790"/>
                <a:gridCol w="478971"/>
                <a:gridCol w="478971"/>
                <a:gridCol w="252790"/>
                <a:gridCol w="478971"/>
                <a:gridCol w="478971"/>
                <a:gridCol w="252790"/>
                <a:gridCol w="532190"/>
                <a:gridCol w="478971"/>
                <a:gridCol w="252790"/>
                <a:gridCol w="478971"/>
                <a:gridCol w="478971"/>
              </a:tblGrid>
              <a:tr h="33943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HALF_UP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HALF_DOWN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HALF_EVEN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CEILING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DOWN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FLOOR 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UP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  <a:tr h="339436"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5.5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5.5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5.5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5.5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5.5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5.5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5.5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39436"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2.5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2.5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2.5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2.5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2.5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2.5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2.5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39436"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1.6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1.6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1.6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1.6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1.6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1.6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1.6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39436"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1.1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1.1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1.1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1.1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1.1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1.1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1.1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39436"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1.0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1.0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1.0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1.0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1.0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1.0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1.0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39436"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-1.0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-1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-1.0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-1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-1.0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-1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-1.0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-1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-1.0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-1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-1.0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-1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-1.0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-1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39436"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-1.1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-1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-1.1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-1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-1.1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-1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-1.1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-1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-1.1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-1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-1.1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-2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-1.1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-2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39436"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-1.6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-2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-1.6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-2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-1.6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-2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-1.6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-1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-1.6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-1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-1.6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-2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-1.6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-2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39436"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-2.5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-3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-2.5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-2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-2.5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-2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-2.5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-2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-2.5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-2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-2.5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-3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-2.5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-3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39436"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-5.5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-6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-5.5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-5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-5.5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-6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-5.5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-5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-5.5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-5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-5.5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-6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>
                          <a:effectLst/>
                        </a:rPr>
                        <a:t>-5.5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u="none" strike="noStrike" dirty="0">
                          <a:effectLst/>
                        </a:rPr>
                        <a:t>-6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l-PL" spc="-5" dirty="0" smtClean="0"/>
              <a:t>Operacje</a:t>
            </a:r>
            <a:endParaRPr spc="-1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05"/>
              </a:lnSpc>
            </a:pPr>
            <a:r>
              <a:rPr spc="-5" dirty="0"/>
              <a:t>Atena </a:t>
            </a:r>
            <a:r>
              <a:rPr spc="-10" dirty="0"/>
              <a:t>Usługi </a:t>
            </a:r>
            <a:r>
              <a:rPr spc="-5" dirty="0"/>
              <a:t>Informatyczne i </a:t>
            </a:r>
            <a:r>
              <a:rPr spc="-10" dirty="0"/>
              <a:t>Finansowe S.A. </a:t>
            </a:r>
            <a:r>
              <a:rPr spc="-5" dirty="0"/>
              <a:t>ul. </a:t>
            </a:r>
            <a:r>
              <a:rPr spc="-10" dirty="0"/>
              <a:t>Rzemieślnicza </a:t>
            </a:r>
            <a:r>
              <a:rPr dirty="0"/>
              <a:t>33, </a:t>
            </a:r>
            <a:r>
              <a:rPr spc="5" dirty="0"/>
              <a:t>81-855 </a:t>
            </a:r>
            <a:r>
              <a:rPr spc="-5" dirty="0"/>
              <a:t>Sopot, t: + </a:t>
            </a:r>
            <a:r>
              <a:rPr dirty="0"/>
              <a:t>48 58 768 07 00 </a:t>
            </a:r>
            <a:r>
              <a:rPr spc="-5" dirty="0"/>
              <a:t>, f: + </a:t>
            </a:r>
            <a:r>
              <a:rPr dirty="0"/>
              <a:t>48 58 768 07</a:t>
            </a:r>
            <a:r>
              <a:rPr spc="55" dirty="0"/>
              <a:t> </a:t>
            </a:r>
            <a:r>
              <a:rPr dirty="0"/>
              <a:t>01</a:t>
            </a:r>
          </a:p>
          <a:p>
            <a:pPr marL="713740">
              <a:lnSpc>
                <a:spcPct val="100000"/>
              </a:lnSpc>
            </a:pPr>
            <a:r>
              <a:rPr spc="-5" dirty="0"/>
              <a:t>Oddział</a:t>
            </a:r>
            <a:r>
              <a:rPr dirty="0"/>
              <a:t> </a:t>
            </a:r>
            <a:r>
              <a:rPr spc="-5" dirty="0"/>
              <a:t>w</a:t>
            </a:r>
            <a:r>
              <a:rPr spc="-25" dirty="0"/>
              <a:t> </a:t>
            </a:r>
            <a:r>
              <a:rPr spc="-5" dirty="0"/>
              <a:t>Warszawie,</a:t>
            </a:r>
            <a:r>
              <a:rPr spc="-10" dirty="0"/>
              <a:t> </a:t>
            </a:r>
            <a:r>
              <a:rPr spc="-5" dirty="0"/>
              <a:t>ul.</a:t>
            </a:r>
            <a:r>
              <a:rPr spc="15" dirty="0"/>
              <a:t> </a:t>
            </a:r>
            <a:r>
              <a:rPr spc="-10" dirty="0"/>
              <a:t>Grzybowska</a:t>
            </a:r>
            <a:r>
              <a:rPr spc="25" dirty="0"/>
              <a:t> </a:t>
            </a:r>
            <a:r>
              <a:rPr spc="-5" dirty="0"/>
              <a:t>80/82,</a:t>
            </a:r>
            <a:r>
              <a:rPr spc="-35" dirty="0"/>
              <a:t> </a:t>
            </a:r>
            <a:r>
              <a:rPr dirty="0"/>
              <a:t>00-844</a:t>
            </a:r>
            <a:r>
              <a:rPr spc="-65" dirty="0"/>
              <a:t> </a:t>
            </a:r>
            <a:r>
              <a:rPr spc="-5" dirty="0"/>
              <a:t>Warszawa,</a:t>
            </a:r>
            <a:r>
              <a:rPr spc="-35" dirty="0"/>
              <a:t> </a:t>
            </a:r>
            <a:r>
              <a:rPr spc="-5" dirty="0"/>
              <a:t>t:</a:t>
            </a:r>
            <a:r>
              <a:rPr spc="-10" dirty="0"/>
              <a:t> </a:t>
            </a:r>
            <a:r>
              <a:rPr spc="-5" dirty="0"/>
              <a:t>+</a:t>
            </a:r>
            <a:r>
              <a:rPr dirty="0"/>
              <a:t> 48</a:t>
            </a:r>
            <a:r>
              <a:rPr spc="-20" dirty="0"/>
              <a:t> </a:t>
            </a:r>
            <a:r>
              <a:rPr dirty="0"/>
              <a:t>22</a:t>
            </a:r>
            <a:r>
              <a:rPr spc="-20" dirty="0"/>
              <a:t> </a:t>
            </a:r>
            <a:r>
              <a:rPr dirty="0"/>
              <a:t>654</a:t>
            </a:r>
            <a:r>
              <a:rPr spc="-20" dirty="0"/>
              <a:t> </a:t>
            </a:r>
            <a:r>
              <a:rPr dirty="0"/>
              <a:t>32</a:t>
            </a:r>
            <a:r>
              <a:rPr spc="-20" dirty="0"/>
              <a:t> </a:t>
            </a:r>
            <a:r>
              <a:rPr dirty="0"/>
              <a:t>81,</a:t>
            </a:r>
            <a:r>
              <a:rPr spc="-35" dirty="0"/>
              <a:t> </a:t>
            </a:r>
            <a:r>
              <a:rPr spc="-5" dirty="0"/>
              <a:t>f:</a:t>
            </a:r>
            <a:r>
              <a:rPr spc="10" dirty="0"/>
              <a:t> </a:t>
            </a:r>
            <a:r>
              <a:rPr spc="-5" dirty="0"/>
              <a:t>+</a:t>
            </a:r>
            <a:r>
              <a:rPr spc="-25" dirty="0"/>
              <a:t> </a:t>
            </a:r>
            <a:r>
              <a:rPr dirty="0"/>
              <a:t>48</a:t>
            </a:r>
            <a:r>
              <a:rPr spc="-20" dirty="0"/>
              <a:t> </a:t>
            </a:r>
            <a:r>
              <a:rPr dirty="0"/>
              <a:t>22</a:t>
            </a:r>
            <a:r>
              <a:rPr spc="-20" dirty="0"/>
              <a:t> </a:t>
            </a:r>
            <a:r>
              <a:rPr dirty="0"/>
              <a:t>654</a:t>
            </a:r>
            <a:r>
              <a:rPr spc="-20" dirty="0"/>
              <a:t> </a:t>
            </a:r>
            <a:r>
              <a:rPr dirty="0"/>
              <a:t>24</a:t>
            </a:r>
            <a:r>
              <a:rPr spc="-20" dirty="0"/>
              <a:t> </a:t>
            </a:r>
            <a:r>
              <a:rPr dirty="0"/>
              <a:t>11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ts val="805"/>
              </a:lnSpc>
            </a:pPr>
            <a:fld id="{81D60167-4931-47E6-BA6A-407CBD079E47}" type="slidenum">
              <a:rPr spc="-5" dirty="0"/>
              <a:t>4</a:t>
            </a:fld>
            <a:r>
              <a:rPr spc="-5" dirty="0"/>
              <a:t> /</a:t>
            </a:r>
            <a:r>
              <a:rPr spc="-90" dirty="0"/>
              <a:t> </a:t>
            </a:r>
            <a:r>
              <a:rPr spc="-5" dirty="0"/>
              <a:t>x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05"/>
              </a:lnSpc>
            </a:pPr>
            <a:r>
              <a:rPr spc="-5" dirty="0"/>
              <a:t>Tytuł </a:t>
            </a:r>
            <a:r>
              <a:rPr spc="-10" dirty="0"/>
              <a:t>prezentacji </a:t>
            </a:r>
            <a:r>
              <a:rPr spc="-5" dirty="0"/>
              <a:t>w</a:t>
            </a:r>
            <a:r>
              <a:rPr spc="10" dirty="0"/>
              <a:t> </a:t>
            </a:r>
            <a:r>
              <a:rPr spc="-10" dirty="0"/>
              <a:t>stopce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4572000" y="1905000"/>
            <a:ext cx="3898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Odejmowanie</a:t>
            </a:r>
          </a:p>
          <a:p>
            <a:r>
              <a:rPr lang="pl-PL" b="1" dirty="0" err="1"/>
              <a:t>BigDecimal</a:t>
            </a:r>
            <a:r>
              <a:rPr lang="pl-PL" b="1" dirty="0"/>
              <a:t> r2 = bd3.subtract(bd4);</a:t>
            </a:r>
            <a:endParaRPr lang="pl-PL" b="1" dirty="0"/>
          </a:p>
        </p:txBody>
      </p:sp>
      <p:sp>
        <p:nvSpPr>
          <p:cNvPr id="9" name="pole tekstowe 8"/>
          <p:cNvSpPr txBox="1"/>
          <p:nvPr/>
        </p:nvSpPr>
        <p:spPr>
          <a:xfrm>
            <a:off x="826155" y="1371600"/>
            <a:ext cx="3898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Dodawanie</a:t>
            </a:r>
          </a:p>
          <a:p>
            <a:r>
              <a:rPr lang="pl-PL" b="1" dirty="0" err="1"/>
              <a:t>BigDecimal</a:t>
            </a:r>
            <a:r>
              <a:rPr lang="pl-PL" b="1" dirty="0"/>
              <a:t> r1 = </a:t>
            </a:r>
            <a:r>
              <a:rPr lang="pl-PL" b="1" dirty="0" err="1"/>
              <a:t>bd.add</a:t>
            </a:r>
            <a:r>
              <a:rPr lang="pl-PL" b="1" dirty="0"/>
              <a:t>(bd2);</a:t>
            </a:r>
            <a:endParaRPr lang="pl-PL" b="1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857470" y="2551331"/>
            <a:ext cx="3898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Mnożenie</a:t>
            </a:r>
          </a:p>
          <a:p>
            <a:r>
              <a:rPr lang="pl-PL" b="1" dirty="0" err="1"/>
              <a:t>BigDecimal</a:t>
            </a:r>
            <a:r>
              <a:rPr lang="pl-PL" b="1" dirty="0"/>
              <a:t> r3 = bd4.multiply(</a:t>
            </a:r>
            <a:r>
              <a:rPr lang="pl-PL" b="1" dirty="0" err="1"/>
              <a:t>bd</a:t>
            </a:r>
            <a:r>
              <a:rPr lang="pl-PL" b="1" dirty="0"/>
              <a:t>);</a:t>
            </a:r>
            <a:endParaRPr lang="pl-PL" b="1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4564693" y="3197662"/>
            <a:ext cx="3898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Dzielenie</a:t>
            </a:r>
          </a:p>
          <a:p>
            <a:r>
              <a:rPr lang="pl-PL" b="1" dirty="0" err="1"/>
              <a:t>BigDecimal</a:t>
            </a:r>
            <a:r>
              <a:rPr lang="pl-PL" b="1" dirty="0"/>
              <a:t> r4 = </a:t>
            </a:r>
            <a:r>
              <a:rPr lang="pl-PL" b="1" dirty="0" err="1"/>
              <a:t>bd.divide</a:t>
            </a:r>
            <a:r>
              <a:rPr lang="pl-PL" b="1" dirty="0"/>
              <a:t>(bd2);</a:t>
            </a:r>
            <a:endParaRPr lang="pl-PL" b="1" dirty="0"/>
          </a:p>
        </p:txBody>
      </p:sp>
      <p:sp>
        <p:nvSpPr>
          <p:cNvPr id="12" name="pole tekstowe 11"/>
          <p:cNvSpPr txBox="1"/>
          <p:nvPr/>
        </p:nvSpPr>
        <p:spPr>
          <a:xfrm>
            <a:off x="228600" y="4267200"/>
            <a:ext cx="868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Uwaga. Przy dzieleniu, gdy niezgodne są </a:t>
            </a:r>
            <a:r>
              <a:rPr lang="pl-PL" dirty="0" err="1" smtClean="0"/>
              <a:t>scale</a:t>
            </a:r>
            <a:r>
              <a:rPr lang="pl-PL" dirty="0" smtClean="0"/>
              <a:t>, klasa może zgłosić wyjątek:</a:t>
            </a:r>
          </a:p>
          <a:p>
            <a:endParaRPr lang="pl-PL" u="sng" dirty="0" smtClean="0"/>
          </a:p>
          <a:p>
            <a:r>
              <a:rPr lang="en-US" u="sng" dirty="0" err="1" smtClean="0">
                <a:solidFill>
                  <a:srgbClr val="FF0000"/>
                </a:solidFill>
              </a:rPr>
              <a:t>java.lang.ArithmeticException</a:t>
            </a:r>
            <a:r>
              <a:rPr lang="en-US" u="sng" dirty="0">
                <a:solidFill>
                  <a:srgbClr val="FF0000"/>
                </a:solidFill>
              </a:rPr>
              <a:t>: Non-terminating decimal expansion; no exact representable decimal result</a:t>
            </a:r>
            <a:endParaRPr lang="pl-PL" dirty="0">
              <a:solidFill>
                <a:srgbClr val="FF0000"/>
              </a:solidFill>
            </a:endParaRPr>
          </a:p>
          <a:p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l-PL" spc="-5" dirty="0" smtClean="0"/>
              <a:t>Zaimplementujmy sobie klasę Money …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05"/>
              </a:lnSpc>
            </a:pPr>
            <a:r>
              <a:rPr spc="-5" dirty="0"/>
              <a:t>Atena </a:t>
            </a:r>
            <a:r>
              <a:rPr spc="-10" dirty="0"/>
              <a:t>Usługi </a:t>
            </a:r>
            <a:r>
              <a:rPr spc="-5" dirty="0"/>
              <a:t>Informatyczne i </a:t>
            </a:r>
            <a:r>
              <a:rPr spc="-10" dirty="0"/>
              <a:t>Finansowe S.A. </a:t>
            </a:r>
            <a:r>
              <a:rPr spc="-5" dirty="0"/>
              <a:t>ul. </a:t>
            </a:r>
            <a:r>
              <a:rPr spc="-10" dirty="0"/>
              <a:t>Rzemieślnicza </a:t>
            </a:r>
            <a:r>
              <a:rPr dirty="0"/>
              <a:t>33, </a:t>
            </a:r>
            <a:r>
              <a:rPr spc="5" dirty="0"/>
              <a:t>81-855 </a:t>
            </a:r>
            <a:r>
              <a:rPr spc="-5" dirty="0"/>
              <a:t>Sopot, t: + </a:t>
            </a:r>
            <a:r>
              <a:rPr dirty="0"/>
              <a:t>48 58 768 07 00 </a:t>
            </a:r>
            <a:r>
              <a:rPr spc="-5" dirty="0"/>
              <a:t>, f: + </a:t>
            </a:r>
            <a:r>
              <a:rPr dirty="0"/>
              <a:t>48 58 768 07</a:t>
            </a:r>
            <a:r>
              <a:rPr spc="55" dirty="0"/>
              <a:t> </a:t>
            </a:r>
            <a:r>
              <a:rPr dirty="0"/>
              <a:t>01</a:t>
            </a:r>
          </a:p>
          <a:p>
            <a:pPr marL="713740">
              <a:lnSpc>
                <a:spcPct val="100000"/>
              </a:lnSpc>
            </a:pPr>
            <a:r>
              <a:rPr spc="-5" dirty="0"/>
              <a:t>Oddział</a:t>
            </a:r>
            <a:r>
              <a:rPr dirty="0"/>
              <a:t> </a:t>
            </a:r>
            <a:r>
              <a:rPr spc="-5" dirty="0"/>
              <a:t>w</a:t>
            </a:r>
            <a:r>
              <a:rPr spc="-25" dirty="0"/>
              <a:t> </a:t>
            </a:r>
            <a:r>
              <a:rPr spc="-5" dirty="0"/>
              <a:t>Warszawie,</a:t>
            </a:r>
            <a:r>
              <a:rPr spc="-10" dirty="0"/>
              <a:t> </a:t>
            </a:r>
            <a:r>
              <a:rPr spc="-5" dirty="0"/>
              <a:t>ul.</a:t>
            </a:r>
            <a:r>
              <a:rPr spc="15" dirty="0"/>
              <a:t> </a:t>
            </a:r>
            <a:r>
              <a:rPr spc="-10" dirty="0"/>
              <a:t>Grzybowska</a:t>
            </a:r>
            <a:r>
              <a:rPr spc="25" dirty="0"/>
              <a:t> </a:t>
            </a:r>
            <a:r>
              <a:rPr spc="-5" dirty="0"/>
              <a:t>80/82,</a:t>
            </a:r>
            <a:r>
              <a:rPr spc="-35" dirty="0"/>
              <a:t> </a:t>
            </a:r>
            <a:r>
              <a:rPr dirty="0"/>
              <a:t>00-844</a:t>
            </a:r>
            <a:r>
              <a:rPr spc="-65" dirty="0"/>
              <a:t> </a:t>
            </a:r>
            <a:r>
              <a:rPr spc="-5" dirty="0"/>
              <a:t>Warszawa,</a:t>
            </a:r>
            <a:r>
              <a:rPr spc="-35" dirty="0"/>
              <a:t> </a:t>
            </a:r>
            <a:r>
              <a:rPr spc="-5" dirty="0"/>
              <a:t>t:</a:t>
            </a:r>
            <a:r>
              <a:rPr spc="-10" dirty="0"/>
              <a:t> </a:t>
            </a:r>
            <a:r>
              <a:rPr spc="-5" dirty="0"/>
              <a:t>+</a:t>
            </a:r>
            <a:r>
              <a:rPr dirty="0"/>
              <a:t> 48</a:t>
            </a:r>
            <a:r>
              <a:rPr spc="-20" dirty="0"/>
              <a:t> </a:t>
            </a:r>
            <a:r>
              <a:rPr dirty="0"/>
              <a:t>22</a:t>
            </a:r>
            <a:r>
              <a:rPr spc="-20" dirty="0"/>
              <a:t> </a:t>
            </a:r>
            <a:r>
              <a:rPr dirty="0"/>
              <a:t>654</a:t>
            </a:r>
            <a:r>
              <a:rPr spc="-20" dirty="0"/>
              <a:t> </a:t>
            </a:r>
            <a:r>
              <a:rPr dirty="0"/>
              <a:t>32</a:t>
            </a:r>
            <a:r>
              <a:rPr spc="-20" dirty="0"/>
              <a:t> </a:t>
            </a:r>
            <a:r>
              <a:rPr dirty="0"/>
              <a:t>81,</a:t>
            </a:r>
            <a:r>
              <a:rPr spc="-35" dirty="0"/>
              <a:t> </a:t>
            </a:r>
            <a:r>
              <a:rPr spc="-5" dirty="0"/>
              <a:t>f:</a:t>
            </a:r>
            <a:r>
              <a:rPr spc="10" dirty="0"/>
              <a:t> </a:t>
            </a:r>
            <a:r>
              <a:rPr spc="-5" dirty="0"/>
              <a:t>+</a:t>
            </a:r>
            <a:r>
              <a:rPr spc="-25" dirty="0"/>
              <a:t> </a:t>
            </a:r>
            <a:r>
              <a:rPr dirty="0"/>
              <a:t>48</a:t>
            </a:r>
            <a:r>
              <a:rPr spc="-20" dirty="0"/>
              <a:t> </a:t>
            </a:r>
            <a:r>
              <a:rPr dirty="0"/>
              <a:t>22</a:t>
            </a:r>
            <a:r>
              <a:rPr spc="-20" dirty="0"/>
              <a:t> </a:t>
            </a:r>
            <a:r>
              <a:rPr dirty="0"/>
              <a:t>654</a:t>
            </a:r>
            <a:r>
              <a:rPr spc="-20" dirty="0"/>
              <a:t> </a:t>
            </a:r>
            <a:r>
              <a:rPr dirty="0"/>
              <a:t>24</a:t>
            </a:r>
            <a:r>
              <a:rPr spc="-20" dirty="0"/>
              <a:t> </a:t>
            </a:r>
            <a:r>
              <a:rPr dirty="0"/>
              <a:t>11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ts val="805"/>
              </a:lnSpc>
            </a:pPr>
            <a:fld id="{81D60167-4931-47E6-BA6A-407CBD079E47}" type="slidenum">
              <a:rPr spc="-5" dirty="0"/>
              <a:t>5</a:t>
            </a:fld>
            <a:r>
              <a:rPr spc="-5" dirty="0"/>
              <a:t> /</a:t>
            </a:r>
            <a:r>
              <a:rPr spc="-90" dirty="0"/>
              <a:t> </a:t>
            </a:r>
            <a:r>
              <a:rPr spc="-5" dirty="0"/>
              <a:t>x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05"/>
              </a:lnSpc>
            </a:pPr>
            <a:r>
              <a:rPr spc="-5" dirty="0"/>
              <a:t>Tytuł </a:t>
            </a:r>
            <a:r>
              <a:rPr spc="-10" dirty="0"/>
              <a:t>prezentacji </a:t>
            </a:r>
            <a:r>
              <a:rPr spc="-5" dirty="0"/>
              <a:t>w</a:t>
            </a:r>
            <a:r>
              <a:rPr spc="10" dirty="0"/>
              <a:t> </a:t>
            </a:r>
            <a:r>
              <a:rPr spc="-10" dirty="0"/>
              <a:t>stopce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1233488"/>
            <a:ext cx="637222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Biblioteka JODA MONEY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1"/>
          </p:nvPr>
        </p:nvSpPr>
        <p:spPr>
          <a:xfrm>
            <a:off x="1016812" y="2137790"/>
            <a:ext cx="7365188" cy="2154436"/>
          </a:xfrm>
        </p:spPr>
        <p:txBody>
          <a:bodyPr/>
          <a:lstStyle/>
          <a:p>
            <a:r>
              <a:rPr lang="pl-PL" sz="2000" dirty="0"/>
              <a:t>&lt;!-- https://mvnrepository.com/artifact/org.joda/joda-money </a:t>
            </a:r>
            <a:r>
              <a:rPr lang="pl-PL" sz="2000" dirty="0" smtClean="0"/>
              <a:t>--&gt;</a:t>
            </a:r>
          </a:p>
          <a:p>
            <a:endParaRPr lang="pl-PL" sz="2000" dirty="0"/>
          </a:p>
          <a:p>
            <a:r>
              <a:rPr lang="pl-PL" sz="2000" dirty="0"/>
              <a:t>&lt;</a:t>
            </a:r>
            <a:r>
              <a:rPr lang="pl-PL" sz="2000" dirty="0" err="1"/>
              <a:t>dependency</a:t>
            </a:r>
            <a:r>
              <a:rPr lang="pl-PL" sz="2000" dirty="0"/>
              <a:t>&gt;</a:t>
            </a:r>
          </a:p>
          <a:p>
            <a:r>
              <a:rPr lang="pl-PL" sz="2000" dirty="0" smtClean="0"/>
              <a:t>	&lt;</a:t>
            </a:r>
            <a:r>
              <a:rPr lang="pl-PL" sz="2000" dirty="0" err="1"/>
              <a:t>groupId</a:t>
            </a:r>
            <a:r>
              <a:rPr lang="pl-PL" sz="2000" dirty="0"/>
              <a:t>&gt;</a:t>
            </a:r>
            <a:r>
              <a:rPr lang="pl-PL" sz="2000" dirty="0" err="1"/>
              <a:t>org.joda</a:t>
            </a:r>
            <a:r>
              <a:rPr lang="pl-PL" sz="2000" dirty="0"/>
              <a:t>&lt;/</a:t>
            </a:r>
            <a:r>
              <a:rPr lang="pl-PL" sz="2000" dirty="0" err="1"/>
              <a:t>groupId</a:t>
            </a:r>
            <a:r>
              <a:rPr lang="pl-PL" sz="2000" dirty="0"/>
              <a:t>&gt;</a:t>
            </a:r>
          </a:p>
          <a:p>
            <a:r>
              <a:rPr lang="pl-PL" sz="2000" dirty="0" smtClean="0"/>
              <a:t>	&lt;</a:t>
            </a:r>
            <a:r>
              <a:rPr lang="pl-PL" sz="2000" dirty="0" err="1"/>
              <a:t>artifactId</a:t>
            </a:r>
            <a:r>
              <a:rPr lang="pl-PL" sz="2000" dirty="0"/>
              <a:t>&gt;</a:t>
            </a:r>
            <a:r>
              <a:rPr lang="pl-PL" sz="2000" u="sng" dirty="0" err="1"/>
              <a:t>joda-money</a:t>
            </a:r>
            <a:r>
              <a:rPr lang="pl-PL" sz="2000" u="sng" dirty="0"/>
              <a:t>&lt;/</a:t>
            </a:r>
            <a:r>
              <a:rPr lang="pl-PL" sz="2000" u="sng" dirty="0" err="1"/>
              <a:t>artifactId</a:t>
            </a:r>
            <a:r>
              <a:rPr lang="pl-PL" sz="2000" u="sng" dirty="0"/>
              <a:t>&gt;</a:t>
            </a:r>
          </a:p>
          <a:p>
            <a:r>
              <a:rPr lang="pl-PL" sz="2000" dirty="0" smtClean="0"/>
              <a:t>	&lt;</a:t>
            </a:r>
            <a:r>
              <a:rPr lang="pl-PL" sz="2000" dirty="0"/>
              <a:t>version&gt;0.12&lt;/version&gt;</a:t>
            </a:r>
          </a:p>
          <a:p>
            <a:r>
              <a:rPr lang="pl-PL" sz="2000" dirty="0"/>
              <a:t>&lt;/</a:t>
            </a:r>
            <a:r>
              <a:rPr lang="pl-PL" sz="2000" dirty="0" err="1"/>
              <a:t>dependency</a:t>
            </a:r>
            <a:r>
              <a:rPr lang="pl-PL" sz="2000" dirty="0"/>
              <a:t>&gt;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70975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0" y="6207917"/>
            <a:ext cx="635" cy="66040"/>
          </a:xfrm>
          <a:custGeom>
            <a:avLst/>
            <a:gdLst/>
            <a:ahLst/>
            <a:cxnLst/>
            <a:rect l="l" t="t" r="r" b="b"/>
            <a:pathLst>
              <a:path w="634" h="66039">
                <a:moveTo>
                  <a:pt x="0" y="65958"/>
                </a:moveTo>
                <a:lnTo>
                  <a:pt x="571" y="65958"/>
                </a:lnTo>
                <a:lnTo>
                  <a:pt x="571" y="0"/>
                </a:lnTo>
                <a:lnTo>
                  <a:pt x="0" y="0"/>
                </a:lnTo>
                <a:lnTo>
                  <a:pt x="0" y="65958"/>
                </a:lnTo>
                <a:close/>
              </a:path>
            </a:pathLst>
          </a:custGeom>
          <a:solidFill>
            <a:srgbClr val="FF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0" y="6459390"/>
            <a:ext cx="635" cy="66040"/>
          </a:xfrm>
          <a:custGeom>
            <a:avLst/>
            <a:gdLst/>
            <a:ahLst/>
            <a:cxnLst/>
            <a:rect l="l" t="t" r="r" b="b"/>
            <a:pathLst>
              <a:path w="634" h="66040">
                <a:moveTo>
                  <a:pt x="0" y="65958"/>
                </a:moveTo>
                <a:lnTo>
                  <a:pt x="571" y="65958"/>
                </a:lnTo>
                <a:lnTo>
                  <a:pt x="571" y="0"/>
                </a:lnTo>
                <a:lnTo>
                  <a:pt x="0" y="0"/>
                </a:lnTo>
                <a:lnTo>
                  <a:pt x="0" y="65958"/>
                </a:lnTo>
                <a:close/>
              </a:path>
            </a:pathLst>
          </a:custGeom>
          <a:solidFill>
            <a:srgbClr val="FF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84414" y="5802998"/>
            <a:ext cx="1259585" cy="3623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50">
              <a:latin typeface="Times New Roman"/>
              <a:cs typeface="Times New Roman"/>
            </a:endParaRPr>
          </a:p>
          <a:p>
            <a:pPr marL="3225165">
              <a:lnSpc>
                <a:spcPct val="100000"/>
              </a:lnSpc>
              <a:spcBef>
                <a:spcPts val="5"/>
              </a:spcBef>
            </a:pP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Atena </a:t>
            </a:r>
            <a:r>
              <a:rPr sz="700" spc="-10" dirty="0">
                <a:solidFill>
                  <a:srgbClr val="565655"/>
                </a:solidFill>
                <a:latin typeface="Segoe UI"/>
                <a:cs typeface="Segoe UI"/>
              </a:rPr>
              <a:t>Usługi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Informatyczne i </a:t>
            </a:r>
            <a:r>
              <a:rPr sz="700" spc="-10" dirty="0">
                <a:solidFill>
                  <a:srgbClr val="565655"/>
                </a:solidFill>
                <a:latin typeface="Segoe UI"/>
                <a:cs typeface="Segoe UI"/>
              </a:rPr>
              <a:t>Finansowe S.A.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ul. </a:t>
            </a:r>
            <a:r>
              <a:rPr sz="700" spc="-10" dirty="0">
                <a:solidFill>
                  <a:srgbClr val="565655"/>
                </a:solidFill>
                <a:latin typeface="Segoe UI"/>
                <a:cs typeface="Segoe UI"/>
              </a:rPr>
              <a:t>Rzemieślnicza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33, </a:t>
            </a:r>
            <a:r>
              <a:rPr sz="700" spc="5" dirty="0">
                <a:solidFill>
                  <a:srgbClr val="565655"/>
                </a:solidFill>
                <a:latin typeface="Segoe UI"/>
                <a:cs typeface="Segoe UI"/>
              </a:rPr>
              <a:t>81-855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Sopot, t: +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48 58 768 07 00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, f: +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48 58 768 07</a:t>
            </a:r>
            <a:r>
              <a:rPr sz="700" spc="55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01</a:t>
            </a:r>
            <a:endParaRPr sz="700">
              <a:latin typeface="Segoe UI"/>
              <a:cs typeface="Segoe UI"/>
            </a:endParaRPr>
          </a:p>
          <a:p>
            <a:pPr marL="3926204">
              <a:lnSpc>
                <a:spcPct val="100000"/>
              </a:lnSpc>
              <a:tabLst>
                <a:tab pos="8785225" algn="l"/>
              </a:tabLst>
            </a:pP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Oddział w Warszawie, ul. </a:t>
            </a:r>
            <a:r>
              <a:rPr sz="700" spc="-10" dirty="0">
                <a:solidFill>
                  <a:srgbClr val="565655"/>
                </a:solidFill>
                <a:latin typeface="Segoe UI"/>
                <a:cs typeface="Segoe UI"/>
              </a:rPr>
              <a:t>Grzybowska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80/82,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00-844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Warszawa, t: +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48 22 654 32 81,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f: +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48 22 654</a:t>
            </a:r>
            <a:r>
              <a:rPr sz="700" spc="-130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24</a:t>
            </a:r>
            <a:r>
              <a:rPr sz="700" spc="-15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11	</a:t>
            </a:r>
            <a:r>
              <a:rPr sz="1050" baseline="31746" dirty="0">
                <a:solidFill>
                  <a:srgbClr val="565655"/>
                </a:solidFill>
                <a:latin typeface="Segoe UI"/>
                <a:cs typeface="Segoe UI"/>
              </a:rPr>
              <a:t>14 </a:t>
            </a:r>
            <a:r>
              <a:rPr sz="1050" spc="-7" baseline="31746" dirty="0">
                <a:solidFill>
                  <a:srgbClr val="565655"/>
                </a:solidFill>
                <a:latin typeface="Segoe UI"/>
                <a:cs typeface="Segoe UI"/>
              </a:rPr>
              <a:t>/</a:t>
            </a:r>
            <a:r>
              <a:rPr sz="1050" spc="-172" baseline="31746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1050" spc="-7" baseline="31746" dirty="0">
                <a:solidFill>
                  <a:srgbClr val="565655"/>
                </a:solidFill>
                <a:latin typeface="Segoe UI"/>
                <a:cs typeface="Segoe UI"/>
              </a:rPr>
              <a:t>x</a:t>
            </a:r>
            <a:endParaRPr sz="1050" baseline="31746">
              <a:latin typeface="Segoe UI"/>
              <a:cs typeface="Segoe U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74" y="1412747"/>
            <a:ext cx="4989576" cy="13362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757042"/>
            <a:ext cx="3215640" cy="204470"/>
          </a:xfrm>
          <a:custGeom>
            <a:avLst/>
            <a:gdLst/>
            <a:ahLst/>
            <a:cxnLst/>
            <a:rect l="l" t="t" r="r" b="b"/>
            <a:pathLst>
              <a:path w="3215640" h="204469">
                <a:moveTo>
                  <a:pt x="0" y="204215"/>
                </a:moveTo>
                <a:lnTo>
                  <a:pt x="3215639" y="204215"/>
                </a:lnTo>
                <a:lnTo>
                  <a:pt x="3215639" y="0"/>
                </a:lnTo>
                <a:lnTo>
                  <a:pt x="0" y="0"/>
                </a:lnTo>
                <a:lnTo>
                  <a:pt x="0" y="204215"/>
                </a:lnTo>
                <a:close/>
              </a:path>
            </a:pathLst>
          </a:custGeom>
          <a:solidFill>
            <a:srgbClr val="FF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3535679"/>
            <a:ext cx="3215640" cy="204470"/>
          </a:xfrm>
          <a:custGeom>
            <a:avLst/>
            <a:gdLst/>
            <a:ahLst/>
            <a:cxnLst/>
            <a:rect l="l" t="t" r="r" b="b"/>
            <a:pathLst>
              <a:path w="3215640" h="204470">
                <a:moveTo>
                  <a:pt x="0" y="204216"/>
                </a:moveTo>
                <a:lnTo>
                  <a:pt x="3215640" y="204216"/>
                </a:lnTo>
                <a:lnTo>
                  <a:pt x="3215640" y="0"/>
                </a:lnTo>
                <a:lnTo>
                  <a:pt x="0" y="0"/>
                </a:lnTo>
                <a:lnTo>
                  <a:pt x="0" y="204216"/>
                </a:lnTo>
                <a:close/>
              </a:path>
            </a:pathLst>
          </a:custGeom>
          <a:solidFill>
            <a:srgbClr val="FF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15639" y="2757119"/>
            <a:ext cx="204470" cy="982980"/>
          </a:xfrm>
          <a:custGeom>
            <a:avLst/>
            <a:gdLst/>
            <a:ahLst/>
            <a:cxnLst/>
            <a:rect l="l" t="t" r="r" b="b"/>
            <a:pathLst>
              <a:path w="204470" h="982979">
                <a:moveTo>
                  <a:pt x="0" y="982776"/>
                </a:moveTo>
                <a:lnTo>
                  <a:pt x="204215" y="982776"/>
                </a:lnTo>
                <a:lnTo>
                  <a:pt x="204215" y="0"/>
                </a:lnTo>
                <a:lnTo>
                  <a:pt x="0" y="0"/>
                </a:lnTo>
                <a:lnTo>
                  <a:pt x="0" y="982776"/>
                </a:lnTo>
                <a:close/>
              </a:path>
            </a:pathLst>
          </a:custGeom>
          <a:solidFill>
            <a:srgbClr val="FF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66571" y="6258255"/>
            <a:ext cx="479044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Atena </a:t>
            </a:r>
            <a:r>
              <a:rPr sz="700" spc="-10" dirty="0">
                <a:solidFill>
                  <a:srgbClr val="565655"/>
                </a:solidFill>
                <a:latin typeface="Segoe UI"/>
                <a:cs typeface="Segoe UI"/>
              </a:rPr>
              <a:t>Usługi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Informatyczne i </a:t>
            </a:r>
            <a:r>
              <a:rPr sz="700" spc="-10" dirty="0">
                <a:solidFill>
                  <a:srgbClr val="565655"/>
                </a:solidFill>
                <a:latin typeface="Segoe UI"/>
                <a:cs typeface="Segoe UI"/>
              </a:rPr>
              <a:t>Finansowe S.A.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ul. </a:t>
            </a:r>
            <a:r>
              <a:rPr sz="700" spc="-10" dirty="0">
                <a:solidFill>
                  <a:srgbClr val="565655"/>
                </a:solidFill>
                <a:latin typeface="Segoe UI"/>
                <a:cs typeface="Segoe UI"/>
              </a:rPr>
              <a:t>Rzemieślnicza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33, </a:t>
            </a:r>
            <a:r>
              <a:rPr sz="700" spc="5" dirty="0">
                <a:solidFill>
                  <a:srgbClr val="565655"/>
                </a:solidFill>
                <a:latin typeface="Segoe UI"/>
                <a:cs typeface="Segoe UI"/>
              </a:rPr>
              <a:t>81-855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Sopot, t: +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48 58 768 07 00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, f: +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48 58 768 07</a:t>
            </a:r>
            <a:r>
              <a:rPr sz="700" spc="55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01</a:t>
            </a:r>
            <a:endParaRPr sz="7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Oddział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w</a:t>
            </a:r>
            <a:r>
              <a:rPr sz="700" spc="-25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Warszawie,</a:t>
            </a:r>
            <a:r>
              <a:rPr sz="700" spc="-10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ul.</a:t>
            </a:r>
            <a:r>
              <a:rPr sz="700" spc="15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spc="-10" dirty="0">
                <a:solidFill>
                  <a:srgbClr val="565655"/>
                </a:solidFill>
                <a:latin typeface="Segoe UI"/>
                <a:cs typeface="Segoe UI"/>
              </a:rPr>
              <a:t>Grzybowska</a:t>
            </a:r>
            <a:r>
              <a:rPr sz="700" spc="25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80/82,</a:t>
            </a:r>
            <a:r>
              <a:rPr sz="700" spc="-35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00-844</a:t>
            </a:r>
            <a:r>
              <a:rPr sz="700" spc="-65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Warszawa,</a:t>
            </a:r>
            <a:r>
              <a:rPr sz="700" spc="-35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t:</a:t>
            </a:r>
            <a:r>
              <a:rPr sz="700" spc="-10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+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 48</a:t>
            </a:r>
            <a:r>
              <a:rPr sz="700" spc="-20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22</a:t>
            </a:r>
            <a:r>
              <a:rPr sz="700" spc="-20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654</a:t>
            </a:r>
            <a:r>
              <a:rPr sz="700" spc="-20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32</a:t>
            </a:r>
            <a:r>
              <a:rPr sz="700" spc="-20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81,</a:t>
            </a:r>
            <a:r>
              <a:rPr sz="700" spc="-35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f:</a:t>
            </a:r>
            <a:r>
              <a:rPr sz="700" spc="10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spc="-5" dirty="0">
                <a:solidFill>
                  <a:srgbClr val="565655"/>
                </a:solidFill>
                <a:latin typeface="Segoe UI"/>
                <a:cs typeface="Segoe UI"/>
              </a:rPr>
              <a:t>+</a:t>
            </a:r>
            <a:r>
              <a:rPr sz="700" spc="-25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48</a:t>
            </a:r>
            <a:r>
              <a:rPr sz="700" spc="-20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22</a:t>
            </a:r>
            <a:r>
              <a:rPr sz="700" spc="-20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654</a:t>
            </a:r>
            <a:r>
              <a:rPr sz="700" spc="-20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24</a:t>
            </a:r>
            <a:r>
              <a:rPr sz="700" spc="-20" dirty="0">
                <a:solidFill>
                  <a:srgbClr val="565655"/>
                </a:solidFill>
                <a:latin typeface="Segoe UI"/>
                <a:cs typeface="Segoe UI"/>
              </a:rPr>
              <a:t> </a:t>
            </a:r>
            <a:r>
              <a:rPr sz="700" dirty="0">
                <a:solidFill>
                  <a:srgbClr val="565655"/>
                </a:solidFill>
                <a:latin typeface="Segoe UI"/>
                <a:cs typeface="Segoe UI"/>
              </a:rPr>
              <a:t>11</a:t>
            </a:r>
            <a:endParaRPr sz="700">
              <a:latin typeface="Segoe UI"/>
              <a:cs typeface="Segoe U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266571" y="3101213"/>
            <a:ext cx="107378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60" dirty="0">
                <a:solidFill>
                  <a:srgbClr val="000000"/>
                </a:solidFill>
              </a:rPr>
              <a:t>D</a:t>
            </a:r>
            <a:r>
              <a:rPr sz="2000" spc="-15" dirty="0">
                <a:solidFill>
                  <a:srgbClr val="000000"/>
                </a:solidFill>
              </a:rPr>
              <a:t>Z</a:t>
            </a:r>
            <a:r>
              <a:rPr sz="2000" spc="-5" dirty="0">
                <a:solidFill>
                  <a:srgbClr val="000000"/>
                </a:solidFill>
              </a:rPr>
              <a:t>IĘ</a:t>
            </a:r>
            <a:r>
              <a:rPr sz="2000" spc="-15" dirty="0">
                <a:solidFill>
                  <a:srgbClr val="000000"/>
                </a:solidFill>
              </a:rPr>
              <a:t>K</a:t>
            </a:r>
            <a:r>
              <a:rPr sz="2000" spc="-5" dirty="0">
                <a:solidFill>
                  <a:srgbClr val="000000"/>
                </a:solidFill>
              </a:rPr>
              <a:t>UJĘ</a:t>
            </a:r>
            <a:endParaRPr sz="2000"/>
          </a:p>
        </p:txBody>
      </p:sp>
      <p:sp>
        <p:nvSpPr>
          <p:cNvPr id="13" name="object 13"/>
          <p:cNvSpPr txBox="1"/>
          <p:nvPr/>
        </p:nvSpPr>
        <p:spPr>
          <a:xfrm>
            <a:off x="1266189" y="3893057"/>
            <a:ext cx="138049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5A6366"/>
                </a:solidFill>
                <a:latin typeface="Segoe UI"/>
                <a:cs typeface="Segoe UI"/>
              </a:rPr>
              <a:t>Michał</a:t>
            </a:r>
            <a:r>
              <a:rPr sz="1400" spc="-50" dirty="0">
                <a:solidFill>
                  <a:srgbClr val="5A6366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5A6366"/>
                </a:solidFill>
                <a:latin typeface="Segoe UI"/>
                <a:cs typeface="Segoe UI"/>
              </a:rPr>
              <a:t>Hoffmann</a:t>
            </a:r>
            <a:endParaRPr sz="1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1003</Words>
  <Application>Microsoft Office PowerPoint</Application>
  <PresentationFormat>Pokaz na ekranie (4:3)</PresentationFormat>
  <Paragraphs>335</Paragraphs>
  <Slides>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8" baseType="lpstr">
      <vt:lpstr>Office Theme</vt:lpstr>
      <vt:lpstr>Prezentacja programu PowerPoint</vt:lpstr>
      <vt:lpstr>Typy proste double, float nie nadają się do reprezentowania wartości pieniężnych</vt:lpstr>
      <vt:lpstr>Typ BigDecimal</vt:lpstr>
      <vt:lpstr>Operacje</vt:lpstr>
      <vt:lpstr>Zaimplementujmy sobie klasę Money …</vt:lpstr>
      <vt:lpstr>Biblioteka JODA MONEY</vt:lpstr>
      <vt:lpstr>DZIĘKUJĘ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TYTUŁ PREZENTACJI</dc:title>
  <dc:creator>Kasia</dc:creator>
  <cp:lastModifiedBy>Hoffmann Michał</cp:lastModifiedBy>
  <cp:revision>12</cp:revision>
  <dcterms:created xsi:type="dcterms:W3CDTF">2017-04-05T19:00:15Z</dcterms:created>
  <dcterms:modified xsi:type="dcterms:W3CDTF">2017-05-27T15:18:10Z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2016-04-06T00:00:00Z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2017-04-05T00:00:00Z</vt:filetime>
  </property>
</Properties>
</file>