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57" r:id="rId4"/>
    <p:sldId id="273" r:id="rId5"/>
    <p:sldId id="269" r:id="rId6"/>
    <p:sldId id="279" r:id="rId7"/>
    <p:sldId id="280" r:id="rId8"/>
    <p:sldId id="281" r:id="rId9"/>
    <p:sldId id="282" r:id="rId10"/>
    <p:sldId id="283" r:id="rId11"/>
    <p:sldId id="284" r:id="rId12"/>
    <p:sldId id="271" r:id="rId13"/>
    <p:sldId id="275" r:id="rId14"/>
    <p:sldId id="278" r:id="rId15"/>
    <p:sldId id="268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63">
          <p15:clr>
            <a:srgbClr val="A4A3A4"/>
          </p15:clr>
        </p15:guide>
        <p15:guide id="2" orient="horz" pos="3521">
          <p15:clr>
            <a:srgbClr val="A4A3A4"/>
          </p15:clr>
        </p15:guide>
        <p15:guide id="3" pos="793">
          <p15:clr>
            <a:srgbClr val="A4A3A4"/>
          </p15:clr>
        </p15:guide>
        <p15:guide id="4" pos="5148">
          <p15:clr>
            <a:srgbClr val="A4A3A4"/>
          </p15:clr>
        </p15:guide>
        <p15:guide id="5" pos="748">
          <p15:clr>
            <a:srgbClr val="A4A3A4"/>
          </p15:clr>
        </p15:guide>
        <p15:guide id="6" pos="51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2" autoAdjust="0"/>
    <p:restoredTop sz="94700" autoAdjust="0"/>
  </p:normalViewPr>
  <p:slideViewPr>
    <p:cSldViewPr showGuides="1">
      <p:cViewPr>
        <p:scale>
          <a:sx n="81" d="100"/>
          <a:sy n="81" d="100"/>
        </p:scale>
        <p:origin x="-1362" y="48"/>
      </p:cViewPr>
      <p:guideLst>
        <p:guide orient="horz" pos="663"/>
        <p:guide orient="horz" pos="3521"/>
        <p:guide pos="793"/>
        <p:guide pos="5148"/>
        <p:guide pos="748"/>
        <p:guide pos="51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sz="110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D2ADF-33E6-40A5-8355-9FA37EAC877A}" type="datetimeFigureOut">
              <a:rPr lang="pl-PL" sz="1100" smtClean="0"/>
              <a:t>2017-04-23</a:t>
            </a:fld>
            <a:endParaRPr lang="pl-PL" sz="110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sz="110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3D03-7A7C-44DA-9F9E-02F476E10EC3}" type="slidenum">
              <a:rPr lang="pl-PL" sz="1100" smtClean="0"/>
              <a:t>‹#›</a:t>
            </a:fld>
            <a:endParaRPr lang="pl-PL" sz="1100"/>
          </a:p>
        </p:txBody>
      </p:sp>
    </p:spTree>
    <p:extLst>
      <p:ext uri="{BB962C8B-B14F-4D97-AF65-F5344CB8AC3E}">
        <p14:creationId xmlns:p14="http://schemas.microsoft.com/office/powerpoint/2010/main" val="818790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7020E-79F6-49CB-B3A8-39F2630734B3}" type="datetimeFigureOut">
              <a:rPr lang="pl-PL" smtClean="0"/>
              <a:t>2017-04-23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EB1F9-3E21-45EF-86DA-1C73B13C99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33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B1F9-3E21-45EF-86DA-1C73B13C993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79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EB1F9-3E21-45EF-86DA-1C73B13C993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96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90"/>
          <a:stretch/>
        </p:blipFill>
        <p:spPr>
          <a:xfrm>
            <a:off x="3131840" y="2420889"/>
            <a:ext cx="6012160" cy="1296144"/>
          </a:xfrm>
          <a:prstGeom prst="rect">
            <a:avLst/>
          </a:prstGeom>
        </p:spPr>
      </p:pic>
      <p:grpSp>
        <p:nvGrpSpPr>
          <p:cNvPr id="11" name="Grupa 10"/>
          <p:cNvGrpSpPr/>
          <p:nvPr userDrawn="1"/>
        </p:nvGrpSpPr>
        <p:grpSpPr>
          <a:xfrm>
            <a:off x="3614400" y="3871334"/>
            <a:ext cx="5529600" cy="1143466"/>
            <a:chOff x="3614400" y="3871334"/>
            <a:chExt cx="5529600" cy="1143466"/>
          </a:xfrm>
          <a:solidFill>
            <a:schemeClr val="accent1"/>
          </a:solidFill>
        </p:grpSpPr>
        <p:sp>
          <p:nvSpPr>
            <p:cNvPr id="8" name="Prostokąt 7"/>
            <p:cNvSpPr/>
            <p:nvPr userDrawn="1"/>
          </p:nvSpPr>
          <p:spPr>
            <a:xfrm>
              <a:off x="3614400" y="3871334"/>
              <a:ext cx="5529600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/>
            <p:cNvSpPr/>
            <p:nvPr userDrawn="1"/>
          </p:nvSpPr>
          <p:spPr>
            <a:xfrm>
              <a:off x="3614400" y="4777200"/>
              <a:ext cx="5527690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 userDrawn="1"/>
          </p:nvSpPr>
          <p:spPr>
            <a:xfrm>
              <a:off x="3614400" y="3871334"/>
              <a:ext cx="237600" cy="11434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3924008" y="5157224"/>
            <a:ext cx="5040480" cy="36000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smtClean="0"/>
              <a:t>Podtytuł prezentacji (max 2 linie, zwykłe litery)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3924008" y="4108934"/>
            <a:ext cx="5040480" cy="668266"/>
          </a:xfrm>
        </p:spPr>
        <p:txBody>
          <a:bodyPr>
            <a:normAutofit/>
          </a:bodyPr>
          <a:lstStyle>
            <a:lvl1pPr algn="l">
              <a:defRPr sz="2000">
                <a:solidFill>
                  <a:srgbClr val="000000"/>
                </a:solidFill>
              </a:defRPr>
            </a:lvl1pPr>
          </a:lstStyle>
          <a:p>
            <a:r>
              <a:rPr lang="pl-PL" dirty="0" smtClean="0"/>
              <a:t>TYTUŁ, MAX 1 LINIA, DRUKOWANE LITERY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5" hasCustomPrompt="1"/>
          </p:nvPr>
        </p:nvSpPr>
        <p:spPr>
          <a:xfrm>
            <a:off x="3924008" y="6021344"/>
            <a:ext cx="5040480" cy="288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 smtClean="0"/>
              <a:t>Imię, nazwisko (1 linia, zwykłe litery)</a:t>
            </a:r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3923928" y="6309360"/>
            <a:ext cx="5040480" cy="288000"/>
          </a:xfrm>
        </p:spPr>
        <p:txBody>
          <a:bodyPr t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pl-PL" dirty="0" smtClean="0"/>
              <a:t>Miasto, data (1 linia, zwykłe litery)</a:t>
            </a:r>
          </a:p>
        </p:txBody>
      </p:sp>
    </p:spTree>
    <p:extLst>
      <p:ext uri="{BB962C8B-B14F-4D97-AF65-F5344CB8AC3E}">
        <p14:creationId xmlns:p14="http://schemas.microsoft.com/office/powerpoint/2010/main" val="203242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187450" y="2924944"/>
            <a:ext cx="2028212" cy="668266"/>
          </a:xfrm>
        </p:spPr>
        <p:txBody>
          <a:bodyPr>
            <a:noAutofit/>
          </a:bodyPr>
          <a:lstStyle>
            <a:lvl1pPr algn="l">
              <a:defRPr sz="2000" b="0" baseline="0">
                <a:solidFill>
                  <a:srgbClr val="000000"/>
                </a:solidFill>
              </a:defRPr>
            </a:lvl1pPr>
          </a:lstStyle>
          <a:p>
            <a:r>
              <a:rPr lang="pl-PL" dirty="0" smtClean="0"/>
              <a:t>DZIĘKUJĘ</a:t>
            </a:r>
            <a:endParaRPr lang="pl-PL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15" hasCustomPrompt="1"/>
          </p:nvPr>
        </p:nvSpPr>
        <p:spPr>
          <a:xfrm>
            <a:off x="1187084" y="3861080"/>
            <a:ext cx="5040480" cy="288000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 smtClean="0"/>
              <a:t>Imię, nazwisko (1 linia, zwykłe litery)</a:t>
            </a:r>
          </a:p>
        </p:txBody>
      </p:sp>
      <p:sp>
        <p:nvSpPr>
          <p:cNvPr id="19" name="Symbol zastępczy tekstu 4"/>
          <p:cNvSpPr>
            <a:spLocks noGrp="1"/>
          </p:cNvSpPr>
          <p:nvPr>
            <p:ph type="body" sz="quarter" idx="16" hasCustomPrompt="1"/>
          </p:nvPr>
        </p:nvSpPr>
        <p:spPr>
          <a:xfrm>
            <a:off x="1187004" y="4173115"/>
            <a:ext cx="5040480" cy="288000"/>
          </a:xfrm>
        </p:spPr>
        <p:txBody>
          <a:bodyPr t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pl-PL" dirty="0" smtClean="0"/>
              <a:t>Stanowisko </a:t>
            </a:r>
          </a:p>
        </p:txBody>
      </p:sp>
      <p:sp>
        <p:nvSpPr>
          <p:cNvPr id="13" name="Symbol zastępczy tekstu 4"/>
          <p:cNvSpPr>
            <a:spLocks noGrp="1"/>
          </p:cNvSpPr>
          <p:nvPr>
            <p:ph type="body" sz="quarter" idx="17" hasCustomPrompt="1"/>
          </p:nvPr>
        </p:nvSpPr>
        <p:spPr>
          <a:xfrm>
            <a:off x="1187004" y="4485150"/>
            <a:ext cx="5040480" cy="288000"/>
          </a:xfrm>
        </p:spPr>
        <p:txBody>
          <a:bodyPr t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pl-PL" dirty="0" smtClean="0"/>
              <a:t>Telefon  (1 linia, zwykłe litery)</a:t>
            </a:r>
          </a:p>
        </p:txBody>
      </p:sp>
      <p:pic>
        <p:nvPicPr>
          <p:cNvPr id="3" name="Obraz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3"/>
          <a:stretch/>
        </p:blipFill>
        <p:spPr>
          <a:xfrm>
            <a:off x="4275" y="1412776"/>
            <a:ext cx="4989586" cy="1336290"/>
          </a:xfrm>
          <a:prstGeom prst="rect">
            <a:avLst/>
          </a:prstGeom>
        </p:spPr>
      </p:pic>
      <p:grpSp>
        <p:nvGrpSpPr>
          <p:cNvPr id="11" name="Grupa 10"/>
          <p:cNvGrpSpPr/>
          <p:nvPr userDrawn="1"/>
        </p:nvGrpSpPr>
        <p:grpSpPr>
          <a:xfrm flipH="1">
            <a:off x="0" y="2757067"/>
            <a:ext cx="3419872" cy="982775"/>
            <a:chOff x="3614400" y="3871334"/>
            <a:chExt cx="3979046" cy="1143466"/>
          </a:xfrm>
          <a:solidFill>
            <a:schemeClr val="accent1"/>
          </a:solidFill>
        </p:grpSpPr>
        <p:sp>
          <p:nvSpPr>
            <p:cNvPr id="8" name="Prostokąt 7"/>
            <p:cNvSpPr/>
            <p:nvPr userDrawn="1"/>
          </p:nvSpPr>
          <p:spPr>
            <a:xfrm>
              <a:off x="3614400" y="3871334"/>
              <a:ext cx="3979045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/>
            <p:cNvSpPr/>
            <p:nvPr userDrawn="1"/>
          </p:nvSpPr>
          <p:spPr>
            <a:xfrm>
              <a:off x="3614400" y="4777200"/>
              <a:ext cx="3979046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 userDrawn="1"/>
          </p:nvSpPr>
          <p:spPr>
            <a:xfrm>
              <a:off x="3614400" y="3871334"/>
              <a:ext cx="237600" cy="11434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5" name="Symbol zastępczy tekstu 4"/>
          <p:cNvSpPr>
            <a:spLocks noGrp="1"/>
          </p:cNvSpPr>
          <p:nvPr>
            <p:ph type="body" sz="quarter" idx="18" hasCustomPrompt="1"/>
          </p:nvPr>
        </p:nvSpPr>
        <p:spPr>
          <a:xfrm>
            <a:off x="1187624" y="4797184"/>
            <a:ext cx="5040480" cy="288000"/>
          </a:xfrm>
        </p:spPr>
        <p:txBody>
          <a:bodyPr tIns="0" bIns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 sz="1400" baseline="0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lang="pl-PL" dirty="0" smtClean="0"/>
              <a:t>E-mail (1 linia, zwykłe litery)</a:t>
            </a:r>
          </a:p>
        </p:txBody>
      </p:sp>
      <p:sp>
        <p:nvSpPr>
          <p:cNvPr id="17" name="Prostokąt 16"/>
          <p:cNvSpPr/>
          <p:nvPr userDrawn="1"/>
        </p:nvSpPr>
        <p:spPr>
          <a:xfrm>
            <a:off x="1187450" y="6203587"/>
            <a:ext cx="6840984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l"/>
            <a:r>
              <a:rPr lang="pl-PL" sz="700" dirty="0" smtClean="0">
                <a:solidFill>
                  <a:schemeClr val="tx2"/>
                </a:solidFill>
              </a:rPr>
              <a:t>Atena Usługi Informatyczne i Finansowe S.A. ul. Rzemieślnicza 33, 81-855 Sopot, t: + 48 58 768 07 00 , f: + 48 58 768 07 01</a:t>
            </a:r>
          </a:p>
          <a:p>
            <a:pPr algn="l"/>
            <a:r>
              <a:rPr lang="pl-PL" sz="700" dirty="0" smtClean="0">
                <a:solidFill>
                  <a:schemeClr val="tx2"/>
                </a:solidFill>
              </a:rPr>
              <a:t>Oddział w Warszawie, ul. Grzybowska 80/82, 00-844 Warszawa, t: + 48 22 654 32 81, f: + 48 22 654 24 11</a:t>
            </a:r>
            <a:endParaRPr lang="pl-PL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70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pl-PL" dirty="0" smtClean="0"/>
              <a:t>Tytuł slajdu (max 2 linie, zwykłe litery, rozmiar fontu: 24)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Calibri" panose="020F0502020204030204" pitchFamily="34" charset="0"/>
              <a:buChar char="+"/>
              <a:defRPr sz="1800"/>
            </a:lvl1pPr>
            <a:lvl2pPr marL="742950" indent="-285750">
              <a:buClr>
                <a:schemeClr val="accent1"/>
              </a:buClr>
              <a:buFont typeface="Calibri" panose="020F0502020204030204" pitchFamily="34" charset="0"/>
              <a:buChar char="+"/>
              <a:defRPr sz="1600"/>
            </a:lvl2pPr>
            <a:lvl3pPr marL="1143000" indent="-228600">
              <a:buClr>
                <a:schemeClr val="accent1"/>
              </a:buClr>
              <a:buFont typeface="Calibri" panose="020F0502020204030204" pitchFamily="34" charset="0"/>
              <a:buChar char="+"/>
              <a:defRPr sz="1400"/>
            </a:lvl3pPr>
            <a:lvl4pPr marL="1600200" indent="-228600">
              <a:buClr>
                <a:schemeClr val="accent1"/>
              </a:buClr>
              <a:buFont typeface="Calibri" panose="020F0502020204030204" pitchFamily="34" charset="0"/>
              <a:buChar char="+"/>
              <a:defRPr sz="1200"/>
            </a:lvl4pPr>
            <a:lvl5pPr marL="2057400" indent="-228600">
              <a:buClr>
                <a:schemeClr val="accent1"/>
              </a:buClr>
              <a:buFont typeface="Calibri" panose="020F0502020204030204" pitchFamily="34" charset="0"/>
              <a:buChar char="+"/>
              <a:defRPr sz="12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Tytuł prezentacji w stopce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3078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przekładk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 userDrawn="1"/>
        </p:nvSpPr>
        <p:spPr>
          <a:xfrm>
            <a:off x="0" y="0"/>
            <a:ext cx="91445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87624" y="3450576"/>
            <a:ext cx="5112568" cy="1326625"/>
          </a:xfrm>
        </p:spPr>
        <p:txBody>
          <a:bodyPr anchor="ctr">
            <a:noAutofit/>
          </a:bodyPr>
          <a:lstStyle>
            <a:lvl1pPr algn="l">
              <a:defRPr sz="2400" b="0" cap="none">
                <a:solidFill>
                  <a:schemeClr val="bg1"/>
                </a:solidFill>
              </a:defRPr>
            </a:lvl1pPr>
          </a:lstStyle>
          <a:p>
            <a:r>
              <a:rPr lang="pl-PL" dirty="0" smtClean="0"/>
              <a:t>Tytuł slajdu przekładkowego (max 3 linie, zwykłe litery, rozmiar czcionki 24 pkt)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pl-PL" smtClean="0"/>
              <a:t>Tytuł prezentacji w stopce</a:t>
            </a:r>
            <a:endParaRPr lang="pl-PL"/>
          </a:p>
        </p:txBody>
      </p:sp>
      <p:grpSp>
        <p:nvGrpSpPr>
          <p:cNvPr id="7" name="Grupa 6"/>
          <p:cNvGrpSpPr/>
          <p:nvPr userDrawn="1"/>
        </p:nvGrpSpPr>
        <p:grpSpPr>
          <a:xfrm flipH="1">
            <a:off x="0" y="3212976"/>
            <a:ext cx="6537792" cy="1801824"/>
            <a:chOff x="2606208" y="3212976"/>
            <a:chExt cx="6537792" cy="1801824"/>
          </a:xfrm>
          <a:solidFill>
            <a:schemeClr val="accent1"/>
          </a:solidFill>
        </p:grpSpPr>
        <p:sp>
          <p:nvSpPr>
            <p:cNvPr id="8" name="Prostokąt 7"/>
            <p:cNvSpPr/>
            <p:nvPr userDrawn="1"/>
          </p:nvSpPr>
          <p:spPr>
            <a:xfrm>
              <a:off x="2843808" y="3212976"/>
              <a:ext cx="6300192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/>
            <p:cNvSpPr/>
            <p:nvPr userDrawn="1"/>
          </p:nvSpPr>
          <p:spPr>
            <a:xfrm>
              <a:off x="2843808" y="4777200"/>
              <a:ext cx="6298282" cy="237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Prostokąt 9"/>
            <p:cNvSpPr/>
            <p:nvPr userDrawn="1"/>
          </p:nvSpPr>
          <p:spPr>
            <a:xfrm>
              <a:off x="2606208" y="3212976"/>
              <a:ext cx="237600" cy="18018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11" name="Grupa 10"/>
          <p:cNvGrpSpPr/>
          <p:nvPr userDrawn="1"/>
        </p:nvGrpSpPr>
        <p:grpSpPr>
          <a:xfrm>
            <a:off x="8077522" y="6207913"/>
            <a:ext cx="1066986" cy="317431"/>
            <a:chOff x="3614400" y="3871334"/>
            <a:chExt cx="3843557" cy="1143466"/>
          </a:xfrm>
          <a:solidFill>
            <a:schemeClr val="bg1"/>
          </a:solidFill>
        </p:grpSpPr>
        <p:sp>
          <p:nvSpPr>
            <p:cNvPr id="12" name="Prostokąt 11"/>
            <p:cNvSpPr/>
            <p:nvPr userDrawn="1"/>
          </p:nvSpPr>
          <p:spPr>
            <a:xfrm>
              <a:off x="3614400" y="3871334"/>
              <a:ext cx="3843557" cy="237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Prostokąt 12"/>
            <p:cNvSpPr/>
            <p:nvPr userDrawn="1"/>
          </p:nvSpPr>
          <p:spPr>
            <a:xfrm>
              <a:off x="3614400" y="4777199"/>
              <a:ext cx="3843556" cy="237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/>
            <p:cNvSpPr/>
            <p:nvPr userDrawn="1"/>
          </p:nvSpPr>
          <p:spPr>
            <a:xfrm>
              <a:off x="3614400" y="3871334"/>
              <a:ext cx="237600" cy="11434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5" name="Obraz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017" b="50290"/>
          <a:stretch/>
        </p:blipFill>
        <p:spPr>
          <a:xfrm>
            <a:off x="7884368" y="5802996"/>
            <a:ext cx="1260140" cy="362307"/>
          </a:xfrm>
          <a:prstGeom prst="rect">
            <a:avLst/>
          </a:prstGeom>
        </p:spPr>
      </p:pic>
      <p:sp>
        <p:nvSpPr>
          <p:cNvPr id="19" name="Prostokąt 18"/>
          <p:cNvSpPr/>
          <p:nvPr userDrawn="1"/>
        </p:nvSpPr>
        <p:spPr>
          <a:xfrm>
            <a:off x="3059832" y="6203587"/>
            <a:ext cx="4968602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pl-PL" sz="700" dirty="0" smtClean="0">
                <a:solidFill>
                  <a:schemeClr val="bg1"/>
                </a:solidFill>
              </a:rPr>
              <a:t>Atena Usługi Informatyczne i Finansowe S.A. ul. Rzemieślnicza 33, 81-855 Sopot, t: + 48 58 768 07 00 , f: + 48 58 768 07 01</a:t>
            </a:r>
          </a:p>
          <a:p>
            <a:pPr algn="r"/>
            <a:r>
              <a:rPr lang="pl-PL" sz="700" dirty="0" smtClean="0">
                <a:solidFill>
                  <a:schemeClr val="bg1"/>
                </a:solidFill>
              </a:rPr>
              <a:t>Oddział w Warszawie, ul. Grzybowska 80/82, 00-844 Warszawa, t: + 48 22 654 32 81, f: + 48 22 654 24 11</a:t>
            </a:r>
            <a:endParaRPr lang="pl-PL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07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Tytuł slajdu (max 2 linie, zwykłe litery, rozmiar fontu: 24)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87450" y="1052513"/>
            <a:ext cx="3384550" cy="4608511"/>
          </a:xfrm>
        </p:spPr>
        <p:txBody>
          <a:bodyPr>
            <a:normAutofit/>
          </a:bodyPr>
          <a:lstStyle>
            <a:lvl1pPr marL="177800" indent="-177800">
              <a:buClr>
                <a:schemeClr val="accent1"/>
              </a:buClr>
              <a:buFont typeface="Calibri" panose="020F0502020204030204" pitchFamily="34" charset="0"/>
              <a:buChar char="+"/>
              <a:defRPr sz="1600"/>
            </a:lvl1pPr>
            <a:lvl2pPr marL="541338" indent="-185738">
              <a:buClr>
                <a:schemeClr val="accent1"/>
              </a:buClr>
              <a:buFont typeface="Calibri" panose="020F0502020204030204" pitchFamily="34" charset="0"/>
              <a:buChar char="+"/>
              <a:defRPr sz="1400"/>
            </a:lvl2pPr>
            <a:lvl3pPr marL="896938" indent="-177800">
              <a:buClr>
                <a:schemeClr val="accent1"/>
              </a:buClr>
              <a:buFont typeface="Calibri" panose="020F0502020204030204" pitchFamily="34" charset="0"/>
              <a:buChar char="+"/>
              <a:defRPr sz="1200"/>
            </a:lvl3pPr>
            <a:lvl4pPr marL="1168400" indent="-185738">
              <a:buClr>
                <a:schemeClr val="accent1"/>
              </a:buClr>
              <a:buFont typeface="Calibri" panose="020F0502020204030204" pitchFamily="34" charset="0"/>
              <a:buChar char="+"/>
              <a:defRPr sz="1100"/>
            </a:lvl4pPr>
            <a:lvl5pPr marL="2057400" indent="-228600">
              <a:buClr>
                <a:schemeClr val="accent1"/>
              </a:buClr>
              <a:buFont typeface="Calibri" panose="020F0502020204030204" pitchFamily="34" charset="0"/>
              <a:buChar char="+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716463" y="1052513"/>
            <a:ext cx="3455937" cy="4608511"/>
          </a:xfrm>
        </p:spPr>
        <p:txBody>
          <a:bodyPr>
            <a:normAutofit/>
          </a:bodyPr>
          <a:lstStyle>
            <a:lvl1pPr marL="177800" indent="-177800">
              <a:buClr>
                <a:schemeClr val="accent1"/>
              </a:buClr>
              <a:buFont typeface="Calibri" panose="020F0502020204030204" pitchFamily="34" charset="0"/>
              <a:buChar char="+"/>
              <a:defRPr sz="1600"/>
            </a:lvl1pPr>
            <a:lvl2pPr marL="541338" indent="-185738">
              <a:buClr>
                <a:schemeClr val="accent1"/>
              </a:buClr>
              <a:buFont typeface="Calibri" panose="020F0502020204030204" pitchFamily="34" charset="0"/>
              <a:buChar char="+"/>
              <a:defRPr sz="1400"/>
            </a:lvl2pPr>
            <a:lvl3pPr marL="896938" indent="-177800">
              <a:buClr>
                <a:schemeClr val="accent1"/>
              </a:buClr>
              <a:buFont typeface="Calibri" panose="020F0502020204030204" pitchFamily="34" charset="0"/>
              <a:buChar char="+"/>
              <a:defRPr sz="1200"/>
            </a:lvl3pPr>
            <a:lvl4pPr marL="1168400" indent="-185738">
              <a:buClr>
                <a:schemeClr val="accent1"/>
              </a:buClr>
              <a:buFont typeface="Calibri" panose="020F0502020204030204" pitchFamily="34" charset="0"/>
              <a:buChar char="+"/>
              <a:defRPr sz="1100"/>
            </a:lvl4pPr>
            <a:lvl5pPr marL="2057400" indent="-228600">
              <a:buClr>
                <a:schemeClr val="accent1"/>
              </a:buClr>
              <a:buFont typeface="Calibri" panose="020F0502020204030204" pitchFamily="34" charset="0"/>
              <a:buChar char="+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Tytuł prezentacji w stopce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20021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Tytuł slajdu (max 2 linie, zwykłe litery, rozmiar fontu: 24)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87450" y="1052736"/>
            <a:ext cx="3384550" cy="6397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187450" y="1692498"/>
            <a:ext cx="3384550" cy="3951288"/>
          </a:xfrm>
        </p:spPr>
        <p:txBody>
          <a:bodyPr>
            <a:normAutofit/>
          </a:bodyPr>
          <a:lstStyle>
            <a:lvl1pPr marL="177800" indent="-177800">
              <a:defRPr sz="1600"/>
            </a:lvl1pPr>
            <a:lvl2pPr marL="541338" indent="-185738">
              <a:tabLst/>
              <a:defRPr sz="1400"/>
            </a:lvl2pPr>
            <a:lvl3pPr marL="896938" indent="-177800">
              <a:defRPr sz="1200"/>
            </a:lvl3pPr>
            <a:lvl4pPr marL="1168400" indent="-185738"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716400" y="1052736"/>
            <a:ext cx="3456000" cy="6397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716400" y="1692498"/>
            <a:ext cx="3456000" cy="3951288"/>
          </a:xfrm>
        </p:spPr>
        <p:txBody>
          <a:bodyPr>
            <a:normAutofit/>
          </a:bodyPr>
          <a:lstStyle>
            <a:lvl1pPr marL="177800" indent="-177800">
              <a:defRPr sz="1600"/>
            </a:lvl1pPr>
            <a:lvl2pPr marL="641350" indent="-285750">
              <a:defRPr lang="pl-PL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pl-PL" sz="1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Tytuł prezentacji w stopce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23529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wykresy na slajd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Tytuł slajdu (max 2 linie, zwykłe litery, rozmiar fontu: 24)</a:t>
            </a:r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pl-PL" smtClean="0"/>
              <a:t>Tytuł prezentacji w stopce</a:t>
            </a:r>
            <a:endParaRPr lang="pl-PL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11"/>
          </p:nvPr>
        </p:nvSpPr>
        <p:spPr>
          <a:xfrm>
            <a:off x="1187624" y="1052513"/>
            <a:ext cx="3384376" cy="2232025"/>
          </a:xfrm>
        </p:spPr>
        <p:txBody>
          <a:bodyPr>
            <a:normAutofit/>
          </a:bodyPr>
          <a:lstStyle>
            <a:lvl1pPr marL="177800" indent="-177800">
              <a:defRPr sz="1200"/>
            </a:lvl1pPr>
            <a:lvl2pPr marL="449263" indent="-177800">
              <a:defRPr sz="1100"/>
            </a:lvl2pPr>
            <a:lvl3pPr marL="719138" indent="-177800">
              <a:defRPr sz="1050"/>
            </a:lvl3pPr>
            <a:lvl4pPr marL="982663" indent="-177800">
              <a:defRPr sz="1000"/>
            </a:lvl4pPr>
            <a:lvl5pPr>
              <a:defRPr sz="1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10" name="Symbol zastępczy zawartości 6"/>
          <p:cNvSpPr>
            <a:spLocks noGrp="1"/>
          </p:cNvSpPr>
          <p:nvPr>
            <p:ph sz="quarter" idx="12"/>
          </p:nvPr>
        </p:nvSpPr>
        <p:spPr>
          <a:xfrm>
            <a:off x="4716016" y="1052736"/>
            <a:ext cx="3456434" cy="2232025"/>
          </a:xfrm>
        </p:spPr>
        <p:txBody>
          <a:bodyPr>
            <a:normAutofit/>
          </a:bodyPr>
          <a:lstStyle>
            <a:lvl1pPr marL="177800" indent="-177800">
              <a:defRPr sz="1200"/>
            </a:lvl1pPr>
            <a:lvl2pPr marL="449263" indent="-177800">
              <a:defRPr sz="1100"/>
            </a:lvl2pPr>
            <a:lvl3pPr marL="719138" indent="-177800">
              <a:defRPr sz="1050"/>
            </a:lvl3pPr>
            <a:lvl4pPr marL="982663" indent="-177800">
              <a:defRPr sz="1000"/>
            </a:lvl4pPr>
            <a:lvl5pPr>
              <a:defRPr sz="1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11" name="Symbol zastępczy zawartości 6"/>
          <p:cNvSpPr>
            <a:spLocks noGrp="1"/>
          </p:cNvSpPr>
          <p:nvPr>
            <p:ph sz="quarter" idx="13"/>
          </p:nvPr>
        </p:nvSpPr>
        <p:spPr>
          <a:xfrm>
            <a:off x="1187624" y="3429000"/>
            <a:ext cx="3384376" cy="2232025"/>
          </a:xfrm>
        </p:spPr>
        <p:txBody>
          <a:bodyPr>
            <a:normAutofit/>
          </a:bodyPr>
          <a:lstStyle>
            <a:lvl1pPr marL="177800" indent="-177800">
              <a:defRPr sz="1200"/>
            </a:lvl1pPr>
            <a:lvl2pPr marL="449263" indent="-177800">
              <a:defRPr sz="1100"/>
            </a:lvl2pPr>
            <a:lvl3pPr marL="719138" indent="-177800">
              <a:defRPr sz="1050"/>
            </a:lvl3pPr>
            <a:lvl4pPr marL="982663" indent="-177800">
              <a:defRPr sz="1000"/>
            </a:lvl4pPr>
            <a:lvl5pPr>
              <a:defRPr sz="1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  <p:sp>
        <p:nvSpPr>
          <p:cNvPr id="12" name="Symbol zastępczy zawartości 6"/>
          <p:cNvSpPr>
            <a:spLocks noGrp="1"/>
          </p:cNvSpPr>
          <p:nvPr>
            <p:ph sz="quarter" idx="14"/>
          </p:nvPr>
        </p:nvSpPr>
        <p:spPr>
          <a:xfrm>
            <a:off x="4716016" y="3429223"/>
            <a:ext cx="3456434" cy="2232025"/>
          </a:xfrm>
        </p:spPr>
        <p:txBody>
          <a:bodyPr>
            <a:normAutofit/>
          </a:bodyPr>
          <a:lstStyle>
            <a:lvl1pPr marL="177800" indent="-177800">
              <a:defRPr sz="1200"/>
            </a:lvl1pPr>
            <a:lvl2pPr marL="449263" indent="-177800">
              <a:defRPr sz="1100"/>
            </a:lvl2pPr>
            <a:lvl3pPr marL="719138" indent="-177800">
              <a:defRPr sz="1050"/>
            </a:lvl3pPr>
            <a:lvl4pPr marL="982663" indent="-177800">
              <a:defRPr sz="1000"/>
            </a:lvl4pPr>
            <a:lvl5pPr>
              <a:defRPr sz="1000"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</p:txBody>
      </p:sp>
    </p:spTree>
    <p:extLst>
      <p:ext uri="{BB962C8B-B14F-4D97-AF65-F5344CB8AC3E}">
        <p14:creationId xmlns:p14="http://schemas.microsoft.com/office/powerpoint/2010/main" val="386265116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 xmlns="">
        <p15:guide id="1" pos="2880" userDrawn="1">
          <p15:clr>
            <a:srgbClr val="FBAE40"/>
          </p15:clr>
        </p15:guide>
        <p15:guide id="2" pos="2971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06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Tytuł slajdu (max 2 linie, zwykłe litery, rozmiar fontu: 24)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Tytuł prezentacji w stopce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401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 smtClean="0"/>
              <a:t>Tytuł prezentacji w stopce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6805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a 25"/>
          <p:cNvGrpSpPr/>
          <p:nvPr/>
        </p:nvGrpSpPr>
        <p:grpSpPr>
          <a:xfrm>
            <a:off x="8077522" y="6207913"/>
            <a:ext cx="1066986" cy="317431"/>
            <a:chOff x="3614400" y="3871334"/>
            <a:chExt cx="3843557" cy="1143466"/>
          </a:xfrm>
          <a:solidFill>
            <a:schemeClr val="accent1"/>
          </a:solidFill>
        </p:grpSpPr>
        <p:sp>
          <p:nvSpPr>
            <p:cNvPr id="27" name="Prostokąt 26"/>
            <p:cNvSpPr/>
            <p:nvPr userDrawn="1"/>
          </p:nvSpPr>
          <p:spPr>
            <a:xfrm>
              <a:off x="3614400" y="3871334"/>
              <a:ext cx="3843557" cy="237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/>
            <p:cNvSpPr/>
            <p:nvPr userDrawn="1"/>
          </p:nvSpPr>
          <p:spPr>
            <a:xfrm>
              <a:off x="3614400" y="4777199"/>
              <a:ext cx="3843556" cy="2376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/>
            <p:cNvSpPr/>
            <p:nvPr userDrawn="1"/>
          </p:nvSpPr>
          <p:spPr>
            <a:xfrm>
              <a:off x="3614400" y="3871334"/>
              <a:ext cx="237600" cy="114346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187450" y="1"/>
            <a:ext cx="6985000" cy="89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187450" y="1052737"/>
            <a:ext cx="6984950" cy="46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059832" y="6525344"/>
            <a:ext cx="4968602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lvl1pPr>
              <a:defRPr lang="pl-PL" sz="700" dirty="0">
                <a:solidFill>
                  <a:schemeClr val="tx2"/>
                </a:solidFill>
              </a:defRPr>
            </a:lvl1pPr>
          </a:lstStyle>
          <a:p>
            <a:pPr algn="r"/>
            <a:r>
              <a:rPr lang="pl-PL" smtClean="0"/>
              <a:t>Tytuł prezentacji w stopce</a:t>
            </a:r>
            <a:endParaRPr lang="pl-PL"/>
          </a:p>
        </p:txBody>
      </p:sp>
      <p:sp>
        <p:nvSpPr>
          <p:cNvPr id="8" name="Prostokąt 7"/>
          <p:cNvSpPr/>
          <p:nvPr/>
        </p:nvSpPr>
        <p:spPr>
          <a:xfrm>
            <a:off x="1009080" y="0"/>
            <a:ext cx="126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3059832" y="6203587"/>
            <a:ext cx="4968602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pl-PL" sz="700" dirty="0" smtClean="0">
                <a:solidFill>
                  <a:schemeClr val="tx2"/>
                </a:solidFill>
              </a:rPr>
              <a:t>Atena Usługi Informatyczne i Finansowe S.A. ul. Rzemieślnicza 33, 81-855 Sopot, t: + 48 58 768 07 00 , f: + 48 58 768 07 01</a:t>
            </a:r>
          </a:p>
          <a:p>
            <a:pPr algn="r"/>
            <a:r>
              <a:rPr lang="pl-PL" sz="700" dirty="0" smtClean="0">
                <a:solidFill>
                  <a:schemeClr val="tx2"/>
                </a:solidFill>
              </a:rPr>
              <a:t>Oddział w Warszawie, ul. Grzybowska 80/82, 00-844 Warszawa, t: + 48 22 654 32 81, f: + 48 22 654 24 11</a:t>
            </a:r>
            <a:endParaRPr lang="pl-PL" sz="700" dirty="0">
              <a:solidFill>
                <a:schemeClr val="tx2"/>
              </a:solidFill>
            </a:endParaRPr>
          </a:p>
        </p:txBody>
      </p:sp>
      <p:pic>
        <p:nvPicPr>
          <p:cNvPr id="17" name="Obraz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17" b="50290"/>
          <a:stretch/>
        </p:blipFill>
        <p:spPr>
          <a:xfrm>
            <a:off x="7884368" y="5802996"/>
            <a:ext cx="1260140" cy="362307"/>
          </a:xfrm>
          <a:prstGeom prst="rect">
            <a:avLst/>
          </a:prstGeom>
        </p:spPr>
      </p:pic>
      <p:sp>
        <p:nvSpPr>
          <p:cNvPr id="30" name="pole tekstowe 29"/>
          <p:cNvSpPr txBox="1"/>
          <p:nvPr/>
        </p:nvSpPr>
        <p:spPr>
          <a:xfrm>
            <a:off x="8143481" y="6312767"/>
            <a:ext cx="893015" cy="10772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algn="r" defTabSz="914400" rtl="0" eaLnBrk="1" latinLnBrk="0" hangingPunct="1"/>
            <a:fld id="{C2299641-AD0F-44D5-8737-E9C9622D651F}" type="slidenum">
              <a:rPr lang="pl-PL" sz="7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algn="r" defTabSz="914400" rtl="0" eaLnBrk="1" latinLnBrk="0" hangingPunct="1"/>
              <a:t>‹#›</a:t>
            </a:fld>
            <a:r>
              <a:rPr lang="pl-PL" sz="7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/</a:t>
            </a:r>
            <a:r>
              <a:rPr lang="pl-PL" sz="7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x</a:t>
            </a:r>
            <a:endParaRPr lang="pl-PL" sz="7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4" r:id="rId8"/>
    <p:sldLayoutId id="2147483655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Font typeface="Calibri" panose="020F050202020403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48" userDrawn="1">
          <p15:clr>
            <a:srgbClr val="F26B43"/>
          </p15:clr>
        </p15:guide>
        <p15:guide id="2" pos="5148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663" userDrawn="1">
          <p15:clr>
            <a:srgbClr val="F26B43"/>
          </p15:clr>
        </p15:guide>
        <p15:guide id="5" orient="horz" pos="3566" userDrawn="1">
          <p15:clr>
            <a:srgbClr val="F26B43"/>
          </p15:clr>
        </p15:guide>
        <p15:guide id="8" pos="793" userDrawn="1">
          <p15:clr>
            <a:srgbClr val="F26B43"/>
          </p15:clr>
        </p15:guide>
        <p15:guide id="9" pos="51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Interfejs komunikacji z bazą danych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JDBC</a:t>
            </a:r>
            <a:endParaRPr lang="pl-PL" dirty="0"/>
          </a:p>
        </p:txBody>
      </p:sp>
      <p:sp>
        <p:nvSpPr>
          <p:cNvPr id="38" name="Symbol zastępczy tekstu 3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 smtClean="0"/>
              <a:t>Michał Hoffmann</a:t>
            </a:r>
            <a:endParaRPr lang="pl-PL" dirty="0"/>
          </a:p>
        </p:txBody>
      </p:sp>
      <p:sp>
        <p:nvSpPr>
          <p:cNvPr id="22" name="Symbol zastępczy tekstu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>
              <a:defRPr/>
            </a:pPr>
            <a:r>
              <a:rPr lang="pl-PL" dirty="0" smtClean="0"/>
              <a:t>Gdańsk, 2016-04-17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468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err="1" smtClean="0"/>
              <a:t>ResultSet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052737"/>
            <a:ext cx="7272808" cy="72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Klasa umożliwiająca odczytanie wyników zapytania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892899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2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err="1" smtClean="0"/>
              <a:t>SQLException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772817"/>
            <a:ext cx="7272808" cy="576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 smtClean="0"/>
              <a:t>Wyjątek błędu rzucany przez obiekty pakietu </a:t>
            </a:r>
            <a:r>
              <a:rPr lang="pl-PL" dirty="0" err="1" smtClean="0"/>
              <a:t>java.sql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6" name="Symbol zastępczy zawartości 2"/>
          <p:cNvSpPr txBox="1">
            <a:spLocks/>
          </p:cNvSpPr>
          <p:nvPr/>
        </p:nvSpPr>
        <p:spPr>
          <a:xfrm>
            <a:off x="1196008" y="2996952"/>
            <a:ext cx="7272808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pl-PL" dirty="0" smtClean="0"/>
              <a:t>Zerknij jeszcze raz na poprzednie slajdy.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888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Połączenie z bazą danych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052737"/>
            <a:ext cx="8568952" cy="460828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l-PL" b="1" dirty="0" err="1"/>
              <a:t>try</a:t>
            </a:r>
            <a:r>
              <a:rPr lang="pl-PL" b="1" dirty="0"/>
              <a:t>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 </a:t>
            </a:r>
            <a:r>
              <a:rPr lang="pl-PL" dirty="0" smtClean="0"/>
              <a:t>       </a:t>
            </a:r>
            <a:r>
              <a:rPr lang="pl-PL" dirty="0" err="1" smtClean="0"/>
              <a:t>Class.</a:t>
            </a:r>
            <a:r>
              <a:rPr lang="pl-PL" i="1" dirty="0" err="1" smtClean="0"/>
              <a:t>forName</a:t>
            </a:r>
            <a:r>
              <a:rPr lang="pl-PL" i="1" dirty="0"/>
              <a:t>("</a:t>
            </a:r>
            <a:r>
              <a:rPr lang="pl-PL" i="1" dirty="0" err="1"/>
              <a:t>org.hsqldb.jdbc.JDBCDriver</a:t>
            </a:r>
            <a:r>
              <a:rPr lang="pl-PL" i="1" dirty="0"/>
              <a:t>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 </a:t>
            </a:r>
            <a:r>
              <a:rPr lang="pl-PL" dirty="0" smtClean="0"/>
              <a:t>       </a:t>
            </a:r>
            <a:r>
              <a:rPr lang="pl-PL" dirty="0" err="1" smtClean="0"/>
              <a:t>conn</a:t>
            </a:r>
            <a:r>
              <a:rPr lang="pl-PL" dirty="0" smtClean="0"/>
              <a:t> </a:t>
            </a:r>
            <a:r>
              <a:rPr lang="pl-PL" dirty="0"/>
              <a:t>= </a:t>
            </a:r>
            <a:r>
              <a:rPr lang="pl-PL" dirty="0" err="1"/>
              <a:t>DriverManager.</a:t>
            </a:r>
            <a:r>
              <a:rPr lang="pl-PL" i="1" dirty="0" err="1"/>
              <a:t>getConnection</a:t>
            </a:r>
            <a:r>
              <a:rPr lang="pl-PL" i="1" dirty="0"/>
              <a:t>("</a:t>
            </a:r>
            <a:r>
              <a:rPr lang="pl-PL" i="1" dirty="0" err="1"/>
              <a:t>jdbc:hsqldb:hsql</a:t>
            </a:r>
            <a:r>
              <a:rPr lang="pl-PL" i="1" dirty="0"/>
              <a:t>://</a:t>
            </a:r>
            <a:r>
              <a:rPr lang="pl-PL" i="1" dirty="0" err="1"/>
              <a:t>localhost</a:t>
            </a:r>
            <a:r>
              <a:rPr lang="pl-PL" i="1" dirty="0"/>
              <a:t>/", "SA", "");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 </a:t>
            </a:r>
            <a:r>
              <a:rPr lang="pl-PL" dirty="0" smtClean="0"/>
              <a:t>       log.info</a:t>
            </a:r>
            <a:r>
              <a:rPr lang="pl-PL" dirty="0"/>
              <a:t>("Udało się nawiązać </a:t>
            </a:r>
            <a:r>
              <a:rPr lang="pl-PL" dirty="0" err="1"/>
              <a:t>połaczenie</a:t>
            </a:r>
            <a:r>
              <a:rPr lang="pl-PL" dirty="0"/>
              <a:t> za Bazą danych");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} </a:t>
            </a:r>
            <a:r>
              <a:rPr lang="pl-PL" b="1" dirty="0" err="1"/>
              <a:t>catch</a:t>
            </a:r>
            <a:r>
              <a:rPr lang="pl-PL" b="1" dirty="0"/>
              <a:t> (</a:t>
            </a:r>
            <a:r>
              <a:rPr lang="pl-PL" b="1" dirty="0" err="1"/>
              <a:t>Exception</a:t>
            </a:r>
            <a:r>
              <a:rPr lang="pl-PL" b="1" dirty="0"/>
              <a:t> e) 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 </a:t>
            </a:r>
            <a:r>
              <a:rPr lang="pl-PL" dirty="0" smtClean="0"/>
              <a:t>       </a:t>
            </a:r>
            <a:r>
              <a:rPr lang="pl-PL" dirty="0" err="1" smtClean="0"/>
              <a:t>log.error</a:t>
            </a:r>
            <a:r>
              <a:rPr lang="pl-PL" dirty="0"/>
              <a:t>("Błąd przy próbie nawiązania połączenia z bazą </a:t>
            </a:r>
            <a:r>
              <a:rPr lang="pl-PL" dirty="0" err="1"/>
              <a:t>danch</a:t>
            </a:r>
            <a:r>
              <a:rPr lang="pl-PL" dirty="0"/>
              <a:t>");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 </a:t>
            </a:r>
            <a:r>
              <a:rPr lang="pl-PL" dirty="0" smtClean="0"/>
              <a:t>       </a:t>
            </a:r>
            <a:r>
              <a:rPr lang="pl-PL" dirty="0" err="1" smtClean="0"/>
              <a:t>e.printStackTrace</a:t>
            </a:r>
            <a:r>
              <a:rPr lang="pl-PL" dirty="0"/>
              <a:t>();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2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Formaty JDBC URL - Przykłady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052737"/>
            <a:ext cx="7632848" cy="460828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pl-PL" dirty="0"/>
              <a:t>JDBC-ODBC </a:t>
            </a:r>
            <a:r>
              <a:rPr lang="pl-PL" dirty="0" smtClean="0"/>
              <a:t>Bridge	</a:t>
            </a:r>
            <a:r>
              <a:rPr lang="pl-PL" dirty="0"/>
              <a:t>	</a:t>
            </a:r>
            <a:r>
              <a:rPr lang="pl-PL" b="1" dirty="0" err="1"/>
              <a:t>jdbc:odbc</a:t>
            </a:r>
            <a:r>
              <a:rPr lang="pl-PL" b="1" dirty="0" smtClean="0"/>
              <a:t>:&lt;</a:t>
            </a:r>
            <a:r>
              <a:rPr lang="pl-PL" b="1" dirty="0" err="1" smtClean="0"/>
              <a:t>odbc_data_source</a:t>
            </a:r>
            <a:r>
              <a:rPr lang="pl-PL" b="1" dirty="0" smtClean="0"/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 err="1"/>
              <a:t>Oracle</a:t>
            </a:r>
            <a:r>
              <a:rPr lang="pl-PL" dirty="0"/>
              <a:t> OCI		</a:t>
            </a:r>
            <a:r>
              <a:rPr lang="pl-PL" b="1" dirty="0" err="1"/>
              <a:t>jdbc:oracle:oci</a:t>
            </a:r>
            <a:r>
              <a:rPr lang="pl-PL" b="1" dirty="0" smtClean="0"/>
              <a:t>:@&lt;</a:t>
            </a:r>
            <a:r>
              <a:rPr lang="pl-PL" b="1" dirty="0" err="1" smtClean="0"/>
              <a:t>service_name</a:t>
            </a:r>
            <a:r>
              <a:rPr lang="pl-PL" b="1" dirty="0" smtClean="0"/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 err="1"/>
              <a:t>Oracle</a:t>
            </a:r>
            <a:r>
              <a:rPr lang="pl-PL" dirty="0"/>
              <a:t> </a:t>
            </a:r>
            <a:r>
              <a:rPr lang="pl-PL" dirty="0" err="1" smtClean="0"/>
              <a:t>Thin</a:t>
            </a:r>
            <a:r>
              <a:rPr lang="pl-PL" dirty="0"/>
              <a:t>		</a:t>
            </a:r>
            <a:r>
              <a:rPr lang="pl-PL" b="1" dirty="0" err="1"/>
              <a:t>jdbc:oracle:thin</a:t>
            </a:r>
            <a:r>
              <a:rPr lang="pl-PL" b="1" dirty="0" smtClean="0"/>
              <a:t>:@&lt;host&gt;:&lt;port&gt;:&lt;</a:t>
            </a:r>
            <a:r>
              <a:rPr lang="pl-PL" b="1" dirty="0" err="1" smtClean="0"/>
              <a:t>sid</a:t>
            </a:r>
            <a:r>
              <a:rPr lang="pl-PL" b="1" dirty="0" smtClean="0"/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IBM DB2 ”</a:t>
            </a:r>
            <a:r>
              <a:rPr lang="pl-PL" dirty="0" err="1"/>
              <a:t>app</a:t>
            </a:r>
            <a:r>
              <a:rPr lang="pl-PL" dirty="0"/>
              <a:t>”		</a:t>
            </a:r>
            <a:r>
              <a:rPr lang="pl-PL" b="1" dirty="0"/>
              <a:t>jdbc:db2</a:t>
            </a:r>
            <a:r>
              <a:rPr lang="pl-PL" b="1" dirty="0" smtClean="0"/>
              <a:t>:&lt;</a:t>
            </a:r>
            <a:r>
              <a:rPr lang="pl-PL" b="1" dirty="0" err="1" smtClean="0"/>
              <a:t>db_name</a:t>
            </a:r>
            <a:r>
              <a:rPr lang="pl-PL" b="1" dirty="0" smtClean="0"/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IBM DB2 ”net” 		</a:t>
            </a:r>
            <a:r>
              <a:rPr lang="pl-PL" b="1" dirty="0"/>
              <a:t>jdbc:db2</a:t>
            </a:r>
            <a:r>
              <a:rPr lang="pl-PL" b="1" dirty="0" smtClean="0"/>
              <a:t>://&lt;host&gt;:&lt;port&gt;/&lt;</a:t>
            </a:r>
            <a:r>
              <a:rPr lang="pl-PL" b="1" dirty="0" err="1" smtClean="0"/>
              <a:t>db_name</a:t>
            </a:r>
            <a:r>
              <a:rPr lang="pl-PL" b="1" dirty="0" smtClean="0"/>
              <a:t>&gt;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l-PL" dirty="0" err="1" smtClean="0"/>
              <a:t>MySQL</a:t>
            </a:r>
            <a:r>
              <a:rPr lang="pl-PL" dirty="0"/>
              <a:t>			</a:t>
            </a:r>
            <a:r>
              <a:rPr lang="pl-PL" b="1" dirty="0" err="1" smtClean="0"/>
              <a:t>jdbc:mysql</a:t>
            </a:r>
            <a:r>
              <a:rPr lang="pl-PL" b="1" dirty="0" smtClean="0"/>
              <a:t>://&lt;</a:t>
            </a:r>
            <a:r>
              <a:rPr lang="pl-PL" b="1" dirty="0"/>
              <a:t>host&gt;:&lt;port&gt;/&lt;</a:t>
            </a:r>
            <a:r>
              <a:rPr lang="pl-PL" b="1" dirty="0" err="1"/>
              <a:t>db_name</a:t>
            </a:r>
            <a:r>
              <a:rPr lang="pl-PL" b="1" dirty="0"/>
              <a:t>&gt;</a:t>
            </a:r>
            <a:endParaRPr lang="pl-PL" b="1" dirty="0" smtClean="0"/>
          </a:p>
          <a:p>
            <a:pPr marL="0" indent="0">
              <a:lnSpc>
                <a:spcPct val="200000"/>
              </a:lnSpc>
              <a:buNone/>
            </a:pPr>
            <a:r>
              <a:rPr lang="pl-PL" dirty="0"/>
              <a:t>Java DB (Derby</a:t>
            </a:r>
            <a:r>
              <a:rPr lang="pl-PL" dirty="0" smtClean="0"/>
              <a:t>)		</a:t>
            </a:r>
            <a:r>
              <a:rPr lang="pl-PL" b="1" dirty="0" err="1" smtClean="0"/>
              <a:t>jdbc:derby</a:t>
            </a:r>
            <a:r>
              <a:rPr lang="pl-PL" b="1" dirty="0" smtClean="0"/>
              <a:t>://&lt;</a:t>
            </a:r>
            <a:r>
              <a:rPr lang="pl-PL" b="1" dirty="0"/>
              <a:t>host&gt;:&lt;port&gt;/&lt;</a:t>
            </a:r>
            <a:r>
              <a:rPr lang="pl-PL" b="1" dirty="0" err="1"/>
              <a:t>db_name</a:t>
            </a:r>
            <a:r>
              <a:rPr lang="pl-PL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826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Polecenia SQL</a:t>
            </a:r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6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052736"/>
            <a:ext cx="7632848" cy="302433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pl-PL" sz="5400" b="1" dirty="0" smtClean="0"/>
              <a:t>Kodujemy </a:t>
            </a:r>
            <a:r>
              <a:rPr lang="pl-PL" sz="5400" b="1" dirty="0" smtClean="0">
                <a:sym typeface="Wingdings" panose="05000000000000000000" pitchFamily="2" charset="2"/>
              </a:rPr>
              <a:t></a:t>
            </a:r>
            <a:endParaRPr lang="pl-PL" sz="5400" b="1" dirty="0"/>
          </a:p>
        </p:txBody>
      </p:sp>
      <p:sp>
        <p:nvSpPr>
          <p:cNvPr id="7" name="Symbol zastępczy zawartości 2"/>
          <p:cNvSpPr>
            <a:spLocks noGrp="1"/>
          </p:cNvSpPr>
          <p:nvPr>
            <p:ph idx="1"/>
          </p:nvPr>
        </p:nvSpPr>
        <p:spPr>
          <a:xfrm>
            <a:off x="899592" y="3429000"/>
            <a:ext cx="7632848" cy="1800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pl-PL" sz="4000" b="1" dirty="0"/>
              <a:t>https://www.sqlite.org/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367432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l-PL" dirty="0" smtClean="0"/>
              <a:t>Michał Hoffmann</a:t>
            </a:r>
            <a:endParaRPr lang="pl-PL" dirty="0"/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pl-PL" dirty="0"/>
              <a:t>	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l-PL" dirty="0" smtClean="0"/>
              <a:t>		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377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Plan</a:t>
            </a:r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4" name="Symbol zastępczy zawartości 2"/>
          <p:cNvSpPr txBox="1">
            <a:spLocks/>
          </p:cNvSpPr>
          <p:nvPr/>
        </p:nvSpPr>
        <p:spPr>
          <a:xfrm>
            <a:off x="251520" y="1268760"/>
            <a:ext cx="8676456" cy="432048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Calibri" panose="020F050202020403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300000"/>
              </a:lnSpc>
            </a:pPr>
            <a:r>
              <a:rPr lang="pl-PL" sz="2800" dirty="0" smtClean="0"/>
              <a:t>Wstęp</a:t>
            </a:r>
          </a:p>
          <a:p>
            <a:pPr>
              <a:lnSpc>
                <a:spcPct val="300000"/>
              </a:lnSpc>
            </a:pPr>
            <a:r>
              <a:rPr lang="pl-PL" sz="2800" dirty="0" smtClean="0"/>
              <a:t>Sterowniki</a:t>
            </a:r>
          </a:p>
          <a:p>
            <a:pPr>
              <a:lnSpc>
                <a:spcPct val="300000"/>
              </a:lnSpc>
            </a:pPr>
            <a:r>
              <a:rPr lang="pl-PL" sz="2800" dirty="0" smtClean="0"/>
              <a:t>Połączenie z bazą danych</a:t>
            </a:r>
          </a:p>
          <a:p>
            <a:pPr>
              <a:lnSpc>
                <a:spcPct val="300000"/>
              </a:lnSpc>
            </a:pPr>
            <a:r>
              <a:rPr lang="pl-PL" sz="2800" dirty="0" smtClean="0"/>
              <a:t>Polecenia SQL</a:t>
            </a:r>
          </a:p>
          <a:p>
            <a:pPr>
              <a:lnSpc>
                <a:spcPct val="300000"/>
              </a:lnSpc>
            </a:pPr>
            <a:r>
              <a:rPr lang="pl-PL" sz="2800" dirty="0" smtClean="0"/>
              <a:t>Transakcje</a:t>
            </a:r>
          </a:p>
        </p:txBody>
      </p:sp>
    </p:spTree>
    <p:extLst>
      <p:ext uri="{BB962C8B-B14F-4D97-AF65-F5344CB8AC3E}">
        <p14:creationId xmlns:p14="http://schemas.microsoft.com/office/powerpoint/2010/main" val="47209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539552" y="980728"/>
            <a:ext cx="8208912" cy="4248473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pl-PL" dirty="0"/>
              <a:t>JDBC jest standardowym interfejsem do współpracy aplikacji Java z relacyjną bazą danych </a:t>
            </a:r>
            <a:endParaRPr lang="pl-PL" dirty="0" smtClean="0"/>
          </a:p>
          <a:p>
            <a:pPr>
              <a:lnSpc>
                <a:spcPct val="200000"/>
              </a:lnSpc>
            </a:pPr>
            <a:r>
              <a:rPr lang="pl-PL" dirty="0" smtClean="0"/>
              <a:t>Interfejs JDBC opracowany przez SUN Microsystems w 1996 r.</a:t>
            </a:r>
          </a:p>
          <a:p>
            <a:pPr>
              <a:lnSpc>
                <a:spcPct val="200000"/>
              </a:lnSpc>
            </a:pPr>
            <a:r>
              <a:rPr lang="pl-PL" dirty="0" smtClean="0"/>
              <a:t>Dzięki JDBC aplikacje napisane w Javie są niezależne od stosowanej bazy danych.</a:t>
            </a:r>
          </a:p>
          <a:p>
            <a:pPr>
              <a:lnSpc>
                <a:spcPct val="200000"/>
              </a:lnSpc>
            </a:pPr>
            <a:r>
              <a:rPr lang="pl-PL" dirty="0" smtClean="0"/>
              <a:t>Java SE zawiera w sobie JDBC</a:t>
            </a:r>
          </a:p>
          <a:p>
            <a:pPr>
              <a:lnSpc>
                <a:spcPct val="200000"/>
              </a:lnSpc>
            </a:pPr>
            <a:r>
              <a:rPr lang="pl-PL" dirty="0"/>
              <a:t>Powszechnie wspierany przez producentów systemów baz danych i narzędzi programistycznych</a:t>
            </a:r>
          </a:p>
        </p:txBody>
      </p:sp>
    </p:spTree>
    <p:extLst>
      <p:ext uri="{BB962C8B-B14F-4D97-AF65-F5344CB8AC3E}">
        <p14:creationId xmlns:p14="http://schemas.microsoft.com/office/powerpoint/2010/main" val="137761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Sterowniki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pl-PL" dirty="0" smtClean="0"/>
              <a:t>Fizycznie JDBC to zbiór klas i interfejsów zawartych w pakietach </a:t>
            </a:r>
            <a:r>
              <a:rPr lang="pl-PL" i="1" dirty="0" err="1" smtClean="0"/>
              <a:t>java.sql</a:t>
            </a:r>
            <a:r>
              <a:rPr lang="pl-PL" dirty="0"/>
              <a:t> </a:t>
            </a:r>
            <a:r>
              <a:rPr lang="pl-PL" dirty="0" smtClean="0"/>
              <a:t>oraz </a:t>
            </a:r>
            <a:r>
              <a:rPr lang="pl-PL" i="1" dirty="0" err="1" smtClean="0"/>
              <a:t>javax.sql</a:t>
            </a:r>
            <a:r>
              <a:rPr lang="pl-PL" dirty="0" smtClean="0"/>
              <a:t>. </a:t>
            </a:r>
          </a:p>
          <a:p>
            <a:pPr>
              <a:lnSpc>
                <a:spcPct val="110000"/>
              </a:lnSpc>
            </a:pPr>
            <a:r>
              <a:rPr lang="pl-PL" dirty="0" smtClean="0"/>
              <a:t>Sterowniki dostarczone przez producenta bazy danych implementują interfejsy oraz przedefiniują klasy znajdujące się w tych pakietach.</a:t>
            </a:r>
          </a:p>
          <a:p>
            <a:pPr>
              <a:lnSpc>
                <a:spcPct val="110000"/>
              </a:lnSpc>
            </a:pPr>
            <a:endParaRPr lang="pl-PL" dirty="0" smtClean="0"/>
          </a:p>
          <a:p>
            <a:endParaRPr lang="pl-PL" dirty="0" smtClean="0"/>
          </a:p>
          <a:p>
            <a:r>
              <a:rPr lang="pl-PL" dirty="0"/>
              <a:t>Typ I – Most </a:t>
            </a:r>
            <a:r>
              <a:rPr lang="pl-PL" dirty="0" smtClean="0"/>
              <a:t>JDBC-ODBC</a:t>
            </a:r>
          </a:p>
          <a:p>
            <a:r>
              <a:rPr lang="pl-PL" dirty="0"/>
              <a:t>Typ II – Sterownik napisany częściowo w Javie, wykorzystujący biblioteki klienta bazy </a:t>
            </a:r>
            <a:r>
              <a:rPr lang="pl-PL" dirty="0" smtClean="0"/>
              <a:t>danych</a:t>
            </a:r>
          </a:p>
          <a:p>
            <a:r>
              <a:rPr lang="pl-PL" dirty="0"/>
              <a:t>Typ III – Uniwersalny sterownik w czystej Javie, z obsługą specyficznych baz danych w warstwie </a:t>
            </a:r>
            <a:r>
              <a:rPr lang="pl-PL" dirty="0" smtClean="0"/>
              <a:t>pośredniej</a:t>
            </a:r>
          </a:p>
          <a:p>
            <a:r>
              <a:rPr lang="pl-PL" dirty="0"/>
              <a:t>Typ IV – Sterownik w czystej Javie, komunikujący się bezpośrednio z serwerem bazy danych</a:t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1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Podstawowe klasy </a:t>
            </a:r>
            <a:r>
              <a:rPr lang="pl-PL" dirty="0" smtClean="0"/>
              <a:t>JDBC (pakiet </a:t>
            </a:r>
            <a:r>
              <a:rPr lang="pl-PL" dirty="0" err="1" smtClean="0"/>
              <a:t>java.sql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624" y="1052736"/>
            <a:ext cx="6984950" cy="4608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pl-PL" b="1" dirty="0" err="1"/>
              <a:t>DriverManager</a:t>
            </a:r>
            <a:r>
              <a:rPr lang="pl-PL" b="1" dirty="0"/>
              <a:t> </a:t>
            </a:r>
          </a:p>
          <a:p>
            <a:pPr>
              <a:lnSpc>
                <a:spcPct val="250000"/>
              </a:lnSpc>
            </a:pPr>
            <a:r>
              <a:rPr lang="pl-PL" b="1" dirty="0" smtClean="0"/>
              <a:t>Connection </a:t>
            </a:r>
          </a:p>
          <a:p>
            <a:pPr>
              <a:lnSpc>
                <a:spcPct val="250000"/>
              </a:lnSpc>
            </a:pPr>
            <a:r>
              <a:rPr lang="pl-PL" b="1" dirty="0" smtClean="0"/>
              <a:t>Statement </a:t>
            </a:r>
          </a:p>
          <a:p>
            <a:pPr>
              <a:lnSpc>
                <a:spcPct val="250000"/>
              </a:lnSpc>
            </a:pPr>
            <a:r>
              <a:rPr lang="pl-PL" b="1" dirty="0" err="1" smtClean="0"/>
              <a:t>PreparedStatement</a:t>
            </a:r>
            <a:r>
              <a:rPr lang="pl-PL" b="1" dirty="0" smtClean="0"/>
              <a:t> </a:t>
            </a:r>
          </a:p>
          <a:p>
            <a:pPr>
              <a:lnSpc>
                <a:spcPct val="250000"/>
              </a:lnSpc>
            </a:pPr>
            <a:r>
              <a:rPr lang="pl-PL" dirty="0" err="1" smtClean="0"/>
              <a:t>CollableStatement</a:t>
            </a:r>
            <a:r>
              <a:rPr lang="pl-PL" dirty="0" smtClean="0"/>
              <a:t> </a:t>
            </a:r>
          </a:p>
          <a:p>
            <a:pPr>
              <a:lnSpc>
                <a:spcPct val="250000"/>
              </a:lnSpc>
            </a:pPr>
            <a:r>
              <a:rPr lang="pl-PL" b="1" dirty="0" err="1" smtClean="0"/>
              <a:t>ResultSet</a:t>
            </a:r>
            <a:r>
              <a:rPr lang="pl-PL" b="1" dirty="0" smtClean="0"/>
              <a:t> </a:t>
            </a:r>
          </a:p>
          <a:p>
            <a:pPr>
              <a:lnSpc>
                <a:spcPct val="250000"/>
              </a:lnSpc>
            </a:pPr>
            <a:r>
              <a:rPr lang="pl-PL" b="1" dirty="0" err="1" smtClean="0"/>
              <a:t>SQLException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124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err="1" smtClean="0"/>
              <a:t>DriverManager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450" y="1052737"/>
            <a:ext cx="6984950" cy="50405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Zarządzanie sterownikami do bazy danych.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8096572" cy="233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2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smtClean="0"/>
              <a:t>Connection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450" y="1052737"/>
            <a:ext cx="6984950" cy="50405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Obiekt reprezentujący połączenie do bazy danych.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6" y="2204864"/>
            <a:ext cx="787717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89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smtClean="0"/>
              <a:t>Statement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187450" y="1052737"/>
            <a:ext cx="6984950" cy="504055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Klasa umożliwiająca wykonywanie przygotowanych instrukcji SQL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3" y="2420888"/>
            <a:ext cx="7839075" cy="223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558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Podstawowe klasy JDBC (pakiet </a:t>
            </a:r>
            <a:r>
              <a:rPr lang="pl-PL" dirty="0" err="1"/>
              <a:t>java.sql</a:t>
            </a:r>
            <a:r>
              <a:rPr lang="pl-PL" dirty="0" smtClean="0"/>
              <a:t>)</a:t>
            </a:r>
            <a:br>
              <a:rPr lang="pl-PL" dirty="0" smtClean="0"/>
            </a:br>
            <a:r>
              <a:rPr lang="pl-PL" b="1" dirty="0" err="1" smtClean="0"/>
              <a:t>PreparedStatement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1600" y="1052737"/>
            <a:ext cx="7272808" cy="72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Klasa umożliwiająca wykonywanie instrukcji SQL które można dynamicznie definiować podczas pracy programu.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Tytuł prezentacji w stopce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89248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93325"/>
      </p:ext>
    </p:extLst>
  </p:cSld>
  <p:clrMapOvr>
    <a:masterClrMapping/>
  </p:clrMapOvr>
</p:sld>
</file>

<file path=ppt/theme/theme1.xml><?xml version="1.0" encoding="utf-8"?>
<a:theme xmlns:a="http://schemas.openxmlformats.org/drawingml/2006/main" name="Atena_szablon_ppt_2015">
  <a:themeElements>
    <a:clrScheme name="Atena_oferta">
      <a:dk1>
        <a:srgbClr val="000000"/>
      </a:dk1>
      <a:lt1>
        <a:srgbClr val="FFFFFF"/>
      </a:lt1>
      <a:dk2>
        <a:srgbClr val="575756"/>
      </a:dk2>
      <a:lt2>
        <a:srgbClr val="FFFFFF"/>
      </a:lt2>
      <a:accent1>
        <a:srgbClr val="FF7300"/>
      </a:accent1>
      <a:accent2>
        <a:srgbClr val="5A6466"/>
      </a:accent2>
      <a:accent3>
        <a:srgbClr val="979797"/>
      </a:accent3>
      <a:accent4>
        <a:srgbClr val="B8B8B8"/>
      </a:accent4>
      <a:accent5>
        <a:srgbClr val="CDCDCD"/>
      </a:accent5>
      <a:accent6>
        <a:srgbClr val="DEDEDE"/>
      </a:accent6>
      <a:hlink>
        <a:srgbClr val="0070C0"/>
      </a:hlink>
      <a:folHlink>
        <a:srgbClr val="969696"/>
      </a:folHlink>
    </a:clrScheme>
    <a:fontScheme name="Atena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Atena_szablon_ppt_v1" id="{21AAD3AD-3A9A-40C6-853C-FFF7EA773A6D}" vid="{97C9DE32-7C60-47DA-BF21-5FD2E8D4697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Atena_oferta">
      <a:dk1>
        <a:srgbClr val="000000"/>
      </a:dk1>
      <a:lt1>
        <a:srgbClr val="FFFFFF"/>
      </a:lt1>
      <a:dk2>
        <a:srgbClr val="575756"/>
      </a:dk2>
      <a:lt2>
        <a:srgbClr val="FFFFFF"/>
      </a:lt2>
      <a:accent1>
        <a:srgbClr val="FF7300"/>
      </a:accent1>
      <a:accent2>
        <a:srgbClr val="5A6466"/>
      </a:accent2>
      <a:accent3>
        <a:srgbClr val="979797"/>
      </a:accent3>
      <a:accent4>
        <a:srgbClr val="B8B8B8"/>
      </a:accent4>
      <a:accent5>
        <a:srgbClr val="CDCDCD"/>
      </a:accent5>
      <a:accent6>
        <a:srgbClr val="DEDEDE"/>
      </a:accent6>
      <a:hlink>
        <a:srgbClr val="0070C0"/>
      </a:hlink>
      <a:folHlink>
        <a:srgbClr val="969696"/>
      </a:folHlink>
    </a:clrScheme>
    <a:fontScheme name="Atena_Oferta">
      <a:majorFont>
        <a:latin typeface="Neris Light"/>
        <a:ea typeface=""/>
        <a:cs typeface=""/>
      </a:majorFont>
      <a:minorFont>
        <a:latin typeface="Neris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Atena_szablon_ppt_2015</Template>
  <TotalTime>3193</TotalTime>
  <Words>394</Words>
  <Application>Microsoft Office PowerPoint</Application>
  <PresentationFormat>Pokaz na ekranie (4:3)</PresentationFormat>
  <Paragraphs>85</Paragraphs>
  <Slides>15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Atena_szablon_ppt_2015</vt:lpstr>
      <vt:lpstr>JDBC</vt:lpstr>
      <vt:lpstr>Plan</vt:lpstr>
      <vt:lpstr>Wstęp</vt:lpstr>
      <vt:lpstr>Sterowniki</vt:lpstr>
      <vt:lpstr>Podstawowe klasy JDBC (pakiet java.sql)</vt:lpstr>
      <vt:lpstr>Podstawowe klasy JDBC (pakiet java.sql) DriverManager</vt:lpstr>
      <vt:lpstr>Podstawowe klasy JDBC (pakiet java.sql) Connection</vt:lpstr>
      <vt:lpstr>Podstawowe klasy JDBC (pakiet java.sql) Statement</vt:lpstr>
      <vt:lpstr>Podstawowe klasy JDBC (pakiet java.sql) PreparedStatement</vt:lpstr>
      <vt:lpstr>Podstawowe klasy JDBC (pakiet java.sql) ResultSet</vt:lpstr>
      <vt:lpstr>Podstawowe klasy JDBC (pakiet java.sql) SQLException</vt:lpstr>
      <vt:lpstr>Połączenie z bazą danych</vt:lpstr>
      <vt:lpstr>Formaty JDBC URL - Przykłady</vt:lpstr>
      <vt:lpstr>Polecenia SQL</vt:lpstr>
      <vt:lpstr>DZIĘKUJĘ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Kasia</dc:creator>
  <cp:lastModifiedBy>Hoffmann Michał</cp:lastModifiedBy>
  <cp:revision>44</cp:revision>
  <dcterms:created xsi:type="dcterms:W3CDTF">2015-05-29T08:28:37Z</dcterms:created>
  <dcterms:modified xsi:type="dcterms:W3CDTF">2017-04-23T05:42:31Z</dcterms:modified>
</cp:coreProperties>
</file>