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69" r:id="rId8"/>
  </p:sldIdLst>
  <p:sldSz cx="9144000" cy="6858000" type="screen4x3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71" autoAdjust="0"/>
  </p:normalViewPr>
  <p:slideViewPr>
    <p:cSldViewPr>
      <p:cViewPr>
        <p:scale>
          <a:sx n="76" d="100"/>
          <a:sy n="76" d="100"/>
        </p:scale>
        <p:origin x="-1206" y="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0" y="6207917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39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0" y="6459390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40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43539" y="6207917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39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43539" y="6459390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40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77581" y="6207912"/>
            <a:ext cx="66040" cy="317500"/>
          </a:xfrm>
          <a:custGeom>
            <a:avLst/>
            <a:gdLst/>
            <a:ahLst/>
            <a:cxnLst/>
            <a:rect l="l" t="t" r="r" b="b"/>
            <a:pathLst>
              <a:path w="66040" h="317500">
                <a:moveTo>
                  <a:pt x="0" y="317436"/>
                </a:moveTo>
                <a:lnTo>
                  <a:pt x="65958" y="317436"/>
                </a:lnTo>
                <a:lnTo>
                  <a:pt x="65958" y="0"/>
                </a:lnTo>
                <a:lnTo>
                  <a:pt x="0" y="0"/>
                </a:lnTo>
                <a:lnTo>
                  <a:pt x="0" y="31743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09078" y="50"/>
            <a:ext cx="126364" cy="900430"/>
          </a:xfrm>
          <a:custGeom>
            <a:avLst/>
            <a:gdLst/>
            <a:ahLst/>
            <a:cxnLst/>
            <a:rect l="l" t="t" r="r" b="b"/>
            <a:pathLst>
              <a:path w="126365" h="900430">
                <a:moveTo>
                  <a:pt x="0" y="899998"/>
                </a:moveTo>
                <a:lnTo>
                  <a:pt x="126000" y="899998"/>
                </a:lnTo>
                <a:lnTo>
                  <a:pt x="126000" y="0"/>
                </a:lnTo>
                <a:lnTo>
                  <a:pt x="0" y="0"/>
                </a:lnTo>
                <a:lnTo>
                  <a:pt x="0" y="89999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71" y="258190"/>
            <a:ext cx="6610857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812" y="2137790"/>
            <a:ext cx="7110374" cy="3634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12719" y="6262742"/>
            <a:ext cx="4790440" cy="22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72045" y="6566017"/>
            <a:ext cx="1034415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0459" y="6317053"/>
            <a:ext cx="255904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clemm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3225165">
              <a:lnSpc>
                <a:spcPct val="100000"/>
              </a:lnSpc>
              <a:spcBef>
                <a:spcPts val="5"/>
              </a:spcBef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3926204">
              <a:lnSpc>
                <a:spcPct val="100000"/>
              </a:lnSpc>
              <a:tabLst>
                <a:tab pos="8830945" algn="l"/>
              </a:tabLst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 w Warszawie, 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48 22 654 32 81,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</a:t>
            </a:r>
            <a:r>
              <a:rPr sz="700" spc="-13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	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1 /</a:t>
            </a:r>
            <a:r>
              <a:rPr sz="1050" spc="-135" baseline="31746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x</a:t>
            </a:r>
            <a:endParaRPr sz="1050" baseline="31746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1820" y="2420873"/>
            <a:ext cx="6012180" cy="129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2024" y="3871353"/>
            <a:ext cx="5292090" cy="238125"/>
          </a:xfrm>
          <a:custGeom>
            <a:avLst/>
            <a:gdLst/>
            <a:ahLst/>
            <a:cxnLst/>
            <a:rect l="l" t="t" r="r" b="b"/>
            <a:pathLst>
              <a:path w="5292090" h="238125">
                <a:moveTo>
                  <a:pt x="0" y="237604"/>
                </a:moveTo>
                <a:lnTo>
                  <a:pt x="5291975" y="237604"/>
                </a:lnTo>
                <a:lnTo>
                  <a:pt x="5291975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024" y="4777244"/>
            <a:ext cx="5290185" cy="238125"/>
          </a:xfrm>
          <a:custGeom>
            <a:avLst/>
            <a:gdLst/>
            <a:ahLst/>
            <a:cxnLst/>
            <a:rect l="l" t="t" r="r" b="b"/>
            <a:pathLst>
              <a:path w="5290184" h="238125">
                <a:moveTo>
                  <a:pt x="0" y="237604"/>
                </a:moveTo>
                <a:lnTo>
                  <a:pt x="5290070" y="237604"/>
                </a:lnTo>
                <a:lnTo>
                  <a:pt x="5290070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4420" y="3871379"/>
            <a:ext cx="238125" cy="1143635"/>
          </a:xfrm>
          <a:custGeom>
            <a:avLst/>
            <a:gdLst/>
            <a:ahLst/>
            <a:cxnLst/>
            <a:rect l="l" t="t" r="r" b="b"/>
            <a:pathLst>
              <a:path w="238125" h="1143635">
                <a:moveTo>
                  <a:pt x="0" y="1143469"/>
                </a:moveTo>
                <a:lnTo>
                  <a:pt x="237604" y="1143469"/>
                </a:lnTo>
                <a:lnTo>
                  <a:pt x="237604" y="0"/>
                </a:lnTo>
                <a:lnTo>
                  <a:pt x="0" y="0"/>
                </a:lnTo>
                <a:lnTo>
                  <a:pt x="0" y="1143469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3928" y="5198236"/>
            <a:ext cx="394716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sz="2000" spc="-10" dirty="0" smtClean="0">
                <a:latin typeface="Segoe UI"/>
                <a:cs typeface="Segoe UI"/>
              </a:rPr>
              <a:t>Testy jednostkowe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3928" y="4285742"/>
            <a:ext cx="8801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sz="2000" dirty="0" err="1" smtClean="0">
                <a:latin typeface="Segoe UI"/>
                <a:cs typeface="Segoe UI"/>
              </a:rPr>
              <a:t>JUnit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3928" y="5979769"/>
            <a:ext cx="159893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000"/>
              </a:lnSpc>
            </a:pPr>
            <a:r>
              <a:rPr sz="1400" spc="-5" dirty="0">
                <a:solidFill>
                  <a:srgbClr val="5A6366"/>
                </a:solidFill>
                <a:latin typeface="Segoe UI"/>
                <a:cs typeface="Segoe UI"/>
              </a:rPr>
              <a:t>Michał </a:t>
            </a:r>
            <a:r>
              <a:rPr sz="1400" spc="-10" dirty="0">
                <a:solidFill>
                  <a:srgbClr val="5A6366"/>
                </a:solidFill>
                <a:latin typeface="Segoe UI"/>
                <a:cs typeface="Segoe UI"/>
              </a:rPr>
              <a:t>Hoffmann  </a:t>
            </a:r>
            <a:r>
              <a:rPr sz="1400" spc="5" dirty="0">
                <a:solidFill>
                  <a:srgbClr val="5A6366"/>
                </a:solidFill>
                <a:latin typeface="Segoe UI"/>
                <a:cs typeface="Segoe UI"/>
              </a:rPr>
              <a:t>Gdańsk,</a:t>
            </a:r>
            <a:r>
              <a:rPr sz="1400" spc="-45" dirty="0">
                <a:solidFill>
                  <a:srgbClr val="5A6366"/>
                </a:solidFill>
                <a:latin typeface="Segoe UI"/>
                <a:cs typeface="Segoe UI"/>
              </a:rPr>
              <a:t> </a:t>
            </a:r>
            <a:r>
              <a:rPr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201</a:t>
            </a:r>
            <a:r>
              <a:rPr lang="pl-PL"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7</a:t>
            </a:r>
            <a:r>
              <a:rPr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-0</a:t>
            </a:r>
            <a:r>
              <a:rPr lang="pl-PL"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5</a:t>
            </a:r>
            <a:r>
              <a:rPr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-0</a:t>
            </a:r>
            <a:r>
              <a:rPr lang="pl-PL" sz="1400" spc="-15" dirty="0">
                <a:solidFill>
                  <a:srgbClr val="5A6366"/>
                </a:solidFill>
                <a:latin typeface="Segoe UI"/>
                <a:cs typeface="Segoe UI"/>
              </a:rPr>
              <a:t>7</a:t>
            </a:r>
            <a:endParaRPr sz="1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 </a:t>
            </a:r>
            <a:r>
              <a:rPr lang="pl-PL" spc="-5" dirty="0" smtClean="0"/>
              <a:t>to są testy jednostkowe i po co je robić ?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504" y="1662684"/>
            <a:ext cx="8241030" cy="3642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70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lang="pl-PL" spc="-5" dirty="0">
                <a:latin typeface="Segoe UI"/>
                <a:cs typeface="Segoe UI"/>
              </a:rPr>
              <a:t>Zbiór </a:t>
            </a:r>
            <a:r>
              <a:rPr lang="pl-PL" spc="-5" dirty="0" smtClean="0">
                <a:latin typeface="Segoe UI"/>
                <a:cs typeface="Segoe UI"/>
              </a:rPr>
              <a:t>testów pisanych przeważnie przez programistę które weryfikują czy 	jednostka kodu (Klasa lub Serwis) działa zgodnie z oczekiwaniami.</a:t>
            </a:r>
          </a:p>
          <a:p>
            <a:pPr marL="12700">
              <a:spcBef>
                <a:spcPts val="1705"/>
              </a:spcBef>
              <a:tabLst>
                <a:tab pos="356870" algn="l"/>
              </a:tabLst>
            </a:pPr>
            <a:r>
              <a:rPr lang="pl-PL" dirty="0">
                <a:solidFill>
                  <a:srgbClr val="FF7300"/>
                </a:solidFill>
                <a:cs typeface="Calibri"/>
              </a:rPr>
              <a:t>+	</a:t>
            </a:r>
            <a:r>
              <a:rPr lang="pl-PL" spc="-5" dirty="0" smtClean="0">
                <a:latin typeface="Segoe UI"/>
                <a:cs typeface="Segoe UI"/>
              </a:rPr>
              <a:t>Testujemy przeważnie logikę biznesową, (nie testujemy raczej getterów i 	</a:t>
            </a:r>
            <a:r>
              <a:rPr lang="pl-PL" spc="-5" dirty="0" err="1" smtClean="0">
                <a:latin typeface="Segoe UI"/>
                <a:cs typeface="Segoe UI"/>
              </a:rPr>
              <a:t>setterów</a:t>
            </a:r>
            <a:r>
              <a:rPr lang="pl-PL" spc="-5" dirty="0" smtClean="0">
                <a:latin typeface="Segoe UI"/>
                <a:cs typeface="Segoe UI"/>
              </a:rPr>
              <a:t>  </a:t>
            </a:r>
            <a:r>
              <a:rPr lang="pl-PL" spc="-5" dirty="0" smtClean="0">
                <a:latin typeface="Segoe UI"/>
                <a:cs typeface="Segoe UI"/>
                <a:sym typeface="Wingdings" panose="05000000000000000000" pitchFamily="2" charset="2"/>
              </a:rPr>
              <a:t></a:t>
            </a:r>
            <a:r>
              <a:rPr lang="pl-PL" spc="-5" dirty="0" smtClean="0">
                <a:latin typeface="Segoe UI"/>
                <a:cs typeface="Segoe UI"/>
              </a:rPr>
              <a:t>), rzadziej bazę danych ze względu na brak utrzymania jej za 	każdym razem w tym samym stanie (</a:t>
            </a:r>
            <a:r>
              <a:rPr lang="pl-PL" spc="-5" dirty="0" err="1" smtClean="0">
                <a:latin typeface="Segoe UI"/>
                <a:cs typeface="Segoe UI"/>
              </a:rPr>
              <a:t>DBUnit</a:t>
            </a:r>
            <a:r>
              <a:rPr lang="pl-PL" spc="-5" dirty="0" smtClean="0">
                <a:latin typeface="Segoe UI"/>
                <a:cs typeface="Segoe UI"/>
              </a:rPr>
              <a:t>, </a:t>
            </a:r>
            <a:r>
              <a:rPr lang="pl-PL" spc="-5" dirty="0" err="1" smtClean="0">
                <a:latin typeface="Segoe UI"/>
                <a:cs typeface="Segoe UI"/>
              </a:rPr>
              <a:t>flashBack</a:t>
            </a:r>
            <a:r>
              <a:rPr lang="pl-PL" spc="-5" dirty="0" smtClean="0">
                <a:latin typeface="Segoe UI"/>
                <a:cs typeface="Segoe UI"/>
              </a:rPr>
              <a:t> na </a:t>
            </a:r>
            <a:r>
              <a:rPr lang="pl-PL" spc="-5" dirty="0" err="1" smtClean="0">
                <a:latin typeface="Segoe UI"/>
                <a:cs typeface="Segoe UI"/>
              </a:rPr>
              <a:t>Oracle</a:t>
            </a:r>
            <a:r>
              <a:rPr lang="pl-PL" spc="-5" dirty="0" smtClean="0">
                <a:latin typeface="Segoe UI"/>
                <a:cs typeface="Segoe UI"/>
              </a:rPr>
              <a:t>)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lang="pl-PL" sz="1800" spc="-5" dirty="0" err="1" smtClean="0">
                <a:latin typeface="Segoe UI"/>
                <a:cs typeface="Segoe UI"/>
              </a:rPr>
              <a:t>Maven</a:t>
            </a:r>
            <a:r>
              <a:rPr lang="pl-PL" sz="1800" spc="-5" dirty="0" smtClean="0">
                <a:latin typeface="Segoe UI"/>
                <a:cs typeface="Segoe UI"/>
              </a:rPr>
              <a:t> przy użyciu zadania test automatycznie uruchamia testy jednostkowe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lang="pl-PL" sz="1800" spc="-10" dirty="0" smtClean="0">
                <a:latin typeface="Segoe UI"/>
                <a:cs typeface="Segoe UI"/>
              </a:rPr>
              <a:t>Pozwalają się upewnić czy nasz program działa prawidłowo. Powinny testować 	zarówno ścieżkę pozytywną jak i ścieżkę negatywną (z błędnymi danymi).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lang="pl-PL" sz="1800" spc="-5" dirty="0" smtClean="0">
                <a:latin typeface="Segoe UI"/>
                <a:cs typeface="Segoe UI"/>
              </a:rPr>
              <a:t>Regresja – w trakcie rozwijania oprogramowania widzimy od razu czy nowy 	kod nie spowodował błędów w już istniejącym.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spc="-5" dirty="0" smtClean="0"/>
              <a:t>MAVEN a </a:t>
            </a:r>
            <a:r>
              <a:rPr lang="pl-PL" spc="-5" dirty="0" err="1" smtClean="0"/>
              <a:t>JUnit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90600" y="990600"/>
            <a:ext cx="7110374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  <a:tabLst>
                <a:tab pos="390525" algn="l"/>
              </a:tabLst>
            </a:pPr>
            <a:r>
              <a:rPr b="1" spc="-10" dirty="0" smtClean="0">
                <a:latin typeface="Segoe UI"/>
                <a:cs typeface="Segoe UI"/>
              </a:rPr>
              <a:t>Maven</a:t>
            </a:r>
            <a:r>
              <a:rPr lang="pl-PL" spc="-10" dirty="0" smtClean="0"/>
              <a:t> – posiada pełne wsparcie dla pracy z </a:t>
            </a:r>
            <a:r>
              <a:rPr lang="pl-PL" spc="-10" dirty="0" err="1" smtClean="0"/>
              <a:t>JUnitem</a:t>
            </a:r>
            <a:r>
              <a:rPr lang="pl-PL" spc="-10" dirty="0" smtClean="0"/>
              <a:t>.</a:t>
            </a:r>
          </a:p>
          <a:p>
            <a:pPr marL="46355">
              <a:lnSpc>
                <a:spcPct val="100000"/>
              </a:lnSpc>
              <a:tabLst>
                <a:tab pos="390525" algn="l"/>
              </a:tabLst>
            </a:pPr>
            <a:r>
              <a:rPr lang="pl-PL" spc="-10" dirty="0"/>
              <a:t>	</a:t>
            </a:r>
            <a:endParaRPr lang="pl-PL" spc="-10" dirty="0" smtClean="0"/>
          </a:p>
          <a:p>
            <a:pPr marL="46355">
              <a:lnSpc>
                <a:spcPct val="100000"/>
              </a:lnSpc>
              <a:tabLst>
                <a:tab pos="390525" algn="l"/>
              </a:tabLst>
            </a:pPr>
            <a:r>
              <a:rPr lang="pl-PL" spc="-10" dirty="0" smtClean="0"/>
              <a:t>	Przy tworzeniu projektu tworzony jest osobny folder na źródła w którym należy umieszczać testy. W pliku konfiguracyjnym projektu pom.xml automatycznie dodawana jest biblioteka </a:t>
            </a:r>
            <a:r>
              <a:rPr lang="pl-PL" spc="-10" dirty="0" err="1" smtClean="0"/>
              <a:t>Junit</a:t>
            </a:r>
            <a:r>
              <a:rPr lang="pl-PL" spc="-10" dirty="0"/>
              <a:t>.</a:t>
            </a:r>
            <a:r>
              <a:rPr lang="pl-PL" spc="-10" dirty="0"/>
              <a:t>	</a:t>
            </a:r>
            <a:endParaRPr spc="-5" dirty="0"/>
          </a:p>
          <a:p>
            <a:pPr marL="33655">
              <a:lnSpc>
                <a:spcPct val="100000"/>
              </a:lnSpc>
            </a:pPr>
            <a:endParaRPr spc="-5" dirty="0"/>
          </a:p>
          <a:p>
            <a:pPr marL="33655">
              <a:lnSpc>
                <a:spcPct val="100000"/>
              </a:lnSpc>
              <a:spcBef>
                <a:spcPts val="15"/>
              </a:spcBef>
            </a:pPr>
            <a:endParaRPr spc="-5" dirty="0"/>
          </a:p>
          <a:p>
            <a:pPr marL="1342390">
              <a:lnSpc>
                <a:spcPct val="100000"/>
              </a:lnSpc>
            </a:pPr>
            <a:endParaRPr sz="18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7898"/>
            <a:ext cx="23336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343400"/>
            <a:ext cx="3248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916993"/>
            <a:ext cx="51339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543175"/>
            <a:ext cx="43529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258190"/>
            <a:ext cx="661085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spc="-5" dirty="0" smtClean="0"/>
              <a:t>Przykładowy Test, przygotowanie do testu, sprzątanie po teście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20036"/>
            <a:ext cx="4900612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spc="-5" dirty="0" smtClean="0"/>
              <a:t>Asercje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066800"/>
            <a:ext cx="8072755" cy="4108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36854" indent="-344805">
              <a:lnSpc>
                <a:spcPct val="100000"/>
              </a:lnSpc>
              <a:tabLst>
                <a:tab pos="356870" algn="l"/>
              </a:tabLst>
            </a:pPr>
            <a:r>
              <a:rPr lang="pl-PL" dirty="0">
                <a:latin typeface="Segoe UI"/>
                <a:cs typeface="Segoe UI"/>
              </a:rPr>
              <a:t>Asercje </a:t>
            </a:r>
            <a:r>
              <a:rPr lang="pl-PL" dirty="0" smtClean="0">
                <a:latin typeface="Segoe UI"/>
                <a:cs typeface="Segoe UI"/>
              </a:rPr>
              <a:t>to metody wspierające weryfikacje otrzymanych wyników.</a:t>
            </a:r>
          </a:p>
          <a:p>
            <a:pPr marL="356870" marR="236854" indent="-344805">
              <a:lnSpc>
                <a:spcPct val="100000"/>
              </a:lnSpc>
              <a:tabLst>
                <a:tab pos="356870" algn="l"/>
              </a:tabLst>
            </a:pPr>
            <a:endParaRPr lang="pl-PL" dirty="0">
              <a:latin typeface="Segoe UI"/>
              <a:cs typeface="Segoe UI"/>
            </a:endParaRPr>
          </a:p>
          <a:p>
            <a:pPr marL="356870" marR="236854" indent="-344805">
              <a:lnSpc>
                <a:spcPct val="100000"/>
              </a:lnSpc>
              <a:tabLst>
                <a:tab pos="356870" algn="l"/>
              </a:tabLst>
            </a:pPr>
            <a:endParaRPr sz="1500" dirty="0">
              <a:latin typeface="Segoe UI"/>
              <a:cs typeface="Segoe UI"/>
            </a:endParaRPr>
          </a:p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lang="pl-PL" b="1" spc="5" dirty="0" err="1" smtClean="0">
                <a:latin typeface="Segoe UI"/>
                <a:cs typeface="Segoe UI"/>
              </a:rPr>
              <a:t>assertTrue</a:t>
            </a:r>
            <a:r>
              <a:rPr lang="pl-PL" b="1" spc="5" dirty="0" smtClean="0">
                <a:latin typeface="Segoe UI"/>
                <a:cs typeface="Segoe UI"/>
              </a:rPr>
              <a:t>/</a:t>
            </a:r>
            <a:r>
              <a:rPr lang="pl-PL" b="1" spc="5" dirty="0" err="1" smtClean="0">
                <a:latin typeface="Segoe UI"/>
                <a:cs typeface="Segoe UI"/>
              </a:rPr>
              <a:t>assertFalse</a:t>
            </a:r>
            <a:r>
              <a:rPr b="1" spc="-80" dirty="0" smtClean="0">
                <a:latin typeface="Segoe UI"/>
                <a:cs typeface="Segoe UI"/>
              </a:rPr>
              <a:t> </a:t>
            </a:r>
            <a:r>
              <a:rPr spc="5" dirty="0">
                <a:latin typeface="Segoe UI"/>
                <a:cs typeface="Segoe UI"/>
              </a:rPr>
              <a:t>–</a:t>
            </a:r>
            <a:r>
              <a:rPr spc="-15" dirty="0">
                <a:latin typeface="Segoe UI"/>
                <a:cs typeface="Segoe UI"/>
              </a:rPr>
              <a:t> </a:t>
            </a:r>
            <a:r>
              <a:rPr lang="pl-PL" spc="-15" dirty="0" smtClean="0">
                <a:latin typeface="Segoe UI"/>
                <a:cs typeface="Segoe UI"/>
              </a:rPr>
              <a:t>sprawdza czy wynik jest prawdą lub czy wynik jest fałszem</a:t>
            </a:r>
          </a:p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endParaRPr dirty="0">
              <a:latin typeface="Segoe UI"/>
              <a:cs typeface="Segoe UI"/>
            </a:endParaRPr>
          </a:p>
          <a:p>
            <a:pPr marL="356870" marR="607695" indent="-344805">
              <a:lnSpc>
                <a:spcPct val="100000"/>
              </a:lnSpc>
              <a:tabLst>
                <a:tab pos="356870" algn="l"/>
              </a:tabLst>
            </a:pPr>
            <a:r>
              <a:rPr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lang="pl-PL" b="1" spc="5" dirty="0" err="1" smtClean="0">
                <a:latin typeface="Segoe UI"/>
                <a:cs typeface="Segoe UI"/>
              </a:rPr>
              <a:t>assertNull</a:t>
            </a:r>
            <a:r>
              <a:rPr lang="pl-PL" b="1" spc="5" dirty="0" smtClean="0">
                <a:latin typeface="Segoe UI"/>
                <a:cs typeface="Segoe UI"/>
              </a:rPr>
              <a:t>/</a:t>
            </a:r>
            <a:r>
              <a:rPr lang="pl-PL" b="1" spc="5" dirty="0" err="1" smtClean="0">
                <a:latin typeface="Segoe UI"/>
                <a:cs typeface="Segoe UI"/>
              </a:rPr>
              <a:t>assertNotNull</a:t>
            </a:r>
            <a:r>
              <a:rPr b="1" spc="5" dirty="0" smtClean="0">
                <a:latin typeface="Segoe UI"/>
                <a:cs typeface="Segoe UI"/>
              </a:rPr>
              <a:t> </a:t>
            </a:r>
            <a:r>
              <a:rPr spc="5" dirty="0">
                <a:latin typeface="Segoe UI"/>
                <a:cs typeface="Segoe UI"/>
              </a:rPr>
              <a:t>– </a:t>
            </a:r>
            <a:r>
              <a:rPr lang="pl-PL" dirty="0" smtClean="0">
                <a:latin typeface="Segoe UI"/>
                <a:cs typeface="Segoe UI"/>
              </a:rPr>
              <a:t>sprawdza czy wynik jest wartością NULL lub czy nie jest wartością NULL.</a:t>
            </a:r>
          </a:p>
          <a:p>
            <a:pPr marL="356870" marR="607695" indent="-344805">
              <a:lnSpc>
                <a:spcPct val="100000"/>
              </a:lnSpc>
              <a:tabLst>
                <a:tab pos="356870" algn="l"/>
              </a:tabLst>
            </a:pPr>
            <a:endParaRPr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lang="pl-PL" b="1" spc="5" dirty="0" err="1" smtClean="0">
                <a:latin typeface="Segoe UI"/>
                <a:cs typeface="Segoe UI"/>
              </a:rPr>
              <a:t>assertEquals</a:t>
            </a:r>
            <a:r>
              <a:rPr lang="pl-PL" b="1" spc="5" dirty="0" smtClean="0">
                <a:latin typeface="Segoe UI"/>
                <a:cs typeface="Segoe UI"/>
              </a:rPr>
              <a:t>/</a:t>
            </a:r>
            <a:r>
              <a:rPr lang="pl-PL" b="1" spc="5" dirty="0" err="1" smtClean="0">
                <a:latin typeface="Segoe UI"/>
                <a:cs typeface="Segoe UI"/>
              </a:rPr>
              <a:t>assertNotEquals</a:t>
            </a:r>
            <a:r>
              <a:rPr b="1" spc="5" dirty="0" smtClean="0">
                <a:latin typeface="Segoe UI"/>
                <a:cs typeface="Segoe UI"/>
              </a:rPr>
              <a:t> </a:t>
            </a:r>
            <a:r>
              <a:rPr spc="5" dirty="0">
                <a:latin typeface="Segoe UI"/>
                <a:cs typeface="Segoe UI"/>
              </a:rPr>
              <a:t>– </a:t>
            </a:r>
            <a:r>
              <a:rPr lang="pl-PL" dirty="0" smtClean="0">
                <a:latin typeface="Segoe UI"/>
                <a:cs typeface="Segoe UI"/>
              </a:rPr>
              <a:t>sprawdza czy dwa elementy są sobie 	równe lub czy nie są sobie równe (wykorzystuje metodę </a:t>
            </a:r>
            <a:r>
              <a:rPr lang="pl-PL" dirty="0" err="1" smtClean="0">
                <a:latin typeface="Segoe UI"/>
                <a:cs typeface="Segoe UI"/>
              </a:rPr>
              <a:t>equals</a:t>
            </a:r>
            <a:r>
              <a:rPr lang="pl-PL" dirty="0" smtClean="0">
                <a:latin typeface="Segoe UI"/>
                <a:cs typeface="Segoe UI"/>
              </a:rPr>
              <a:t> na obiektach)</a:t>
            </a:r>
            <a:endParaRPr dirty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endParaRPr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lang="pl-PL" b="1" spc="5" dirty="0" err="1" smtClean="0">
                <a:latin typeface="Segoe UI"/>
                <a:cs typeface="Segoe UI"/>
              </a:rPr>
              <a:t>assertArray</a:t>
            </a:r>
            <a:r>
              <a:rPr lang="pl-PL" b="1" spc="5" dirty="0" smtClean="0">
                <a:latin typeface="Segoe UI"/>
                <a:cs typeface="Segoe UI"/>
              </a:rPr>
              <a:t>…</a:t>
            </a:r>
            <a:r>
              <a:rPr b="1" spc="5" dirty="0" smtClean="0">
                <a:latin typeface="Segoe UI"/>
                <a:cs typeface="Segoe UI"/>
              </a:rPr>
              <a:t> </a:t>
            </a:r>
            <a:r>
              <a:rPr lang="pl-PL" spc="5" dirty="0">
                <a:latin typeface="Segoe UI"/>
                <a:cs typeface="Segoe UI"/>
              </a:rPr>
              <a:t>–</a:t>
            </a:r>
            <a:r>
              <a:rPr lang="pl-PL" spc="-15" dirty="0">
                <a:latin typeface="Segoe UI"/>
                <a:cs typeface="Segoe UI"/>
              </a:rPr>
              <a:t> </a:t>
            </a:r>
            <a:r>
              <a:rPr lang="pl-PL" spc="-15" dirty="0" smtClean="0">
                <a:latin typeface="Segoe UI"/>
                <a:cs typeface="Segoe UI"/>
              </a:rPr>
              <a:t>analogiczne weryfikacje na tablicach</a:t>
            </a:r>
            <a:endParaRPr lang="pl-PL" spc="-5" dirty="0" smtClean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endParaRPr dirty="0">
              <a:latin typeface="Segoe UI"/>
              <a:cs typeface="Segoe UI"/>
            </a:endParaRPr>
          </a:p>
          <a:p>
            <a:pPr marL="356870" marR="338455" indent="-344805">
              <a:lnSpc>
                <a:spcPct val="100000"/>
              </a:lnSpc>
              <a:tabLst>
                <a:tab pos="356870" algn="l"/>
              </a:tabLst>
            </a:pPr>
            <a:r>
              <a:rPr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lang="pl-PL" b="1" spc="10" dirty="0" err="1" smtClean="0">
                <a:latin typeface="Segoe UI"/>
                <a:cs typeface="Segoe UI"/>
              </a:rPr>
              <a:t>fail</a:t>
            </a:r>
            <a:r>
              <a:rPr b="1" spc="-55" dirty="0" smtClean="0">
                <a:latin typeface="Segoe UI"/>
                <a:cs typeface="Segoe UI"/>
              </a:rPr>
              <a:t> </a:t>
            </a:r>
            <a:r>
              <a:rPr lang="pl-PL" spc="5" dirty="0">
                <a:latin typeface="Segoe UI"/>
                <a:cs typeface="Segoe UI"/>
              </a:rPr>
              <a:t>–</a:t>
            </a:r>
            <a:r>
              <a:rPr lang="pl-PL" spc="-15" dirty="0">
                <a:latin typeface="Segoe UI"/>
                <a:cs typeface="Segoe UI"/>
              </a:rPr>
              <a:t> </a:t>
            </a:r>
            <a:r>
              <a:rPr lang="pl-PL" spc="-15" dirty="0" smtClean="0">
                <a:latin typeface="Segoe UI"/>
                <a:cs typeface="Segoe UI"/>
              </a:rPr>
              <a:t>powoduje, że test jest przerywany i oznaczony jako niezdany</a:t>
            </a:r>
            <a:endParaRPr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Pokrycie kodu testami (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coverage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1295400" y="762000"/>
            <a:ext cx="7110374" cy="261610"/>
          </a:xfrm>
        </p:spPr>
        <p:txBody>
          <a:bodyPr/>
          <a:lstStyle/>
          <a:p>
            <a:r>
              <a:rPr lang="pl-PL" dirty="0" err="1" smtClean="0"/>
              <a:t>Pluginy</a:t>
            </a:r>
            <a:r>
              <a:rPr lang="pl-PL" dirty="0" smtClean="0"/>
              <a:t>: ECLEMMA z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MarketPlace</a:t>
            </a:r>
            <a:r>
              <a:rPr lang="pl-PL" dirty="0" smtClean="0"/>
              <a:t> </a:t>
            </a:r>
            <a:r>
              <a:rPr lang="pl-PL" dirty="0">
                <a:hlinkClick r:id="rId2"/>
              </a:rPr>
              <a:t>http://www.eclemma.org/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7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6207917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39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6459390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40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3225165">
              <a:lnSpc>
                <a:spcPct val="100000"/>
              </a:lnSpc>
              <a:spcBef>
                <a:spcPts val="5"/>
              </a:spcBef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3926204">
              <a:lnSpc>
                <a:spcPct val="100000"/>
              </a:lnSpc>
              <a:tabLst>
                <a:tab pos="8785225" algn="l"/>
              </a:tabLst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 w Warszawie, 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48 22 654 32 81,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</a:t>
            </a:r>
            <a:r>
              <a:rPr sz="700" spc="-13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	</a:t>
            </a:r>
            <a:r>
              <a:rPr sz="1050" baseline="31746" dirty="0">
                <a:solidFill>
                  <a:srgbClr val="565655"/>
                </a:solidFill>
                <a:latin typeface="Segoe UI"/>
                <a:cs typeface="Segoe UI"/>
              </a:rPr>
              <a:t>14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/</a:t>
            </a:r>
            <a:r>
              <a:rPr sz="1050" spc="-172" baseline="31746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x</a:t>
            </a:r>
            <a:endParaRPr sz="1050" baseline="31746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4" y="1412747"/>
            <a:ext cx="4989576" cy="1336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757042"/>
            <a:ext cx="3215640" cy="204470"/>
          </a:xfrm>
          <a:custGeom>
            <a:avLst/>
            <a:gdLst/>
            <a:ahLst/>
            <a:cxnLst/>
            <a:rect l="l" t="t" r="r" b="b"/>
            <a:pathLst>
              <a:path w="3215640" h="204469">
                <a:moveTo>
                  <a:pt x="0" y="204215"/>
                </a:moveTo>
                <a:lnTo>
                  <a:pt x="3215639" y="204215"/>
                </a:lnTo>
                <a:lnTo>
                  <a:pt x="3215639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535679"/>
            <a:ext cx="3215640" cy="204470"/>
          </a:xfrm>
          <a:custGeom>
            <a:avLst/>
            <a:gdLst/>
            <a:ahLst/>
            <a:cxnLst/>
            <a:rect l="l" t="t" r="r" b="b"/>
            <a:pathLst>
              <a:path w="3215640" h="204470">
                <a:moveTo>
                  <a:pt x="0" y="204216"/>
                </a:moveTo>
                <a:lnTo>
                  <a:pt x="3215640" y="204216"/>
                </a:lnTo>
                <a:lnTo>
                  <a:pt x="3215640" y="0"/>
                </a:lnTo>
                <a:lnTo>
                  <a:pt x="0" y="0"/>
                </a:lnTo>
                <a:lnTo>
                  <a:pt x="0" y="20421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5639" y="2757119"/>
            <a:ext cx="204470" cy="982980"/>
          </a:xfrm>
          <a:custGeom>
            <a:avLst/>
            <a:gdLst/>
            <a:ahLst/>
            <a:cxnLst/>
            <a:rect l="l" t="t" r="r" b="b"/>
            <a:pathLst>
              <a:path w="204470" h="982979">
                <a:moveTo>
                  <a:pt x="0" y="982776"/>
                </a:moveTo>
                <a:lnTo>
                  <a:pt x="204215" y="982776"/>
                </a:lnTo>
                <a:lnTo>
                  <a:pt x="204215" y="0"/>
                </a:lnTo>
                <a:lnTo>
                  <a:pt x="0" y="0"/>
                </a:lnTo>
                <a:lnTo>
                  <a:pt x="0" y="98277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6571" y="6258255"/>
            <a:ext cx="4790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</a:t>
            </a:r>
            <a:r>
              <a:rPr sz="700" spc="-2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Warszawie,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</a:t>
            </a:r>
            <a:r>
              <a:rPr sz="700" spc="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</a:t>
            </a:r>
            <a:r>
              <a:rPr sz="700" spc="2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</a:t>
            </a:r>
            <a:r>
              <a:rPr sz="700" spc="-3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</a:t>
            </a:r>
            <a:r>
              <a:rPr sz="700" spc="-6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</a:t>
            </a:r>
            <a:r>
              <a:rPr sz="700" spc="-3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t: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+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 48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22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654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32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81,</a:t>
            </a:r>
            <a:r>
              <a:rPr sz="700" spc="-3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</a:t>
            </a:r>
            <a:r>
              <a:rPr sz="700" spc="1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+</a:t>
            </a:r>
            <a:r>
              <a:rPr sz="700" spc="-2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22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654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6571" y="3101213"/>
            <a:ext cx="10737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000000"/>
                </a:solidFill>
              </a:rPr>
              <a:t>D</a:t>
            </a:r>
            <a:r>
              <a:rPr sz="2000" spc="-15" dirty="0">
                <a:solidFill>
                  <a:srgbClr val="000000"/>
                </a:solidFill>
              </a:rPr>
              <a:t>Z</a:t>
            </a:r>
            <a:r>
              <a:rPr sz="2000" spc="-5" dirty="0">
                <a:solidFill>
                  <a:srgbClr val="000000"/>
                </a:solidFill>
              </a:rPr>
              <a:t>IĘ</a:t>
            </a:r>
            <a:r>
              <a:rPr sz="2000" spc="-15" dirty="0">
                <a:solidFill>
                  <a:srgbClr val="000000"/>
                </a:solidFill>
              </a:rPr>
              <a:t>K</a:t>
            </a:r>
            <a:r>
              <a:rPr sz="2000" spc="-5" dirty="0">
                <a:solidFill>
                  <a:srgbClr val="000000"/>
                </a:solidFill>
              </a:rPr>
              <a:t>UJĘ</a:t>
            </a:r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1266189" y="3893057"/>
            <a:ext cx="13804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A6366"/>
                </a:solidFill>
                <a:latin typeface="Segoe UI"/>
                <a:cs typeface="Segoe UI"/>
              </a:rPr>
              <a:t>Michał</a:t>
            </a:r>
            <a:r>
              <a:rPr sz="1400" spc="-50" dirty="0">
                <a:solidFill>
                  <a:srgbClr val="5A6366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A6366"/>
                </a:solidFill>
                <a:latin typeface="Segoe UI"/>
                <a:cs typeface="Segoe UI"/>
              </a:rPr>
              <a:t>Hoffmann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533</Words>
  <Application>Microsoft Office PowerPoint</Application>
  <PresentationFormat>Pokaz na ekranie (4:3)</PresentationFormat>
  <Paragraphs>176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Office Theme</vt:lpstr>
      <vt:lpstr>Prezentacja programu PowerPoint</vt:lpstr>
      <vt:lpstr>Co to są testy jednostkowe i po co je robić ?</vt:lpstr>
      <vt:lpstr>MAVEN a JUnit</vt:lpstr>
      <vt:lpstr>Przykładowy Test, przygotowanie do testu, sprzątanie po teście</vt:lpstr>
      <vt:lpstr>Asercje</vt:lpstr>
      <vt:lpstr>Pokrycie kodu testami (code coverage)</vt:lpstr>
      <vt:lpstr>DZIĘKUJĘ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Hoffmann Michał</dc:creator>
  <cp:lastModifiedBy>Hoffmann Michał</cp:lastModifiedBy>
  <cp:revision>17</cp:revision>
  <dcterms:created xsi:type="dcterms:W3CDTF">2017-04-05T19:00:15Z</dcterms:created>
  <dcterms:modified xsi:type="dcterms:W3CDTF">2017-05-07T08:17:46Z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2017-04-05T00:00:00Z</vt:filetime>
  </property>
</Properties>
</file>