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0" r:id="rId7"/>
    <p:sldId id="263" r:id="rId8"/>
    <p:sldId id="264" r:id="rId9"/>
    <p:sldId id="265" r:id="rId10"/>
    <p:sldId id="266" r:id="rId11"/>
    <p:sldId id="262" r:id="rId12"/>
    <p:sldId id="259" r:id="rId13"/>
    <p:sldId id="267" r:id="rId14"/>
    <p:sldId id="268" r:id="rId15"/>
    <p:sldId id="269" r:id="rId16"/>
  </p:sldIdLst>
  <p:sldSz cx="9144000" cy="6858000" type="screen4x3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71" autoAdjust="0"/>
  </p:normalViewPr>
  <p:slideViewPr>
    <p:cSldViewPr>
      <p:cViewPr>
        <p:scale>
          <a:sx n="76" d="100"/>
          <a:sy n="76" d="100"/>
        </p:scale>
        <p:origin x="-1212" y="-4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730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730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730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0" y="6207917"/>
            <a:ext cx="635" cy="66040"/>
          </a:xfrm>
          <a:custGeom>
            <a:avLst/>
            <a:gdLst/>
            <a:ahLst/>
            <a:cxnLst/>
            <a:rect l="l" t="t" r="r" b="b"/>
            <a:pathLst>
              <a:path w="634" h="66039">
                <a:moveTo>
                  <a:pt x="0" y="65958"/>
                </a:moveTo>
                <a:lnTo>
                  <a:pt x="571" y="65958"/>
                </a:lnTo>
                <a:lnTo>
                  <a:pt x="57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0" y="6459390"/>
            <a:ext cx="635" cy="66040"/>
          </a:xfrm>
          <a:custGeom>
            <a:avLst/>
            <a:gdLst/>
            <a:ahLst/>
            <a:cxnLst/>
            <a:rect l="l" t="t" r="r" b="b"/>
            <a:pathLst>
              <a:path w="634" h="66040">
                <a:moveTo>
                  <a:pt x="0" y="65958"/>
                </a:moveTo>
                <a:lnTo>
                  <a:pt x="571" y="65958"/>
                </a:lnTo>
                <a:lnTo>
                  <a:pt x="57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884414" y="5802998"/>
            <a:ext cx="1259585" cy="362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43539" y="6207917"/>
            <a:ext cx="1001394" cy="66040"/>
          </a:xfrm>
          <a:custGeom>
            <a:avLst/>
            <a:gdLst/>
            <a:ahLst/>
            <a:cxnLst/>
            <a:rect l="l" t="t" r="r" b="b"/>
            <a:pathLst>
              <a:path w="1001395" h="66039">
                <a:moveTo>
                  <a:pt x="0" y="65958"/>
                </a:moveTo>
                <a:lnTo>
                  <a:pt x="1001031" y="65958"/>
                </a:lnTo>
                <a:lnTo>
                  <a:pt x="100103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43539" y="6459390"/>
            <a:ext cx="1001394" cy="66040"/>
          </a:xfrm>
          <a:custGeom>
            <a:avLst/>
            <a:gdLst/>
            <a:ahLst/>
            <a:cxnLst/>
            <a:rect l="l" t="t" r="r" b="b"/>
            <a:pathLst>
              <a:path w="1001395" h="66040">
                <a:moveTo>
                  <a:pt x="0" y="65958"/>
                </a:moveTo>
                <a:lnTo>
                  <a:pt x="1001031" y="65958"/>
                </a:lnTo>
                <a:lnTo>
                  <a:pt x="100103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077581" y="6207912"/>
            <a:ext cx="66040" cy="317500"/>
          </a:xfrm>
          <a:custGeom>
            <a:avLst/>
            <a:gdLst/>
            <a:ahLst/>
            <a:cxnLst/>
            <a:rect l="l" t="t" r="r" b="b"/>
            <a:pathLst>
              <a:path w="66040" h="317500">
                <a:moveTo>
                  <a:pt x="0" y="317436"/>
                </a:moveTo>
                <a:lnTo>
                  <a:pt x="65958" y="317436"/>
                </a:lnTo>
                <a:lnTo>
                  <a:pt x="65958" y="0"/>
                </a:lnTo>
                <a:lnTo>
                  <a:pt x="0" y="0"/>
                </a:lnTo>
                <a:lnTo>
                  <a:pt x="0" y="317436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09078" y="50"/>
            <a:ext cx="126364" cy="900430"/>
          </a:xfrm>
          <a:custGeom>
            <a:avLst/>
            <a:gdLst/>
            <a:ahLst/>
            <a:cxnLst/>
            <a:rect l="l" t="t" r="r" b="b"/>
            <a:pathLst>
              <a:path w="126365" h="900430">
                <a:moveTo>
                  <a:pt x="0" y="899998"/>
                </a:moveTo>
                <a:lnTo>
                  <a:pt x="126000" y="899998"/>
                </a:lnTo>
                <a:lnTo>
                  <a:pt x="126000" y="0"/>
                </a:lnTo>
                <a:lnTo>
                  <a:pt x="0" y="0"/>
                </a:lnTo>
                <a:lnTo>
                  <a:pt x="0" y="89999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884414" y="5802998"/>
            <a:ext cx="1259585" cy="3623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71" y="258190"/>
            <a:ext cx="6610857" cy="37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730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812" y="2137790"/>
            <a:ext cx="7110374" cy="3634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12719" y="6262742"/>
            <a:ext cx="4790440" cy="220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72045" y="6566017"/>
            <a:ext cx="1034415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0459" y="6317053"/>
            <a:ext cx="255904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Apache_Mave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vnrepository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 marL="3225165">
              <a:lnSpc>
                <a:spcPct val="100000"/>
              </a:lnSpc>
              <a:spcBef>
                <a:spcPts val="5"/>
              </a:spcBef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Atena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Usługi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Informatyczne i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Finansowe S.A.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Rzemieślnicza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33, </a:t>
            </a:r>
            <a:r>
              <a:rPr sz="700" spc="5" dirty="0">
                <a:solidFill>
                  <a:srgbClr val="565655"/>
                </a:solidFill>
                <a:latin typeface="Segoe UI"/>
                <a:cs typeface="Segoe UI"/>
              </a:rPr>
              <a:t>81-855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Sopot,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48 58 768 07 00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, 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</a:t>
            </a:r>
            <a:r>
              <a:rPr sz="700" spc="5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01</a:t>
            </a:r>
            <a:endParaRPr sz="700">
              <a:latin typeface="Segoe UI"/>
              <a:cs typeface="Segoe UI"/>
            </a:endParaRPr>
          </a:p>
          <a:p>
            <a:pPr marL="3926204">
              <a:lnSpc>
                <a:spcPct val="100000"/>
              </a:lnSpc>
              <a:tabLst>
                <a:tab pos="8830945" algn="l"/>
              </a:tabLst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Oddział w Warszawie, 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Grzybowska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80/82,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00-844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Warszawa,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48 22 654 32 81,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48 22 654</a:t>
            </a:r>
            <a:r>
              <a:rPr sz="700" spc="-13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24</a:t>
            </a:r>
            <a:r>
              <a:rPr sz="700" spc="-1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11	</a:t>
            </a:r>
            <a:r>
              <a:rPr sz="1050" spc="-7" baseline="31746" dirty="0">
                <a:solidFill>
                  <a:srgbClr val="565655"/>
                </a:solidFill>
                <a:latin typeface="Segoe UI"/>
                <a:cs typeface="Segoe UI"/>
              </a:rPr>
              <a:t>1 /</a:t>
            </a:r>
            <a:r>
              <a:rPr sz="1050" spc="-135" baseline="31746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1050" spc="-7" baseline="31746" dirty="0">
                <a:solidFill>
                  <a:srgbClr val="565655"/>
                </a:solidFill>
                <a:latin typeface="Segoe UI"/>
                <a:cs typeface="Segoe UI"/>
              </a:rPr>
              <a:t>x</a:t>
            </a:r>
            <a:endParaRPr sz="1050" baseline="31746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1820" y="2420873"/>
            <a:ext cx="6012180" cy="1296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2024" y="3871353"/>
            <a:ext cx="5292090" cy="238125"/>
          </a:xfrm>
          <a:custGeom>
            <a:avLst/>
            <a:gdLst/>
            <a:ahLst/>
            <a:cxnLst/>
            <a:rect l="l" t="t" r="r" b="b"/>
            <a:pathLst>
              <a:path w="5292090" h="238125">
                <a:moveTo>
                  <a:pt x="0" y="237604"/>
                </a:moveTo>
                <a:lnTo>
                  <a:pt x="5291975" y="237604"/>
                </a:lnTo>
                <a:lnTo>
                  <a:pt x="5291975" y="0"/>
                </a:lnTo>
                <a:lnTo>
                  <a:pt x="0" y="0"/>
                </a:lnTo>
                <a:lnTo>
                  <a:pt x="0" y="237604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2024" y="4777244"/>
            <a:ext cx="5290185" cy="238125"/>
          </a:xfrm>
          <a:custGeom>
            <a:avLst/>
            <a:gdLst/>
            <a:ahLst/>
            <a:cxnLst/>
            <a:rect l="l" t="t" r="r" b="b"/>
            <a:pathLst>
              <a:path w="5290184" h="238125">
                <a:moveTo>
                  <a:pt x="0" y="237604"/>
                </a:moveTo>
                <a:lnTo>
                  <a:pt x="5290070" y="237604"/>
                </a:lnTo>
                <a:lnTo>
                  <a:pt x="5290070" y="0"/>
                </a:lnTo>
                <a:lnTo>
                  <a:pt x="0" y="0"/>
                </a:lnTo>
                <a:lnTo>
                  <a:pt x="0" y="237604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4420" y="3871379"/>
            <a:ext cx="238125" cy="1143635"/>
          </a:xfrm>
          <a:custGeom>
            <a:avLst/>
            <a:gdLst/>
            <a:ahLst/>
            <a:cxnLst/>
            <a:rect l="l" t="t" r="r" b="b"/>
            <a:pathLst>
              <a:path w="238125" h="1143635">
                <a:moveTo>
                  <a:pt x="0" y="1143469"/>
                </a:moveTo>
                <a:lnTo>
                  <a:pt x="237604" y="1143469"/>
                </a:lnTo>
                <a:lnTo>
                  <a:pt x="237604" y="0"/>
                </a:lnTo>
                <a:lnTo>
                  <a:pt x="0" y="0"/>
                </a:lnTo>
                <a:lnTo>
                  <a:pt x="0" y="1143469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03928" y="5198236"/>
            <a:ext cx="394716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Automatyczne </a:t>
            </a:r>
            <a:r>
              <a:rPr sz="2000" spc="-5" dirty="0">
                <a:latin typeface="Segoe UI"/>
                <a:cs typeface="Segoe UI"/>
              </a:rPr>
              <a:t>budowanie</a:t>
            </a:r>
            <a:r>
              <a:rPr sz="2000" spc="120" dirty="0">
                <a:latin typeface="Segoe UI"/>
                <a:cs typeface="Segoe UI"/>
              </a:rPr>
              <a:t> </a:t>
            </a:r>
            <a:r>
              <a:rPr sz="2000" spc="-15" dirty="0">
                <a:latin typeface="Segoe UI"/>
                <a:cs typeface="Segoe UI"/>
              </a:rPr>
              <a:t>projektu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3928" y="4285742"/>
            <a:ext cx="88011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M</a:t>
            </a:r>
            <a:r>
              <a:rPr sz="2000" spc="-120" dirty="0">
                <a:latin typeface="Segoe UI"/>
                <a:cs typeface="Segoe UI"/>
              </a:rPr>
              <a:t>A</a:t>
            </a:r>
            <a:r>
              <a:rPr sz="2000" spc="0" dirty="0">
                <a:latin typeface="Segoe UI"/>
                <a:cs typeface="Segoe UI"/>
              </a:rPr>
              <a:t>V</a:t>
            </a:r>
            <a:r>
              <a:rPr sz="2000" spc="-5" dirty="0">
                <a:latin typeface="Segoe UI"/>
                <a:cs typeface="Segoe UI"/>
              </a:rPr>
              <a:t>EN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3928" y="5979769"/>
            <a:ext cx="159893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000"/>
              </a:lnSpc>
            </a:pPr>
            <a:r>
              <a:rPr sz="1400" spc="-5" dirty="0">
                <a:solidFill>
                  <a:srgbClr val="5A6366"/>
                </a:solidFill>
                <a:latin typeface="Segoe UI"/>
                <a:cs typeface="Segoe UI"/>
              </a:rPr>
              <a:t>Michał </a:t>
            </a:r>
            <a:r>
              <a:rPr sz="1400" spc="-10" dirty="0">
                <a:solidFill>
                  <a:srgbClr val="5A6366"/>
                </a:solidFill>
                <a:latin typeface="Segoe UI"/>
                <a:cs typeface="Segoe UI"/>
              </a:rPr>
              <a:t>Hoffmann  </a:t>
            </a:r>
            <a:r>
              <a:rPr sz="1400" spc="5" dirty="0">
                <a:solidFill>
                  <a:srgbClr val="5A6366"/>
                </a:solidFill>
                <a:latin typeface="Segoe UI"/>
                <a:cs typeface="Segoe UI"/>
              </a:rPr>
              <a:t>Gdańsk,</a:t>
            </a:r>
            <a:r>
              <a:rPr sz="1400" spc="-45" dirty="0">
                <a:solidFill>
                  <a:srgbClr val="5A6366"/>
                </a:solidFill>
                <a:latin typeface="Segoe UI"/>
                <a:cs typeface="Segoe UI"/>
              </a:rPr>
              <a:t> </a:t>
            </a:r>
            <a:r>
              <a:rPr sz="1400" spc="-15" dirty="0" smtClean="0">
                <a:solidFill>
                  <a:srgbClr val="5A6366"/>
                </a:solidFill>
                <a:latin typeface="Segoe UI"/>
                <a:cs typeface="Segoe UI"/>
              </a:rPr>
              <a:t>201</a:t>
            </a:r>
            <a:r>
              <a:rPr lang="pl-PL" sz="1400" spc="-15" dirty="0" smtClean="0">
                <a:solidFill>
                  <a:srgbClr val="5A6366"/>
                </a:solidFill>
                <a:latin typeface="Segoe UI"/>
                <a:cs typeface="Segoe UI"/>
              </a:rPr>
              <a:t>7</a:t>
            </a:r>
            <a:r>
              <a:rPr sz="1400" spc="-15" dirty="0" smtClean="0">
                <a:solidFill>
                  <a:srgbClr val="5A6366"/>
                </a:solidFill>
                <a:latin typeface="Segoe UI"/>
                <a:cs typeface="Segoe UI"/>
              </a:rPr>
              <a:t>-04-0</a:t>
            </a:r>
            <a:r>
              <a:rPr lang="pl-PL" sz="1400" spc="-15" dirty="0" smtClean="0">
                <a:solidFill>
                  <a:srgbClr val="5A6366"/>
                </a:solidFill>
                <a:latin typeface="Segoe UI"/>
                <a:cs typeface="Segoe UI"/>
              </a:rPr>
              <a:t>9</a:t>
            </a:r>
            <a:endParaRPr sz="1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Pierwszy</a:t>
            </a:r>
            <a:r>
              <a:rPr spc="-30" dirty="0"/>
              <a:t> </a:t>
            </a:r>
            <a:r>
              <a:rPr spc="-10" dirty="0"/>
              <a:t>projekt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05"/>
              </a:lnSpc>
            </a:pPr>
            <a:fld id="{81D60167-4931-47E6-BA6A-407CBD079E47}" type="slidenum">
              <a:rPr spc="-5" dirty="0"/>
              <a:t>10</a:t>
            </a:fld>
            <a:r>
              <a:rPr spc="-5" dirty="0"/>
              <a:t> /</a:t>
            </a:r>
            <a:r>
              <a:rPr spc="-110" dirty="0"/>
              <a:t> </a:t>
            </a:r>
            <a:r>
              <a:rPr spc="-5" dirty="0"/>
              <a:t>x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504" y="1312164"/>
            <a:ext cx="8343900" cy="420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800" spc="-5" dirty="0">
                <a:latin typeface="Segoe UI"/>
                <a:cs typeface="Segoe UI"/>
              </a:rPr>
              <a:t>Zakładamy </a:t>
            </a:r>
            <a:r>
              <a:rPr sz="1800" spc="-10" dirty="0">
                <a:latin typeface="Segoe UI"/>
                <a:cs typeface="Segoe UI"/>
              </a:rPr>
              <a:t>folder </a:t>
            </a:r>
            <a:r>
              <a:rPr sz="1800" dirty="0">
                <a:latin typeface="Segoe UI"/>
                <a:cs typeface="Segoe UI"/>
              </a:rPr>
              <a:t>w </a:t>
            </a:r>
            <a:r>
              <a:rPr sz="1800" spc="-5" dirty="0">
                <a:latin typeface="Segoe UI"/>
                <a:cs typeface="Segoe UI"/>
              </a:rPr>
              <a:t>którym będzie nasz</a:t>
            </a:r>
            <a:r>
              <a:rPr sz="1800" spc="45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projekt</a:t>
            </a:r>
            <a:endParaRPr sz="18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800" spc="-10" dirty="0">
                <a:latin typeface="Segoe UI"/>
                <a:cs typeface="Segoe UI"/>
              </a:rPr>
              <a:t>Wchodzimy </a:t>
            </a:r>
            <a:r>
              <a:rPr sz="1800" dirty="0">
                <a:latin typeface="Segoe UI"/>
                <a:cs typeface="Segoe UI"/>
              </a:rPr>
              <a:t>do </a:t>
            </a:r>
            <a:r>
              <a:rPr sz="1800" spc="-5" dirty="0">
                <a:latin typeface="Segoe UI"/>
                <a:cs typeface="Segoe UI"/>
              </a:rPr>
              <a:t>folderu i </a:t>
            </a:r>
            <a:r>
              <a:rPr sz="1800" spc="-10" dirty="0">
                <a:latin typeface="Segoe UI"/>
                <a:cs typeface="Segoe UI"/>
              </a:rPr>
              <a:t>wykonujemy </a:t>
            </a:r>
            <a:r>
              <a:rPr sz="1800" spc="-15" dirty="0">
                <a:latin typeface="Segoe UI"/>
                <a:cs typeface="Segoe UI"/>
              </a:rPr>
              <a:t>komendę </a:t>
            </a:r>
            <a:r>
              <a:rPr sz="1800" dirty="0">
                <a:latin typeface="Segoe UI"/>
                <a:cs typeface="Segoe UI"/>
              </a:rPr>
              <a:t>tworzącą</a:t>
            </a:r>
            <a:r>
              <a:rPr sz="1800" spc="8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projekt</a:t>
            </a:r>
            <a:endParaRPr sz="1800" dirty="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  <a:spcBef>
                <a:spcPts val="215"/>
              </a:spcBef>
            </a:pPr>
            <a:r>
              <a:rPr sz="1800" b="1" i="1" spc="-15" dirty="0">
                <a:latin typeface="Segoe UI"/>
                <a:cs typeface="Segoe UI"/>
              </a:rPr>
              <a:t>mvn</a:t>
            </a:r>
            <a:r>
              <a:rPr sz="1800" b="1" i="1" spc="-10" dirty="0">
                <a:latin typeface="Segoe UI"/>
                <a:cs typeface="Segoe UI"/>
              </a:rPr>
              <a:t> archetype:generate</a:t>
            </a:r>
            <a:endParaRPr sz="1800" dirty="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  <a:spcBef>
                <a:spcPts val="215"/>
              </a:spcBef>
            </a:pPr>
            <a:r>
              <a:rPr sz="1800" b="1" i="1" spc="-10" dirty="0">
                <a:latin typeface="Segoe UI"/>
                <a:cs typeface="Segoe UI"/>
              </a:rPr>
              <a:t>–DgroupId=pl.com.edu.polisa</a:t>
            </a:r>
            <a:endParaRPr sz="1800" dirty="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  <a:spcBef>
                <a:spcPts val="219"/>
              </a:spcBef>
            </a:pPr>
            <a:r>
              <a:rPr sz="1800" b="1" i="1" spc="-5" dirty="0">
                <a:latin typeface="Segoe UI"/>
                <a:cs typeface="Segoe UI"/>
              </a:rPr>
              <a:t>–DartifactId=polisa-app</a:t>
            </a:r>
            <a:endParaRPr sz="1800" dirty="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  <a:spcBef>
                <a:spcPts val="215"/>
              </a:spcBef>
            </a:pPr>
            <a:r>
              <a:rPr sz="1800" b="1" i="1" spc="-5" dirty="0">
                <a:latin typeface="Segoe UI"/>
                <a:cs typeface="Segoe UI"/>
              </a:rPr>
              <a:t>-DarchetypeArtifactId=maven-archetype-quickstart</a:t>
            </a:r>
            <a:endParaRPr sz="18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800" spc="-15" dirty="0">
                <a:latin typeface="Segoe UI"/>
                <a:cs typeface="Segoe UI"/>
              </a:rPr>
              <a:t>Enter </a:t>
            </a:r>
            <a:r>
              <a:rPr sz="1800" dirty="0">
                <a:latin typeface="Segoe UI"/>
                <a:cs typeface="Segoe UI"/>
              </a:rPr>
              <a:t>… </a:t>
            </a:r>
            <a:r>
              <a:rPr sz="1800" spc="-5" dirty="0">
                <a:latin typeface="Segoe UI"/>
                <a:cs typeface="Segoe UI"/>
              </a:rPr>
              <a:t>odpowiadając </a:t>
            </a:r>
            <a:r>
              <a:rPr sz="1800" spc="-10" dirty="0">
                <a:latin typeface="Segoe UI"/>
                <a:cs typeface="Segoe UI"/>
              </a:rPr>
              <a:t>na</a:t>
            </a:r>
            <a:r>
              <a:rPr sz="1800" spc="2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pytania</a:t>
            </a:r>
            <a:endParaRPr sz="18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800" spc="-5" dirty="0">
                <a:latin typeface="Segoe UI"/>
                <a:cs typeface="Segoe UI"/>
              </a:rPr>
              <a:t>Przygotowujemy </a:t>
            </a:r>
            <a:r>
              <a:rPr sz="1800" spc="-15" dirty="0">
                <a:latin typeface="Segoe UI"/>
                <a:cs typeface="Segoe UI"/>
              </a:rPr>
              <a:t>projekt </a:t>
            </a:r>
            <a:r>
              <a:rPr sz="1800" spc="-5" dirty="0">
                <a:latin typeface="Segoe UI"/>
                <a:cs typeface="Segoe UI"/>
              </a:rPr>
              <a:t>dla</a:t>
            </a:r>
            <a:r>
              <a:rPr sz="1800" spc="5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Eclipse:</a:t>
            </a:r>
            <a:endParaRPr sz="1800" dirty="0">
              <a:latin typeface="Segoe UI"/>
              <a:cs typeface="Segoe UI"/>
            </a:endParaRPr>
          </a:p>
          <a:p>
            <a:pPr marL="512445" indent="-155575">
              <a:lnSpc>
                <a:spcPct val="100000"/>
              </a:lnSpc>
              <a:spcBef>
                <a:spcPts val="215"/>
              </a:spcBef>
              <a:buChar char="-"/>
              <a:tabLst>
                <a:tab pos="513080" algn="l"/>
              </a:tabLst>
            </a:pPr>
            <a:r>
              <a:rPr sz="1800" spc="-5" dirty="0">
                <a:latin typeface="Segoe UI"/>
                <a:cs typeface="Segoe UI"/>
              </a:rPr>
              <a:t>wchodzimy do folderu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polisa-app</a:t>
            </a:r>
            <a:endParaRPr sz="1800" dirty="0">
              <a:latin typeface="Segoe UI"/>
              <a:cs typeface="Segoe UI"/>
            </a:endParaRPr>
          </a:p>
          <a:p>
            <a:pPr marL="512445" indent="-155575">
              <a:lnSpc>
                <a:spcPct val="100000"/>
              </a:lnSpc>
              <a:spcBef>
                <a:spcPts val="215"/>
              </a:spcBef>
              <a:buFont typeface="Segoe UI"/>
              <a:buChar char="-"/>
              <a:tabLst>
                <a:tab pos="513080" algn="l"/>
              </a:tabLst>
            </a:pPr>
            <a:r>
              <a:rPr sz="1800" b="1" i="1" spc="-15" dirty="0">
                <a:latin typeface="Segoe UI"/>
                <a:cs typeface="Segoe UI"/>
              </a:rPr>
              <a:t>mvn</a:t>
            </a:r>
            <a:r>
              <a:rPr sz="1800" b="1" i="1" spc="-10" dirty="0">
                <a:latin typeface="Segoe UI"/>
                <a:cs typeface="Segoe UI"/>
              </a:rPr>
              <a:t> eclipse:eclipse</a:t>
            </a:r>
            <a:endParaRPr sz="18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800" dirty="0">
                <a:latin typeface="Segoe UI"/>
                <a:cs typeface="Segoe UI"/>
              </a:rPr>
              <a:t>Importujemy </a:t>
            </a:r>
            <a:r>
              <a:rPr sz="1800" spc="-15" dirty="0">
                <a:latin typeface="Segoe UI"/>
                <a:cs typeface="Segoe UI"/>
              </a:rPr>
              <a:t>projekt </a:t>
            </a:r>
            <a:r>
              <a:rPr sz="1800" dirty="0">
                <a:latin typeface="Segoe UI"/>
                <a:cs typeface="Segoe UI"/>
              </a:rPr>
              <a:t>w</a:t>
            </a:r>
            <a:r>
              <a:rPr sz="1800" spc="2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Eclipse:</a:t>
            </a:r>
            <a:endParaRPr sz="1800" dirty="0">
              <a:latin typeface="Segoe UI"/>
              <a:cs typeface="Segoe UI"/>
            </a:endParaRPr>
          </a:p>
          <a:p>
            <a:pPr marR="3119120" algn="ctr">
              <a:lnSpc>
                <a:spcPct val="100000"/>
              </a:lnSpc>
              <a:spcBef>
                <a:spcPts val="215"/>
              </a:spcBef>
            </a:pPr>
            <a:r>
              <a:rPr sz="1800" spc="5" dirty="0">
                <a:latin typeface="Segoe UI"/>
                <a:cs typeface="Segoe UI"/>
              </a:rPr>
              <a:t>Import </a:t>
            </a:r>
            <a:r>
              <a:rPr sz="1800" spc="-10" dirty="0">
                <a:latin typeface="Segoe UI"/>
                <a:cs typeface="Segoe UI"/>
              </a:rPr>
              <a:t>-&gt;Existing </a:t>
            </a:r>
            <a:r>
              <a:rPr sz="1800" spc="-5" dirty="0">
                <a:latin typeface="Segoe UI"/>
                <a:cs typeface="Segoe UI"/>
              </a:rPr>
              <a:t>Maven </a:t>
            </a:r>
            <a:r>
              <a:rPr sz="1800" spc="-10" dirty="0">
                <a:latin typeface="Segoe UI"/>
                <a:cs typeface="Segoe UI"/>
              </a:rPr>
              <a:t>Projects</a:t>
            </a:r>
            <a:endParaRPr sz="1800" dirty="0">
              <a:latin typeface="Segoe UI"/>
              <a:cs typeface="Segoe UI"/>
            </a:endParaRPr>
          </a:p>
          <a:p>
            <a:pPr marL="356870" marR="5080" indent="-344805">
              <a:lnSpc>
                <a:spcPts val="2380"/>
              </a:lnSpc>
              <a:spcBef>
                <a:spcPts val="110"/>
              </a:spcBef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800" spc="-10" dirty="0">
                <a:latin typeface="Segoe UI"/>
                <a:cs typeface="Segoe UI"/>
              </a:rPr>
              <a:t>Zabawiamy </a:t>
            </a:r>
            <a:r>
              <a:rPr sz="1800" spc="-5" dirty="0">
                <a:latin typeface="Wingdings"/>
                <a:cs typeface="Wingdings"/>
              </a:rPr>
              <a:t>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egoe UI"/>
                <a:cs typeface="Segoe UI"/>
              </a:rPr>
              <a:t>się </a:t>
            </a:r>
            <a:r>
              <a:rPr sz="1800" spc="-15" dirty="0">
                <a:latin typeface="Segoe UI"/>
                <a:cs typeface="Segoe UI"/>
              </a:rPr>
              <a:t>projektem: </a:t>
            </a:r>
            <a:r>
              <a:rPr sz="1800" spc="-5" dirty="0">
                <a:latin typeface="Segoe UI"/>
                <a:cs typeface="Segoe UI"/>
              </a:rPr>
              <a:t>dodajemy zależności</a:t>
            </a:r>
            <a:r>
              <a:rPr sz="1800" spc="15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common-logging,</a:t>
            </a:r>
            <a:r>
              <a:rPr sz="1800" spc="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joda-time, </a:t>
            </a:r>
            <a:r>
              <a:rPr sz="1800" dirty="0">
                <a:latin typeface="Segoe UI"/>
                <a:cs typeface="Segoe UI"/>
              </a:rPr>
              <a:t> mvn </a:t>
            </a:r>
            <a:r>
              <a:rPr sz="1800" spc="-5" dirty="0">
                <a:latin typeface="Segoe UI"/>
                <a:cs typeface="Segoe UI"/>
              </a:rPr>
              <a:t>packages, </a:t>
            </a:r>
            <a:r>
              <a:rPr sz="1800" dirty="0">
                <a:latin typeface="Segoe UI"/>
                <a:cs typeface="Segoe UI"/>
              </a:rPr>
              <a:t>mvn </a:t>
            </a:r>
            <a:r>
              <a:rPr sz="1800" spc="-15" dirty="0">
                <a:latin typeface="Segoe UI"/>
                <a:cs typeface="Segoe UI"/>
              </a:rPr>
              <a:t>site</a:t>
            </a:r>
            <a:r>
              <a:rPr sz="1800" spc="-8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Struktura</a:t>
            </a:r>
            <a:r>
              <a:rPr spc="-90" dirty="0"/>
              <a:t> </a:t>
            </a:r>
            <a:r>
              <a:rPr spc="-10" dirty="0"/>
              <a:t>projektu</a:t>
            </a:r>
          </a:p>
        </p:txBody>
      </p:sp>
      <p:sp>
        <p:nvSpPr>
          <p:cNvPr id="3" name="object 3"/>
          <p:cNvSpPr/>
          <p:nvPr/>
        </p:nvSpPr>
        <p:spPr>
          <a:xfrm>
            <a:off x="1534286" y="763930"/>
            <a:ext cx="6283197" cy="511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11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Plik</a:t>
            </a:r>
            <a:r>
              <a:rPr spc="-70" dirty="0"/>
              <a:t> </a:t>
            </a:r>
            <a:r>
              <a:rPr spc="-5" dirty="0"/>
              <a:t>POM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2628138"/>
            <a:ext cx="4000500" cy="259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6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600" b="1" dirty="0">
                <a:latin typeface="Segoe UI"/>
                <a:cs typeface="Segoe UI"/>
              </a:rPr>
              <a:t>groupId </a:t>
            </a:r>
            <a:r>
              <a:rPr sz="1600" dirty="0">
                <a:latin typeface="Segoe UI"/>
                <a:cs typeface="Segoe UI"/>
              </a:rPr>
              <a:t>– </a:t>
            </a:r>
            <a:r>
              <a:rPr sz="1600" spc="-10" dirty="0">
                <a:latin typeface="Segoe UI"/>
                <a:cs typeface="Segoe UI"/>
              </a:rPr>
              <a:t>twórcę</a:t>
            </a:r>
            <a:r>
              <a:rPr sz="1600" spc="-85" dirty="0">
                <a:latin typeface="Segoe UI"/>
                <a:cs typeface="Segoe UI"/>
              </a:rPr>
              <a:t> </a:t>
            </a:r>
            <a:r>
              <a:rPr sz="1600" spc="-5" dirty="0">
                <a:latin typeface="Segoe UI"/>
                <a:cs typeface="Segoe UI"/>
              </a:rPr>
              <a:t>(pl.atena),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56870" algn="l"/>
              </a:tabLst>
            </a:pPr>
            <a:r>
              <a:rPr sz="1600"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600" b="1" dirty="0">
                <a:latin typeface="Segoe UI"/>
                <a:cs typeface="Segoe UI"/>
              </a:rPr>
              <a:t>artifactId </a:t>
            </a:r>
            <a:r>
              <a:rPr sz="1600" spc="5" dirty="0">
                <a:latin typeface="Segoe UI"/>
                <a:cs typeface="Segoe UI"/>
              </a:rPr>
              <a:t>– </a:t>
            </a:r>
            <a:r>
              <a:rPr sz="1600" dirty="0">
                <a:latin typeface="Segoe UI"/>
                <a:cs typeface="Segoe UI"/>
              </a:rPr>
              <a:t>nazwę </a:t>
            </a:r>
            <a:r>
              <a:rPr sz="1600" spc="-5" dirty="0">
                <a:latin typeface="Segoe UI"/>
                <a:cs typeface="Segoe UI"/>
              </a:rPr>
              <a:t>aplikacji</a:t>
            </a:r>
            <a:r>
              <a:rPr sz="1600" spc="-75" dirty="0">
                <a:latin typeface="Segoe UI"/>
                <a:cs typeface="Segoe UI"/>
              </a:rPr>
              <a:t> </a:t>
            </a:r>
            <a:r>
              <a:rPr sz="1600" spc="-5" dirty="0">
                <a:latin typeface="Segoe UI"/>
                <a:cs typeface="Segoe UI"/>
              </a:rPr>
              <a:t>(atena-app),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356870" algn="l"/>
              </a:tabLst>
            </a:pPr>
            <a:r>
              <a:rPr sz="16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600" b="1" spc="-5" dirty="0">
                <a:latin typeface="Segoe UI"/>
                <a:cs typeface="Segoe UI"/>
              </a:rPr>
              <a:t>packaging </a:t>
            </a:r>
            <a:r>
              <a:rPr sz="1600" dirty="0">
                <a:latin typeface="Segoe UI"/>
                <a:cs typeface="Segoe UI"/>
              </a:rPr>
              <a:t>– </a:t>
            </a:r>
            <a:r>
              <a:rPr sz="1600" spc="-5" dirty="0">
                <a:latin typeface="Segoe UI"/>
                <a:cs typeface="Segoe UI"/>
              </a:rPr>
              <a:t>sposób </a:t>
            </a:r>
            <a:r>
              <a:rPr sz="1600" spc="-10" dirty="0">
                <a:latin typeface="Segoe UI"/>
                <a:cs typeface="Segoe UI"/>
              </a:rPr>
              <a:t>pakowania </a:t>
            </a:r>
            <a:r>
              <a:rPr sz="1600" spc="-30" dirty="0">
                <a:latin typeface="Segoe UI"/>
                <a:cs typeface="Segoe UI"/>
              </a:rPr>
              <a:t>(jar,</a:t>
            </a:r>
            <a:r>
              <a:rPr sz="1600" spc="-50" dirty="0">
                <a:latin typeface="Segoe UI"/>
                <a:cs typeface="Segoe UI"/>
              </a:rPr>
              <a:t> </a:t>
            </a:r>
            <a:r>
              <a:rPr sz="1600" spc="-30" dirty="0">
                <a:latin typeface="Segoe UI"/>
                <a:cs typeface="Segoe UI"/>
              </a:rPr>
              <a:t>war,</a:t>
            </a:r>
            <a:endParaRPr sz="160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Segoe UI"/>
                <a:cs typeface="Segoe UI"/>
              </a:rPr>
              <a:t>ejb, </a:t>
            </a:r>
            <a:r>
              <a:rPr sz="1600" spc="-35" dirty="0">
                <a:latin typeface="Segoe UI"/>
                <a:cs typeface="Segoe UI"/>
              </a:rPr>
              <a:t>ear, </a:t>
            </a:r>
            <a:r>
              <a:rPr sz="1600" spc="-5" dirty="0">
                <a:latin typeface="Segoe UI"/>
                <a:cs typeface="Segoe UI"/>
              </a:rPr>
              <a:t>pom,</a:t>
            </a:r>
            <a:r>
              <a:rPr sz="1600" spc="-25" dirty="0">
                <a:latin typeface="Segoe UI"/>
                <a:cs typeface="Segoe UI"/>
              </a:rPr>
              <a:t> </a:t>
            </a:r>
            <a:r>
              <a:rPr sz="1600" spc="-5" dirty="0">
                <a:latin typeface="Segoe UI"/>
                <a:cs typeface="Segoe UI"/>
              </a:rPr>
              <a:t>plugin),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356870" algn="l"/>
              </a:tabLst>
            </a:pPr>
            <a:r>
              <a:rPr sz="16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600" b="1" spc="-10" dirty="0">
                <a:latin typeface="Segoe UI"/>
                <a:cs typeface="Segoe UI"/>
              </a:rPr>
              <a:t>version </a:t>
            </a:r>
            <a:r>
              <a:rPr sz="1600" dirty="0">
                <a:latin typeface="Segoe UI"/>
                <a:cs typeface="Segoe UI"/>
              </a:rPr>
              <a:t>–</a:t>
            </a:r>
            <a:r>
              <a:rPr sz="1600" spc="-50" dirty="0">
                <a:latin typeface="Segoe UI"/>
                <a:cs typeface="Segoe UI"/>
              </a:rPr>
              <a:t> </a:t>
            </a:r>
            <a:r>
              <a:rPr sz="1600" spc="-5" dirty="0">
                <a:latin typeface="Segoe UI"/>
                <a:cs typeface="Segoe UI"/>
              </a:rPr>
              <a:t>wersję,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56870" algn="l"/>
              </a:tabLst>
            </a:pPr>
            <a:r>
              <a:rPr sz="1600"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600" b="1" dirty="0">
                <a:latin typeface="Segoe UI"/>
                <a:cs typeface="Segoe UI"/>
              </a:rPr>
              <a:t>name </a:t>
            </a:r>
            <a:r>
              <a:rPr sz="1600" spc="5" dirty="0">
                <a:latin typeface="Segoe UI"/>
                <a:cs typeface="Segoe UI"/>
              </a:rPr>
              <a:t>– </a:t>
            </a:r>
            <a:r>
              <a:rPr sz="1600" dirty="0">
                <a:latin typeface="Segoe UI"/>
                <a:cs typeface="Segoe UI"/>
              </a:rPr>
              <a:t>nazwę</a:t>
            </a:r>
            <a:r>
              <a:rPr sz="1600" spc="-110" dirty="0">
                <a:latin typeface="Segoe UI"/>
                <a:cs typeface="Segoe UI"/>
              </a:rPr>
              <a:t> </a:t>
            </a:r>
            <a:r>
              <a:rPr sz="1600" spc="-5" dirty="0">
                <a:latin typeface="Segoe UI"/>
                <a:cs typeface="Segoe UI"/>
              </a:rPr>
              <a:t>wyświetlaną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356870" algn="l"/>
              </a:tabLst>
            </a:pPr>
            <a:r>
              <a:rPr sz="16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600" b="1" spc="5" dirty="0">
                <a:latin typeface="Segoe UI"/>
                <a:cs typeface="Segoe UI"/>
              </a:rPr>
              <a:t>url </a:t>
            </a:r>
            <a:r>
              <a:rPr sz="1600" dirty="0">
                <a:latin typeface="Segoe UI"/>
                <a:cs typeface="Segoe UI"/>
              </a:rPr>
              <a:t>– </a:t>
            </a:r>
            <a:r>
              <a:rPr sz="1600" spc="-5" dirty="0">
                <a:latin typeface="Segoe UI"/>
                <a:cs typeface="Segoe UI"/>
              </a:rPr>
              <a:t>link do </a:t>
            </a:r>
            <a:r>
              <a:rPr sz="1600" spc="-10" dirty="0">
                <a:latin typeface="Segoe UI"/>
                <a:cs typeface="Segoe UI"/>
              </a:rPr>
              <a:t>strony</a:t>
            </a:r>
            <a:r>
              <a:rPr sz="1600" spc="-105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projektu</a:t>
            </a:r>
            <a:endParaRPr sz="1600">
              <a:latin typeface="Segoe UI"/>
              <a:cs typeface="Segoe UI"/>
            </a:endParaRPr>
          </a:p>
          <a:p>
            <a:pPr marL="356870" marR="400685" indent="-344805">
              <a:lnSpc>
                <a:spcPts val="2310"/>
              </a:lnSpc>
              <a:spcBef>
                <a:spcPts val="135"/>
              </a:spcBef>
              <a:tabLst>
                <a:tab pos="356870" algn="l"/>
              </a:tabLst>
            </a:pPr>
            <a:r>
              <a:rPr sz="16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600" b="1" spc="-5" dirty="0">
                <a:latin typeface="Segoe UI"/>
                <a:cs typeface="Segoe UI"/>
              </a:rPr>
              <a:t>dependecies </a:t>
            </a:r>
            <a:r>
              <a:rPr sz="1600" dirty="0">
                <a:latin typeface="Segoe UI"/>
                <a:cs typeface="Segoe UI"/>
              </a:rPr>
              <a:t>– </a:t>
            </a:r>
            <a:r>
              <a:rPr sz="1600" spc="-5" dirty="0">
                <a:latin typeface="Segoe UI"/>
                <a:cs typeface="Segoe UI"/>
              </a:rPr>
              <a:t>zależności</a:t>
            </a:r>
            <a:r>
              <a:rPr sz="1600" spc="-70" dirty="0">
                <a:latin typeface="Segoe UI"/>
                <a:cs typeface="Segoe UI"/>
              </a:rPr>
              <a:t> </a:t>
            </a:r>
            <a:r>
              <a:rPr sz="1600" spc="-5" dirty="0">
                <a:latin typeface="Segoe UI"/>
                <a:cs typeface="Segoe UI"/>
              </a:rPr>
              <a:t>od</a:t>
            </a:r>
            <a:r>
              <a:rPr sz="1600" spc="-2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innych  </a:t>
            </a:r>
            <a:r>
              <a:rPr sz="1600" spc="-5" dirty="0">
                <a:latin typeface="Segoe UI"/>
                <a:cs typeface="Segoe UI"/>
              </a:rPr>
              <a:t>modułów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86275" y="116586"/>
            <a:ext cx="4657724" cy="3867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12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Przykład</a:t>
            </a:r>
          </a:p>
        </p:txBody>
      </p:sp>
      <p:sp>
        <p:nvSpPr>
          <p:cNvPr id="3" name="object 3"/>
          <p:cNvSpPr/>
          <p:nvPr/>
        </p:nvSpPr>
        <p:spPr>
          <a:xfrm>
            <a:off x="1483613" y="260604"/>
            <a:ext cx="6357493" cy="273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035" y="3205860"/>
            <a:ext cx="7050405" cy="238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800" spc="-5" dirty="0">
                <a:latin typeface="Segoe UI"/>
                <a:cs typeface="Segoe UI"/>
              </a:rPr>
              <a:t>KINO-Entities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5" dirty="0">
                <a:latin typeface="Segoe UI"/>
                <a:cs typeface="Segoe UI"/>
              </a:rPr>
              <a:t>czyli model </a:t>
            </a:r>
            <a:r>
              <a:rPr sz="1800" spc="-10" dirty="0">
                <a:latin typeface="Segoe UI"/>
                <a:cs typeface="Segoe UI"/>
              </a:rPr>
              <a:t>bazy </a:t>
            </a:r>
            <a:r>
              <a:rPr sz="1800" spc="-5" dirty="0">
                <a:latin typeface="Segoe UI"/>
                <a:cs typeface="Segoe UI"/>
              </a:rPr>
              <a:t>danych zmapowany </a:t>
            </a:r>
            <a:r>
              <a:rPr sz="1800" spc="-10" dirty="0">
                <a:latin typeface="Segoe UI"/>
                <a:cs typeface="Segoe UI"/>
              </a:rPr>
              <a:t>na </a:t>
            </a:r>
            <a:r>
              <a:rPr sz="1800" spc="-5" dirty="0">
                <a:latin typeface="Segoe UI"/>
                <a:cs typeface="Segoe UI"/>
              </a:rPr>
              <a:t>klasy </a:t>
            </a:r>
            <a:r>
              <a:rPr sz="1800" spc="-25" dirty="0">
                <a:latin typeface="Segoe UI"/>
                <a:cs typeface="Segoe UI"/>
              </a:rPr>
              <a:t>Javy,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800" spc="-5" dirty="0">
                <a:latin typeface="Segoe UI"/>
                <a:cs typeface="Segoe UI"/>
              </a:rPr>
              <a:t>KINO-DAO </a:t>
            </a:r>
            <a:r>
              <a:rPr sz="1800" dirty="0">
                <a:latin typeface="Segoe UI"/>
                <a:cs typeface="Segoe UI"/>
              </a:rPr>
              <a:t>– część </a:t>
            </a:r>
            <a:r>
              <a:rPr sz="1800" spc="-5" dirty="0">
                <a:latin typeface="Segoe UI"/>
                <a:cs typeface="Segoe UI"/>
              </a:rPr>
              <a:t>odpowiadająca </a:t>
            </a:r>
            <a:r>
              <a:rPr sz="1800" dirty="0">
                <a:latin typeface="Segoe UI"/>
                <a:cs typeface="Segoe UI"/>
              </a:rPr>
              <a:t>za </a:t>
            </a:r>
            <a:r>
              <a:rPr sz="1800" spc="-5" dirty="0">
                <a:latin typeface="Segoe UI"/>
                <a:cs typeface="Segoe UI"/>
              </a:rPr>
              <a:t>operacje </a:t>
            </a:r>
            <a:r>
              <a:rPr sz="1800" spc="-10" dirty="0">
                <a:latin typeface="Segoe UI"/>
                <a:cs typeface="Segoe UI"/>
              </a:rPr>
              <a:t>na bazie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danych,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800" dirty="0">
                <a:latin typeface="Segoe UI"/>
                <a:cs typeface="Segoe UI"/>
              </a:rPr>
              <a:t>KINO-Services – </a:t>
            </a:r>
            <a:r>
              <a:rPr sz="1800" spc="-5" dirty="0">
                <a:latin typeface="Segoe UI"/>
                <a:cs typeface="Segoe UI"/>
              </a:rPr>
              <a:t>zawierający wszystkie </a:t>
            </a:r>
            <a:r>
              <a:rPr sz="1800" spc="-10" dirty="0">
                <a:latin typeface="Segoe UI"/>
                <a:cs typeface="Segoe UI"/>
              </a:rPr>
              <a:t>funkcjonalności </a:t>
            </a:r>
            <a:r>
              <a:rPr sz="1800" spc="-5" dirty="0">
                <a:latin typeface="Segoe UI"/>
                <a:cs typeface="Segoe UI"/>
              </a:rPr>
              <a:t>i</a:t>
            </a:r>
            <a:r>
              <a:rPr sz="1800" spc="10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operacje,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800" spc="-5" dirty="0">
                <a:latin typeface="Segoe UI"/>
                <a:cs typeface="Segoe UI"/>
              </a:rPr>
              <a:t>KINO-CLIENT </a:t>
            </a:r>
            <a:r>
              <a:rPr sz="1800" dirty="0">
                <a:latin typeface="Segoe UI"/>
                <a:cs typeface="Segoe UI"/>
              </a:rPr>
              <a:t>– </a:t>
            </a:r>
            <a:r>
              <a:rPr sz="1800" spc="-5" dirty="0">
                <a:latin typeface="Segoe UI"/>
                <a:cs typeface="Segoe UI"/>
              </a:rPr>
              <a:t>aplikacja webowa dla </a:t>
            </a:r>
            <a:r>
              <a:rPr sz="1800" spc="-20" dirty="0">
                <a:latin typeface="Segoe UI"/>
                <a:cs typeface="Segoe UI"/>
              </a:rPr>
              <a:t>klientów,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800" dirty="0">
                <a:latin typeface="Segoe UI"/>
                <a:cs typeface="Segoe UI"/>
              </a:rPr>
              <a:t>KINO-WORKER – </a:t>
            </a:r>
            <a:r>
              <a:rPr sz="1800" spc="-5" dirty="0">
                <a:latin typeface="Segoe UI"/>
                <a:cs typeface="Segoe UI"/>
              </a:rPr>
              <a:t>aplikacja webowa dla obsługi</a:t>
            </a:r>
            <a:r>
              <a:rPr sz="1800" spc="-7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kina.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05"/>
              </a:lnSpc>
            </a:pPr>
            <a:fld id="{81D60167-4931-47E6-BA6A-407CBD079E47}" type="slidenum">
              <a:rPr spc="-5" dirty="0"/>
              <a:t>13</a:t>
            </a:fld>
            <a:r>
              <a:rPr spc="-5" dirty="0"/>
              <a:t> /</a:t>
            </a:r>
            <a:r>
              <a:rPr spc="-110" dirty="0"/>
              <a:t> </a:t>
            </a:r>
            <a:r>
              <a:rPr spc="-5" dirty="0"/>
              <a:t>x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Projekt</a:t>
            </a:r>
            <a:r>
              <a:rPr spc="-70" dirty="0"/>
              <a:t> </a:t>
            </a:r>
            <a:r>
              <a:rPr spc="-25" dirty="0"/>
              <a:t>Polisa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05"/>
              </a:lnSpc>
            </a:pPr>
            <a:fld id="{81D60167-4931-47E6-BA6A-407CBD079E47}" type="slidenum">
              <a:rPr spc="-5" dirty="0"/>
              <a:t>14</a:t>
            </a:fld>
            <a:r>
              <a:rPr spc="-5" dirty="0"/>
              <a:t> /</a:t>
            </a:r>
            <a:r>
              <a:rPr spc="-110" dirty="0"/>
              <a:t> </a:t>
            </a:r>
            <a:r>
              <a:rPr spc="-5" dirty="0"/>
              <a:t>x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48660" y="1778761"/>
            <a:ext cx="2688590" cy="2443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ct val="100000"/>
              </a:lnSpc>
              <a:tabLst>
                <a:tab pos="344170" algn="l"/>
              </a:tabLst>
            </a:pPr>
            <a:r>
              <a:rPr sz="24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2400" spc="-15" dirty="0">
                <a:latin typeface="Segoe UI"/>
                <a:cs typeface="Segoe UI"/>
              </a:rPr>
              <a:t>Warstwa</a:t>
            </a:r>
            <a:r>
              <a:rPr sz="2400" spc="-7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Domain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344170" algn="l"/>
              </a:tabLst>
            </a:pPr>
            <a:r>
              <a:rPr sz="24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2400" spc="-15" dirty="0">
                <a:latin typeface="Segoe UI"/>
                <a:cs typeface="Segoe UI"/>
              </a:rPr>
              <a:t>Warstwa</a:t>
            </a:r>
            <a:r>
              <a:rPr sz="2400" spc="-60" dirty="0">
                <a:latin typeface="Segoe UI"/>
                <a:cs typeface="Segoe UI"/>
              </a:rPr>
              <a:t> </a:t>
            </a:r>
            <a:r>
              <a:rPr sz="2400" spc="10" dirty="0">
                <a:latin typeface="Segoe UI"/>
                <a:cs typeface="Segoe UI"/>
              </a:rPr>
              <a:t>Services</a:t>
            </a:r>
            <a:endParaRPr sz="24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344170" algn="l"/>
              </a:tabLst>
            </a:pPr>
            <a:r>
              <a:rPr sz="24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2400" spc="-15" dirty="0">
                <a:latin typeface="Segoe UI"/>
                <a:cs typeface="Segoe UI"/>
              </a:rPr>
              <a:t>Warstwa</a:t>
            </a:r>
            <a:r>
              <a:rPr sz="2400" spc="-8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Dao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6207917"/>
            <a:ext cx="635" cy="66040"/>
          </a:xfrm>
          <a:custGeom>
            <a:avLst/>
            <a:gdLst/>
            <a:ahLst/>
            <a:cxnLst/>
            <a:rect l="l" t="t" r="r" b="b"/>
            <a:pathLst>
              <a:path w="634" h="66039">
                <a:moveTo>
                  <a:pt x="0" y="65958"/>
                </a:moveTo>
                <a:lnTo>
                  <a:pt x="571" y="65958"/>
                </a:lnTo>
                <a:lnTo>
                  <a:pt x="57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0" y="6459390"/>
            <a:ext cx="635" cy="66040"/>
          </a:xfrm>
          <a:custGeom>
            <a:avLst/>
            <a:gdLst/>
            <a:ahLst/>
            <a:cxnLst/>
            <a:rect l="l" t="t" r="r" b="b"/>
            <a:pathLst>
              <a:path w="634" h="66040">
                <a:moveTo>
                  <a:pt x="0" y="65958"/>
                </a:moveTo>
                <a:lnTo>
                  <a:pt x="571" y="65958"/>
                </a:lnTo>
                <a:lnTo>
                  <a:pt x="57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84414" y="5802998"/>
            <a:ext cx="1259585" cy="362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 marL="3225165">
              <a:lnSpc>
                <a:spcPct val="100000"/>
              </a:lnSpc>
              <a:spcBef>
                <a:spcPts val="5"/>
              </a:spcBef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Atena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Usługi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Informatyczne i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Finansowe S.A.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Rzemieślnicza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33, </a:t>
            </a:r>
            <a:r>
              <a:rPr sz="700" spc="5" dirty="0">
                <a:solidFill>
                  <a:srgbClr val="565655"/>
                </a:solidFill>
                <a:latin typeface="Segoe UI"/>
                <a:cs typeface="Segoe UI"/>
              </a:rPr>
              <a:t>81-855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Sopot,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48 58 768 07 00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, 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</a:t>
            </a:r>
            <a:r>
              <a:rPr sz="700" spc="5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01</a:t>
            </a:r>
            <a:endParaRPr sz="700">
              <a:latin typeface="Segoe UI"/>
              <a:cs typeface="Segoe UI"/>
            </a:endParaRPr>
          </a:p>
          <a:p>
            <a:pPr marL="3926204">
              <a:lnSpc>
                <a:spcPct val="100000"/>
              </a:lnSpc>
              <a:tabLst>
                <a:tab pos="8785225" algn="l"/>
              </a:tabLst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Oddział w Warszawie, 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Grzybowska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80/82,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00-844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Warszawa,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48 22 654 32 81,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48 22 654</a:t>
            </a:r>
            <a:r>
              <a:rPr sz="700" spc="-13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24</a:t>
            </a:r>
            <a:r>
              <a:rPr sz="700" spc="-1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11	</a:t>
            </a:r>
            <a:r>
              <a:rPr sz="1050" baseline="31746" dirty="0">
                <a:solidFill>
                  <a:srgbClr val="565655"/>
                </a:solidFill>
                <a:latin typeface="Segoe UI"/>
                <a:cs typeface="Segoe UI"/>
              </a:rPr>
              <a:t>14 </a:t>
            </a:r>
            <a:r>
              <a:rPr sz="1050" spc="-7" baseline="31746" dirty="0">
                <a:solidFill>
                  <a:srgbClr val="565655"/>
                </a:solidFill>
                <a:latin typeface="Segoe UI"/>
                <a:cs typeface="Segoe UI"/>
              </a:rPr>
              <a:t>/</a:t>
            </a:r>
            <a:r>
              <a:rPr sz="1050" spc="-172" baseline="31746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1050" spc="-7" baseline="31746" dirty="0">
                <a:solidFill>
                  <a:srgbClr val="565655"/>
                </a:solidFill>
                <a:latin typeface="Segoe UI"/>
                <a:cs typeface="Segoe UI"/>
              </a:rPr>
              <a:t>x</a:t>
            </a:r>
            <a:endParaRPr sz="1050" baseline="31746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4" y="1412747"/>
            <a:ext cx="4989576" cy="1336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757042"/>
            <a:ext cx="3215640" cy="204470"/>
          </a:xfrm>
          <a:custGeom>
            <a:avLst/>
            <a:gdLst/>
            <a:ahLst/>
            <a:cxnLst/>
            <a:rect l="l" t="t" r="r" b="b"/>
            <a:pathLst>
              <a:path w="3215640" h="204469">
                <a:moveTo>
                  <a:pt x="0" y="204215"/>
                </a:moveTo>
                <a:lnTo>
                  <a:pt x="3215639" y="204215"/>
                </a:lnTo>
                <a:lnTo>
                  <a:pt x="3215639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535679"/>
            <a:ext cx="3215640" cy="204470"/>
          </a:xfrm>
          <a:custGeom>
            <a:avLst/>
            <a:gdLst/>
            <a:ahLst/>
            <a:cxnLst/>
            <a:rect l="l" t="t" r="r" b="b"/>
            <a:pathLst>
              <a:path w="3215640" h="204470">
                <a:moveTo>
                  <a:pt x="0" y="204216"/>
                </a:moveTo>
                <a:lnTo>
                  <a:pt x="3215640" y="204216"/>
                </a:lnTo>
                <a:lnTo>
                  <a:pt x="3215640" y="0"/>
                </a:lnTo>
                <a:lnTo>
                  <a:pt x="0" y="0"/>
                </a:lnTo>
                <a:lnTo>
                  <a:pt x="0" y="204216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5639" y="2757119"/>
            <a:ext cx="204470" cy="982980"/>
          </a:xfrm>
          <a:custGeom>
            <a:avLst/>
            <a:gdLst/>
            <a:ahLst/>
            <a:cxnLst/>
            <a:rect l="l" t="t" r="r" b="b"/>
            <a:pathLst>
              <a:path w="204470" h="982979">
                <a:moveTo>
                  <a:pt x="0" y="982776"/>
                </a:moveTo>
                <a:lnTo>
                  <a:pt x="204215" y="982776"/>
                </a:lnTo>
                <a:lnTo>
                  <a:pt x="204215" y="0"/>
                </a:lnTo>
                <a:lnTo>
                  <a:pt x="0" y="0"/>
                </a:lnTo>
                <a:lnTo>
                  <a:pt x="0" y="982776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6571" y="6258255"/>
            <a:ext cx="47904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Atena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Usługi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Informatyczne i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Finansowe S.A.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Rzemieślnicza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33, </a:t>
            </a:r>
            <a:r>
              <a:rPr sz="700" spc="5" dirty="0">
                <a:solidFill>
                  <a:srgbClr val="565655"/>
                </a:solidFill>
                <a:latin typeface="Segoe UI"/>
                <a:cs typeface="Segoe UI"/>
              </a:rPr>
              <a:t>81-855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Sopot,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48 58 768 07 00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, 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</a:t>
            </a:r>
            <a:r>
              <a:rPr sz="700" spc="5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01</a:t>
            </a:r>
            <a:endParaRPr sz="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Oddział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</a:t>
            </a:r>
            <a:r>
              <a:rPr sz="700" spc="-2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Warszawie,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ul.</a:t>
            </a:r>
            <a:r>
              <a:rPr sz="700" spc="1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Grzybowska</a:t>
            </a:r>
            <a:r>
              <a:rPr sz="700" spc="2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80/82,</a:t>
            </a:r>
            <a:r>
              <a:rPr sz="700" spc="-3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00-844</a:t>
            </a:r>
            <a:r>
              <a:rPr sz="700" spc="-6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Warszawa,</a:t>
            </a:r>
            <a:r>
              <a:rPr sz="700" spc="-3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t: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+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 48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22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654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32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81,</a:t>
            </a:r>
            <a:r>
              <a:rPr sz="700" spc="-3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f:</a:t>
            </a:r>
            <a:r>
              <a:rPr sz="700" spc="1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+</a:t>
            </a:r>
            <a:r>
              <a:rPr sz="700" spc="-2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22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654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24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11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6571" y="3101213"/>
            <a:ext cx="10737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60" dirty="0">
                <a:solidFill>
                  <a:srgbClr val="000000"/>
                </a:solidFill>
              </a:rPr>
              <a:t>D</a:t>
            </a:r>
            <a:r>
              <a:rPr sz="2000" spc="-15" dirty="0">
                <a:solidFill>
                  <a:srgbClr val="000000"/>
                </a:solidFill>
              </a:rPr>
              <a:t>Z</a:t>
            </a:r>
            <a:r>
              <a:rPr sz="2000" spc="-5" dirty="0">
                <a:solidFill>
                  <a:srgbClr val="000000"/>
                </a:solidFill>
              </a:rPr>
              <a:t>IĘ</a:t>
            </a:r>
            <a:r>
              <a:rPr sz="2000" spc="-15" dirty="0">
                <a:solidFill>
                  <a:srgbClr val="000000"/>
                </a:solidFill>
              </a:rPr>
              <a:t>K</a:t>
            </a:r>
            <a:r>
              <a:rPr sz="2000" spc="-5" dirty="0">
                <a:solidFill>
                  <a:srgbClr val="000000"/>
                </a:solidFill>
              </a:rPr>
              <a:t>UJĘ</a:t>
            </a:r>
            <a:endParaRPr sz="2000"/>
          </a:p>
        </p:txBody>
      </p:sp>
      <p:sp>
        <p:nvSpPr>
          <p:cNvPr id="13" name="object 13"/>
          <p:cNvSpPr txBox="1"/>
          <p:nvPr/>
        </p:nvSpPr>
        <p:spPr>
          <a:xfrm>
            <a:off x="1266189" y="3893057"/>
            <a:ext cx="138049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A6366"/>
                </a:solidFill>
                <a:latin typeface="Segoe UI"/>
                <a:cs typeface="Segoe UI"/>
              </a:rPr>
              <a:t>Michał</a:t>
            </a:r>
            <a:r>
              <a:rPr sz="1400" spc="-50" dirty="0">
                <a:solidFill>
                  <a:srgbClr val="5A6366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A6366"/>
                </a:solidFill>
                <a:latin typeface="Segoe UI"/>
                <a:cs typeface="Segoe UI"/>
              </a:rPr>
              <a:t>Hoffmann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 </a:t>
            </a:r>
            <a:r>
              <a:rPr spc="-5" dirty="0"/>
              <a:t>będziemy dzisiaj</a:t>
            </a:r>
            <a:r>
              <a:rPr spc="20" dirty="0"/>
              <a:t> </a:t>
            </a:r>
            <a:r>
              <a:rPr spc="-5" dirty="0"/>
              <a:t>robić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2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504" y="1662684"/>
            <a:ext cx="8241030" cy="260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800" dirty="0">
                <a:latin typeface="Segoe UI"/>
                <a:cs typeface="Segoe UI"/>
              </a:rPr>
              <a:t>Garść </a:t>
            </a:r>
            <a:r>
              <a:rPr sz="1800" spc="-5" dirty="0">
                <a:latin typeface="Segoe UI"/>
                <a:cs typeface="Segoe UI"/>
              </a:rPr>
              <a:t>informacji </a:t>
            </a:r>
            <a:r>
              <a:rPr sz="1800" spc="-10" dirty="0">
                <a:latin typeface="Segoe UI"/>
                <a:cs typeface="Segoe UI"/>
              </a:rPr>
              <a:t>na temat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Maven-a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800" spc="-5" dirty="0">
                <a:latin typeface="Segoe UI"/>
                <a:cs typeface="Segoe UI"/>
              </a:rPr>
              <a:t>Instalacja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Mavena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800" spc="-10" dirty="0">
                <a:latin typeface="Segoe UI"/>
                <a:cs typeface="Segoe UI"/>
              </a:rPr>
              <a:t>Stworzymy </a:t>
            </a:r>
            <a:r>
              <a:rPr sz="1800" spc="5" dirty="0">
                <a:latin typeface="Segoe UI"/>
                <a:cs typeface="Segoe UI"/>
              </a:rPr>
              <a:t>pierwszy </a:t>
            </a:r>
            <a:r>
              <a:rPr sz="1800" spc="-15" dirty="0">
                <a:latin typeface="Segoe UI"/>
                <a:cs typeface="Segoe UI"/>
              </a:rPr>
              <a:t>projekt </a:t>
            </a:r>
            <a:r>
              <a:rPr sz="1800" dirty="0">
                <a:latin typeface="Segoe UI"/>
                <a:cs typeface="Segoe UI"/>
              </a:rPr>
              <a:t>przy pomocy</a:t>
            </a:r>
            <a:r>
              <a:rPr sz="1800" spc="8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Mavena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  <a:tabLst>
                <a:tab pos="356870" algn="l"/>
              </a:tabLst>
            </a:pPr>
            <a:r>
              <a:rPr sz="1800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800" spc="-5" dirty="0">
                <a:latin typeface="Segoe UI"/>
                <a:cs typeface="Segoe UI"/>
              </a:rPr>
              <a:t>Stworzymy </a:t>
            </a:r>
            <a:r>
              <a:rPr sz="1800" spc="-15" dirty="0">
                <a:latin typeface="Segoe UI"/>
                <a:cs typeface="Segoe UI"/>
              </a:rPr>
              <a:t>projekt </a:t>
            </a:r>
            <a:r>
              <a:rPr sz="1800" spc="-5" dirty="0">
                <a:latin typeface="Segoe UI"/>
                <a:cs typeface="Segoe UI"/>
              </a:rPr>
              <a:t>polisa nad którym będziemy pracować </a:t>
            </a:r>
            <a:r>
              <a:rPr sz="1800" spc="-10" dirty="0">
                <a:latin typeface="Segoe UI"/>
                <a:cs typeface="Segoe UI"/>
              </a:rPr>
              <a:t>na </a:t>
            </a:r>
            <a:r>
              <a:rPr sz="1800" spc="-5" dirty="0">
                <a:latin typeface="Segoe UI"/>
                <a:cs typeface="Segoe UI"/>
              </a:rPr>
              <a:t>dalszych</a:t>
            </a:r>
            <a:r>
              <a:rPr sz="1800" spc="15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etapach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 </a:t>
            </a:r>
            <a:r>
              <a:rPr spc="-15" dirty="0"/>
              <a:t>to </a:t>
            </a:r>
            <a:r>
              <a:rPr spc="-10" dirty="0"/>
              <a:t>jest Maven </a:t>
            </a:r>
            <a:r>
              <a:rPr spc="-5" dirty="0"/>
              <a:t>i </a:t>
            </a:r>
            <a:r>
              <a:rPr dirty="0"/>
              <a:t>do </a:t>
            </a:r>
            <a:r>
              <a:rPr spc="-5" dirty="0"/>
              <a:t>czego</a:t>
            </a:r>
            <a:r>
              <a:rPr spc="90" dirty="0"/>
              <a:t> </a:t>
            </a:r>
            <a:r>
              <a:rPr spc="-5" dirty="0"/>
              <a:t>służy</a:t>
            </a:r>
          </a:p>
        </p:txBody>
      </p:sp>
      <p:sp>
        <p:nvSpPr>
          <p:cNvPr id="3" name="object 3"/>
          <p:cNvSpPr/>
          <p:nvPr/>
        </p:nvSpPr>
        <p:spPr>
          <a:xfrm>
            <a:off x="2195702" y="764666"/>
            <a:ext cx="4400550" cy="100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ct val="100000"/>
              </a:lnSpc>
              <a:tabLst>
                <a:tab pos="390525" algn="l"/>
              </a:tabLst>
            </a:pPr>
            <a:r>
              <a:rPr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b="1" spc="-5" dirty="0">
                <a:latin typeface="Segoe UI"/>
                <a:cs typeface="Segoe UI"/>
              </a:rPr>
              <a:t>Apache </a:t>
            </a:r>
            <a:r>
              <a:rPr b="1" spc="-10" dirty="0">
                <a:latin typeface="Segoe UI"/>
                <a:cs typeface="Segoe UI"/>
              </a:rPr>
              <a:t>Maven </a:t>
            </a:r>
            <a:r>
              <a:rPr dirty="0"/>
              <a:t>- narzędzie </a:t>
            </a:r>
            <a:r>
              <a:rPr spc="-5" dirty="0"/>
              <a:t>automatyzujące </a:t>
            </a:r>
            <a:r>
              <a:rPr dirty="0"/>
              <a:t>budowę</a:t>
            </a:r>
            <a:r>
              <a:rPr spc="-75" dirty="0"/>
              <a:t> </a:t>
            </a:r>
            <a:r>
              <a:rPr dirty="0"/>
              <a:t>oprogramowania</a:t>
            </a:r>
          </a:p>
          <a:p>
            <a:pPr marL="390525" marR="5080">
              <a:lnSpc>
                <a:spcPct val="200100"/>
              </a:lnSpc>
            </a:pPr>
            <a:r>
              <a:rPr dirty="0"/>
              <a:t>na platformę </a:t>
            </a:r>
            <a:r>
              <a:rPr spc="-45" dirty="0"/>
              <a:t>JAVA. </a:t>
            </a:r>
            <a:r>
              <a:rPr spc="-5" dirty="0"/>
              <a:t>Poszczególne </a:t>
            </a:r>
            <a:r>
              <a:rPr spc="-10" dirty="0"/>
              <a:t>funkcje </a:t>
            </a:r>
            <a:r>
              <a:rPr dirty="0"/>
              <a:t>Mavena </a:t>
            </a:r>
            <a:r>
              <a:rPr spc="-5" dirty="0"/>
              <a:t>realizowane </a:t>
            </a:r>
            <a:r>
              <a:rPr dirty="0"/>
              <a:t>są  </a:t>
            </a:r>
            <a:r>
              <a:rPr spc="5" dirty="0"/>
              <a:t>poprzez </a:t>
            </a:r>
            <a:r>
              <a:rPr spc="-5" dirty="0"/>
              <a:t>wtyczki, </a:t>
            </a:r>
            <a:r>
              <a:rPr spc="-15" dirty="0"/>
              <a:t>które </a:t>
            </a:r>
            <a:r>
              <a:rPr dirty="0"/>
              <a:t>są </a:t>
            </a:r>
            <a:r>
              <a:rPr spc="-5" dirty="0"/>
              <a:t>automatycznie </a:t>
            </a:r>
            <a:r>
              <a:rPr dirty="0"/>
              <a:t>pobierane </a:t>
            </a:r>
            <a:r>
              <a:rPr spc="10" dirty="0"/>
              <a:t>przy </a:t>
            </a:r>
            <a:r>
              <a:rPr dirty="0"/>
              <a:t>ich</a:t>
            </a:r>
            <a:r>
              <a:rPr spc="-130" dirty="0"/>
              <a:t> </a:t>
            </a:r>
            <a:r>
              <a:rPr spc="5" dirty="0"/>
              <a:t>pierwszym  </a:t>
            </a:r>
            <a:r>
              <a:rPr spc="-5" dirty="0"/>
              <a:t>wykorzystaniu. Plik określający </a:t>
            </a:r>
            <a:r>
              <a:rPr dirty="0"/>
              <a:t>sposób budowy </a:t>
            </a:r>
            <a:r>
              <a:rPr spc="-5" dirty="0"/>
              <a:t>aplikacji </a:t>
            </a:r>
            <a:r>
              <a:rPr dirty="0"/>
              <a:t>nosi </a:t>
            </a:r>
            <a:r>
              <a:rPr spc="-5" dirty="0"/>
              <a:t>nazwę  </a:t>
            </a:r>
            <a:r>
              <a:rPr dirty="0"/>
              <a:t>POM-u </a:t>
            </a:r>
            <a:r>
              <a:rPr spc="-5" dirty="0"/>
              <a:t>(ang. </a:t>
            </a:r>
            <a:r>
              <a:rPr i="1" spc="-5" dirty="0">
                <a:latin typeface="Segoe UI"/>
                <a:cs typeface="Segoe UI"/>
              </a:rPr>
              <a:t>Project </a:t>
            </a:r>
            <a:r>
              <a:rPr i="1" dirty="0">
                <a:latin typeface="Segoe UI"/>
                <a:cs typeface="Segoe UI"/>
              </a:rPr>
              <a:t>Object </a:t>
            </a:r>
            <a:r>
              <a:rPr i="1" spc="-5" dirty="0">
                <a:latin typeface="Segoe UI"/>
                <a:cs typeface="Segoe UI"/>
              </a:rPr>
              <a:t>Model</a:t>
            </a:r>
            <a:r>
              <a:rPr spc="-5" dirty="0"/>
              <a:t>). </a:t>
            </a:r>
            <a:r>
              <a:rPr spc="-65" dirty="0"/>
              <a:t>Tak </a:t>
            </a:r>
            <a:r>
              <a:rPr spc="-5" dirty="0"/>
              <a:t>jak </a:t>
            </a:r>
            <a:r>
              <a:rPr dirty="0"/>
              <a:t>i </a:t>
            </a:r>
            <a:r>
              <a:rPr spc="-5" dirty="0"/>
              <a:t>inne produkty fundacji  Apache, </a:t>
            </a:r>
            <a:r>
              <a:rPr dirty="0"/>
              <a:t>Maven </a:t>
            </a:r>
            <a:r>
              <a:rPr spc="-5" dirty="0"/>
              <a:t>jest rozprowadzany </a:t>
            </a:r>
            <a:r>
              <a:rPr dirty="0"/>
              <a:t>na </a:t>
            </a:r>
            <a:r>
              <a:rPr spc="-5" dirty="0"/>
              <a:t>licencji Apache</a:t>
            </a:r>
            <a:r>
              <a:rPr spc="-100" dirty="0"/>
              <a:t> </a:t>
            </a:r>
            <a:r>
              <a:rPr spc="-5" dirty="0"/>
              <a:t>License.</a:t>
            </a:r>
          </a:p>
          <a:p>
            <a:pPr marL="33655">
              <a:lnSpc>
                <a:spcPct val="100000"/>
              </a:lnSpc>
            </a:pPr>
            <a:endParaRPr spc="-5" dirty="0"/>
          </a:p>
          <a:p>
            <a:pPr marL="33655">
              <a:lnSpc>
                <a:spcPct val="100000"/>
              </a:lnSpc>
              <a:spcBef>
                <a:spcPts val="15"/>
              </a:spcBef>
            </a:pPr>
            <a:endParaRPr spc="-5" dirty="0"/>
          </a:p>
          <a:p>
            <a:pPr marL="1342390">
              <a:lnSpc>
                <a:spcPct val="100000"/>
              </a:lnSpc>
            </a:pPr>
            <a:r>
              <a:rPr sz="1800" u="sng" spc="-10" dirty="0">
                <a:solidFill>
                  <a:srgbClr val="006FC0"/>
                </a:solidFill>
                <a:hlinkClick r:id="rId3"/>
              </a:rPr>
              <a:t>https://pl.wikipedia.org/wiki/Apache_Maven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3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Cykl życia (default, clean,</a:t>
            </a:r>
            <a:r>
              <a:rPr spc="70" dirty="0"/>
              <a:t> </a:t>
            </a:r>
            <a:r>
              <a:rPr spc="-15" dirty="0"/>
              <a:t>site)</a:t>
            </a:r>
          </a:p>
        </p:txBody>
      </p:sp>
      <p:sp>
        <p:nvSpPr>
          <p:cNvPr id="3" name="object 3"/>
          <p:cNvSpPr/>
          <p:nvPr/>
        </p:nvSpPr>
        <p:spPr>
          <a:xfrm>
            <a:off x="2771775" y="1112266"/>
            <a:ext cx="6260338" cy="4752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1890014"/>
            <a:ext cx="4067175" cy="325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500"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500" b="1" dirty="0">
                <a:latin typeface="Segoe UI"/>
                <a:cs typeface="Segoe UI"/>
              </a:rPr>
              <a:t>validate </a:t>
            </a:r>
            <a:r>
              <a:rPr sz="1500" spc="5" dirty="0">
                <a:latin typeface="Segoe UI"/>
                <a:cs typeface="Segoe UI"/>
              </a:rPr>
              <a:t>– sprawdza poprawność</a:t>
            </a:r>
            <a:r>
              <a:rPr sz="1500" spc="-27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projektu;</a:t>
            </a: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356870" algn="l"/>
              </a:tabLst>
            </a:pPr>
            <a:r>
              <a:rPr sz="1500"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500" b="1" spc="5" dirty="0">
                <a:latin typeface="Segoe UI"/>
                <a:cs typeface="Segoe UI"/>
              </a:rPr>
              <a:t>compile </a:t>
            </a:r>
            <a:r>
              <a:rPr sz="1500" spc="5" dirty="0">
                <a:latin typeface="Segoe UI"/>
                <a:cs typeface="Segoe UI"/>
              </a:rPr>
              <a:t>– </a:t>
            </a:r>
            <a:r>
              <a:rPr sz="1500" spc="-5" dirty="0">
                <a:latin typeface="Segoe UI"/>
                <a:cs typeface="Segoe UI"/>
              </a:rPr>
              <a:t>kompiluje kod</a:t>
            </a:r>
            <a:r>
              <a:rPr sz="1500" spc="-155" dirty="0">
                <a:latin typeface="Segoe UI"/>
                <a:cs typeface="Segoe UI"/>
              </a:rPr>
              <a:t> </a:t>
            </a:r>
            <a:r>
              <a:rPr sz="1500" spc="-5" dirty="0">
                <a:latin typeface="Segoe UI"/>
                <a:cs typeface="Segoe UI"/>
              </a:rPr>
              <a:t>źródłowy;</a:t>
            </a: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356870" algn="l"/>
              </a:tabLst>
            </a:pPr>
            <a:r>
              <a:rPr sz="1500"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500" b="1" spc="5" dirty="0">
                <a:latin typeface="Segoe UI"/>
                <a:cs typeface="Segoe UI"/>
              </a:rPr>
              <a:t>test </a:t>
            </a:r>
            <a:r>
              <a:rPr sz="1500" spc="5" dirty="0">
                <a:latin typeface="Segoe UI"/>
                <a:cs typeface="Segoe UI"/>
              </a:rPr>
              <a:t>– </a:t>
            </a:r>
            <a:r>
              <a:rPr sz="1500" dirty="0">
                <a:latin typeface="Segoe UI"/>
                <a:cs typeface="Segoe UI"/>
              </a:rPr>
              <a:t>wykonuje testy</a:t>
            </a:r>
            <a:r>
              <a:rPr sz="1500" spc="-14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jednostkowe;</a:t>
            </a:r>
            <a:endParaRPr sz="1500">
              <a:latin typeface="Segoe UI"/>
              <a:cs typeface="Segoe UI"/>
            </a:endParaRPr>
          </a:p>
          <a:p>
            <a:pPr marL="356870" marR="396240" indent="-344805">
              <a:lnSpc>
                <a:spcPts val="1989"/>
              </a:lnSpc>
              <a:spcBef>
                <a:spcPts val="75"/>
              </a:spcBef>
              <a:tabLst>
                <a:tab pos="356870" algn="l"/>
              </a:tabLst>
            </a:pPr>
            <a:r>
              <a:rPr sz="1500"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500" b="1" spc="-5" dirty="0">
                <a:latin typeface="Segoe UI"/>
                <a:cs typeface="Segoe UI"/>
              </a:rPr>
              <a:t>package </a:t>
            </a:r>
            <a:r>
              <a:rPr sz="1500" spc="5" dirty="0">
                <a:latin typeface="Segoe UI"/>
                <a:cs typeface="Segoe UI"/>
              </a:rPr>
              <a:t>– </a:t>
            </a:r>
            <a:r>
              <a:rPr sz="1500" spc="-5" dirty="0">
                <a:latin typeface="Segoe UI"/>
                <a:cs typeface="Segoe UI"/>
              </a:rPr>
              <a:t>pakuje </a:t>
            </a:r>
            <a:r>
              <a:rPr sz="1500" dirty="0">
                <a:latin typeface="Segoe UI"/>
                <a:cs typeface="Segoe UI"/>
              </a:rPr>
              <a:t>skompilowany</a:t>
            </a:r>
            <a:r>
              <a:rPr sz="1500" spc="-130" dirty="0">
                <a:latin typeface="Segoe UI"/>
                <a:cs typeface="Segoe UI"/>
              </a:rPr>
              <a:t> </a:t>
            </a:r>
            <a:r>
              <a:rPr sz="1500" spc="-5" dirty="0">
                <a:latin typeface="Segoe UI"/>
                <a:cs typeface="Segoe UI"/>
              </a:rPr>
              <a:t>kod</a:t>
            </a:r>
            <a:r>
              <a:rPr sz="1500" spc="-35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w </a:t>
            </a:r>
            <a:r>
              <a:rPr sz="1500" dirty="0">
                <a:latin typeface="Segoe UI"/>
                <a:cs typeface="Segoe UI"/>
              </a:rPr>
              <a:t> </a:t>
            </a:r>
            <a:r>
              <a:rPr sz="1500" spc="-5" dirty="0">
                <a:latin typeface="Segoe UI"/>
                <a:cs typeface="Segoe UI"/>
              </a:rPr>
              <a:t>paczki </a:t>
            </a:r>
            <a:r>
              <a:rPr sz="1500" spc="5" dirty="0">
                <a:latin typeface="Segoe UI"/>
                <a:cs typeface="Segoe UI"/>
              </a:rPr>
              <a:t>dystrybucyjne (np. </a:t>
            </a:r>
            <a:r>
              <a:rPr sz="1500" spc="-40" dirty="0">
                <a:latin typeface="Segoe UI"/>
                <a:cs typeface="Segoe UI"/>
              </a:rPr>
              <a:t>Jar,</a:t>
            </a:r>
            <a:r>
              <a:rPr sz="1500" spc="-114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war);</a:t>
            </a:r>
            <a:endParaRPr sz="150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spcBef>
                <a:spcPts val="70"/>
              </a:spcBef>
              <a:tabLst>
                <a:tab pos="356870" algn="l"/>
              </a:tabLst>
            </a:pPr>
            <a:r>
              <a:rPr sz="1500"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500" b="1" dirty="0">
                <a:latin typeface="Segoe UI"/>
                <a:cs typeface="Segoe UI"/>
              </a:rPr>
              <a:t>integration</a:t>
            </a:r>
            <a:r>
              <a:rPr sz="1500" dirty="0">
                <a:latin typeface="Segoe UI"/>
                <a:cs typeface="Segoe UI"/>
              </a:rPr>
              <a:t>-test </a:t>
            </a:r>
            <a:r>
              <a:rPr sz="1500" spc="5" dirty="0">
                <a:latin typeface="Segoe UI"/>
                <a:cs typeface="Segoe UI"/>
              </a:rPr>
              <a:t>– </a:t>
            </a:r>
            <a:r>
              <a:rPr sz="1500" dirty="0">
                <a:latin typeface="Segoe UI"/>
                <a:cs typeface="Segoe UI"/>
              </a:rPr>
              <a:t>deployuje </a:t>
            </a:r>
            <a:r>
              <a:rPr sz="1500" spc="-10" dirty="0">
                <a:latin typeface="Segoe UI"/>
                <a:cs typeface="Segoe UI"/>
              </a:rPr>
              <a:t>paczkę</a:t>
            </a:r>
            <a:r>
              <a:rPr sz="1500" spc="-145" dirty="0">
                <a:latin typeface="Segoe UI"/>
                <a:cs typeface="Segoe UI"/>
              </a:rPr>
              <a:t> </a:t>
            </a:r>
            <a:r>
              <a:rPr sz="1500" spc="10" dirty="0">
                <a:latin typeface="Segoe UI"/>
                <a:cs typeface="Segoe UI"/>
              </a:rPr>
              <a:t>w</a:t>
            </a:r>
            <a:endParaRPr sz="1500">
              <a:latin typeface="Segoe UI"/>
              <a:cs typeface="Segoe UI"/>
            </a:endParaRPr>
          </a:p>
          <a:p>
            <a:pPr marR="473075" algn="ctr">
              <a:lnSpc>
                <a:spcPct val="100000"/>
              </a:lnSpc>
              <a:spcBef>
                <a:spcPts val="190"/>
              </a:spcBef>
            </a:pPr>
            <a:r>
              <a:rPr sz="1500" dirty="0">
                <a:latin typeface="Segoe UI"/>
                <a:cs typeface="Segoe UI"/>
              </a:rPr>
              <a:t>środowisku testów</a:t>
            </a:r>
            <a:r>
              <a:rPr sz="1500" spc="-13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integracyjnych;</a:t>
            </a: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356870" algn="l"/>
              </a:tabLst>
            </a:pPr>
            <a:r>
              <a:rPr sz="1500"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500" b="1" dirty="0">
                <a:latin typeface="Segoe UI"/>
                <a:cs typeface="Segoe UI"/>
              </a:rPr>
              <a:t>verify </a:t>
            </a:r>
            <a:r>
              <a:rPr sz="1500" spc="5" dirty="0">
                <a:latin typeface="Segoe UI"/>
                <a:cs typeface="Segoe UI"/>
              </a:rPr>
              <a:t>– sprawdza poprawność</a:t>
            </a:r>
            <a:r>
              <a:rPr sz="1500" spc="-140" dirty="0">
                <a:latin typeface="Segoe UI"/>
                <a:cs typeface="Segoe UI"/>
              </a:rPr>
              <a:t> </a:t>
            </a:r>
            <a:r>
              <a:rPr sz="1500" spc="-5" dirty="0">
                <a:latin typeface="Segoe UI"/>
                <a:cs typeface="Segoe UI"/>
              </a:rPr>
              <a:t>paczki;</a:t>
            </a:r>
            <a:endParaRPr sz="1500">
              <a:latin typeface="Segoe UI"/>
              <a:cs typeface="Segoe UI"/>
            </a:endParaRPr>
          </a:p>
          <a:p>
            <a:pPr marL="356870" marR="5080" indent="-344805">
              <a:lnSpc>
                <a:spcPct val="110100"/>
              </a:lnSpc>
              <a:spcBef>
                <a:spcPts val="10"/>
              </a:spcBef>
              <a:tabLst>
                <a:tab pos="356870" algn="l"/>
              </a:tabLst>
            </a:pPr>
            <a:r>
              <a:rPr sz="1500"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500" b="1" dirty="0">
                <a:latin typeface="Segoe UI"/>
                <a:cs typeface="Segoe UI"/>
              </a:rPr>
              <a:t>install </a:t>
            </a:r>
            <a:r>
              <a:rPr sz="1500" spc="5" dirty="0">
                <a:latin typeface="Segoe UI"/>
                <a:cs typeface="Segoe UI"/>
              </a:rPr>
              <a:t>– </a:t>
            </a:r>
            <a:r>
              <a:rPr sz="1500" dirty="0">
                <a:latin typeface="Segoe UI"/>
                <a:cs typeface="Segoe UI"/>
              </a:rPr>
              <a:t>umieszcza </a:t>
            </a:r>
            <a:r>
              <a:rPr sz="1500" spc="-10" dirty="0">
                <a:latin typeface="Segoe UI"/>
                <a:cs typeface="Segoe UI"/>
              </a:rPr>
              <a:t>paczkę</a:t>
            </a:r>
            <a:r>
              <a:rPr sz="1500" spc="-135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w</a:t>
            </a:r>
            <a:r>
              <a:rPr sz="1500" spc="-3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lokalnym  repozytorium </a:t>
            </a:r>
            <a:r>
              <a:rPr sz="1500" spc="5" dirty="0">
                <a:latin typeface="Segoe UI"/>
                <a:cs typeface="Segoe UI"/>
              </a:rPr>
              <a:t>aby </a:t>
            </a:r>
            <a:r>
              <a:rPr sz="1500" dirty="0">
                <a:latin typeface="Segoe UI"/>
                <a:cs typeface="Segoe UI"/>
              </a:rPr>
              <a:t>mogła być używana</a:t>
            </a:r>
            <a:r>
              <a:rPr sz="1500" spc="-180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przez  inne</a:t>
            </a:r>
            <a:r>
              <a:rPr sz="1500" spc="-10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moduły;</a:t>
            </a:r>
            <a:endParaRPr sz="1500">
              <a:latin typeface="Segoe UI"/>
              <a:cs typeface="Segoe UI"/>
            </a:endParaRPr>
          </a:p>
          <a:p>
            <a:pPr marL="356870" marR="281305" indent="-344805">
              <a:lnSpc>
                <a:spcPts val="1989"/>
              </a:lnSpc>
              <a:spcBef>
                <a:spcPts val="75"/>
              </a:spcBef>
              <a:tabLst>
                <a:tab pos="356870" algn="l"/>
              </a:tabLst>
            </a:pPr>
            <a:r>
              <a:rPr sz="1500"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500" b="1" dirty="0">
                <a:latin typeface="Segoe UI"/>
                <a:cs typeface="Segoe UI"/>
              </a:rPr>
              <a:t>deploy </a:t>
            </a:r>
            <a:r>
              <a:rPr sz="1500" spc="5" dirty="0">
                <a:latin typeface="Segoe UI"/>
                <a:cs typeface="Segoe UI"/>
              </a:rPr>
              <a:t>– </a:t>
            </a:r>
            <a:r>
              <a:rPr sz="1500" dirty="0">
                <a:latin typeface="Segoe UI"/>
                <a:cs typeface="Segoe UI"/>
              </a:rPr>
              <a:t>umieszcza (publikuje)</a:t>
            </a:r>
            <a:r>
              <a:rPr sz="1500" spc="-180" dirty="0">
                <a:latin typeface="Segoe UI"/>
                <a:cs typeface="Segoe UI"/>
              </a:rPr>
              <a:t> </a:t>
            </a:r>
            <a:r>
              <a:rPr sz="1500" spc="-10" dirty="0">
                <a:latin typeface="Segoe UI"/>
                <a:cs typeface="Segoe UI"/>
              </a:rPr>
              <a:t>paczkę </a:t>
            </a:r>
            <a:r>
              <a:rPr sz="1500" spc="5" dirty="0">
                <a:latin typeface="Segoe UI"/>
                <a:cs typeface="Segoe UI"/>
              </a:rPr>
              <a:t>w </a:t>
            </a:r>
            <a:r>
              <a:rPr sz="1500" dirty="0">
                <a:latin typeface="Segoe UI"/>
                <a:cs typeface="Segoe UI"/>
              </a:rPr>
              <a:t> zdalnym</a:t>
            </a:r>
            <a:r>
              <a:rPr sz="1500" spc="-13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repozytorium.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4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Zależności</a:t>
            </a:r>
          </a:p>
        </p:txBody>
      </p:sp>
      <p:sp>
        <p:nvSpPr>
          <p:cNvPr id="3" name="object 3"/>
          <p:cNvSpPr/>
          <p:nvPr/>
        </p:nvSpPr>
        <p:spPr>
          <a:xfrm>
            <a:off x="4499990" y="260731"/>
            <a:ext cx="4104513" cy="1972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7106" y="2535301"/>
            <a:ext cx="8072755" cy="344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236854" indent="-344805">
              <a:lnSpc>
                <a:spcPct val="100000"/>
              </a:lnSpc>
              <a:tabLst>
                <a:tab pos="356870" algn="l"/>
              </a:tabLst>
            </a:pPr>
            <a:r>
              <a:rPr sz="1500"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500" b="1" spc="5" dirty="0">
                <a:latin typeface="Segoe UI"/>
                <a:cs typeface="Segoe UI"/>
              </a:rPr>
              <a:t>compile</a:t>
            </a:r>
            <a:r>
              <a:rPr sz="1500" b="1" spc="-50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–</a:t>
            </a:r>
            <a:r>
              <a:rPr sz="1500" spc="-1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domyślny</a:t>
            </a:r>
            <a:r>
              <a:rPr sz="1500" spc="-4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zasięg</a:t>
            </a:r>
            <a:r>
              <a:rPr sz="1500" spc="-20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– </a:t>
            </a:r>
            <a:r>
              <a:rPr sz="1500" dirty="0">
                <a:latin typeface="Segoe UI"/>
                <a:cs typeface="Segoe UI"/>
              </a:rPr>
              <a:t>zależności</a:t>
            </a:r>
            <a:r>
              <a:rPr sz="1500" spc="-65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o</a:t>
            </a:r>
            <a:r>
              <a:rPr sz="1500" dirty="0">
                <a:latin typeface="Segoe UI"/>
                <a:cs typeface="Segoe UI"/>
              </a:rPr>
              <a:t> zasięgu</a:t>
            </a:r>
            <a:r>
              <a:rPr sz="1500" spc="-25" dirty="0">
                <a:latin typeface="Segoe UI"/>
                <a:cs typeface="Segoe UI"/>
              </a:rPr>
              <a:t> </a:t>
            </a:r>
            <a:r>
              <a:rPr sz="1500" spc="-5" dirty="0">
                <a:latin typeface="Segoe UI"/>
                <a:cs typeface="Segoe UI"/>
              </a:rPr>
              <a:t>kompilacji</a:t>
            </a:r>
            <a:r>
              <a:rPr sz="1500" spc="-35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są</a:t>
            </a:r>
            <a:r>
              <a:rPr sz="1500" spc="-30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dostępne</a:t>
            </a:r>
            <a:r>
              <a:rPr sz="1500" spc="-50" dirty="0">
                <a:latin typeface="Segoe UI"/>
                <a:cs typeface="Segoe UI"/>
              </a:rPr>
              <a:t> </a:t>
            </a:r>
            <a:r>
              <a:rPr sz="1500" spc="10" dirty="0">
                <a:latin typeface="Segoe UI"/>
                <a:cs typeface="Segoe UI"/>
              </a:rPr>
              <a:t>we</a:t>
            </a:r>
            <a:r>
              <a:rPr sz="1500" spc="-3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wszystkich  fazach </a:t>
            </a:r>
            <a:r>
              <a:rPr sz="1500" spc="-5" dirty="0">
                <a:latin typeface="Segoe UI"/>
                <a:cs typeface="Segoe UI"/>
              </a:rPr>
              <a:t>(kompilacji, </a:t>
            </a:r>
            <a:r>
              <a:rPr sz="1500" dirty="0">
                <a:latin typeface="Segoe UI"/>
                <a:cs typeface="Segoe UI"/>
              </a:rPr>
              <a:t>uruchomienia) </a:t>
            </a:r>
            <a:r>
              <a:rPr sz="1500" spc="-5" dirty="0">
                <a:latin typeface="Segoe UI"/>
                <a:cs typeface="Segoe UI"/>
              </a:rPr>
              <a:t>projektu </a:t>
            </a:r>
            <a:r>
              <a:rPr sz="1500" dirty="0">
                <a:latin typeface="Segoe UI"/>
                <a:cs typeface="Segoe UI"/>
              </a:rPr>
              <a:t>i </a:t>
            </a:r>
            <a:r>
              <a:rPr sz="1500" spc="5" dirty="0">
                <a:latin typeface="Segoe UI"/>
                <a:cs typeface="Segoe UI"/>
              </a:rPr>
              <a:t>są </a:t>
            </a:r>
            <a:r>
              <a:rPr sz="1500" dirty="0">
                <a:latin typeface="Segoe UI"/>
                <a:cs typeface="Segoe UI"/>
              </a:rPr>
              <a:t>propagowane </a:t>
            </a:r>
            <a:r>
              <a:rPr sz="1500" spc="5" dirty="0">
                <a:latin typeface="Segoe UI"/>
                <a:cs typeface="Segoe UI"/>
              </a:rPr>
              <a:t>do </a:t>
            </a:r>
            <a:r>
              <a:rPr sz="1500" dirty="0">
                <a:latin typeface="Segoe UI"/>
                <a:cs typeface="Segoe UI"/>
              </a:rPr>
              <a:t>projektów </a:t>
            </a:r>
            <a:r>
              <a:rPr sz="1500" spc="-5" dirty="0">
                <a:latin typeface="Segoe UI"/>
                <a:cs typeface="Segoe UI"/>
              </a:rPr>
              <a:t>zależących</a:t>
            </a:r>
            <a:r>
              <a:rPr sz="1500" spc="-215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od  </a:t>
            </a:r>
            <a:r>
              <a:rPr sz="1500" dirty="0">
                <a:latin typeface="Segoe UI"/>
                <a:cs typeface="Segoe UI"/>
              </a:rPr>
              <a:t>mojego</a:t>
            </a:r>
            <a:r>
              <a:rPr sz="1500" spc="-10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projektu.</a:t>
            </a:r>
            <a:endParaRPr sz="1500">
              <a:latin typeface="Segoe UI"/>
              <a:cs typeface="Segoe UI"/>
            </a:endParaRPr>
          </a:p>
          <a:p>
            <a:pPr marL="356870" marR="5080" indent="-344805">
              <a:lnSpc>
                <a:spcPct val="100000"/>
              </a:lnSpc>
              <a:tabLst>
                <a:tab pos="356870" algn="l"/>
              </a:tabLst>
            </a:pPr>
            <a:r>
              <a:rPr sz="1500"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500" b="1" spc="5" dirty="0">
                <a:latin typeface="Segoe UI"/>
                <a:cs typeface="Segoe UI"/>
              </a:rPr>
              <a:t>provided</a:t>
            </a:r>
            <a:r>
              <a:rPr sz="1500" b="1" spc="-80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–</a:t>
            </a:r>
            <a:r>
              <a:rPr sz="1500" spc="-1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zasięg</a:t>
            </a:r>
            <a:r>
              <a:rPr sz="1500" spc="-5" dirty="0">
                <a:latin typeface="Segoe UI"/>
                <a:cs typeface="Segoe UI"/>
              </a:rPr>
              <a:t> zbliżony</a:t>
            </a:r>
            <a:r>
              <a:rPr sz="1500" spc="-15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do</a:t>
            </a:r>
            <a:r>
              <a:rPr sz="1500" spc="-2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compile</a:t>
            </a:r>
            <a:r>
              <a:rPr sz="1500" spc="-25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z </a:t>
            </a:r>
            <a:r>
              <a:rPr sz="1500" dirty="0">
                <a:latin typeface="Segoe UI"/>
                <a:cs typeface="Segoe UI"/>
              </a:rPr>
              <a:t>tą</a:t>
            </a:r>
            <a:r>
              <a:rPr sz="1500" spc="-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różnicą,</a:t>
            </a:r>
            <a:r>
              <a:rPr sz="1500" spc="-50" dirty="0">
                <a:latin typeface="Segoe UI"/>
                <a:cs typeface="Segoe UI"/>
              </a:rPr>
              <a:t> </a:t>
            </a:r>
            <a:r>
              <a:rPr sz="1500" spc="-5" dirty="0">
                <a:latin typeface="Segoe UI"/>
                <a:cs typeface="Segoe UI"/>
              </a:rPr>
              <a:t>że </a:t>
            </a:r>
            <a:r>
              <a:rPr sz="1500" dirty="0">
                <a:latin typeface="Segoe UI"/>
                <a:cs typeface="Segoe UI"/>
              </a:rPr>
              <a:t>zakładamy</a:t>
            </a:r>
            <a:r>
              <a:rPr sz="1500" spc="-15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dostępność</a:t>
            </a:r>
            <a:r>
              <a:rPr sz="1500" spc="-80" dirty="0">
                <a:latin typeface="Segoe UI"/>
                <a:cs typeface="Segoe UI"/>
              </a:rPr>
              <a:t> </a:t>
            </a:r>
            <a:r>
              <a:rPr sz="1500" spc="-5" dirty="0">
                <a:latin typeface="Segoe UI"/>
                <a:cs typeface="Segoe UI"/>
              </a:rPr>
              <a:t>tych</a:t>
            </a:r>
            <a:r>
              <a:rPr sz="1500" dirty="0">
                <a:latin typeface="Segoe UI"/>
                <a:cs typeface="Segoe UI"/>
              </a:rPr>
              <a:t> bibliotek  </a:t>
            </a:r>
            <a:r>
              <a:rPr sz="1500" spc="5" dirty="0">
                <a:latin typeface="Segoe UI"/>
                <a:cs typeface="Segoe UI"/>
              </a:rPr>
              <a:t>w </a:t>
            </a:r>
            <a:r>
              <a:rPr sz="1500" dirty="0">
                <a:latin typeface="Segoe UI"/>
                <a:cs typeface="Segoe UI"/>
              </a:rPr>
              <a:t>runtime. Przykładem dla </a:t>
            </a:r>
            <a:r>
              <a:rPr sz="1500" spc="-5" dirty="0">
                <a:latin typeface="Segoe UI"/>
                <a:cs typeface="Segoe UI"/>
              </a:rPr>
              <a:t>użycia </a:t>
            </a:r>
            <a:r>
              <a:rPr sz="1500" dirty="0">
                <a:latin typeface="Segoe UI"/>
                <a:cs typeface="Segoe UI"/>
              </a:rPr>
              <a:t>provided może być </a:t>
            </a:r>
            <a:r>
              <a:rPr sz="1500" spc="10" dirty="0">
                <a:latin typeface="Segoe UI"/>
                <a:cs typeface="Segoe UI"/>
              </a:rPr>
              <a:t>Servlet </a:t>
            </a:r>
            <a:r>
              <a:rPr sz="1500" dirty="0">
                <a:latin typeface="Segoe UI"/>
                <a:cs typeface="Segoe UI"/>
              </a:rPr>
              <a:t>API </a:t>
            </a:r>
            <a:r>
              <a:rPr sz="1500" spc="5" dirty="0">
                <a:latin typeface="Segoe UI"/>
                <a:cs typeface="Segoe UI"/>
              </a:rPr>
              <a:t>– </a:t>
            </a:r>
            <a:r>
              <a:rPr sz="1500" dirty="0">
                <a:latin typeface="Segoe UI"/>
                <a:cs typeface="Segoe UI"/>
              </a:rPr>
              <a:t>potrzebujemy </a:t>
            </a:r>
            <a:r>
              <a:rPr sz="1500" spc="5" dirty="0">
                <a:latin typeface="Segoe UI"/>
                <a:cs typeface="Segoe UI"/>
              </a:rPr>
              <a:t>go do  </a:t>
            </a:r>
            <a:r>
              <a:rPr sz="1500" spc="-5" dirty="0">
                <a:latin typeface="Segoe UI"/>
                <a:cs typeface="Segoe UI"/>
              </a:rPr>
              <a:t>kompilacji, </a:t>
            </a:r>
            <a:r>
              <a:rPr sz="1500" dirty="0">
                <a:latin typeface="Segoe UI"/>
                <a:cs typeface="Segoe UI"/>
              </a:rPr>
              <a:t>ale </a:t>
            </a:r>
            <a:r>
              <a:rPr sz="1500" spc="10" dirty="0">
                <a:latin typeface="Segoe UI"/>
                <a:cs typeface="Segoe UI"/>
              </a:rPr>
              <a:t>w </a:t>
            </a:r>
            <a:r>
              <a:rPr sz="1500" dirty="0">
                <a:latin typeface="Segoe UI"/>
                <a:cs typeface="Segoe UI"/>
              </a:rPr>
              <a:t>runtime będzie </a:t>
            </a:r>
            <a:r>
              <a:rPr sz="1500" spc="5" dirty="0">
                <a:latin typeface="Segoe UI"/>
                <a:cs typeface="Segoe UI"/>
              </a:rPr>
              <a:t>udostępniony przez</a:t>
            </a:r>
            <a:r>
              <a:rPr sz="1500" spc="-135" dirty="0">
                <a:latin typeface="Segoe UI"/>
                <a:cs typeface="Segoe UI"/>
              </a:rPr>
              <a:t> </a:t>
            </a:r>
            <a:r>
              <a:rPr sz="1500" spc="-15" dirty="0">
                <a:latin typeface="Segoe UI"/>
                <a:cs typeface="Segoe UI"/>
              </a:rPr>
              <a:t>kontener.</a:t>
            </a:r>
            <a:endParaRPr sz="1500">
              <a:latin typeface="Segoe UI"/>
              <a:cs typeface="Segoe UI"/>
            </a:endParaRPr>
          </a:p>
          <a:p>
            <a:pPr marL="356870" marR="607695" indent="-344805">
              <a:lnSpc>
                <a:spcPct val="100000"/>
              </a:lnSpc>
              <a:tabLst>
                <a:tab pos="356870" algn="l"/>
              </a:tabLst>
            </a:pPr>
            <a:r>
              <a:rPr sz="1500"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500" b="1" spc="5" dirty="0">
                <a:latin typeface="Segoe UI"/>
                <a:cs typeface="Segoe UI"/>
              </a:rPr>
              <a:t>runtime </a:t>
            </a:r>
            <a:r>
              <a:rPr sz="1500" spc="5" dirty="0">
                <a:latin typeface="Segoe UI"/>
                <a:cs typeface="Segoe UI"/>
              </a:rPr>
              <a:t>– </a:t>
            </a:r>
            <a:r>
              <a:rPr sz="1500" dirty="0">
                <a:latin typeface="Segoe UI"/>
                <a:cs typeface="Segoe UI"/>
              </a:rPr>
              <a:t>zasięg </a:t>
            </a:r>
            <a:r>
              <a:rPr sz="1500" spc="-5" dirty="0">
                <a:latin typeface="Segoe UI"/>
                <a:cs typeface="Segoe UI"/>
              </a:rPr>
              <a:t>zakłada, że </a:t>
            </a:r>
            <a:r>
              <a:rPr sz="1500" dirty="0">
                <a:latin typeface="Segoe UI"/>
                <a:cs typeface="Segoe UI"/>
              </a:rPr>
              <a:t>biblioteka nie jest </a:t>
            </a:r>
            <a:r>
              <a:rPr sz="1500" spc="5" dirty="0">
                <a:latin typeface="Segoe UI"/>
                <a:cs typeface="Segoe UI"/>
              </a:rPr>
              <a:t>potrzebna do </a:t>
            </a:r>
            <a:r>
              <a:rPr sz="1500" spc="-5" dirty="0">
                <a:latin typeface="Segoe UI"/>
                <a:cs typeface="Segoe UI"/>
              </a:rPr>
              <a:t>kompilacji, </a:t>
            </a:r>
            <a:r>
              <a:rPr sz="1500" dirty="0">
                <a:latin typeface="Segoe UI"/>
                <a:cs typeface="Segoe UI"/>
              </a:rPr>
              <a:t>ale</a:t>
            </a:r>
            <a:r>
              <a:rPr sz="1500" spc="-160" dirty="0">
                <a:latin typeface="Segoe UI"/>
                <a:cs typeface="Segoe UI"/>
              </a:rPr>
              <a:t> </a:t>
            </a:r>
            <a:r>
              <a:rPr sz="1500" spc="-10" dirty="0">
                <a:latin typeface="Segoe UI"/>
                <a:cs typeface="Segoe UI"/>
              </a:rPr>
              <a:t>tylko</a:t>
            </a:r>
            <a:r>
              <a:rPr sz="1500" dirty="0">
                <a:latin typeface="Segoe UI"/>
                <a:cs typeface="Segoe UI"/>
              </a:rPr>
              <a:t> do  uruchomienia (runtime i</a:t>
            </a:r>
            <a:r>
              <a:rPr sz="1500" spc="-12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test).</a:t>
            </a: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500"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500" b="1" spc="5" dirty="0">
                <a:latin typeface="Segoe UI"/>
                <a:cs typeface="Segoe UI"/>
              </a:rPr>
              <a:t>test </a:t>
            </a:r>
            <a:r>
              <a:rPr sz="1500" spc="5" dirty="0">
                <a:latin typeface="Segoe UI"/>
                <a:cs typeface="Segoe UI"/>
              </a:rPr>
              <a:t>– </a:t>
            </a:r>
            <a:r>
              <a:rPr sz="1500" dirty="0">
                <a:latin typeface="Segoe UI"/>
                <a:cs typeface="Segoe UI"/>
              </a:rPr>
              <a:t>zasięg wskazuje, </a:t>
            </a:r>
            <a:r>
              <a:rPr sz="1500" spc="-5" dirty="0">
                <a:latin typeface="Segoe UI"/>
                <a:cs typeface="Segoe UI"/>
              </a:rPr>
              <a:t>że </a:t>
            </a:r>
            <a:r>
              <a:rPr sz="1500" dirty="0">
                <a:latin typeface="Segoe UI"/>
                <a:cs typeface="Segoe UI"/>
              </a:rPr>
              <a:t>biblioteka nie jest </a:t>
            </a:r>
            <a:r>
              <a:rPr sz="1500" spc="5" dirty="0">
                <a:latin typeface="Segoe UI"/>
                <a:cs typeface="Segoe UI"/>
              </a:rPr>
              <a:t>wymagana do normalnej pracy </a:t>
            </a:r>
            <a:r>
              <a:rPr sz="1500" spc="-5" dirty="0">
                <a:latin typeface="Segoe UI"/>
                <a:cs typeface="Segoe UI"/>
              </a:rPr>
              <a:t>aplikacji </a:t>
            </a:r>
            <a:r>
              <a:rPr sz="1500" dirty="0">
                <a:latin typeface="Segoe UI"/>
                <a:cs typeface="Segoe UI"/>
              </a:rPr>
              <a:t>i</a:t>
            </a:r>
            <a:r>
              <a:rPr sz="1500" spc="-27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jest</a:t>
            </a:r>
            <a:endParaRPr sz="150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</a:pPr>
            <a:r>
              <a:rPr sz="1500" spc="5" dirty="0">
                <a:latin typeface="Segoe UI"/>
                <a:cs typeface="Segoe UI"/>
              </a:rPr>
              <a:t>potrzebna </a:t>
            </a:r>
            <a:r>
              <a:rPr sz="1500" dirty="0">
                <a:latin typeface="Segoe UI"/>
                <a:cs typeface="Segoe UI"/>
              </a:rPr>
              <a:t>jedynie </a:t>
            </a:r>
            <a:r>
              <a:rPr sz="1500" spc="5" dirty="0">
                <a:latin typeface="Segoe UI"/>
                <a:cs typeface="Segoe UI"/>
              </a:rPr>
              <a:t>w </a:t>
            </a:r>
            <a:r>
              <a:rPr sz="1500" spc="-5" dirty="0">
                <a:latin typeface="Segoe UI"/>
                <a:cs typeface="Segoe UI"/>
              </a:rPr>
              <a:t>fazie</a:t>
            </a:r>
            <a:r>
              <a:rPr sz="1500" spc="-90" dirty="0">
                <a:latin typeface="Segoe UI"/>
                <a:cs typeface="Segoe UI"/>
              </a:rPr>
              <a:t> </a:t>
            </a:r>
            <a:r>
              <a:rPr sz="1500" spc="-10" dirty="0">
                <a:latin typeface="Segoe UI"/>
                <a:cs typeface="Segoe UI"/>
              </a:rPr>
              <a:t>testów.</a:t>
            </a: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500"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500" b="1" spc="5" dirty="0">
                <a:latin typeface="Segoe UI"/>
                <a:cs typeface="Segoe UI"/>
              </a:rPr>
              <a:t>system </a:t>
            </a:r>
            <a:r>
              <a:rPr sz="1500" spc="5" dirty="0">
                <a:latin typeface="Segoe UI"/>
                <a:cs typeface="Segoe UI"/>
              </a:rPr>
              <a:t>– </a:t>
            </a:r>
            <a:r>
              <a:rPr sz="1500" dirty="0">
                <a:latin typeface="Segoe UI"/>
                <a:cs typeface="Segoe UI"/>
              </a:rPr>
              <a:t>zasięg </a:t>
            </a:r>
            <a:r>
              <a:rPr sz="1500" spc="-5" dirty="0">
                <a:latin typeface="Segoe UI"/>
                <a:cs typeface="Segoe UI"/>
              </a:rPr>
              <a:t>zbliżony </a:t>
            </a:r>
            <a:r>
              <a:rPr sz="1500" spc="5" dirty="0">
                <a:latin typeface="Segoe UI"/>
                <a:cs typeface="Segoe UI"/>
              </a:rPr>
              <a:t>do </a:t>
            </a:r>
            <a:r>
              <a:rPr sz="1500" dirty="0">
                <a:latin typeface="Segoe UI"/>
                <a:cs typeface="Segoe UI"/>
              </a:rPr>
              <a:t>provided </a:t>
            </a:r>
            <a:r>
              <a:rPr sz="1500" spc="5" dirty="0">
                <a:latin typeface="Segoe UI"/>
                <a:cs typeface="Segoe UI"/>
              </a:rPr>
              <a:t>z </a:t>
            </a:r>
            <a:r>
              <a:rPr sz="1500" dirty="0">
                <a:latin typeface="Segoe UI"/>
                <a:cs typeface="Segoe UI"/>
              </a:rPr>
              <a:t>tą różnicą, </a:t>
            </a:r>
            <a:r>
              <a:rPr sz="1500" spc="-5" dirty="0">
                <a:latin typeface="Segoe UI"/>
                <a:cs typeface="Segoe UI"/>
              </a:rPr>
              <a:t>że </a:t>
            </a:r>
            <a:r>
              <a:rPr sz="1500" dirty="0">
                <a:latin typeface="Segoe UI"/>
                <a:cs typeface="Segoe UI"/>
              </a:rPr>
              <a:t>jawnie wskazujemy jara</a:t>
            </a:r>
            <a:r>
              <a:rPr sz="1500" spc="-18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zawierającego</a:t>
            </a:r>
            <a:endParaRPr sz="150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</a:pPr>
            <a:r>
              <a:rPr sz="1500" spc="-5" dirty="0">
                <a:latin typeface="Segoe UI"/>
                <a:cs typeface="Segoe UI"/>
              </a:rPr>
              <a:t>bibliotekę.</a:t>
            </a:r>
            <a:endParaRPr sz="1500">
              <a:latin typeface="Segoe UI"/>
              <a:cs typeface="Segoe UI"/>
            </a:endParaRPr>
          </a:p>
          <a:p>
            <a:pPr marL="356870" marR="338455" indent="-344805">
              <a:lnSpc>
                <a:spcPct val="100000"/>
              </a:lnSpc>
              <a:tabLst>
                <a:tab pos="356870" algn="l"/>
              </a:tabLst>
            </a:pPr>
            <a:r>
              <a:rPr sz="1500" spc="5" dirty="0">
                <a:solidFill>
                  <a:srgbClr val="FF7300"/>
                </a:solidFill>
                <a:latin typeface="Calibri"/>
                <a:cs typeface="Calibri"/>
              </a:rPr>
              <a:t>+	</a:t>
            </a:r>
            <a:r>
              <a:rPr sz="1500" b="1" spc="10" dirty="0">
                <a:latin typeface="Segoe UI"/>
                <a:cs typeface="Segoe UI"/>
              </a:rPr>
              <a:t>import</a:t>
            </a:r>
            <a:r>
              <a:rPr sz="1500" b="1" spc="-55" dirty="0">
                <a:latin typeface="Segoe UI"/>
                <a:cs typeface="Segoe UI"/>
              </a:rPr>
              <a:t> </a:t>
            </a:r>
            <a:r>
              <a:rPr sz="1500" i="1" spc="-5" dirty="0">
                <a:latin typeface="Segoe UI"/>
                <a:cs typeface="Segoe UI"/>
              </a:rPr>
              <a:t>(dostęny</a:t>
            </a:r>
            <a:r>
              <a:rPr sz="1500" i="1" spc="-30" dirty="0">
                <a:latin typeface="Segoe UI"/>
                <a:cs typeface="Segoe UI"/>
              </a:rPr>
              <a:t> </a:t>
            </a:r>
            <a:r>
              <a:rPr sz="1500" i="1" spc="5" dirty="0">
                <a:latin typeface="Segoe UI"/>
                <a:cs typeface="Segoe UI"/>
              </a:rPr>
              <a:t>od</a:t>
            </a:r>
            <a:r>
              <a:rPr sz="1500" i="1" spc="-5" dirty="0">
                <a:latin typeface="Segoe UI"/>
                <a:cs typeface="Segoe UI"/>
              </a:rPr>
              <a:t> </a:t>
            </a:r>
            <a:r>
              <a:rPr sz="1500" i="1" spc="5" dirty="0">
                <a:latin typeface="Segoe UI"/>
                <a:cs typeface="Segoe UI"/>
              </a:rPr>
              <a:t>Mavena</a:t>
            </a:r>
            <a:r>
              <a:rPr sz="1500" i="1" spc="-75" dirty="0">
                <a:latin typeface="Segoe UI"/>
                <a:cs typeface="Segoe UI"/>
              </a:rPr>
              <a:t> </a:t>
            </a:r>
            <a:r>
              <a:rPr sz="1500" i="1" spc="5" dirty="0">
                <a:latin typeface="Segoe UI"/>
                <a:cs typeface="Segoe UI"/>
              </a:rPr>
              <a:t>2.0.9)</a:t>
            </a:r>
            <a:r>
              <a:rPr sz="1500" i="1" spc="-25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–</a:t>
            </a:r>
            <a:r>
              <a:rPr sz="1500" spc="10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zasięg</a:t>
            </a:r>
            <a:r>
              <a:rPr sz="1500" spc="-25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dostępny</a:t>
            </a:r>
            <a:r>
              <a:rPr sz="1500" spc="-3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jedynie</a:t>
            </a:r>
            <a:r>
              <a:rPr sz="1500" spc="-25" dirty="0">
                <a:latin typeface="Segoe UI"/>
                <a:cs typeface="Segoe UI"/>
              </a:rPr>
              <a:t> </a:t>
            </a:r>
            <a:r>
              <a:rPr sz="1500" dirty="0">
                <a:latin typeface="Segoe UI"/>
                <a:cs typeface="Segoe UI"/>
              </a:rPr>
              <a:t>dla zależności</a:t>
            </a:r>
            <a:r>
              <a:rPr sz="1500" spc="-35" dirty="0">
                <a:latin typeface="Segoe UI"/>
                <a:cs typeface="Segoe UI"/>
              </a:rPr>
              <a:t> </a:t>
            </a:r>
            <a:r>
              <a:rPr sz="1500" spc="-5" dirty="0">
                <a:latin typeface="Segoe UI"/>
                <a:cs typeface="Segoe UI"/>
              </a:rPr>
              <a:t>typu</a:t>
            </a:r>
            <a:r>
              <a:rPr sz="1500" spc="5" dirty="0">
                <a:latin typeface="Segoe UI"/>
                <a:cs typeface="Segoe UI"/>
              </a:rPr>
              <a:t> pom</a:t>
            </a:r>
            <a:r>
              <a:rPr sz="1500" spc="-5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– </a:t>
            </a:r>
            <a:r>
              <a:rPr sz="1500" dirty="0">
                <a:latin typeface="Segoe UI"/>
                <a:cs typeface="Segoe UI"/>
              </a:rPr>
              <a:t> wskazuje Mavenowi, </a:t>
            </a:r>
            <a:r>
              <a:rPr sz="1500" spc="-5" dirty="0">
                <a:latin typeface="Segoe UI"/>
                <a:cs typeface="Segoe UI"/>
              </a:rPr>
              <a:t>że </a:t>
            </a:r>
            <a:r>
              <a:rPr sz="1500" spc="5" dirty="0">
                <a:latin typeface="Segoe UI"/>
                <a:cs typeface="Segoe UI"/>
              </a:rPr>
              <a:t>chcemy </a:t>
            </a:r>
            <a:r>
              <a:rPr sz="1500" dirty="0">
                <a:latin typeface="Segoe UI"/>
                <a:cs typeface="Segoe UI"/>
              </a:rPr>
              <a:t>dołożyć </a:t>
            </a:r>
            <a:r>
              <a:rPr sz="1500" spc="5" dirty="0">
                <a:latin typeface="Segoe UI"/>
                <a:cs typeface="Segoe UI"/>
              </a:rPr>
              <a:t>do </a:t>
            </a:r>
            <a:r>
              <a:rPr sz="1500" dirty="0">
                <a:latin typeface="Segoe UI"/>
                <a:cs typeface="Segoe UI"/>
              </a:rPr>
              <a:t>naszego </a:t>
            </a:r>
            <a:r>
              <a:rPr sz="1500" spc="-5" dirty="0">
                <a:latin typeface="Segoe UI"/>
                <a:cs typeface="Segoe UI"/>
              </a:rPr>
              <a:t>projektu </a:t>
            </a:r>
            <a:r>
              <a:rPr sz="1500" dirty="0">
                <a:latin typeface="Segoe UI"/>
                <a:cs typeface="Segoe UI"/>
              </a:rPr>
              <a:t>zależności zdefiniowane</a:t>
            </a:r>
            <a:r>
              <a:rPr sz="1500" spc="-254" dirty="0">
                <a:latin typeface="Segoe UI"/>
                <a:cs typeface="Segoe UI"/>
              </a:rPr>
              <a:t> </a:t>
            </a:r>
            <a:r>
              <a:rPr sz="1500" spc="5" dirty="0">
                <a:latin typeface="Segoe UI"/>
                <a:cs typeface="Segoe UI"/>
              </a:rPr>
              <a:t>w  </a:t>
            </a:r>
            <a:r>
              <a:rPr sz="1500" dirty="0">
                <a:latin typeface="Segoe UI"/>
                <a:cs typeface="Segoe UI"/>
              </a:rPr>
              <a:t>innym</a:t>
            </a:r>
            <a:r>
              <a:rPr sz="1500" spc="-95" dirty="0">
                <a:latin typeface="Segoe UI"/>
                <a:cs typeface="Segoe UI"/>
              </a:rPr>
              <a:t> </a:t>
            </a:r>
            <a:r>
              <a:rPr sz="1500" spc="-5" dirty="0">
                <a:latin typeface="Segoe UI"/>
                <a:cs typeface="Segoe UI"/>
              </a:rPr>
              <a:t>projekcie.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5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1524" y="1412494"/>
            <a:ext cx="268287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Segoe UI"/>
                <a:cs typeface="Segoe UI"/>
                <a:hlinkClick r:id="rId3"/>
              </a:rPr>
              <a:t>http://mvnrepository.com/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Pluginy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16812" y="3048000"/>
            <a:ext cx="7110374" cy="2819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l-PL" dirty="0" err="1" smtClean="0"/>
              <a:t>Pluginy</a:t>
            </a:r>
            <a:r>
              <a:rPr lang="pl-PL" dirty="0" smtClean="0"/>
              <a:t> to specjalne klasy w języku Java, które wykonują pewne czynności na podstawie zadanej im konfiguracji np.: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pakują klasy do plików jar, war, lub </a:t>
            </a:r>
            <a:r>
              <a:rPr lang="pl-PL" dirty="0" err="1" smtClean="0"/>
              <a:t>ear</a:t>
            </a:r>
            <a:endParaRPr lang="pl-PL" dirty="0" smtClean="0"/>
          </a:p>
          <a:p>
            <a:pPr marL="285750" indent="-285750">
              <a:buFontTx/>
              <a:buChar char="-"/>
            </a:pPr>
            <a:r>
              <a:rPr lang="pl-PL" dirty="0"/>
              <a:t>g</a:t>
            </a:r>
            <a:r>
              <a:rPr lang="pl-PL" dirty="0" smtClean="0"/>
              <a:t>enerują dokumentacje</a:t>
            </a:r>
          </a:p>
          <a:p>
            <a:pPr marL="285750" indent="-285750">
              <a:buFontTx/>
              <a:buChar char="-"/>
            </a:pPr>
            <a:r>
              <a:rPr lang="pl-PL" dirty="0"/>
              <a:t>k</a:t>
            </a:r>
            <a:r>
              <a:rPr lang="pl-PL" dirty="0" smtClean="0"/>
              <a:t>ompilują kod przy pomocy wskazanego kompilatora</a:t>
            </a:r>
          </a:p>
          <a:p>
            <a:pPr marL="285750" indent="-285750">
              <a:buFontTx/>
              <a:buChar char="-"/>
            </a:pPr>
            <a:r>
              <a:rPr lang="pl-PL" dirty="0" err="1"/>
              <a:t>i</a:t>
            </a:r>
            <a:r>
              <a:rPr lang="pl-PL" dirty="0" err="1" smtClean="0"/>
              <a:t>td</a:t>
            </a:r>
            <a:r>
              <a:rPr lang="pl-PL" dirty="0" smtClean="0"/>
              <a:t>….</a:t>
            </a:r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5573"/>
            <a:ext cx="54292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7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 marL="3225165">
              <a:lnSpc>
                <a:spcPct val="100000"/>
              </a:lnSpc>
              <a:spcBef>
                <a:spcPts val="5"/>
              </a:spcBef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Atena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Usługi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Informatyczne i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Finansowe S.A.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Rzemieślnicza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33, </a:t>
            </a:r>
            <a:r>
              <a:rPr sz="700" spc="5" dirty="0">
                <a:solidFill>
                  <a:srgbClr val="565655"/>
                </a:solidFill>
                <a:latin typeface="Segoe UI"/>
                <a:cs typeface="Segoe UI"/>
              </a:rPr>
              <a:t>81-855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Sopot,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48 58 768 07 00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, 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</a:t>
            </a:r>
            <a:r>
              <a:rPr sz="700" spc="5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01</a:t>
            </a:r>
            <a:endParaRPr sz="700">
              <a:latin typeface="Segoe UI"/>
              <a:cs typeface="Segoe UI"/>
            </a:endParaRPr>
          </a:p>
          <a:p>
            <a:pPr marL="3926204">
              <a:lnSpc>
                <a:spcPct val="100000"/>
              </a:lnSpc>
              <a:tabLst>
                <a:tab pos="8830945" algn="l"/>
              </a:tabLst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Oddział w Warszawie, 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Grzybowska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80/82,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00-844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Warszawa,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48 22 654 32 81,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48 22 654</a:t>
            </a:r>
            <a:r>
              <a:rPr sz="700" spc="-13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24</a:t>
            </a:r>
            <a:r>
              <a:rPr sz="700" spc="-1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11	</a:t>
            </a:r>
            <a:r>
              <a:rPr sz="1050" spc="-7" baseline="31746" dirty="0">
                <a:solidFill>
                  <a:srgbClr val="565655"/>
                </a:solidFill>
                <a:latin typeface="Segoe UI"/>
                <a:cs typeface="Segoe UI"/>
              </a:rPr>
              <a:t>8 /</a:t>
            </a:r>
            <a:r>
              <a:rPr sz="1050" spc="-135" baseline="31746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1050" spc="-7" baseline="31746" dirty="0">
                <a:solidFill>
                  <a:srgbClr val="565655"/>
                </a:solidFill>
                <a:latin typeface="Segoe UI"/>
                <a:cs typeface="Segoe UI"/>
              </a:rPr>
              <a:t>x</a:t>
            </a:r>
            <a:endParaRPr sz="1050" baseline="31746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635" cy="6858000"/>
          </a:xfrm>
          <a:custGeom>
            <a:avLst/>
            <a:gdLst/>
            <a:ahLst/>
            <a:cxnLst/>
            <a:rect l="l" t="t" r="r" b="b"/>
            <a:pathLst>
              <a:path w="9144635" h="6858000">
                <a:moveTo>
                  <a:pt x="0" y="6858000"/>
                </a:moveTo>
                <a:lnTo>
                  <a:pt x="9144508" y="6858000"/>
                </a:lnTo>
                <a:lnTo>
                  <a:pt x="914450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A6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12985"/>
            <a:ext cx="6300470" cy="238125"/>
          </a:xfrm>
          <a:custGeom>
            <a:avLst/>
            <a:gdLst/>
            <a:ahLst/>
            <a:cxnLst/>
            <a:rect l="l" t="t" r="r" b="b"/>
            <a:pathLst>
              <a:path w="6300470" h="238125">
                <a:moveTo>
                  <a:pt x="0" y="237604"/>
                </a:moveTo>
                <a:lnTo>
                  <a:pt x="6300216" y="237604"/>
                </a:lnTo>
                <a:lnTo>
                  <a:pt x="6300216" y="0"/>
                </a:lnTo>
                <a:lnTo>
                  <a:pt x="0" y="0"/>
                </a:lnTo>
                <a:lnTo>
                  <a:pt x="0" y="237604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9" y="4777244"/>
            <a:ext cx="6298565" cy="238125"/>
          </a:xfrm>
          <a:custGeom>
            <a:avLst/>
            <a:gdLst/>
            <a:ahLst/>
            <a:cxnLst/>
            <a:rect l="l" t="t" r="r" b="b"/>
            <a:pathLst>
              <a:path w="6298565" h="238125">
                <a:moveTo>
                  <a:pt x="0" y="237604"/>
                </a:moveTo>
                <a:lnTo>
                  <a:pt x="6298311" y="237604"/>
                </a:lnTo>
                <a:lnTo>
                  <a:pt x="6298311" y="0"/>
                </a:lnTo>
                <a:lnTo>
                  <a:pt x="0" y="0"/>
                </a:lnTo>
                <a:lnTo>
                  <a:pt x="0" y="237604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0215" y="3212973"/>
            <a:ext cx="238125" cy="1802130"/>
          </a:xfrm>
          <a:custGeom>
            <a:avLst/>
            <a:gdLst/>
            <a:ahLst/>
            <a:cxnLst/>
            <a:rect l="l" t="t" r="r" b="b"/>
            <a:pathLst>
              <a:path w="238125" h="1802129">
                <a:moveTo>
                  <a:pt x="0" y="1801876"/>
                </a:moveTo>
                <a:lnTo>
                  <a:pt x="237604" y="1801876"/>
                </a:lnTo>
                <a:lnTo>
                  <a:pt x="237604" y="0"/>
                </a:lnTo>
                <a:lnTo>
                  <a:pt x="0" y="0"/>
                </a:lnTo>
                <a:lnTo>
                  <a:pt x="0" y="1801876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43539" y="6207917"/>
            <a:ext cx="1001394" cy="66040"/>
          </a:xfrm>
          <a:custGeom>
            <a:avLst/>
            <a:gdLst/>
            <a:ahLst/>
            <a:cxnLst/>
            <a:rect l="l" t="t" r="r" b="b"/>
            <a:pathLst>
              <a:path w="1001395" h="66039">
                <a:moveTo>
                  <a:pt x="0" y="65958"/>
                </a:moveTo>
                <a:lnTo>
                  <a:pt x="1001031" y="65958"/>
                </a:lnTo>
                <a:lnTo>
                  <a:pt x="100103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43539" y="6459390"/>
            <a:ext cx="1001394" cy="66040"/>
          </a:xfrm>
          <a:custGeom>
            <a:avLst/>
            <a:gdLst/>
            <a:ahLst/>
            <a:cxnLst/>
            <a:rect l="l" t="t" r="r" b="b"/>
            <a:pathLst>
              <a:path w="1001395" h="66040">
                <a:moveTo>
                  <a:pt x="0" y="65958"/>
                </a:moveTo>
                <a:lnTo>
                  <a:pt x="1001031" y="65958"/>
                </a:lnTo>
                <a:lnTo>
                  <a:pt x="100103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7581" y="6207912"/>
            <a:ext cx="66040" cy="317500"/>
          </a:xfrm>
          <a:custGeom>
            <a:avLst/>
            <a:gdLst/>
            <a:ahLst/>
            <a:cxnLst/>
            <a:rect l="l" t="t" r="r" b="b"/>
            <a:pathLst>
              <a:path w="66040" h="317500">
                <a:moveTo>
                  <a:pt x="0" y="317436"/>
                </a:moveTo>
                <a:lnTo>
                  <a:pt x="65958" y="317436"/>
                </a:lnTo>
                <a:lnTo>
                  <a:pt x="65958" y="0"/>
                </a:lnTo>
                <a:lnTo>
                  <a:pt x="0" y="0"/>
                </a:lnTo>
                <a:lnTo>
                  <a:pt x="0" y="317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84414" y="5802998"/>
            <a:ext cx="1259585" cy="362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6825" y="3923665"/>
            <a:ext cx="126555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Instalacja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>
                <a:solidFill>
                  <a:srgbClr val="FFFFFF"/>
                </a:solidFill>
              </a:rPr>
              <a:t>Atena </a:t>
            </a:r>
            <a:r>
              <a:rPr spc="-10" dirty="0">
                <a:solidFill>
                  <a:srgbClr val="FFFFFF"/>
                </a:solidFill>
              </a:rPr>
              <a:t>Usługi </a:t>
            </a:r>
            <a:r>
              <a:rPr spc="-5" dirty="0">
                <a:solidFill>
                  <a:srgbClr val="FFFFFF"/>
                </a:solidFill>
              </a:rPr>
              <a:t>Informatyczne i </a:t>
            </a:r>
            <a:r>
              <a:rPr spc="-10" dirty="0">
                <a:solidFill>
                  <a:srgbClr val="FFFFFF"/>
                </a:solidFill>
              </a:rPr>
              <a:t>Finansowe S.A. </a:t>
            </a:r>
            <a:r>
              <a:rPr spc="-5" dirty="0">
                <a:solidFill>
                  <a:srgbClr val="FFFFFF"/>
                </a:solidFill>
              </a:rPr>
              <a:t>ul. </a:t>
            </a:r>
            <a:r>
              <a:rPr spc="-10" dirty="0">
                <a:solidFill>
                  <a:srgbClr val="FFFFFF"/>
                </a:solidFill>
              </a:rPr>
              <a:t>Rzemieślnicza </a:t>
            </a:r>
            <a:r>
              <a:rPr dirty="0">
                <a:solidFill>
                  <a:srgbClr val="FFFFFF"/>
                </a:solidFill>
              </a:rPr>
              <a:t>33, </a:t>
            </a:r>
            <a:r>
              <a:rPr spc="5" dirty="0">
                <a:solidFill>
                  <a:srgbClr val="FFFFFF"/>
                </a:solidFill>
              </a:rPr>
              <a:t>81-855 </a:t>
            </a:r>
            <a:r>
              <a:rPr spc="-5" dirty="0">
                <a:solidFill>
                  <a:srgbClr val="FFFFFF"/>
                </a:solidFill>
              </a:rPr>
              <a:t>Sopot, t: + </a:t>
            </a:r>
            <a:r>
              <a:rPr dirty="0">
                <a:solidFill>
                  <a:srgbClr val="FFFFFF"/>
                </a:solidFill>
              </a:rPr>
              <a:t>48 58 768 07 00 </a:t>
            </a:r>
            <a:r>
              <a:rPr spc="-5" dirty="0">
                <a:solidFill>
                  <a:srgbClr val="FFFFFF"/>
                </a:solidFill>
              </a:rPr>
              <a:t>, f: + </a:t>
            </a:r>
            <a:r>
              <a:rPr dirty="0">
                <a:solidFill>
                  <a:srgbClr val="FFFFFF"/>
                </a:solidFill>
              </a:rPr>
              <a:t>48 58 768 07</a:t>
            </a:r>
            <a:r>
              <a:rPr spc="5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Oddział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w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Warszawie,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ul.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Grzybowska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80/82,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00-844</a:t>
            </a:r>
            <a:r>
              <a:rPr spc="-6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Warszawa,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t: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+</a:t>
            </a:r>
            <a:r>
              <a:rPr dirty="0">
                <a:solidFill>
                  <a:srgbClr val="FFFFFF"/>
                </a:solidFill>
              </a:rPr>
              <a:t> 48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22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654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32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81,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f: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+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48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22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654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24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>
                <a:solidFill>
                  <a:srgbClr val="FFFFFF"/>
                </a:solidFill>
              </a:rPr>
              <a:t>Tytuł </a:t>
            </a:r>
            <a:r>
              <a:rPr spc="-10" dirty="0">
                <a:solidFill>
                  <a:srgbClr val="FFFFFF"/>
                </a:solidFill>
              </a:rPr>
              <a:t>prezentacji </a:t>
            </a:r>
            <a:r>
              <a:rPr spc="-5" dirty="0">
                <a:solidFill>
                  <a:srgbClr val="FFFFFF"/>
                </a:solidFill>
              </a:rPr>
              <a:t>w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stopce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Instalacja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18880" y="6317053"/>
            <a:ext cx="19748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9 /</a:t>
            </a:r>
            <a:r>
              <a:rPr sz="700" spc="-9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x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8873" y="990600"/>
            <a:ext cx="627253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Segoe UI"/>
                <a:cs typeface="Segoe UI"/>
              </a:rPr>
              <a:t>https://maven.apache.org/download.cgi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7782" y="1752600"/>
            <a:ext cx="588581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Segoe UI"/>
                <a:cs typeface="Segoe UI"/>
              </a:rPr>
              <a:t>https://maven.apache.org/install.html</a:t>
            </a:r>
            <a:endParaRPr sz="2800" dirty="0">
              <a:latin typeface="Segoe UI"/>
              <a:cs typeface="Segoe U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76" y="2438400"/>
            <a:ext cx="64484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 marL="3225165">
              <a:lnSpc>
                <a:spcPct val="100000"/>
              </a:lnSpc>
              <a:spcBef>
                <a:spcPts val="5"/>
              </a:spcBef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Atena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Usługi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Informatyczne i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Finansowe S.A.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Rzemieślnicza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33, </a:t>
            </a:r>
            <a:r>
              <a:rPr sz="700" spc="5" dirty="0">
                <a:solidFill>
                  <a:srgbClr val="565655"/>
                </a:solidFill>
                <a:latin typeface="Segoe UI"/>
                <a:cs typeface="Segoe UI"/>
              </a:rPr>
              <a:t>81-855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Sopot,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48 58 768 07 00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, 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</a:t>
            </a:r>
            <a:r>
              <a:rPr sz="700" spc="5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01</a:t>
            </a:r>
            <a:endParaRPr sz="700">
              <a:latin typeface="Segoe UI"/>
              <a:cs typeface="Segoe UI"/>
            </a:endParaRPr>
          </a:p>
          <a:p>
            <a:pPr marL="3926204">
              <a:lnSpc>
                <a:spcPct val="100000"/>
              </a:lnSpc>
              <a:tabLst>
                <a:tab pos="8785225" algn="l"/>
              </a:tabLst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Oddział w Warszawie, 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Grzybowska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80/82,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00-844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Warszawa,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48 22 654 32 81,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48 22 654</a:t>
            </a:r>
            <a:r>
              <a:rPr sz="700" spc="-13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24</a:t>
            </a:r>
            <a:r>
              <a:rPr sz="700" spc="-1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11	</a:t>
            </a:r>
            <a:r>
              <a:rPr sz="1050" baseline="31746" dirty="0">
                <a:solidFill>
                  <a:srgbClr val="565655"/>
                </a:solidFill>
                <a:latin typeface="Segoe UI"/>
                <a:cs typeface="Segoe UI"/>
              </a:rPr>
              <a:t>10 </a:t>
            </a:r>
            <a:r>
              <a:rPr sz="1050" spc="-7" baseline="31746" dirty="0">
                <a:solidFill>
                  <a:srgbClr val="565655"/>
                </a:solidFill>
                <a:latin typeface="Segoe UI"/>
                <a:cs typeface="Segoe UI"/>
              </a:rPr>
              <a:t>/</a:t>
            </a:r>
            <a:r>
              <a:rPr sz="1050" spc="-172" baseline="31746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1050" spc="-7" baseline="31746" dirty="0">
                <a:solidFill>
                  <a:srgbClr val="565655"/>
                </a:solidFill>
                <a:latin typeface="Segoe UI"/>
                <a:cs typeface="Segoe UI"/>
              </a:rPr>
              <a:t>x</a:t>
            </a:r>
            <a:endParaRPr sz="1050" baseline="31746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635" cy="6858000"/>
          </a:xfrm>
          <a:custGeom>
            <a:avLst/>
            <a:gdLst/>
            <a:ahLst/>
            <a:cxnLst/>
            <a:rect l="l" t="t" r="r" b="b"/>
            <a:pathLst>
              <a:path w="9144635" h="6858000">
                <a:moveTo>
                  <a:pt x="0" y="6858000"/>
                </a:moveTo>
                <a:lnTo>
                  <a:pt x="9144508" y="6858000"/>
                </a:lnTo>
                <a:lnTo>
                  <a:pt x="914450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A6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12985"/>
            <a:ext cx="6300470" cy="238125"/>
          </a:xfrm>
          <a:custGeom>
            <a:avLst/>
            <a:gdLst/>
            <a:ahLst/>
            <a:cxnLst/>
            <a:rect l="l" t="t" r="r" b="b"/>
            <a:pathLst>
              <a:path w="6300470" h="238125">
                <a:moveTo>
                  <a:pt x="0" y="237604"/>
                </a:moveTo>
                <a:lnTo>
                  <a:pt x="6300216" y="237604"/>
                </a:lnTo>
                <a:lnTo>
                  <a:pt x="6300216" y="0"/>
                </a:lnTo>
                <a:lnTo>
                  <a:pt x="0" y="0"/>
                </a:lnTo>
                <a:lnTo>
                  <a:pt x="0" y="237604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9" y="4777244"/>
            <a:ext cx="6298565" cy="238125"/>
          </a:xfrm>
          <a:custGeom>
            <a:avLst/>
            <a:gdLst/>
            <a:ahLst/>
            <a:cxnLst/>
            <a:rect l="l" t="t" r="r" b="b"/>
            <a:pathLst>
              <a:path w="6298565" h="238125">
                <a:moveTo>
                  <a:pt x="0" y="237604"/>
                </a:moveTo>
                <a:lnTo>
                  <a:pt x="6298311" y="237604"/>
                </a:lnTo>
                <a:lnTo>
                  <a:pt x="6298311" y="0"/>
                </a:lnTo>
                <a:lnTo>
                  <a:pt x="0" y="0"/>
                </a:lnTo>
                <a:lnTo>
                  <a:pt x="0" y="237604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0215" y="3212973"/>
            <a:ext cx="238125" cy="1802130"/>
          </a:xfrm>
          <a:custGeom>
            <a:avLst/>
            <a:gdLst/>
            <a:ahLst/>
            <a:cxnLst/>
            <a:rect l="l" t="t" r="r" b="b"/>
            <a:pathLst>
              <a:path w="238125" h="1802129">
                <a:moveTo>
                  <a:pt x="0" y="1801876"/>
                </a:moveTo>
                <a:lnTo>
                  <a:pt x="237604" y="1801876"/>
                </a:lnTo>
                <a:lnTo>
                  <a:pt x="237604" y="0"/>
                </a:lnTo>
                <a:lnTo>
                  <a:pt x="0" y="0"/>
                </a:lnTo>
                <a:lnTo>
                  <a:pt x="0" y="1801876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43539" y="6207917"/>
            <a:ext cx="1001394" cy="66040"/>
          </a:xfrm>
          <a:custGeom>
            <a:avLst/>
            <a:gdLst/>
            <a:ahLst/>
            <a:cxnLst/>
            <a:rect l="l" t="t" r="r" b="b"/>
            <a:pathLst>
              <a:path w="1001395" h="66039">
                <a:moveTo>
                  <a:pt x="0" y="65958"/>
                </a:moveTo>
                <a:lnTo>
                  <a:pt x="1001031" y="65958"/>
                </a:lnTo>
                <a:lnTo>
                  <a:pt x="100103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43539" y="6459390"/>
            <a:ext cx="1001394" cy="66040"/>
          </a:xfrm>
          <a:custGeom>
            <a:avLst/>
            <a:gdLst/>
            <a:ahLst/>
            <a:cxnLst/>
            <a:rect l="l" t="t" r="r" b="b"/>
            <a:pathLst>
              <a:path w="1001395" h="66040">
                <a:moveTo>
                  <a:pt x="0" y="65958"/>
                </a:moveTo>
                <a:lnTo>
                  <a:pt x="1001031" y="65958"/>
                </a:lnTo>
                <a:lnTo>
                  <a:pt x="100103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7581" y="6207912"/>
            <a:ext cx="66040" cy="317500"/>
          </a:xfrm>
          <a:custGeom>
            <a:avLst/>
            <a:gdLst/>
            <a:ahLst/>
            <a:cxnLst/>
            <a:rect l="l" t="t" r="r" b="b"/>
            <a:pathLst>
              <a:path w="66040" h="317500">
                <a:moveTo>
                  <a:pt x="0" y="317436"/>
                </a:moveTo>
                <a:lnTo>
                  <a:pt x="65958" y="317436"/>
                </a:lnTo>
                <a:lnTo>
                  <a:pt x="65958" y="0"/>
                </a:lnTo>
                <a:lnTo>
                  <a:pt x="0" y="0"/>
                </a:lnTo>
                <a:lnTo>
                  <a:pt x="0" y="317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84414" y="5802998"/>
            <a:ext cx="1259585" cy="362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6825" y="3923665"/>
            <a:ext cx="2555240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Segoe UI"/>
                <a:cs typeface="Segoe UI"/>
              </a:rPr>
              <a:t>Tworzymy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projekty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>
                <a:solidFill>
                  <a:srgbClr val="FFFFFF"/>
                </a:solidFill>
              </a:rPr>
              <a:t>Atena </a:t>
            </a:r>
            <a:r>
              <a:rPr spc="-10" dirty="0">
                <a:solidFill>
                  <a:srgbClr val="FFFFFF"/>
                </a:solidFill>
              </a:rPr>
              <a:t>Usługi </a:t>
            </a:r>
            <a:r>
              <a:rPr spc="-5" dirty="0">
                <a:solidFill>
                  <a:srgbClr val="FFFFFF"/>
                </a:solidFill>
              </a:rPr>
              <a:t>Informatyczne i </a:t>
            </a:r>
            <a:r>
              <a:rPr spc="-10" dirty="0">
                <a:solidFill>
                  <a:srgbClr val="FFFFFF"/>
                </a:solidFill>
              </a:rPr>
              <a:t>Finansowe S.A. </a:t>
            </a:r>
            <a:r>
              <a:rPr spc="-5" dirty="0">
                <a:solidFill>
                  <a:srgbClr val="FFFFFF"/>
                </a:solidFill>
              </a:rPr>
              <a:t>ul. </a:t>
            </a:r>
            <a:r>
              <a:rPr spc="-10" dirty="0">
                <a:solidFill>
                  <a:srgbClr val="FFFFFF"/>
                </a:solidFill>
              </a:rPr>
              <a:t>Rzemieślnicza </a:t>
            </a:r>
            <a:r>
              <a:rPr dirty="0">
                <a:solidFill>
                  <a:srgbClr val="FFFFFF"/>
                </a:solidFill>
              </a:rPr>
              <a:t>33, </a:t>
            </a:r>
            <a:r>
              <a:rPr spc="5" dirty="0">
                <a:solidFill>
                  <a:srgbClr val="FFFFFF"/>
                </a:solidFill>
              </a:rPr>
              <a:t>81-855 </a:t>
            </a:r>
            <a:r>
              <a:rPr spc="-5" dirty="0">
                <a:solidFill>
                  <a:srgbClr val="FFFFFF"/>
                </a:solidFill>
              </a:rPr>
              <a:t>Sopot, t: + </a:t>
            </a:r>
            <a:r>
              <a:rPr dirty="0">
                <a:solidFill>
                  <a:srgbClr val="FFFFFF"/>
                </a:solidFill>
              </a:rPr>
              <a:t>48 58 768 07 00 </a:t>
            </a:r>
            <a:r>
              <a:rPr spc="-5" dirty="0">
                <a:solidFill>
                  <a:srgbClr val="FFFFFF"/>
                </a:solidFill>
              </a:rPr>
              <a:t>, f: + </a:t>
            </a:r>
            <a:r>
              <a:rPr dirty="0">
                <a:solidFill>
                  <a:srgbClr val="FFFFFF"/>
                </a:solidFill>
              </a:rPr>
              <a:t>48 58 768 07</a:t>
            </a:r>
            <a:r>
              <a:rPr spc="5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Oddział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w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Warszawie,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ul.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Grzybowska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80/82,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00-844</a:t>
            </a:r>
            <a:r>
              <a:rPr spc="-6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Warszawa,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t: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+</a:t>
            </a:r>
            <a:r>
              <a:rPr dirty="0">
                <a:solidFill>
                  <a:srgbClr val="FFFFFF"/>
                </a:solidFill>
              </a:rPr>
              <a:t> 48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22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654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32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81,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f: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+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48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22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654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24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>
                <a:solidFill>
                  <a:srgbClr val="FFFFFF"/>
                </a:solidFill>
              </a:rPr>
              <a:t>Tytuł </a:t>
            </a:r>
            <a:r>
              <a:rPr spc="-10" dirty="0">
                <a:solidFill>
                  <a:srgbClr val="FFFFFF"/>
                </a:solidFill>
              </a:rPr>
              <a:t>prezentacji </a:t>
            </a:r>
            <a:r>
              <a:rPr spc="-5" dirty="0">
                <a:solidFill>
                  <a:srgbClr val="FFFFFF"/>
                </a:solidFill>
              </a:rPr>
              <a:t>w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stopce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1223</Words>
  <Application>Microsoft Office PowerPoint</Application>
  <PresentationFormat>Pokaz na ekranie (4:3)</PresentationFormat>
  <Paragraphs>392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Office Theme</vt:lpstr>
      <vt:lpstr>Prezentacja programu PowerPoint</vt:lpstr>
      <vt:lpstr>Co będziemy dzisiaj robić</vt:lpstr>
      <vt:lpstr>Co to jest Maven i do czego służy</vt:lpstr>
      <vt:lpstr>Cykl życia (default, clean, site)</vt:lpstr>
      <vt:lpstr>Zależności</vt:lpstr>
      <vt:lpstr>Pluginy</vt:lpstr>
      <vt:lpstr>Prezentacja programu PowerPoint</vt:lpstr>
      <vt:lpstr>Instalacja</vt:lpstr>
      <vt:lpstr>Prezentacja programu PowerPoint</vt:lpstr>
      <vt:lpstr>Pierwszy projekt</vt:lpstr>
      <vt:lpstr>Struktura projektu</vt:lpstr>
      <vt:lpstr>Plik POM</vt:lpstr>
      <vt:lpstr>Przykład</vt:lpstr>
      <vt:lpstr>Projekt Polisa</vt:lpstr>
      <vt:lpstr>DZIĘKUJĘ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Kasia</dc:creator>
  <cp:lastModifiedBy>Hoffmann Michał</cp:lastModifiedBy>
  <cp:revision>4</cp:revision>
  <dcterms:created xsi:type="dcterms:W3CDTF">2017-04-05T19:00:15Z</dcterms:created>
  <dcterms:modified xsi:type="dcterms:W3CDTF">2017-04-08T18:32:25Z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2017-04-05T00:00:00Z</vt:filetime>
  </property>
</Properties>
</file>