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272" r:id="rId4"/>
    <p:sldId id="301" r:id="rId5"/>
    <p:sldId id="259" r:id="rId6"/>
    <p:sldId id="302" r:id="rId7"/>
    <p:sldId id="287" r:id="rId8"/>
    <p:sldId id="303" r:id="rId9"/>
    <p:sldId id="264" r:id="rId10"/>
    <p:sldId id="271" r:id="rId11"/>
    <p:sldId id="304" r:id="rId12"/>
    <p:sldId id="305" r:id="rId13"/>
    <p:sldId id="306" r:id="rId14"/>
    <p:sldId id="270" r:id="rId15"/>
    <p:sldId id="308" r:id="rId16"/>
    <p:sldId id="311" r:id="rId17"/>
    <p:sldId id="312" r:id="rId18"/>
    <p:sldId id="310" r:id="rId19"/>
    <p:sldId id="260" r:id="rId20"/>
    <p:sldId id="273" r:id="rId21"/>
    <p:sldId id="309" r:id="rId22"/>
    <p:sldId id="261" r:id="rId23"/>
    <p:sldId id="320" r:id="rId24"/>
    <p:sldId id="290" r:id="rId25"/>
    <p:sldId id="291" r:id="rId26"/>
    <p:sldId id="292" r:id="rId27"/>
    <p:sldId id="293" r:id="rId28"/>
    <p:sldId id="326" r:id="rId29"/>
    <p:sldId id="321" r:id="rId30"/>
    <p:sldId id="280" r:id="rId31"/>
    <p:sldId id="281" r:id="rId32"/>
    <p:sldId id="283" r:id="rId33"/>
    <p:sldId id="284" r:id="rId34"/>
    <p:sldId id="285" r:id="rId35"/>
    <p:sldId id="286" r:id="rId36"/>
    <p:sldId id="313" r:id="rId37"/>
    <p:sldId id="314" r:id="rId38"/>
    <p:sldId id="315" r:id="rId39"/>
    <p:sldId id="316" r:id="rId40"/>
    <p:sldId id="317" r:id="rId41"/>
    <p:sldId id="318" r:id="rId42"/>
    <p:sldId id="322" r:id="rId43"/>
    <p:sldId id="298" r:id="rId44"/>
    <p:sldId id="299" r:id="rId45"/>
    <p:sldId id="300" r:id="rId46"/>
    <p:sldId id="323" r:id="rId47"/>
    <p:sldId id="263" r:id="rId48"/>
    <p:sldId id="274" r:id="rId49"/>
    <p:sldId id="275" r:id="rId50"/>
    <p:sldId id="276" r:id="rId51"/>
    <p:sldId id="277" r:id="rId52"/>
    <p:sldId id="278" r:id="rId53"/>
    <p:sldId id="279" r:id="rId54"/>
    <p:sldId id="324" r:id="rId55"/>
    <p:sldId id="325" r:id="rId56"/>
    <p:sldId id="319" r:id="rId57"/>
  </p:sldIdLst>
  <p:sldSz cx="9144000" cy="6858000" type="screen4x3"/>
  <p:notesSz cx="6718300" cy="9855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7119" autoAdjust="0"/>
  </p:normalViewPr>
  <p:slideViewPr>
    <p:cSldViewPr>
      <p:cViewPr varScale="1">
        <p:scale>
          <a:sx n="55" d="100"/>
          <a:sy n="55" d="100"/>
        </p:scale>
        <p:origin x="-18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11263" cy="49276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05482" y="0"/>
            <a:ext cx="2911263" cy="492760"/>
          </a:xfrm>
          <a:prstGeom prst="rect">
            <a:avLst/>
          </a:prstGeom>
        </p:spPr>
        <p:txBody>
          <a:bodyPr vert="horz" lIns="91440" tIns="45720" rIns="91440" bIns="45720" rtlCol="0"/>
          <a:lstStyle>
            <a:lvl1pPr algn="r">
              <a:defRPr sz="1200"/>
            </a:lvl1pPr>
          </a:lstStyle>
          <a:p>
            <a:fld id="{AAD747E0-F7C6-4D61-9FAE-23D2913A0EBB}" type="datetimeFigureOut">
              <a:rPr lang="pt-BR" smtClean="0"/>
              <a:pPr/>
              <a:t>14/10/2010</a:t>
            </a:fld>
            <a:endParaRPr lang="pt-BR"/>
          </a:p>
        </p:txBody>
      </p:sp>
      <p:sp>
        <p:nvSpPr>
          <p:cNvPr id="4" name="Espaço Reservado para Imagem de Slide 3"/>
          <p:cNvSpPr>
            <a:spLocks noGrp="1" noRot="1" noChangeAspect="1"/>
          </p:cNvSpPr>
          <p:nvPr>
            <p:ph type="sldImg" idx="2"/>
          </p:nvPr>
        </p:nvSpPr>
        <p:spPr>
          <a:xfrm>
            <a:off x="895350" y="739775"/>
            <a:ext cx="4927600" cy="36957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1830" y="4681220"/>
            <a:ext cx="5374640" cy="443484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60730"/>
            <a:ext cx="2911263" cy="49276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05482" y="9360730"/>
            <a:ext cx="2911263" cy="492760"/>
          </a:xfrm>
          <a:prstGeom prst="rect">
            <a:avLst/>
          </a:prstGeom>
        </p:spPr>
        <p:txBody>
          <a:bodyPr vert="horz" lIns="91440" tIns="45720" rIns="91440" bIns="45720" rtlCol="0" anchor="b"/>
          <a:lstStyle>
            <a:lvl1pPr algn="r">
              <a:defRPr sz="1200"/>
            </a:lvl1pPr>
          </a:lstStyle>
          <a:p>
            <a:fld id="{AE55BF75-DC80-42D3-B8D2-AEA2745E81D6}" type="slidenum">
              <a:rPr lang="pt-BR" smtClean="0"/>
              <a:pPr/>
              <a:t>‹#›</a:t>
            </a:fld>
            <a:endParaRPr lang="pt-BR"/>
          </a:p>
        </p:txBody>
      </p:sp>
    </p:spTree>
    <p:extLst>
      <p:ext uri="{BB962C8B-B14F-4D97-AF65-F5344CB8AC3E}">
        <p14:creationId xmlns:p14="http://schemas.microsoft.com/office/powerpoint/2010/main" xmlns="" val="347733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a:t>
            </a:fld>
            <a:endParaRPr lang="pt-BR"/>
          </a:p>
        </p:txBody>
      </p:sp>
    </p:spTree>
    <p:extLst>
      <p:ext uri="{BB962C8B-B14F-4D97-AF65-F5344CB8AC3E}">
        <p14:creationId xmlns:p14="http://schemas.microsoft.com/office/powerpoint/2010/main" xmlns="" val="420443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smtClean="0">
                <a:solidFill>
                  <a:schemeClr val="tx1"/>
                </a:solidFill>
                <a:latin typeface="+mn-lt"/>
                <a:ea typeface="+mn-ea"/>
                <a:cs typeface="+mn-cs"/>
              </a:rPr>
              <a:t>Para que o mapeamento seja realizado da melhor maneira possível é necessário fazer uma triagem nos dados, de tal forma que somente sejam mapeados aqueles que realmente interessam. A seleção de um dado mapeamento, ou seja, da representação gráfica que será apresentada, dependerá das características do público ao qual ele se destina. </a:t>
            </a:r>
          </a:p>
          <a:p>
            <a:r>
              <a:rPr lang="pt-BR" sz="1200" b="0" i="0" u="none" strike="noStrike" kern="1200" baseline="0" dirty="0" smtClean="0">
                <a:solidFill>
                  <a:schemeClr val="tx1"/>
                </a:solidFill>
                <a:latin typeface="+mn-lt"/>
                <a:ea typeface="+mn-ea"/>
                <a:cs typeface="+mn-cs"/>
              </a:rPr>
              <a:t>Os objetivos visíveis encontrados nos espaços das representações são chamados de marcas por </a:t>
            </a:r>
            <a:r>
              <a:rPr lang="pt-BR" sz="1200" b="0" i="0" u="none" strike="noStrike" kern="1200" baseline="0" dirty="0" err="1" smtClean="0">
                <a:solidFill>
                  <a:schemeClr val="tx1"/>
                </a:solidFill>
                <a:latin typeface="+mn-lt"/>
                <a:ea typeface="+mn-ea"/>
                <a:cs typeface="+mn-cs"/>
              </a:rPr>
              <a:t>Romani</a:t>
            </a:r>
            <a:r>
              <a:rPr lang="pt-BR" sz="1200" b="0" i="0" u="none" strike="noStrike" kern="1200" baseline="0" dirty="0" smtClean="0">
                <a:solidFill>
                  <a:schemeClr val="tx1"/>
                </a:solidFill>
                <a:latin typeface="+mn-lt"/>
                <a:ea typeface="+mn-ea"/>
                <a:cs typeface="+mn-cs"/>
              </a:rPr>
              <a:t> (2006). Nascimento e Ferreira em 2006 afirmam que </a:t>
            </a:r>
            <a:r>
              <a:rPr lang="pt-BR" sz="1200" b="0" i="1" u="none" strike="noStrike" kern="1200" baseline="0" dirty="0" smtClean="0">
                <a:solidFill>
                  <a:schemeClr val="tx1"/>
                </a:solidFill>
                <a:latin typeface="+mn-lt"/>
                <a:ea typeface="+mn-ea"/>
                <a:cs typeface="+mn-cs"/>
              </a:rPr>
              <a:t>“as marcas visuais são símbolos gráficos utilizados para representar os itens de dados”. </a:t>
            </a:r>
          </a:p>
          <a:p>
            <a:r>
              <a:rPr lang="pt-BR" sz="1200" b="0" i="0" u="none" strike="noStrike" kern="1200" baseline="0" dirty="0" smtClean="0">
                <a:solidFill>
                  <a:schemeClr val="tx1"/>
                </a:solidFill>
                <a:latin typeface="+mn-lt"/>
                <a:ea typeface="+mn-ea"/>
                <a:cs typeface="+mn-cs"/>
              </a:rPr>
              <a:t>Segundo </a:t>
            </a:r>
            <a:r>
              <a:rPr lang="pt-BR" sz="1200" b="0" i="0" u="none" strike="noStrike" kern="1200" baseline="0" dirty="0" err="1" smtClean="0">
                <a:solidFill>
                  <a:schemeClr val="tx1"/>
                </a:solidFill>
                <a:latin typeface="+mn-lt"/>
                <a:ea typeface="+mn-ea"/>
                <a:cs typeface="+mn-cs"/>
              </a:rPr>
              <a:t>Tufte</a:t>
            </a:r>
            <a:r>
              <a:rPr lang="pt-BR" sz="1200" b="0" i="0" u="none" strike="noStrike" kern="1200" baseline="0" dirty="0" smtClean="0">
                <a:solidFill>
                  <a:schemeClr val="tx1"/>
                </a:solidFill>
                <a:latin typeface="+mn-lt"/>
                <a:ea typeface="+mn-ea"/>
                <a:cs typeface="+mn-cs"/>
              </a:rPr>
              <a:t> (1990) existem quatro tipos de marcas, são eles: os pontos (0D), as linhas (1D ou linear), as áreas (2D ou </a:t>
            </a:r>
            <a:r>
              <a:rPr lang="pt-BR" sz="1200" b="0" i="0" u="none" strike="noStrike" kern="1200" baseline="0" dirty="0" err="1" smtClean="0">
                <a:solidFill>
                  <a:schemeClr val="tx1"/>
                </a:solidFill>
                <a:latin typeface="+mn-lt"/>
                <a:ea typeface="+mn-ea"/>
                <a:cs typeface="+mn-cs"/>
              </a:rPr>
              <a:t>bi-dimensional</a:t>
            </a:r>
            <a:r>
              <a:rPr lang="pt-BR" sz="1200" b="0" i="0" u="none" strike="noStrike" kern="1200" baseline="0" dirty="0" smtClean="0">
                <a:solidFill>
                  <a:schemeClr val="tx1"/>
                </a:solidFill>
                <a:latin typeface="+mn-lt"/>
                <a:ea typeface="+mn-ea"/>
                <a:cs typeface="+mn-cs"/>
              </a:rPr>
              <a:t>) e os volumes (3D ou tridimensional). Estruturas visuais do tipo ponto ou linha são associadas às estruturas de grafos e </a:t>
            </a:r>
            <a:r>
              <a:rPr lang="pt-BR" sz="1200" b="0" i="0" u="none" strike="noStrike" kern="1200" baseline="0" dirty="0" err="1" smtClean="0">
                <a:solidFill>
                  <a:schemeClr val="tx1"/>
                </a:solidFill>
                <a:latin typeface="+mn-lt"/>
                <a:ea typeface="+mn-ea"/>
                <a:cs typeface="+mn-cs"/>
              </a:rPr>
              <a:t>àrvores</a:t>
            </a:r>
            <a:r>
              <a:rPr lang="pt-BR" sz="1200" b="0" i="0" u="none" strike="noStrike" kern="1200" baseline="0" dirty="0" smtClean="0">
                <a:solidFill>
                  <a:schemeClr val="tx1"/>
                </a:solidFill>
                <a:latin typeface="+mn-lt"/>
                <a:ea typeface="+mn-ea"/>
                <a:cs typeface="+mn-cs"/>
              </a:rPr>
              <a:t>. Os nós iniciam sempre em uma árvore, chamado de nó raiz, a partir do nó raiz seguem os outros níveis, constituídos pelos nós filhos.</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10</a:t>
            </a:fld>
            <a:endParaRPr lang="pt-BR"/>
          </a:p>
        </p:txBody>
      </p:sp>
    </p:spTree>
    <p:extLst>
      <p:ext uri="{BB962C8B-B14F-4D97-AF65-F5344CB8AC3E}">
        <p14:creationId xmlns:p14="http://schemas.microsoft.com/office/powerpoint/2010/main" xmlns="" val="3988786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11</a:t>
            </a:fld>
            <a:endParaRPr lang="pt-BR"/>
          </a:p>
        </p:txBody>
      </p:sp>
    </p:spTree>
    <p:extLst>
      <p:ext uri="{BB962C8B-B14F-4D97-AF65-F5344CB8AC3E}">
        <p14:creationId xmlns:p14="http://schemas.microsoft.com/office/powerpoint/2010/main" xmlns="" val="579000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12</a:t>
            </a:fld>
            <a:endParaRPr lang="pt-BR"/>
          </a:p>
        </p:txBody>
      </p:sp>
    </p:spTree>
    <p:extLst>
      <p:ext uri="{BB962C8B-B14F-4D97-AF65-F5344CB8AC3E}">
        <p14:creationId xmlns:p14="http://schemas.microsoft.com/office/powerpoint/2010/main" xmlns="" val="57900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err="1" smtClean="0">
                <a:solidFill>
                  <a:schemeClr val="tx1"/>
                </a:solidFill>
                <a:latin typeface="+mn-lt"/>
                <a:ea typeface="+mn-ea"/>
                <a:cs typeface="+mn-cs"/>
              </a:rPr>
              <a:t>Chi</a:t>
            </a:r>
            <a:r>
              <a:rPr lang="pt-BR" sz="1200" b="0" i="0" u="none" strike="noStrike" kern="1200" baseline="0" dirty="0" smtClean="0">
                <a:solidFill>
                  <a:schemeClr val="tx1"/>
                </a:solidFill>
                <a:latin typeface="+mn-lt"/>
                <a:ea typeface="+mn-ea"/>
                <a:cs typeface="+mn-cs"/>
              </a:rPr>
              <a:t> (1998) e Campo (1997) também propuseram um modelo de referência para visualização, que - por sua vez - era mais detalhado que o de Haber e </a:t>
            </a:r>
            <a:r>
              <a:rPr lang="pt-BR" sz="1200" b="0" i="0" u="none" strike="noStrike" kern="1200" baseline="0" dirty="0" err="1" smtClean="0">
                <a:solidFill>
                  <a:schemeClr val="tx1"/>
                </a:solidFill>
                <a:latin typeface="+mn-lt"/>
                <a:ea typeface="+mn-ea"/>
                <a:cs typeface="+mn-cs"/>
              </a:rPr>
              <a:t>Macnabb</a:t>
            </a:r>
            <a:r>
              <a:rPr lang="pt-BR" sz="1200" b="0" i="0" u="none" strike="noStrike" kern="1200" baseline="0" dirty="0" smtClean="0">
                <a:solidFill>
                  <a:schemeClr val="tx1"/>
                </a:solidFill>
                <a:latin typeface="+mn-lt"/>
                <a:ea typeface="+mn-ea"/>
                <a:cs typeface="+mn-cs"/>
              </a:rPr>
              <a:t>. No modelo de Chi e Campos o diferencial é que os estados dos dados são apresentados.</a:t>
            </a:r>
          </a:p>
          <a:p>
            <a:r>
              <a:rPr lang="pt-BR" sz="1200" b="0" i="0" u="none" strike="noStrike" kern="1200" baseline="0" dirty="0" smtClean="0">
                <a:solidFill>
                  <a:schemeClr val="tx1"/>
                </a:solidFill>
                <a:latin typeface="+mn-lt"/>
                <a:ea typeface="+mn-ea"/>
                <a:cs typeface="+mn-cs"/>
              </a:rPr>
              <a:t>À sequência de atividades “combináveis” de informações voltadas para uma representação visual, dá-se o nome modelo de referência. Esse conceito foi elaborado por </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a:t>
            </a:r>
            <a:r>
              <a:rPr lang="pt-BR" sz="1200" b="0" i="0" u="none" strike="noStrike" kern="1200" baseline="0" dirty="0" err="1" smtClean="0">
                <a:solidFill>
                  <a:schemeClr val="tx1"/>
                </a:solidFill>
                <a:latin typeface="+mn-lt"/>
                <a:ea typeface="+mn-ea"/>
                <a:cs typeface="+mn-cs"/>
              </a:rPr>
              <a:t>Mackinlay</a:t>
            </a:r>
            <a:r>
              <a:rPr lang="pt-BR" sz="1200" b="0" i="0" u="none" strike="noStrike" kern="1200" baseline="0" dirty="0" smtClean="0">
                <a:solidFill>
                  <a:schemeClr val="tx1"/>
                </a:solidFill>
                <a:latin typeface="+mn-lt"/>
                <a:ea typeface="+mn-ea"/>
                <a:cs typeface="+mn-cs"/>
              </a:rPr>
              <a:t> e </a:t>
            </a:r>
            <a:r>
              <a:rPr lang="pt-BR" sz="1200" b="0" i="0" u="none" strike="noStrike" kern="1200" baseline="0" dirty="0" err="1" smtClean="0">
                <a:solidFill>
                  <a:schemeClr val="tx1"/>
                </a:solidFill>
                <a:latin typeface="+mn-lt"/>
                <a:ea typeface="+mn-ea"/>
                <a:cs typeface="+mn-cs"/>
              </a:rPr>
              <a:t>Shneiderman</a:t>
            </a:r>
            <a:r>
              <a:rPr lang="pt-BR" sz="1200" b="0" i="0" u="none" strike="noStrike" kern="1200" baseline="0" dirty="0" smtClean="0">
                <a:solidFill>
                  <a:schemeClr val="tx1"/>
                </a:solidFill>
                <a:latin typeface="+mn-lt"/>
                <a:ea typeface="+mn-ea"/>
                <a:cs typeface="+mn-cs"/>
              </a:rPr>
              <a:t>. O modelo de referência é basicamente o demonstrado na </a:t>
            </a:r>
            <a:r>
              <a:rPr lang="pt-BR" sz="1200" b="1" i="0" u="none" strike="noStrike" kern="1200" baseline="0" dirty="0" smtClean="0">
                <a:solidFill>
                  <a:schemeClr val="tx1"/>
                </a:solidFill>
                <a:latin typeface="+mn-lt"/>
                <a:ea typeface="+mn-ea"/>
                <a:cs typeface="+mn-cs"/>
              </a:rPr>
              <a:t>figura</a:t>
            </a:r>
            <a:endParaRPr lang="pt-BR" sz="1200"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13</a:t>
            </a:fld>
            <a:endParaRPr lang="pt-BR"/>
          </a:p>
        </p:txBody>
      </p:sp>
    </p:spTree>
    <p:extLst>
      <p:ext uri="{BB962C8B-B14F-4D97-AF65-F5344CB8AC3E}">
        <p14:creationId xmlns:p14="http://schemas.microsoft.com/office/powerpoint/2010/main" xmlns="" val="57900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14</a:t>
            </a:fld>
            <a:endParaRPr lang="pt-BR"/>
          </a:p>
        </p:txBody>
      </p:sp>
    </p:spTree>
    <p:extLst>
      <p:ext uri="{BB962C8B-B14F-4D97-AF65-F5344CB8AC3E}">
        <p14:creationId xmlns:p14="http://schemas.microsoft.com/office/powerpoint/2010/main" xmlns="" val="99232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smtClean="0">
                <a:solidFill>
                  <a:schemeClr val="tx1"/>
                </a:solidFill>
                <a:latin typeface="+mn-lt"/>
                <a:ea typeface="+mn-ea"/>
                <a:cs typeface="+mn-cs"/>
              </a:rPr>
              <a:t>Segundo </a:t>
            </a:r>
            <a:r>
              <a:rPr lang="pt-BR" sz="1200" b="0" i="0" u="none" strike="noStrike" kern="1200" baseline="0" dirty="0" err="1" smtClean="0">
                <a:solidFill>
                  <a:schemeClr val="tx1"/>
                </a:solidFill>
                <a:latin typeface="+mn-lt"/>
                <a:ea typeface="+mn-ea"/>
                <a:cs typeface="+mn-cs"/>
              </a:rPr>
              <a:t>Tufte</a:t>
            </a:r>
            <a:r>
              <a:rPr lang="pt-BR" sz="1200" b="0" i="0" u="none" strike="noStrike" kern="1200" baseline="0" dirty="0" smtClean="0">
                <a:solidFill>
                  <a:schemeClr val="tx1"/>
                </a:solidFill>
                <a:latin typeface="+mn-lt"/>
                <a:ea typeface="+mn-ea"/>
                <a:cs typeface="+mn-cs"/>
              </a:rPr>
              <a:t> (1990) existem quatro tipos de marcas, são eles: os pontos (0D), as linhas (1D ou linear), as áreas (2D ou bi-dimensional) e os volumes (3D ou tridimensional). Estruturas visuais do tipo ponto ou linha são associadas às estruturas de grafos e </a:t>
            </a:r>
            <a:r>
              <a:rPr lang="pt-BR" sz="1200" b="0" i="0" u="none" strike="noStrike" kern="1200" baseline="0" dirty="0" err="1" smtClean="0">
                <a:solidFill>
                  <a:schemeClr val="tx1"/>
                </a:solidFill>
                <a:latin typeface="+mn-lt"/>
                <a:ea typeface="+mn-ea"/>
                <a:cs typeface="+mn-cs"/>
              </a:rPr>
              <a:t>àrvores</a:t>
            </a:r>
            <a:r>
              <a:rPr lang="pt-BR" sz="1200" b="0" i="0" u="none" strike="noStrike" kern="1200" baseline="0" dirty="0" smtClean="0">
                <a:solidFill>
                  <a:schemeClr val="tx1"/>
                </a:solidFill>
                <a:latin typeface="+mn-lt"/>
                <a:ea typeface="+mn-ea"/>
                <a:cs typeface="+mn-cs"/>
              </a:rPr>
              <a:t>. Os nós iniciam sempre em uma árvore, chamado de nó raiz, a partir do nó raiz seguem os outros níveis, constituídos pelos nós filhos.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15</a:t>
            </a:fld>
            <a:endParaRPr lang="pt-BR"/>
          </a:p>
        </p:txBody>
      </p:sp>
    </p:spTree>
    <p:extLst>
      <p:ext uri="{BB962C8B-B14F-4D97-AF65-F5344CB8AC3E}">
        <p14:creationId xmlns:p14="http://schemas.microsoft.com/office/powerpoint/2010/main" xmlns="" val="99232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smtClean="0">
                <a:solidFill>
                  <a:schemeClr val="tx1"/>
                </a:solidFill>
                <a:latin typeface="+mn-lt"/>
                <a:ea typeface="+mn-ea"/>
                <a:cs typeface="+mn-cs"/>
              </a:rPr>
              <a:t>Segundo </a:t>
            </a:r>
            <a:r>
              <a:rPr lang="pt-BR" sz="1200" b="0" i="0" u="none" strike="noStrike" kern="1200" baseline="0" dirty="0" err="1" smtClean="0">
                <a:solidFill>
                  <a:schemeClr val="tx1"/>
                </a:solidFill>
                <a:latin typeface="+mn-lt"/>
                <a:ea typeface="+mn-ea"/>
                <a:cs typeface="+mn-cs"/>
              </a:rPr>
              <a:t>Tufte</a:t>
            </a:r>
            <a:r>
              <a:rPr lang="pt-BR" sz="1200" b="0" i="0" u="none" strike="noStrike" kern="1200" baseline="0" dirty="0" smtClean="0">
                <a:solidFill>
                  <a:schemeClr val="tx1"/>
                </a:solidFill>
                <a:latin typeface="+mn-lt"/>
                <a:ea typeface="+mn-ea"/>
                <a:cs typeface="+mn-cs"/>
              </a:rPr>
              <a:t> (1990) existem quatro tipos de marcas, são eles: os pontos (0D), as linhas (1D ou linear), as áreas (2D ou bi-dimensional) e os volumes (3D ou tridimensional). Estruturas visuais do tipo ponto ou linha são associadas às estruturas de grafos e </a:t>
            </a:r>
            <a:r>
              <a:rPr lang="pt-BR" sz="1200" b="0" i="0" u="none" strike="noStrike" kern="1200" baseline="0" dirty="0" err="1" smtClean="0">
                <a:solidFill>
                  <a:schemeClr val="tx1"/>
                </a:solidFill>
                <a:latin typeface="+mn-lt"/>
                <a:ea typeface="+mn-ea"/>
                <a:cs typeface="+mn-cs"/>
              </a:rPr>
              <a:t>àrvores</a:t>
            </a:r>
            <a:r>
              <a:rPr lang="pt-BR" sz="1200" b="0" i="0" u="none" strike="noStrike" kern="1200" baseline="0" dirty="0" smtClean="0">
                <a:solidFill>
                  <a:schemeClr val="tx1"/>
                </a:solidFill>
                <a:latin typeface="+mn-lt"/>
                <a:ea typeface="+mn-ea"/>
                <a:cs typeface="+mn-cs"/>
              </a:rPr>
              <a:t>. Os nós iniciam sempre em uma árvore, chamado de nó raiz, a partir do nó raiz seguem os outros níveis, constituídos pelos nós filhos.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16</a:t>
            </a:fld>
            <a:endParaRPr lang="pt-BR"/>
          </a:p>
        </p:txBody>
      </p:sp>
    </p:spTree>
    <p:extLst>
      <p:ext uri="{BB962C8B-B14F-4D97-AF65-F5344CB8AC3E}">
        <p14:creationId xmlns:p14="http://schemas.microsoft.com/office/powerpoint/2010/main" xmlns="" val="9923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smtClean="0">
                <a:solidFill>
                  <a:schemeClr val="tx1"/>
                </a:solidFill>
                <a:latin typeface="+mn-lt"/>
                <a:ea typeface="+mn-ea"/>
                <a:cs typeface="+mn-cs"/>
              </a:rPr>
              <a:t>Segundo </a:t>
            </a:r>
            <a:r>
              <a:rPr lang="pt-BR" sz="1200" b="0" i="0" u="none" strike="noStrike" kern="1200" baseline="0" dirty="0" err="1" smtClean="0">
                <a:solidFill>
                  <a:schemeClr val="tx1"/>
                </a:solidFill>
                <a:latin typeface="+mn-lt"/>
                <a:ea typeface="+mn-ea"/>
                <a:cs typeface="+mn-cs"/>
              </a:rPr>
              <a:t>Tufte</a:t>
            </a:r>
            <a:r>
              <a:rPr lang="pt-BR" sz="1200" b="0" i="0" u="none" strike="noStrike" kern="1200" baseline="0" dirty="0" smtClean="0">
                <a:solidFill>
                  <a:schemeClr val="tx1"/>
                </a:solidFill>
                <a:latin typeface="+mn-lt"/>
                <a:ea typeface="+mn-ea"/>
                <a:cs typeface="+mn-cs"/>
              </a:rPr>
              <a:t> (1990) existem quatro tipos de marcas, são eles: os pontos (0D), as linhas (1D ou linear), as áreas (2D ou bi-dimensional) e os volumes (3D ou tridimensional). Estruturas visuais do tipo ponto ou linha são associadas às estruturas de grafos e </a:t>
            </a:r>
            <a:r>
              <a:rPr lang="pt-BR" sz="1200" b="0" i="0" u="none" strike="noStrike" kern="1200" baseline="0" dirty="0" err="1" smtClean="0">
                <a:solidFill>
                  <a:schemeClr val="tx1"/>
                </a:solidFill>
                <a:latin typeface="+mn-lt"/>
                <a:ea typeface="+mn-ea"/>
                <a:cs typeface="+mn-cs"/>
              </a:rPr>
              <a:t>àrvores</a:t>
            </a:r>
            <a:r>
              <a:rPr lang="pt-BR" sz="1200" b="0" i="0" u="none" strike="noStrike" kern="1200" baseline="0" dirty="0" smtClean="0">
                <a:solidFill>
                  <a:schemeClr val="tx1"/>
                </a:solidFill>
                <a:latin typeface="+mn-lt"/>
                <a:ea typeface="+mn-ea"/>
                <a:cs typeface="+mn-cs"/>
              </a:rPr>
              <a:t>. Os nós iniciam sempre em uma árvore, chamado de nó raiz, a partir do nó raiz seguem os outros níveis, constituídos pelos nós filhos.</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17</a:t>
            </a:fld>
            <a:endParaRPr lang="pt-BR"/>
          </a:p>
        </p:txBody>
      </p:sp>
    </p:spTree>
    <p:extLst>
      <p:ext uri="{BB962C8B-B14F-4D97-AF65-F5344CB8AC3E}">
        <p14:creationId xmlns:p14="http://schemas.microsoft.com/office/powerpoint/2010/main" xmlns="" val="99232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lang="pt-BR" sz="1200" b="0" i="0" u="none" strike="noStrike" kern="1200" baseline="0" dirty="0" smtClean="0">
                <a:solidFill>
                  <a:schemeClr val="tx1"/>
                </a:solidFill>
                <a:latin typeface="+mn-lt"/>
                <a:ea typeface="+mn-ea"/>
                <a:cs typeface="+mn-cs"/>
              </a:rPr>
              <a:t>ARAUJO JUNIOR, R. H. Precisão no processo de busca e Recuperação da informação. Brasília: Thesaurus, 2007. </a:t>
            </a:r>
          </a:p>
          <a:p>
            <a:pPr marL="667512" marR="0" lvl="2" indent="0" algn="l" defTabSz="914400" rtl="0" eaLnBrk="1" fontAlgn="auto" latinLnBrk="0" hangingPunct="1">
              <a:lnSpc>
                <a:spcPct val="100000"/>
              </a:lnSpc>
              <a:spcBef>
                <a:spcPct val="20000"/>
              </a:spcBef>
              <a:spcAft>
                <a:spcPts val="0"/>
              </a:spcAft>
              <a:buClr>
                <a:srgbClr val="009DD9"/>
              </a:buClr>
              <a:buSzPct val="70000"/>
              <a:buFont typeface="Wingdings 2"/>
              <a:buNone/>
              <a:tabLst/>
              <a:defRPr/>
            </a:pPr>
            <a:endParaRPr kumimoji="0" lang="pt-BR" sz="2000" b="0" i="0" u="none" strike="noStrike" kern="1200" cap="none" spc="0" normalizeH="0" baseline="0" noProof="0" dirty="0" smtClean="0">
              <a:ln>
                <a:noFill/>
              </a:ln>
              <a:solidFill>
                <a:prstClr val="black"/>
              </a:solidFill>
              <a:effectLst/>
              <a:uLnTx/>
              <a:uFillTx/>
              <a:latin typeface="Constantia"/>
              <a:ea typeface="+mn-ea"/>
              <a:cs typeface="+mn-cs"/>
            </a:endParaRP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Com o avanço das tecnologias de informação na sociedade atual, dita Sociedade da informação, os usuários se deparam, diariamente, com grandes volumes de informação, de diversas fontes e formatos.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Para auxiliar o usuário a recuperar informações pertinentes existem os Sistemas de Recuperação de Informação (</a:t>
            </a:r>
            <a:r>
              <a:rPr kumimoji="0" lang="pt-BR" sz="2000" b="0" i="0" u="none" strike="noStrike" kern="1200" cap="none" spc="0" normalizeH="0" baseline="0" noProof="0" dirty="0" err="1" smtClean="0">
                <a:ln>
                  <a:noFill/>
                </a:ln>
                <a:solidFill>
                  <a:prstClr val="black"/>
                </a:solidFill>
                <a:effectLst/>
                <a:uLnTx/>
                <a:uFillTx/>
                <a:latin typeface="Constantia"/>
                <a:ea typeface="+mn-ea"/>
                <a:cs typeface="+mn-cs"/>
              </a:rPr>
              <a:t>SRIs</a:t>
            </a: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 que visam satisfazer suas necessidades informacionais.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A sobrecarga de informações é um dos principais fatores que dificultam a recuperação de resultados relevantes à necessidade do usuário . Além da sobrecarga de informações os </a:t>
            </a:r>
            <a:r>
              <a:rPr kumimoji="0" lang="pt-BR" sz="2000" b="0" i="0" u="none" strike="noStrike" kern="1200" cap="none" spc="0" normalizeH="0" baseline="0" noProof="0" dirty="0" err="1" smtClean="0">
                <a:ln>
                  <a:noFill/>
                </a:ln>
                <a:solidFill>
                  <a:prstClr val="black"/>
                </a:solidFill>
                <a:effectLst/>
                <a:uLnTx/>
                <a:uFillTx/>
                <a:latin typeface="Constantia"/>
                <a:ea typeface="+mn-ea"/>
                <a:cs typeface="+mn-cs"/>
              </a:rPr>
              <a:t>SRIs</a:t>
            </a: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 enfrentam outros problemas como a dificuldade do usuário em expressar ao sistema sua real necessidade e em dominar o vocabulário usado pelo sistema na indexação, bem como a dificuldade do sistema em compreender a necessidade expressa e recuperar para o usuário os documentos que satisfaçam essa necessidade (SOUZA, 2006).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lang="pt-BR" sz="1200" b="0" i="0" u="none" strike="noStrike" kern="1200" baseline="0" dirty="0" smtClean="0">
                <a:solidFill>
                  <a:schemeClr val="tx1"/>
                </a:solidFill>
                <a:latin typeface="+mn-lt"/>
                <a:ea typeface="+mn-ea"/>
                <a:cs typeface="+mn-cs"/>
              </a:rPr>
              <a:t>O uso de técnicas de visualização da informação pode minimizar a dificuldade enfrentada pelos </a:t>
            </a:r>
            <a:r>
              <a:rPr lang="pt-BR" sz="1200" b="0" i="0" u="none" strike="noStrike" kern="1200" baseline="0" dirty="0" err="1" smtClean="0">
                <a:solidFill>
                  <a:schemeClr val="tx1"/>
                </a:solidFill>
                <a:latin typeface="+mn-lt"/>
                <a:ea typeface="+mn-ea"/>
                <a:cs typeface="+mn-cs"/>
              </a:rPr>
              <a:t>SRIs</a:t>
            </a:r>
            <a:r>
              <a:rPr lang="pt-BR" sz="1200" b="0" i="0" u="none" strike="noStrike" kern="1200" baseline="0" dirty="0" smtClean="0">
                <a:solidFill>
                  <a:schemeClr val="tx1"/>
                </a:solidFill>
                <a:latin typeface="+mn-lt"/>
                <a:ea typeface="+mn-ea"/>
                <a:cs typeface="+mn-cs"/>
              </a:rPr>
              <a:t> em recuperar resultados relevantes pois proporciona uma interface amigável que permite ao usuário interagir com o sistema facilitando a busca, localização e recuperação da informação de seu interesse, viabilizando a possibilidade de compreensão de como está organizada a informação no sistema, oferecendo uma visão geral dos assuntos tratados, e contextualizando o resultado da busca de forma a satisfazer a necessidade informacional do usuário. </a:t>
            </a:r>
            <a:endParaRPr kumimoji="0" lang="pt-BR" sz="2000" b="0" i="0" u="none" strike="noStrike" kern="1200" cap="none" spc="0" normalizeH="0" baseline="0" noProof="0" dirty="0" smtClean="0">
              <a:ln>
                <a:noFill/>
              </a:ln>
              <a:solidFill>
                <a:prstClr val="black"/>
              </a:solidFill>
              <a:effectLst/>
              <a:uLnTx/>
              <a:uFillTx/>
              <a:latin typeface="Constantia"/>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19</a:t>
            </a:fld>
            <a:endParaRPr lang="pt-BR"/>
          </a:p>
        </p:txBody>
      </p:sp>
    </p:spTree>
    <p:extLst>
      <p:ext uri="{BB962C8B-B14F-4D97-AF65-F5344CB8AC3E}">
        <p14:creationId xmlns:p14="http://schemas.microsoft.com/office/powerpoint/2010/main" xmlns="" val="393414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smtClean="0">
                <a:solidFill>
                  <a:schemeClr val="tx1"/>
                </a:solidFill>
                <a:latin typeface="+mn-lt"/>
                <a:ea typeface="+mn-ea"/>
                <a:cs typeface="+mn-cs"/>
              </a:rPr>
              <a:t>Este processo está representado no diagrama da Figura 1, obtido pela sumarização de alguns diagramas representativos do processo de Visualização de Informação [</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et al. 1999; </a:t>
            </a:r>
            <a:r>
              <a:rPr lang="pt-BR" sz="1200" b="0" i="0" u="none" strike="noStrike" kern="1200" baseline="0" dirty="0" err="1" smtClean="0">
                <a:solidFill>
                  <a:schemeClr val="tx1"/>
                </a:solidFill>
                <a:latin typeface="+mn-lt"/>
                <a:ea typeface="+mn-ea"/>
                <a:cs typeface="+mn-cs"/>
              </a:rPr>
              <a:t>Ware</a:t>
            </a:r>
            <a:r>
              <a:rPr lang="pt-BR" sz="1200" b="0" i="0" u="none" strike="noStrike" kern="1200" baseline="0" dirty="0" smtClean="0">
                <a:solidFill>
                  <a:schemeClr val="tx1"/>
                </a:solidFill>
                <a:latin typeface="+mn-lt"/>
                <a:ea typeface="+mn-ea"/>
                <a:cs typeface="+mn-cs"/>
              </a:rPr>
              <a:t> 2004; Spence 2001]. Nessa figura, um indivíduo possui em mente a tarefa de estudar uma situação particular e obter informações relevantes sobre ela. Para tanto, é necessário inicialmente coletar dados sobre essa situação, a partir dos quais se deseja obter as informações necessárias. A coleta desses dados pode ser feita por sistemas computacionais, por diferentes dispositivos como sensores e câmeras, ou manualmente pelo próprio indivíduo. O conjunto de dados brutos coletados pode ser heterogêneo, contendo datas, medidas, quantidades, códigos, descrições, coordenadas espaciais, imagens, vídeos, arquivos diversos, endereços de sites da Internet, entre outros. Diferentes entidades, atributos e relacionamentos podem estar representados nesse conjunto de dados.</a:t>
            </a:r>
          </a:p>
          <a:p>
            <a:r>
              <a:rPr lang="pt-BR" sz="1200" b="0" i="0" u="none" strike="noStrike" kern="1200" baseline="0" dirty="0" smtClean="0">
                <a:solidFill>
                  <a:schemeClr val="tx1"/>
                </a:solidFill>
                <a:latin typeface="+mn-lt"/>
                <a:ea typeface="+mn-ea"/>
                <a:cs typeface="+mn-cs"/>
              </a:rPr>
              <a:t>Dada essa multiplicidade e heterogeneidade de dados, recuperar informação exige primeiramente a tarefa de organizar esses dados, de forma que alguma informação possa ser obtida pela consulta e comparação de entidades similares, de suas características e dos relacionamentos entre diferentes entidades. Esta tarefa de tratamento de dados envolve organizar esses dados em estruturas (ou tabelas), e é denominada </a:t>
            </a:r>
            <a:r>
              <a:rPr lang="pt-BR" sz="1200" b="0" i="1" u="none" strike="noStrike" kern="1200" baseline="0" dirty="0" smtClean="0">
                <a:solidFill>
                  <a:schemeClr val="tx1"/>
                </a:solidFill>
                <a:latin typeface="+mn-lt"/>
                <a:ea typeface="+mn-ea"/>
                <a:cs typeface="+mn-cs"/>
              </a:rPr>
              <a:t>transformação de dados </a:t>
            </a:r>
            <a:r>
              <a:rPr lang="pt-BR" sz="1200" b="0" i="0" u="none" strike="noStrike" kern="1200" baseline="0" dirty="0" smtClean="0">
                <a:solidFill>
                  <a:schemeClr val="tx1"/>
                </a:solidFill>
                <a:latin typeface="+mn-lt"/>
                <a:ea typeface="+mn-ea"/>
                <a:cs typeface="+mn-cs"/>
              </a:rPr>
              <a:t>[</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et al. 1999]. Quando os dados a serem tratados estão armazenados em um SGBD, essa transformação pode ser desnecessária, pois a organização do próprio banco de dados pode ser utilizada. Por outro lado, há casos em que essas transformações são necessárias, pois a situação estudada apresenta muitos dados dispersos e sem relacionamento aparente (como pode ocorrer na coleta manual de dados), exigindo organização para ser mais bem compreendido.</a:t>
            </a:r>
          </a:p>
          <a:p>
            <a:r>
              <a:rPr lang="pt-BR" sz="1200" b="0" i="0" u="none" strike="noStrike" kern="1200" baseline="0" dirty="0" smtClean="0">
                <a:solidFill>
                  <a:schemeClr val="tx1"/>
                </a:solidFill>
                <a:latin typeface="+mn-lt"/>
                <a:ea typeface="+mn-ea"/>
                <a:cs typeface="+mn-cs"/>
              </a:rPr>
              <a:t>Esse primeiro nível de organização de dados pode não ser suficiente para que o indivíduo obtenha informações relevantes sobre a situação estudada. Nesses casos, ordenação, cálculo de médias e classificação de características são algumas operações que podem ser aplicadas sobre as estruturas de dados obtidas. Essas novas transformações de dados permitem classificar e agregar entidades que compartilham características semelhantes, possibilitando a sumarização e abstração do conjunto de dados coletado [</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et al. 1999]. Algoritmos de recuperação de  informação, como os utilizados para cálculo de similaridades entre imagens [Torres et al. 2003], também podem ser usados para, a partir dos dados brutos, extrair dados que sejam mais relevantes com relação à tarefa de análise. Mesmo após diferentes operações de classificação e de agregação de dados, o conjunto de dados disponível pode ser ainda suficientemente grande (em quantidade de dados e em número de  dimensões) para se conseguir obter informação relevante. Isso acontece porque a representação de dados em formato textual exige que se faça um processamento visual controlado [</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et al. 1999] desses dados, um processo que é detalhado, serial, lento e de baixa capacidade de dados. Informações representadas graficamente, por outro lado, tendem a ser processadas de maneira mais automática pela visão, em um processo mais superficial, paralelo (no sentido de obter várias informações simultaneamente), rápido e de capacidade elevada. Dessa forma, representar graficamente os dados a serem analisados é interessante do ponto de vista da obtenção de informação, pois faz com que não apenas mecanismos computacionais sejam usados para a análise de dados, mas também recursos da visão e da cognição humana. Nesse sentido, um estudo de </a:t>
            </a:r>
            <a:r>
              <a:rPr lang="pt-BR" sz="1200" b="0" i="0" u="none" strike="noStrike" kern="1200" baseline="0" dirty="0" err="1" smtClean="0">
                <a:solidFill>
                  <a:schemeClr val="tx1"/>
                </a:solidFill>
                <a:latin typeface="+mn-lt"/>
                <a:ea typeface="+mn-ea"/>
                <a:cs typeface="+mn-cs"/>
              </a:rPr>
              <a:t>Larkin</a:t>
            </a:r>
            <a:r>
              <a:rPr lang="pt-BR" sz="1200" b="0" i="0" u="none" strike="noStrike" kern="1200" baseline="0" dirty="0" smtClean="0">
                <a:solidFill>
                  <a:schemeClr val="tx1"/>
                </a:solidFill>
                <a:latin typeface="+mn-lt"/>
                <a:ea typeface="+mn-ea"/>
                <a:cs typeface="+mn-cs"/>
              </a:rPr>
              <a:t> e Simon (1987) estendido por </a:t>
            </a:r>
            <a:r>
              <a:rPr lang="pt-BR" sz="1200" b="0" i="0" u="none" strike="noStrike" kern="1200" baseline="0" dirty="0" err="1" smtClean="0">
                <a:solidFill>
                  <a:schemeClr val="tx1"/>
                </a:solidFill>
                <a:latin typeface="+mn-lt"/>
                <a:ea typeface="+mn-ea"/>
                <a:cs typeface="+mn-cs"/>
              </a:rPr>
              <a:t>Card</a:t>
            </a:r>
            <a:r>
              <a:rPr lang="pt-BR" sz="1200" b="0" i="0" u="none" strike="noStrike" kern="1200" baseline="0" dirty="0" smtClean="0">
                <a:solidFill>
                  <a:schemeClr val="tx1"/>
                </a:solidFill>
                <a:latin typeface="+mn-lt"/>
                <a:ea typeface="+mn-ea"/>
                <a:cs typeface="+mn-cs"/>
              </a:rPr>
              <a:t> et al. (1999) aponta diferentes aspectos pelos quais visualizações podem possibilitar uma ampliação cognitiva (ou seja, uma maior facilidade no uso e aquisição de conhecimento): (1) aumentando os recursos de memória e de processamento disponíveis</a:t>
            </a:r>
          </a:p>
          <a:p>
            <a:r>
              <a:rPr lang="pt-BR" sz="1200" b="0" i="0" u="none" strike="noStrike" kern="1200" baseline="0" dirty="0" smtClean="0">
                <a:solidFill>
                  <a:schemeClr val="tx1"/>
                </a:solidFill>
                <a:latin typeface="+mn-lt"/>
                <a:ea typeface="+mn-ea"/>
                <a:cs typeface="+mn-cs"/>
              </a:rPr>
              <a:t>para usuários, através do uso direto dos recursos do sistema visual e da memória de trabalho externa e visual; (2) reduzindo a busca por  informação, de diversas formas: agrupando ou relacionando visualmente informações, compactando-as, exibindo uma visão geral ou mesmo mostrando detalhes sob demanda; (3) usando representações visuais para melhorar a detecção de padrões; (4) habilitando operações de inferência perceptiva, como tornar óbvia a resposta de um problema através de uma representação visual; (5) usando mecanismos de atenção perceptiva para efetuar monitoramento de uma grande quantidade de eventos potenciais; e (6) codificando informação numa mídia manipulável.</a:t>
            </a:r>
          </a:p>
          <a:p>
            <a:r>
              <a:rPr lang="pt-BR" sz="1200" b="0" i="0" u="none" strike="noStrike" kern="1200" baseline="0" dirty="0" smtClean="0">
                <a:solidFill>
                  <a:schemeClr val="tx1"/>
                </a:solidFill>
                <a:latin typeface="+mn-lt"/>
                <a:ea typeface="+mn-ea"/>
                <a:cs typeface="+mn-cs"/>
              </a:rPr>
              <a:t>Para que essa ampliação cognitiva possa ocorrer, é importante definir de maneira apropriada o modo como as estruturas de dados são transformadas em estruturas visuais, processo este chamado de </a:t>
            </a:r>
            <a:r>
              <a:rPr lang="pt-BR" sz="1200" b="0" i="1" u="none" strike="noStrike" kern="1200" baseline="0" dirty="0" smtClean="0">
                <a:solidFill>
                  <a:schemeClr val="tx1"/>
                </a:solidFill>
                <a:latin typeface="+mn-lt"/>
                <a:ea typeface="+mn-ea"/>
                <a:cs typeface="+mn-cs"/>
              </a:rPr>
              <a:t>mapeamento visual</a:t>
            </a:r>
            <a:r>
              <a:rPr lang="pt-BR" sz="1200" b="0" i="0" u="none" strike="noStrike" kern="1200" baseline="0" dirty="0" smtClean="0">
                <a:solidFill>
                  <a:schemeClr val="tx1"/>
                </a:solidFill>
                <a:latin typeface="+mn-lt"/>
                <a:ea typeface="+mn-ea"/>
                <a:cs typeface="+mn-cs"/>
              </a:rPr>
              <a:t>. Esse processo deve levar em conta quais as características dos dados a serem representados, das propriedades visuais que podem ser usadas para representar esses dados, da interface humano-computador envolvida no processo (no caso, a tela de exibição dos dados e os dispositivos de recebimento de interações do usuário), e da visão e cognição humana.</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20</a:t>
            </a:fld>
            <a:endParaRPr lang="pt-BR"/>
          </a:p>
        </p:txBody>
      </p:sp>
    </p:spTree>
    <p:extLst>
      <p:ext uri="{BB962C8B-B14F-4D97-AF65-F5344CB8AC3E}">
        <p14:creationId xmlns:p14="http://schemas.microsoft.com/office/powerpoint/2010/main" xmlns="" val="48079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2</a:t>
            </a:fld>
            <a:endParaRPr lang="pt-BR"/>
          </a:p>
        </p:txBody>
      </p:sp>
    </p:spTree>
    <p:extLst>
      <p:ext uri="{BB962C8B-B14F-4D97-AF65-F5344CB8AC3E}">
        <p14:creationId xmlns:p14="http://schemas.microsoft.com/office/powerpoint/2010/main" xmlns="" val="1210879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lang="pt-BR" sz="1200" b="0" i="0" u="none" strike="noStrike" kern="1200" baseline="0" dirty="0" smtClean="0">
                <a:solidFill>
                  <a:schemeClr val="tx1"/>
                </a:solidFill>
                <a:latin typeface="+mn-lt"/>
                <a:ea typeface="+mn-ea"/>
                <a:cs typeface="+mn-cs"/>
              </a:rPr>
              <a:t>ARAUJO JUNIOR, R. H. Precisão no processo de busca e Recuperação da informação. Brasília: Thesaurus, 2007. </a:t>
            </a:r>
          </a:p>
          <a:p>
            <a:pPr marL="667512" marR="0" lvl="2" indent="0" algn="l" defTabSz="914400" rtl="0" eaLnBrk="1" fontAlgn="auto" latinLnBrk="0" hangingPunct="1">
              <a:lnSpc>
                <a:spcPct val="100000"/>
              </a:lnSpc>
              <a:spcBef>
                <a:spcPct val="20000"/>
              </a:spcBef>
              <a:spcAft>
                <a:spcPts val="0"/>
              </a:spcAft>
              <a:buClr>
                <a:srgbClr val="009DD9"/>
              </a:buClr>
              <a:buSzPct val="70000"/>
              <a:buFont typeface="Wingdings 2"/>
              <a:buNone/>
              <a:tabLst/>
              <a:defRPr/>
            </a:pPr>
            <a:endParaRPr kumimoji="0" lang="pt-BR" sz="2000" b="0" i="0" u="none" strike="noStrike" kern="1200" cap="none" spc="0" normalizeH="0" baseline="0" noProof="0" dirty="0" smtClean="0">
              <a:ln>
                <a:noFill/>
              </a:ln>
              <a:solidFill>
                <a:prstClr val="black"/>
              </a:solidFill>
              <a:effectLst/>
              <a:uLnTx/>
              <a:uFillTx/>
              <a:latin typeface="Constantia"/>
              <a:ea typeface="+mn-ea"/>
              <a:cs typeface="+mn-cs"/>
            </a:endParaRP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Com o avanço das tecnologias de informação na sociedade atual, dita Sociedade da informação, os usuários se deparam, diariamente, com grandes volumes de informação, de diversas fontes e formatos.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Para auxiliar o usuário a recuperar informações pertinentes existem os Sistemas de Recuperação de Informação (</a:t>
            </a:r>
            <a:r>
              <a:rPr kumimoji="0" lang="pt-BR" sz="2000" b="0" i="0" u="none" strike="noStrike" kern="1200" cap="none" spc="0" normalizeH="0" baseline="0" noProof="0" dirty="0" err="1" smtClean="0">
                <a:ln>
                  <a:noFill/>
                </a:ln>
                <a:solidFill>
                  <a:prstClr val="black"/>
                </a:solidFill>
                <a:effectLst/>
                <a:uLnTx/>
                <a:uFillTx/>
                <a:latin typeface="Constantia"/>
                <a:ea typeface="+mn-ea"/>
                <a:cs typeface="+mn-cs"/>
              </a:rPr>
              <a:t>SRIs</a:t>
            </a: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 que visam satisfazer suas necessidades informacionais.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A sobrecarga de informações é um dos principais fatores que dificultam a recuperação de resultados relevantes à necessidade do usuário . Além da sobrecarga de informações os </a:t>
            </a:r>
            <a:r>
              <a:rPr kumimoji="0" lang="pt-BR" sz="2000" b="0" i="0" u="none" strike="noStrike" kern="1200" cap="none" spc="0" normalizeH="0" baseline="0" noProof="0" dirty="0" err="1" smtClean="0">
                <a:ln>
                  <a:noFill/>
                </a:ln>
                <a:solidFill>
                  <a:prstClr val="black"/>
                </a:solidFill>
                <a:effectLst/>
                <a:uLnTx/>
                <a:uFillTx/>
                <a:latin typeface="Constantia"/>
                <a:ea typeface="+mn-ea"/>
                <a:cs typeface="+mn-cs"/>
              </a:rPr>
              <a:t>SRIs</a:t>
            </a:r>
            <a:r>
              <a:rPr kumimoji="0" lang="pt-BR" sz="2000" b="0" i="0" u="none" strike="noStrike" kern="1200" cap="none" spc="0" normalizeH="0" baseline="0" noProof="0" dirty="0" smtClean="0">
                <a:ln>
                  <a:noFill/>
                </a:ln>
                <a:solidFill>
                  <a:prstClr val="black"/>
                </a:solidFill>
                <a:effectLst/>
                <a:uLnTx/>
                <a:uFillTx/>
                <a:latin typeface="Constantia"/>
                <a:ea typeface="+mn-ea"/>
                <a:cs typeface="+mn-cs"/>
              </a:rPr>
              <a:t> enfrentam outros problemas como a dificuldade do usuário em expressar ao sistema sua real necessidade e em dominar o vocabulário usado pelo sistema na indexação, bem como a dificuldade do sistema em compreender a necessidade expressa e recuperar para o usuário os documentos que satisfaçam essa necessidade (SOUZA, 2006). </a:t>
            </a:r>
          </a:p>
          <a:p>
            <a:pPr marL="0" marR="0" lvl="0" indent="-246888" algn="l" defTabSz="914400" rtl="0" eaLnBrk="1" fontAlgn="auto" latinLnBrk="0" hangingPunct="1">
              <a:lnSpc>
                <a:spcPct val="100000"/>
              </a:lnSpc>
              <a:spcBef>
                <a:spcPct val="20000"/>
              </a:spcBef>
              <a:spcAft>
                <a:spcPts val="0"/>
              </a:spcAft>
              <a:buClr>
                <a:srgbClr val="009DD9"/>
              </a:buClr>
              <a:buSzPct val="70000"/>
              <a:buFont typeface="Wingdings 2"/>
              <a:buNone/>
              <a:tabLst/>
              <a:defRPr/>
            </a:pPr>
            <a:r>
              <a:rPr lang="pt-BR" sz="1200" b="0" i="0" u="none" strike="noStrike" kern="1200" baseline="0" dirty="0" smtClean="0">
                <a:solidFill>
                  <a:schemeClr val="tx1"/>
                </a:solidFill>
                <a:latin typeface="+mn-lt"/>
                <a:ea typeface="+mn-ea"/>
                <a:cs typeface="+mn-cs"/>
              </a:rPr>
              <a:t>O uso de técnicas de visualização da informação pode minimizar a dificuldade enfrentada pelos </a:t>
            </a:r>
            <a:r>
              <a:rPr lang="pt-BR" sz="1200" b="0" i="0" u="none" strike="noStrike" kern="1200" baseline="0" dirty="0" err="1" smtClean="0">
                <a:solidFill>
                  <a:schemeClr val="tx1"/>
                </a:solidFill>
                <a:latin typeface="+mn-lt"/>
                <a:ea typeface="+mn-ea"/>
                <a:cs typeface="+mn-cs"/>
              </a:rPr>
              <a:t>SRIs</a:t>
            </a:r>
            <a:r>
              <a:rPr lang="pt-BR" sz="1200" b="0" i="0" u="none" strike="noStrike" kern="1200" baseline="0" dirty="0" smtClean="0">
                <a:solidFill>
                  <a:schemeClr val="tx1"/>
                </a:solidFill>
                <a:latin typeface="+mn-lt"/>
                <a:ea typeface="+mn-ea"/>
                <a:cs typeface="+mn-cs"/>
              </a:rPr>
              <a:t> em recuperar resultados relevantes pois proporciona uma interface amigável que permite ao usuário interagir com o sistema facilitando a busca, localização e recuperação da informação de seu interesse, viabilizando a possibilidade de compreensão de como está organizada a informação no sistema, oferecendo uma visão geral dos assuntos tratados, e contextualizando o resultado da busca de forma a satisfazer a necessidade informacional do usuário. </a:t>
            </a:r>
            <a:endParaRPr kumimoji="0" lang="pt-BR" sz="2000" b="0" i="0" u="none" strike="noStrike" kern="1200" cap="none" spc="0" normalizeH="0" baseline="0" noProof="0" dirty="0" smtClean="0">
              <a:ln>
                <a:noFill/>
              </a:ln>
              <a:solidFill>
                <a:prstClr val="black"/>
              </a:solidFill>
              <a:effectLst/>
              <a:uLnTx/>
              <a:uFillTx/>
              <a:latin typeface="Constantia"/>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21</a:t>
            </a:fld>
            <a:endParaRPr lang="pt-BR"/>
          </a:p>
        </p:txBody>
      </p:sp>
    </p:spTree>
    <p:extLst>
      <p:ext uri="{BB962C8B-B14F-4D97-AF65-F5344CB8AC3E}">
        <p14:creationId xmlns:p14="http://schemas.microsoft.com/office/powerpoint/2010/main" xmlns="" val="393414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smtClean="0">
                <a:solidFill>
                  <a:schemeClr val="tx1"/>
                </a:solidFill>
                <a:latin typeface="+mn-lt"/>
                <a:ea typeface="+mn-ea"/>
                <a:cs typeface="+mn-cs"/>
              </a:rPr>
              <a:t>Expressividade e efetividade são aspectos importantes que devem estar presentes em todo sistema de Visualização da Informação, pois sem os mesmos uma visualização pode não ser capaz de auxiliar na recuperação de informações relevantes por sobrecarregar o usuário com informações não desejadas ou por ser de difícil entendimento, podendo induzir o usuário a uma interpretação errônea, e assim dificultar o a localização de informações precisas. </a:t>
            </a:r>
          </a:p>
          <a:p>
            <a:endParaRPr lang="pt-BR" sz="1200" b="0"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NASCIMENTO, H. A. do; FERREIRA, C. B. R. Visualização de Informações - Uma Abordagem Prática. In: UNISINOS, 2005. Rio Grande do Sul. XXV Congresso da Sociedade Brasileira de Computação. Rio Grande do Sul: São Leopoldo, 2005, p. 1262-1312. </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22</a:t>
            </a:fld>
            <a:endParaRPr lang="pt-BR"/>
          </a:p>
        </p:txBody>
      </p:sp>
    </p:spTree>
    <p:extLst>
      <p:ext uri="{BB962C8B-B14F-4D97-AF65-F5344CB8AC3E}">
        <p14:creationId xmlns:p14="http://schemas.microsoft.com/office/powerpoint/2010/main" xmlns="" val="140563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9ED5D6-7A07-4285-918F-8536085EC98B}" type="slidenum">
              <a:rPr lang="pt-BR" smtClean="0"/>
              <a:pPr/>
              <a:t>25</a:t>
            </a:fld>
            <a:endParaRPr lang="pt-BR"/>
          </a:p>
        </p:txBody>
      </p:sp>
    </p:spTree>
    <p:extLst>
      <p:ext uri="{BB962C8B-B14F-4D97-AF65-F5344CB8AC3E}">
        <p14:creationId xmlns:p14="http://schemas.microsoft.com/office/powerpoint/2010/main" xmlns="" val="3666371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AE55BF75-DC80-42D3-B8D2-AEA2745E81D6}" type="slidenum">
              <a:rPr lang="pt-BR" smtClean="0"/>
              <a:pPr/>
              <a:t>26</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A</a:t>
            </a:r>
            <a:r>
              <a:rPr lang="pt-BR" baseline="0" dirty="0" smtClean="0"/>
              <a:t> </a:t>
            </a:r>
            <a:r>
              <a:rPr lang="pt-BR" baseline="0" dirty="0" err="1" smtClean="0"/>
              <a:t>Pex</a:t>
            </a:r>
            <a:r>
              <a:rPr lang="pt-BR" baseline="0" dirty="0" smtClean="0"/>
              <a:t> foi, inicialmente, uma ferramenta desenvolvida em Java para criação e exploração de representações visuais de documentos. Posteriormente </a:t>
            </a:r>
            <a:r>
              <a:rPr lang="pt-BR" baseline="0" dirty="0" err="1" smtClean="0"/>
              <a:t>doi</a:t>
            </a:r>
            <a:r>
              <a:rPr lang="pt-BR" baseline="0" dirty="0" smtClean="0"/>
              <a:t> adaptada para a visualização de coleções de imagens, séries </a:t>
            </a:r>
            <a:r>
              <a:rPr lang="pt-BR" baseline="0" dirty="0" err="1" smtClean="0"/>
              <a:t>temporias</a:t>
            </a:r>
            <a:r>
              <a:rPr lang="pt-BR" baseline="0" dirty="0" smtClean="0"/>
              <a:t> e etc. Essa ferramenta possui</a:t>
            </a:r>
            <a:r>
              <a:rPr lang="pt-BR" dirty="0" smtClean="0"/>
              <a:t> diversas técnicas de projeção multidimensional e várias funcionalidades já implementadas, como coordenação e</a:t>
            </a:r>
            <a:r>
              <a:rPr lang="pt-BR" baseline="0" dirty="0" smtClean="0"/>
              <a:t> </a:t>
            </a:r>
            <a:r>
              <a:rPr lang="pt-BR" dirty="0" smtClean="0"/>
              <a:t>busca textual. </a:t>
            </a:r>
          </a:p>
          <a:p>
            <a:endParaRPr lang="en-US" dirty="0" smtClean="0"/>
          </a:p>
          <a:p>
            <a:r>
              <a:rPr lang="pt-PT" dirty="0" smtClean="0"/>
              <a:t>Ele incorpora várias técnicas de projeção e oferece uma gama de funcionalidades para criar representações visuais e interagindo com eles em busca de</a:t>
            </a:r>
            <a:br>
              <a:rPr lang="pt-PT" dirty="0" smtClean="0"/>
            </a:br>
            <a:r>
              <a:rPr lang="pt-PT" sz="1200" kern="1200" dirty="0" smtClean="0">
                <a:solidFill>
                  <a:schemeClr val="tx1"/>
                </a:solidFill>
                <a:latin typeface="+mn-lt"/>
                <a:ea typeface="+mn-ea"/>
                <a:cs typeface="+mn-cs"/>
              </a:rPr>
              <a:t>interessantes relações de dados.</a:t>
            </a:r>
            <a:endParaRPr lang="pt-BR" dirty="0" smtClean="0"/>
          </a:p>
        </p:txBody>
      </p:sp>
      <p:sp>
        <p:nvSpPr>
          <p:cNvPr id="4" name="Slide Number Placeholder 3"/>
          <p:cNvSpPr>
            <a:spLocks noGrp="1"/>
          </p:cNvSpPr>
          <p:nvPr>
            <p:ph type="sldNum" sz="quarter" idx="10"/>
          </p:nvPr>
        </p:nvSpPr>
        <p:spPr/>
        <p:txBody>
          <a:bodyPr/>
          <a:lstStyle/>
          <a:p>
            <a:fld id="{1D9ED5D6-7A07-4285-918F-8536085EC98B}" type="slidenum">
              <a:rPr lang="pt-BR" smtClean="0"/>
              <a:pPr/>
              <a:t>30</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Projeções para a saída do espaço 2D um conjunto de pontos</a:t>
            </a:r>
            <a:br>
              <a:rPr lang="pt-PT" dirty="0" smtClean="0"/>
            </a:br>
            <a:r>
              <a:rPr lang="pt-PT" dirty="0" smtClean="0"/>
              <a:t>colocado em um avião, onde cada ponto representa um elemento de dados, ea proximidade ponto indica a probabilidade de uma estreita</a:t>
            </a:r>
            <a:br>
              <a:rPr lang="pt-PT" dirty="0" smtClean="0"/>
            </a:br>
            <a:r>
              <a:rPr lang="pt-PT" dirty="0" smtClean="0"/>
              <a:t>relação entre os elementos de dados correspondentes, de acordo com a medida de similaridade escolhido</a:t>
            </a:r>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32</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Para fins de exploração de cada ponto de dados é exibido como um círculo, normalmente chamado</a:t>
            </a:r>
            <a:br>
              <a:rPr lang="pt-PT" dirty="0" smtClean="0"/>
            </a:br>
            <a:r>
              <a:rPr lang="pt-PT" dirty="0" smtClean="0"/>
              <a:t>um nó. As ligações podem ser exibidas entre nós para</a:t>
            </a:r>
            <a:br>
              <a:rPr lang="pt-PT" dirty="0" smtClean="0"/>
            </a:br>
            <a:r>
              <a:rPr lang="pt-PT" dirty="0" smtClean="0"/>
              <a:t>transmitir algum tipo de relação entre os pontos dados,</a:t>
            </a:r>
            <a:br>
              <a:rPr lang="pt-PT" dirty="0" smtClean="0"/>
            </a:br>
            <a:r>
              <a:rPr lang="pt-PT" dirty="0" smtClean="0"/>
              <a:t>formando um gráfico ou uma triangulação.</a:t>
            </a:r>
            <a:br>
              <a:rPr lang="pt-PT" dirty="0" smtClean="0"/>
            </a:br>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33</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
            </a:r>
            <a:br>
              <a:rPr lang="pt-PT" dirty="0" smtClean="0"/>
            </a:br>
            <a:r>
              <a:rPr lang="pt-PT" dirty="0" smtClean="0"/>
              <a:t>O usuário pode alimentar o sistema com (1) um documento de cobrança, uma tabela de dados estruturada, (2) ou uma matriz de distância (3). Em</a:t>
            </a:r>
            <a:br>
              <a:rPr lang="pt-PT" dirty="0" smtClean="0"/>
            </a:br>
            <a:r>
              <a:rPr lang="pt-PT" dirty="0" smtClean="0"/>
              <a:t>primeiro caso, os documentos são convertidos em uma representação vetorial, a partir do qual são realizados cálculos de distância.</a:t>
            </a:r>
            <a:br>
              <a:rPr lang="pt-PT" dirty="0" smtClean="0"/>
            </a:br>
            <a:r>
              <a:rPr lang="pt-PT" dirty="0" smtClean="0"/>
              <a:t>Alternativamente, as distâncias podem ser calculados diretamente a partir do</a:t>
            </a:r>
            <a:r>
              <a:rPr lang="pt-PT" baseline="0" dirty="0" smtClean="0"/>
              <a:t> </a:t>
            </a:r>
            <a:r>
              <a:rPr lang="pt-PT" dirty="0" smtClean="0"/>
              <a:t>texto conjunto, ou uma matriz de distâncias podem ser alimentados no sistema.</a:t>
            </a:r>
            <a:br>
              <a:rPr lang="pt-PT" dirty="0" smtClean="0"/>
            </a:br>
            <a:r>
              <a:rPr lang="pt-PT" dirty="0" smtClean="0"/>
              <a:t>A partir de relações a uma distância de projecção 2D é gerado</a:t>
            </a:r>
            <a:r>
              <a:rPr lang="pt-PT" baseline="0" dirty="0" smtClean="0"/>
              <a:t> </a:t>
            </a:r>
            <a:r>
              <a:rPr lang="pt-PT" dirty="0" smtClean="0"/>
              <a:t>e os usuários podem interagir com a sua representação visual para ganhar</a:t>
            </a:r>
            <a:br>
              <a:rPr lang="pt-PT" dirty="0" smtClean="0"/>
            </a:br>
            <a:r>
              <a:rPr lang="pt-PT" dirty="0" smtClean="0"/>
              <a:t>percepção dos dados.</a:t>
            </a:r>
            <a:br>
              <a:rPr lang="pt-PT" dirty="0" smtClean="0"/>
            </a:br>
            <a:r>
              <a:rPr lang="pt-PT" dirty="0" smtClean="0"/>
              <a:t>PEx incorpora muitas funcionalidades adicionais para ajudar a exploração multidimensional das projeções de ambos os</a:t>
            </a:r>
            <a:r>
              <a:rPr lang="pt-PT" baseline="0" dirty="0" smtClean="0"/>
              <a:t> </a:t>
            </a:r>
            <a:r>
              <a:rPr lang="pt-PT" dirty="0" smtClean="0"/>
              <a:t>dados gerais da tabela e coleções de textos. Muitos dos que vão</a:t>
            </a:r>
            <a:r>
              <a:rPr lang="pt-PT" baseline="0" dirty="0" smtClean="0"/>
              <a:t> </a:t>
            </a:r>
            <a:r>
              <a:rPr lang="pt-PT" dirty="0" smtClean="0"/>
              <a:t>continuar a ser demonstrado na seção seguinte, como exemplificamos visualizações exploratório realizado em diferentes</a:t>
            </a:r>
            <a:br>
              <a:rPr lang="pt-PT" dirty="0" smtClean="0"/>
            </a:br>
            <a:r>
              <a:rPr lang="pt-PT" dirty="0" smtClean="0"/>
              <a:t>conjuntos de dados.</a:t>
            </a:r>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34</a:t>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A Figura 3 mostra todo o processo para gerar representações visuais interactivas de dados multidimensional no PEX.</a:t>
            </a: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Em (1) os documentos são convertidos para uma representa</a:t>
            </a:r>
            <a:r>
              <a:rPr lang="en-US" dirty="0" err="1" smtClean="0"/>
              <a:t>ção</a:t>
            </a:r>
            <a:r>
              <a:rPr lang="en-US" dirty="0" smtClean="0"/>
              <a:t> </a:t>
            </a:r>
            <a:r>
              <a:rPr lang="en-US" dirty="0" err="1" smtClean="0"/>
              <a:t>vetorial</a:t>
            </a:r>
            <a:r>
              <a:rPr lang="en-US" dirty="0" smtClean="0"/>
              <a:t> </a:t>
            </a:r>
            <a:r>
              <a:rPr lang="en-US" dirty="0" err="1" smtClean="0"/>
              <a:t>para</a:t>
            </a:r>
            <a:r>
              <a:rPr lang="en-US" dirty="0" smtClean="0"/>
              <a:t> </a:t>
            </a:r>
            <a:r>
              <a:rPr lang="en-US" dirty="0" err="1" smtClean="0"/>
              <a:t>depois</a:t>
            </a:r>
            <a:r>
              <a:rPr lang="en-US" dirty="0" smtClean="0"/>
              <a:t> ser</a:t>
            </a:r>
            <a:r>
              <a:rPr lang="en-US" baseline="0" dirty="0" smtClean="0"/>
              <a:t> </a:t>
            </a:r>
            <a:r>
              <a:rPr lang="en-US" baseline="0" dirty="0" err="1" smtClean="0"/>
              <a:t>calculada</a:t>
            </a:r>
            <a:r>
              <a:rPr lang="en-US" baseline="0" dirty="0" smtClean="0"/>
              <a:t> a </a:t>
            </a:r>
            <a:r>
              <a:rPr lang="en-US" baseline="0" dirty="0" err="1" smtClean="0"/>
              <a:t>distancia</a:t>
            </a:r>
            <a:r>
              <a:rPr lang="en-US" dirty="0" smtClean="0"/>
              <a:t>;</a:t>
            </a:r>
          </a:p>
          <a:p>
            <a:r>
              <a:rPr lang="en-US" dirty="0" err="1" smtClean="0"/>
              <a:t>Em</a:t>
            </a:r>
            <a:r>
              <a:rPr lang="en-US" dirty="0" smtClean="0"/>
              <a:t> (2) as </a:t>
            </a:r>
            <a:r>
              <a:rPr lang="en-US" dirty="0" err="1" smtClean="0"/>
              <a:t>distâncias</a:t>
            </a:r>
            <a:r>
              <a:rPr lang="en-US" dirty="0" smtClean="0"/>
              <a:t> </a:t>
            </a:r>
            <a:r>
              <a:rPr lang="en-US" dirty="0" err="1" smtClean="0"/>
              <a:t>são</a:t>
            </a:r>
            <a:r>
              <a:rPr lang="en-US" dirty="0" smtClean="0"/>
              <a:t> </a:t>
            </a:r>
            <a:r>
              <a:rPr lang="en-US" dirty="0" err="1" smtClean="0"/>
              <a:t>calculadas</a:t>
            </a:r>
            <a:r>
              <a:rPr lang="en-US" dirty="0" smtClean="0"/>
              <a:t> </a:t>
            </a:r>
            <a:r>
              <a:rPr lang="en-US" dirty="0" err="1" smtClean="0"/>
              <a:t>diretamente</a:t>
            </a:r>
            <a:r>
              <a:rPr lang="en-US" dirty="0" smtClean="0"/>
              <a:t>;</a:t>
            </a:r>
          </a:p>
          <a:p>
            <a:r>
              <a:rPr lang="en-US" dirty="0" err="1" smtClean="0"/>
              <a:t>Em</a:t>
            </a:r>
            <a:r>
              <a:rPr lang="en-US" dirty="0" smtClean="0"/>
              <a:t> (3) a </a:t>
            </a:r>
            <a:r>
              <a:rPr lang="en-US" dirty="0" err="1" smtClean="0"/>
              <a:t>matriz</a:t>
            </a:r>
            <a:r>
              <a:rPr lang="en-US" dirty="0" smtClean="0"/>
              <a:t> de </a:t>
            </a:r>
            <a:r>
              <a:rPr lang="en-US" dirty="0" err="1" smtClean="0"/>
              <a:t>distância</a:t>
            </a:r>
            <a:r>
              <a:rPr lang="en-US" dirty="0" smtClean="0"/>
              <a:t> é </a:t>
            </a:r>
            <a:r>
              <a:rPr lang="en-US" dirty="0" err="1" smtClean="0"/>
              <a:t>inserida</a:t>
            </a:r>
            <a:r>
              <a:rPr lang="en-US" dirty="0" smtClean="0"/>
              <a:t> </a:t>
            </a:r>
            <a:r>
              <a:rPr lang="en-US" dirty="0" err="1" smtClean="0"/>
              <a:t>diretamente</a:t>
            </a:r>
            <a:r>
              <a:rPr lang="en-US" dirty="0" smtClean="0"/>
              <a:t>.</a:t>
            </a: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Após</a:t>
            </a:r>
            <a:r>
              <a:rPr lang="en-US" baseline="0" dirty="0" smtClean="0"/>
              <a:t> um </a:t>
            </a:r>
            <a:r>
              <a:rPr lang="en-US" baseline="0" dirty="0" err="1" smtClean="0"/>
              <a:t>desses</a:t>
            </a:r>
            <a:r>
              <a:rPr lang="en-US" baseline="0" dirty="0" smtClean="0"/>
              <a:t> 3 </a:t>
            </a:r>
            <a:r>
              <a:rPr lang="en-US" baseline="0" dirty="0" err="1" smtClean="0"/>
              <a:t>passos</a:t>
            </a:r>
            <a:r>
              <a:rPr lang="en-US" baseline="0" dirty="0" smtClean="0"/>
              <a:t>, a </a:t>
            </a:r>
            <a:r>
              <a:rPr lang="en-US" baseline="0" dirty="0" err="1" smtClean="0"/>
              <a:t>distancia</a:t>
            </a:r>
            <a:r>
              <a:rPr lang="en-US" baseline="0" dirty="0" smtClean="0"/>
              <a:t> é </a:t>
            </a:r>
            <a:r>
              <a:rPr lang="en-US" baseline="0" dirty="0" err="1" smtClean="0"/>
              <a:t>calculada</a:t>
            </a:r>
            <a:r>
              <a:rPr lang="en-US" baseline="0" dirty="0" smtClean="0"/>
              <a:t> </a:t>
            </a:r>
            <a:r>
              <a:rPr lang="pt-PT" dirty="0" smtClean="0"/>
              <a:t>e a projeção 2D é gerada</a:t>
            </a:r>
            <a:r>
              <a:rPr lang="pt-PT" baseline="0" dirty="0" smtClean="0"/>
              <a:t> </a:t>
            </a:r>
            <a:r>
              <a:rPr lang="pt-PT" dirty="0" smtClean="0"/>
              <a:t>e os usuários podem interagir com a sua representação visual para ganhar</a:t>
            </a:r>
            <a:br>
              <a:rPr lang="pt-PT" dirty="0" smtClean="0"/>
            </a:br>
            <a:r>
              <a:rPr lang="pt-PT" dirty="0" smtClean="0"/>
              <a:t>percepção dos dados.</a:t>
            </a:r>
            <a:endParaRPr lang="pt-BR" dirty="0" smtClean="0"/>
          </a:p>
          <a:p>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35</a:t>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Grande volume de informação e/ou representação ininteligível: o que faz ser </a:t>
            </a:r>
            <a:r>
              <a:rPr lang="pt-BR" dirty="0" err="1" smtClean="0"/>
              <a:t>necessario</a:t>
            </a:r>
            <a:r>
              <a:rPr lang="pt-BR" baseline="0" dirty="0" smtClean="0"/>
              <a:t> reduzir a quantidade de </a:t>
            </a:r>
            <a:r>
              <a:rPr lang="pt-BR" baseline="0" dirty="0" err="1" smtClean="0"/>
              <a:t>informacao</a:t>
            </a:r>
            <a:r>
              <a:rPr lang="pt-BR" baseline="0" dirty="0" smtClean="0"/>
              <a:t>, ou realizar algum estudo para ver qual </a:t>
            </a:r>
            <a:r>
              <a:rPr lang="pt-BR" baseline="0" dirty="0" err="1" smtClean="0"/>
              <a:t>informacao</a:t>
            </a:r>
            <a:r>
              <a:rPr lang="pt-BR" baseline="0" dirty="0" smtClean="0"/>
              <a:t> é mais relevante e deve estar presente no conjunto de dados.</a:t>
            </a:r>
            <a:r>
              <a:rPr lang="pt-BR" dirty="0" smtClean="0"/>
              <a:t> </a:t>
            </a:r>
          </a:p>
          <a:p>
            <a:endParaRPr lang="pt-BR" dirty="0" smtClean="0"/>
          </a:p>
          <a:p>
            <a:r>
              <a:rPr lang="pt-BR" dirty="0" smtClean="0"/>
              <a:t>Pode eliminar alguma da informação sobre o conjunto de dados:</a:t>
            </a:r>
            <a:r>
              <a:rPr lang="pt-BR" baseline="0" dirty="0" smtClean="0"/>
              <a:t> as </a:t>
            </a:r>
            <a:r>
              <a:rPr lang="pt-BR" baseline="0" dirty="0" err="1" smtClean="0"/>
              <a:t>informaçoes</a:t>
            </a:r>
            <a:r>
              <a:rPr lang="pt-BR" baseline="0" dirty="0" smtClean="0"/>
              <a:t> podem se misturar devido a falta de </a:t>
            </a:r>
            <a:r>
              <a:rPr lang="pt-BR" baseline="0" dirty="0" err="1" smtClean="0"/>
              <a:t>organizaçao</a:t>
            </a:r>
            <a:r>
              <a:rPr lang="pt-BR" baseline="0" dirty="0" smtClean="0"/>
              <a:t> e sendo assim alguma </a:t>
            </a:r>
            <a:r>
              <a:rPr lang="pt-BR" baseline="0" dirty="0" err="1" smtClean="0"/>
              <a:t>informacao</a:t>
            </a:r>
            <a:r>
              <a:rPr lang="pt-BR" baseline="0" dirty="0" smtClean="0"/>
              <a:t> relevante pode ser eliminada.</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A comprovação de que visualizações em 3D são mais efetivas do que em 2D:</a:t>
            </a:r>
            <a:r>
              <a:rPr lang="pt-BR" baseline="0" dirty="0" smtClean="0"/>
              <a:t> </a:t>
            </a:r>
            <a:r>
              <a:rPr lang="pt-BR" dirty="0" smtClean="0"/>
              <a:t>a construção de uma imagem 3D é </a:t>
            </a:r>
            <a:r>
              <a:rPr lang="pt-BR" dirty="0" err="1" smtClean="0"/>
              <a:t>intutiva</a:t>
            </a:r>
            <a:r>
              <a:rPr lang="pt-BR" dirty="0" smtClean="0"/>
              <a:t> e ajuda na visualização de dados quando os mesmos já possuem uma representação geométrica</a:t>
            </a:r>
            <a:r>
              <a:rPr lang="pt-BR" baseline="0" dirty="0" smtClean="0"/>
              <a:t> </a:t>
            </a:r>
            <a:r>
              <a:rPr lang="pt-BR" dirty="0" smtClean="0"/>
              <a:t>intrínseca em três dimensões. No entanto, para outros tipos de dados como, por exemplo, desenho de</a:t>
            </a:r>
            <a:r>
              <a:rPr lang="pt-BR" baseline="0" dirty="0" smtClean="0"/>
              <a:t> </a:t>
            </a:r>
            <a:r>
              <a:rPr lang="pt-BR" dirty="0" smtClean="0"/>
              <a:t>grafos ainda não se pode </a:t>
            </a:r>
            <a:r>
              <a:rPr lang="pt-BR" dirty="0" err="1" smtClean="0"/>
              <a:t>aﬁrmar</a:t>
            </a:r>
            <a:r>
              <a:rPr lang="pt-BR" dirty="0" smtClean="0"/>
              <a:t> que 3D é melhor do que 2D.</a:t>
            </a:r>
          </a:p>
          <a:p>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43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smtClean="0">
                <a:solidFill>
                  <a:schemeClr val="tx1"/>
                </a:solidFill>
                <a:latin typeface="+mn-lt"/>
                <a:ea typeface="+mn-ea"/>
                <a:cs typeface="+mn-cs"/>
              </a:rPr>
              <a:t>NASCIMENTO, H. A. do; FERREIRA, C. B. R. Visualização de Informações - Uma Abordagem Prática. In: UNISINOS, 2005. Rio Grande do Sul. XXV Congresso da Sociedade Brasileira de Computação. Rio Grande do Sul: São Leopoldo, 2005, p. 1262-1312. </a:t>
            </a:r>
            <a:endParaRPr lang="pt-BR" smtClean="0"/>
          </a:p>
          <a:p>
            <a:endParaRPr lang="pt-BR" smtClean="0"/>
          </a:p>
          <a:p>
            <a:r>
              <a:rPr lang="pt-BR" sz="1200" b="0" i="0" u="none" strike="noStrike" kern="1200" baseline="0" smtClean="0">
                <a:solidFill>
                  <a:schemeClr val="tx1"/>
                </a:solidFill>
                <a:latin typeface="+mn-lt"/>
                <a:ea typeface="+mn-ea"/>
                <a:cs typeface="+mn-cs"/>
              </a:rPr>
              <a:t>FREITAS, C. M. D. S. Et al. Introdução a Visualização da Informações. </a:t>
            </a:r>
            <a:r>
              <a:rPr lang="pt-BR" sz="1200" b="1" i="0" u="none" strike="noStrike" kern="1200" baseline="0" smtClean="0">
                <a:solidFill>
                  <a:schemeClr val="tx1"/>
                </a:solidFill>
                <a:latin typeface="+mn-lt"/>
                <a:ea typeface="+mn-ea"/>
                <a:cs typeface="+mn-cs"/>
              </a:rPr>
              <a:t>RITA</a:t>
            </a:r>
            <a:r>
              <a:rPr lang="pt-BR" sz="1200" b="0" i="0" u="none" strike="noStrike" kern="1200" baseline="0" smtClean="0">
                <a:solidFill>
                  <a:schemeClr val="tx1"/>
                </a:solidFill>
                <a:latin typeface="+mn-lt"/>
                <a:ea typeface="+mn-ea"/>
                <a:cs typeface="+mn-cs"/>
              </a:rPr>
              <a:t>- Revista de Informática Teórica e aplicada, instituto de informática UFRGS, porto Alegre, v.8, n. 2, p. 143-158, out., 2001. </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3</a:t>
            </a:fld>
            <a:endParaRPr lang="pt-BR"/>
          </a:p>
        </p:txBody>
      </p:sp>
    </p:spTree>
    <p:extLst>
      <p:ext uri="{BB962C8B-B14F-4D97-AF65-F5344CB8AC3E}">
        <p14:creationId xmlns:p14="http://schemas.microsoft.com/office/powerpoint/2010/main" xmlns="" val="2109316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pt-BR" dirty="0" smtClean="0"/>
              <a:t>As técnicas de visualização que são apresentadas estão voltadas para uso</a:t>
            </a:r>
            <a:r>
              <a:rPr lang="pt-BR" baseline="0" dirty="0" smtClean="0"/>
              <a:t> </a:t>
            </a:r>
            <a:r>
              <a:rPr lang="pt-BR" dirty="0" smtClean="0"/>
              <a:t>em um computador convencional. Contudo, com a popularização dos celulares e dos Assistentes Pessoais de Dados (como os </a:t>
            </a:r>
            <a:r>
              <a:rPr lang="pt-BR" dirty="0" err="1" smtClean="0"/>
              <a:t>Palms</a:t>
            </a:r>
            <a:r>
              <a:rPr lang="pt-BR" dirty="0" smtClean="0"/>
              <a:t> e os </a:t>
            </a:r>
            <a:r>
              <a:rPr lang="pt-BR" dirty="0" err="1" smtClean="0"/>
              <a:t>Pocket</a:t>
            </a:r>
            <a:r>
              <a:rPr lang="pt-BR" dirty="0" smtClean="0"/>
              <a:t> </a:t>
            </a:r>
            <a:r>
              <a:rPr lang="pt-BR" dirty="0" err="1" smtClean="0"/>
              <a:t>PCs</a:t>
            </a:r>
            <a:r>
              <a:rPr lang="pt-BR" dirty="0" smtClean="0"/>
              <a:t>), há um interesse cada vez</a:t>
            </a:r>
            <a:r>
              <a:rPr lang="pt-BR" baseline="0" dirty="0" smtClean="0"/>
              <a:t> </a:t>
            </a:r>
            <a:r>
              <a:rPr lang="pt-BR" dirty="0" smtClean="0"/>
              <a:t>maior de se disponibilizar para esses dispositivos as mesmas aplicações que hoje rodam</a:t>
            </a:r>
            <a:r>
              <a:rPr lang="pt-BR" baseline="0" dirty="0" smtClean="0"/>
              <a:t> </a:t>
            </a:r>
            <a:r>
              <a:rPr lang="pt-BR" dirty="0" smtClean="0"/>
              <a:t>em um PC. </a:t>
            </a:r>
          </a:p>
          <a:p>
            <a:endParaRPr lang="pt-BR" dirty="0" smtClean="0"/>
          </a:p>
          <a:p>
            <a:r>
              <a:rPr lang="pt-BR" dirty="0" smtClean="0"/>
              <a:t>Apesar do ganho em mobilidade, tais equipamentos infelizmente apresentam</a:t>
            </a:r>
            <a:r>
              <a:rPr lang="pt-BR" baseline="0" dirty="0" smtClean="0"/>
              <a:t> </a:t>
            </a:r>
            <a:r>
              <a:rPr lang="pt-BR" dirty="0" smtClean="0"/>
              <a:t>dois fortes obstáculos à visualização de informações. O primeiro é que a resolução de sua</a:t>
            </a:r>
            <a:r>
              <a:rPr lang="pt-BR" baseline="0" dirty="0" smtClean="0"/>
              <a:t> </a:t>
            </a:r>
            <a:r>
              <a:rPr lang="pt-BR" dirty="0" smtClean="0"/>
              <a:t>tela é em geral inferior a de um monitor moderno, o que implica em uma menor quantidade de dados que podem ser mostrados e, portanto, em uma baixa expressividade das visualizações. </a:t>
            </a:r>
          </a:p>
          <a:p>
            <a:endParaRPr lang="pt-BR" dirty="0" smtClean="0"/>
          </a:p>
          <a:p>
            <a:r>
              <a:rPr lang="pt-BR" dirty="0" smtClean="0"/>
              <a:t>O outro fator diz respeito ao tamanho reduzido da tela, que </a:t>
            </a:r>
            <a:r>
              <a:rPr lang="pt-BR" dirty="0" err="1" smtClean="0"/>
              <a:t>diﬁculta</a:t>
            </a:r>
            <a:r>
              <a:rPr lang="pt-BR" dirty="0" smtClean="0"/>
              <a:t> a percepção de detalhes de uma imagem, mesmo se apresentada em um equipamento com alta</a:t>
            </a:r>
            <a:r>
              <a:rPr lang="pt-BR" baseline="0" dirty="0" smtClean="0"/>
              <a:t> </a:t>
            </a:r>
            <a:r>
              <a:rPr lang="pt-BR" dirty="0" smtClean="0"/>
              <a:t>resolução. </a:t>
            </a:r>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44</a:t>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Uma sugestão visando compensar tais limitações consiste em utilizar técnicas</a:t>
            </a:r>
            <a:r>
              <a:rPr lang="pt-BR" baseline="0" dirty="0" smtClean="0"/>
              <a:t> </a:t>
            </a:r>
            <a:r>
              <a:rPr lang="pt-BR" dirty="0" smtClean="0"/>
              <a:t>de visualização que integram, em uma mesma imagem, uma visão global e uma região</a:t>
            </a:r>
            <a:r>
              <a:rPr lang="pt-BR" baseline="0" dirty="0" smtClean="0"/>
              <a:t> </a:t>
            </a:r>
            <a:r>
              <a:rPr lang="pt-BR" dirty="0" smtClean="0"/>
              <a:t>ampliada dos dados. Animações também devem ser empregadas para garantir uma transição suave da imagem e,</a:t>
            </a:r>
            <a:r>
              <a:rPr lang="pt-BR" baseline="0" dirty="0" smtClean="0"/>
              <a:t> </a:t>
            </a:r>
            <a:r>
              <a:rPr lang="pt-BR" dirty="0" smtClean="0"/>
              <a:t>desta forma, a preservação do mapa mental, quando o usuário navega na visualização.</a:t>
            </a:r>
          </a:p>
          <a:p>
            <a:endParaRPr lang="pt-BR" dirty="0"/>
          </a:p>
        </p:txBody>
      </p:sp>
      <p:sp>
        <p:nvSpPr>
          <p:cNvPr id="4" name="Slide Number Placeholder 3"/>
          <p:cNvSpPr>
            <a:spLocks noGrp="1"/>
          </p:cNvSpPr>
          <p:nvPr>
            <p:ph type="sldNum" sz="quarter" idx="10"/>
          </p:nvPr>
        </p:nvSpPr>
        <p:spPr/>
        <p:txBody>
          <a:bodyPr/>
          <a:lstStyle/>
          <a:p>
            <a:fld id="{1D9ED5D6-7A07-4285-918F-8536085EC98B}" type="slidenum">
              <a:rPr lang="pt-BR" smtClean="0"/>
              <a:pPr/>
              <a:t>45</a:t>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Chen, C. (2005). Top 10 Unsolved Information Visualization Problems. </a:t>
            </a:r>
            <a:r>
              <a:rPr lang="en-US" sz="1200" b="0" i="1" u="none" strike="noStrike" kern="1200" baseline="0" dirty="0" smtClean="0">
                <a:solidFill>
                  <a:schemeClr val="tx1"/>
                </a:solidFill>
                <a:latin typeface="+mn-lt"/>
                <a:ea typeface="+mn-ea"/>
                <a:cs typeface="+mn-cs"/>
              </a:rPr>
              <a:t>IEEE </a:t>
            </a:r>
            <a:r>
              <a:rPr lang="pt-BR" sz="1200" b="0" i="1" u="none" strike="noStrike" kern="1200" baseline="0" dirty="0" smtClean="0">
                <a:solidFill>
                  <a:schemeClr val="tx1"/>
                </a:solidFill>
                <a:latin typeface="+mn-lt"/>
                <a:ea typeface="+mn-ea"/>
                <a:cs typeface="+mn-cs"/>
              </a:rPr>
              <a:t>Computer </a:t>
            </a:r>
            <a:r>
              <a:rPr lang="pt-BR" sz="1200" b="0" i="1" u="none" strike="noStrike" kern="1200" baseline="0" dirty="0" err="1" smtClean="0">
                <a:solidFill>
                  <a:schemeClr val="tx1"/>
                </a:solidFill>
                <a:latin typeface="+mn-lt"/>
                <a:ea typeface="+mn-ea"/>
                <a:cs typeface="+mn-cs"/>
              </a:rPr>
              <a:t>Graphics</a:t>
            </a:r>
            <a:r>
              <a:rPr lang="pt-BR" sz="1200" b="0" i="1" u="none" strike="noStrike" kern="1200" baseline="0" dirty="0" smtClean="0">
                <a:solidFill>
                  <a:schemeClr val="tx1"/>
                </a:solidFill>
                <a:latin typeface="+mn-lt"/>
                <a:ea typeface="+mn-ea"/>
                <a:cs typeface="+mn-cs"/>
              </a:rPr>
              <a:t> </a:t>
            </a:r>
            <a:r>
              <a:rPr lang="pt-BR" sz="1200" b="0" i="1" u="none" strike="noStrike" kern="1200" baseline="0" dirty="0" err="1" smtClean="0">
                <a:solidFill>
                  <a:schemeClr val="tx1"/>
                </a:solidFill>
                <a:latin typeface="+mn-lt"/>
                <a:ea typeface="+mn-ea"/>
                <a:cs typeface="+mn-cs"/>
              </a:rPr>
              <a:t>and</a:t>
            </a:r>
            <a:r>
              <a:rPr lang="pt-BR" sz="1200" b="0" i="1" u="none" strike="noStrike" kern="1200" baseline="0" dirty="0" smtClean="0">
                <a:solidFill>
                  <a:schemeClr val="tx1"/>
                </a:solidFill>
                <a:latin typeface="+mn-lt"/>
                <a:ea typeface="+mn-ea"/>
                <a:cs typeface="+mn-cs"/>
              </a:rPr>
              <a:t> </a:t>
            </a:r>
            <a:r>
              <a:rPr lang="pt-BR" sz="1200" b="0" i="1" u="none" strike="noStrike" kern="1200" baseline="0" dirty="0" err="1" smtClean="0">
                <a:solidFill>
                  <a:schemeClr val="tx1"/>
                </a:solidFill>
                <a:latin typeface="+mn-lt"/>
                <a:ea typeface="+mn-ea"/>
                <a:cs typeface="+mn-cs"/>
              </a:rPr>
              <a:t>Applications</a:t>
            </a:r>
            <a:r>
              <a:rPr lang="pt-BR" sz="1200" b="0" i="1" u="none" strike="noStrike" kern="1200" baseline="0" dirty="0" smtClean="0">
                <a:solidFill>
                  <a:schemeClr val="tx1"/>
                </a:solidFill>
                <a:latin typeface="+mn-lt"/>
                <a:ea typeface="+mn-ea"/>
                <a:cs typeface="+mn-cs"/>
              </a:rPr>
              <a:t> 25 </a:t>
            </a:r>
            <a:r>
              <a:rPr lang="pt-BR" sz="1200" b="0" i="0" u="none" strike="noStrike" kern="1200" baseline="0" dirty="0" smtClean="0">
                <a:solidFill>
                  <a:schemeClr val="tx1"/>
                </a:solidFill>
                <a:latin typeface="+mn-lt"/>
                <a:ea typeface="+mn-ea"/>
                <a:cs typeface="+mn-cs"/>
              </a:rPr>
              <a:t>(4), pp. 12-16.</a:t>
            </a:r>
          </a:p>
          <a:p>
            <a:endParaRPr lang="pt-BR" sz="1200" b="0"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Visualização de Informação apresenta uma série de desafios a serem superados, seja na consolidação de suas técnicas e conceitos, seja na  utilização de seus resultados por outras áreas. Efetuar pesquisas na direção desses desafios implica o aperfeiçoamento da área e, por </a:t>
            </a:r>
            <a:r>
              <a:rPr lang="pt-BR" sz="1200" b="0" i="0" u="none" strike="noStrike" kern="1200" baseline="0" dirty="0" err="1" smtClean="0">
                <a:solidFill>
                  <a:schemeClr val="tx1"/>
                </a:solidFill>
                <a:latin typeface="+mn-lt"/>
                <a:ea typeface="+mn-ea"/>
                <a:cs typeface="+mn-cs"/>
              </a:rPr>
              <a:t>conseqüência</a:t>
            </a:r>
            <a:r>
              <a:rPr lang="pt-BR" sz="1200" b="0" i="0" u="none" strike="noStrike" kern="1200" baseline="0" dirty="0" smtClean="0">
                <a:solidFill>
                  <a:schemeClr val="tx1"/>
                </a:solidFill>
                <a:latin typeface="+mn-lt"/>
                <a:ea typeface="+mn-ea"/>
                <a:cs typeface="+mn-cs"/>
              </a:rPr>
              <a:t>, traz melhorias ao processo de gestão de informação.</a:t>
            </a:r>
          </a:p>
          <a:p>
            <a:r>
              <a:rPr lang="pt-BR" sz="1200" b="0" i="0" u="none" strike="noStrike" kern="1200" baseline="0" dirty="0" smtClean="0">
                <a:solidFill>
                  <a:schemeClr val="tx1"/>
                </a:solidFill>
                <a:latin typeface="+mn-lt"/>
                <a:ea typeface="+mn-ea"/>
                <a:cs typeface="+mn-cs"/>
              </a:rPr>
              <a:t>Nesse sentido, uma abordagem para apresentar os problemas da área é listar seus maiores problemas ainda não resolvidos.</a:t>
            </a:r>
          </a:p>
          <a:p>
            <a:endParaRPr lang="pt-BR" sz="1200" b="0" i="0" u="none" strike="noStrike" kern="1200" baseline="0" dirty="0" smtClean="0">
              <a:solidFill>
                <a:schemeClr val="tx1"/>
              </a:solidFill>
              <a:latin typeface="+mn-lt"/>
              <a:ea typeface="+mn-ea"/>
              <a:cs typeface="+mn-cs"/>
            </a:endParaRPr>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47</a:t>
            </a:fld>
            <a:endParaRPr lang="pt-BR"/>
          </a:p>
        </p:txBody>
      </p:sp>
    </p:spTree>
    <p:extLst>
      <p:ext uri="{BB962C8B-B14F-4D97-AF65-F5344CB8AC3E}">
        <p14:creationId xmlns:p14="http://schemas.microsoft.com/office/powerpoint/2010/main" xmlns="" val="3242297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48</a:t>
            </a:fld>
            <a:endParaRPr lang="pt-BR"/>
          </a:p>
        </p:txBody>
      </p:sp>
    </p:spTree>
    <p:extLst>
      <p:ext uri="{BB962C8B-B14F-4D97-AF65-F5344CB8AC3E}">
        <p14:creationId xmlns:p14="http://schemas.microsoft.com/office/powerpoint/2010/main" xmlns="" val="3242297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49</a:t>
            </a:fld>
            <a:endParaRPr lang="pt-BR"/>
          </a:p>
        </p:txBody>
      </p:sp>
    </p:spTree>
    <p:extLst>
      <p:ext uri="{BB962C8B-B14F-4D97-AF65-F5344CB8AC3E}">
        <p14:creationId xmlns:p14="http://schemas.microsoft.com/office/powerpoint/2010/main" xmlns="" val="3242297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50</a:t>
            </a:fld>
            <a:endParaRPr lang="pt-BR"/>
          </a:p>
        </p:txBody>
      </p:sp>
    </p:spTree>
    <p:extLst>
      <p:ext uri="{BB962C8B-B14F-4D97-AF65-F5344CB8AC3E}">
        <p14:creationId xmlns:p14="http://schemas.microsoft.com/office/powerpoint/2010/main" xmlns="" val="32422977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Thomas, J. J.; Cook, K. A. (Eds.) (2005). </a:t>
            </a:r>
            <a:r>
              <a:rPr lang="en-US" sz="1200" b="0" i="1" u="none" strike="noStrike" kern="1200" baseline="0" dirty="0" smtClean="0">
                <a:solidFill>
                  <a:schemeClr val="tx1"/>
                </a:solidFill>
                <a:latin typeface="+mn-lt"/>
                <a:ea typeface="+mn-ea"/>
                <a:cs typeface="+mn-cs"/>
              </a:rPr>
              <a:t>Illuminating the Path – Research and Development Agenda for Visual Analytics</a:t>
            </a:r>
            <a:r>
              <a:rPr lang="en-US" sz="1200" b="0" i="0" u="none" strike="noStrike" kern="1200" baseline="0" dirty="0" smtClean="0">
                <a:solidFill>
                  <a:schemeClr val="tx1"/>
                </a:solidFill>
                <a:latin typeface="+mn-lt"/>
                <a:ea typeface="+mn-ea"/>
                <a:cs typeface="+mn-cs"/>
              </a:rPr>
              <a:t>. National Visualization and Analytics </a:t>
            </a:r>
            <a:r>
              <a:rPr lang="pt-BR" sz="1200" b="0" i="0" u="none" strike="noStrike" kern="1200" baseline="0" dirty="0" smtClean="0">
                <a:solidFill>
                  <a:schemeClr val="tx1"/>
                </a:solidFill>
                <a:latin typeface="+mn-lt"/>
                <a:ea typeface="+mn-ea"/>
                <a:cs typeface="+mn-cs"/>
              </a:rPr>
              <a:t>Center. IEEE Press.</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51</a:t>
            </a:fld>
            <a:endParaRPr lang="pt-BR"/>
          </a:p>
        </p:txBody>
      </p:sp>
    </p:spTree>
    <p:extLst>
      <p:ext uri="{BB962C8B-B14F-4D97-AF65-F5344CB8AC3E}">
        <p14:creationId xmlns:p14="http://schemas.microsoft.com/office/powerpoint/2010/main" xmlns="" val="1974997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52</a:t>
            </a:fld>
            <a:endParaRPr lang="pt-BR"/>
          </a:p>
        </p:txBody>
      </p:sp>
    </p:spTree>
    <p:extLst>
      <p:ext uri="{BB962C8B-B14F-4D97-AF65-F5344CB8AC3E}">
        <p14:creationId xmlns:p14="http://schemas.microsoft.com/office/powerpoint/2010/main" xmlns="" val="3877563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smtClean="0">
                <a:solidFill>
                  <a:schemeClr val="tx1"/>
                </a:solidFill>
                <a:latin typeface="+mn-lt"/>
                <a:ea typeface="+mn-ea"/>
                <a:cs typeface="+mn-cs"/>
              </a:rPr>
              <a:t>O conjunto de problemas apresentados nesta seção não esgota os problemas de Visualização de Informação, mas indica caminhos pelos quais a área pode evoluir e, por </a:t>
            </a:r>
            <a:r>
              <a:rPr lang="pt-BR" sz="1200" b="0" i="0" u="none" strike="noStrike" kern="1200" baseline="0" dirty="0" err="1" smtClean="0">
                <a:solidFill>
                  <a:schemeClr val="tx1"/>
                </a:solidFill>
                <a:latin typeface="+mn-lt"/>
                <a:ea typeface="+mn-ea"/>
                <a:cs typeface="+mn-cs"/>
              </a:rPr>
              <a:t>conseqüência</a:t>
            </a:r>
            <a:r>
              <a:rPr lang="pt-BR" sz="1200" b="0" i="0" u="none" strike="noStrike" kern="1200" baseline="0" dirty="0" smtClean="0">
                <a:solidFill>
                  <a:schemeClr val="tx1"/>
                </a:solidFill>
                <a:latin typeface="+mn-lt"/>
                <a:ea typeface="+mn-ea"/>
                <a:cs typeface="+mn-cs"/>
              </a:rPr>
              <a:t>, melhorar seu suporte à gestão de informação.</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53</a:t>
            </a:fld>
            <a:endParaRPr lang="pt-BR"/>
          </a:p>
        </p:txBody>
      </p:sp>
    </p:spTree>
    <p:extLst>
      <p:ext uri="{BB962C8B-B14F-4D97-AF65-F5344CB8AC3E}">
        <p14:creationId xmlns:p14="http://schemas.microsoft.com/office/powerpoint/2010/main" xmlns="" val="489321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A visualização pode ser compreendida como uma interface amigável que facilita a compreensão do usuário acerca de determinada informação, a qual, sem uma visualização, exigiria maior esforço para ser compreendida, pois a apresentação de dados de forma gráfica (através de imagens, figuras, e quaisquer outros recursos gráficos) permite ao usuário utilizar sua percepção visual para melhor analisar e compreender a informação.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4</a:t>
            </a:fld>
            <a:endParaRPr lang="pt-BR"/>
          </a:p>
        </p:txBody>
      </p:sp>
    </p:spTree>
    <p:extLst>
      <p:ext uri="{BB962C8B-B14F-4D97-AF65-F5344CB8AC3E}">
        <p14:creationId xmlns:p14="http://schemas.microsoft.com/office/powerpoint/2010/main" xmlns="" val="210931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Para utilizar uma técnica de visualização é necessário que sejam identificados alguns componentes essenciais. Esses componentes são encontrados a partir de um modelo de referência [Haber </a:t>
            </a:r>
            <a:r>
              <a:rPr lang="pt-BR" sz="1200" dirty="0" err="1" smtClean="0"/>
              <a:t>and</a:t>
            </a:r>
            <a:r>
              <a:rPr lang="pt-BR" sz="1200" dirty="0" smtClean="0"/>
              <a:t> Macnabb90].</a:t>
            </a:r>
          </a:p>
          <a:p>
            <a:endParaRPr lang="pt-BR" sz="1200" b="0" i="0" u="none" strike="noStrike" kern="1200" baseline="0" dirty="0" smtClean="0">
              <a:solidFill>
                <a:schemeClr val="tx1"/>
              </a:solidFill>
              <a:latin typeface="+mn-lt"/>
              <a:ea typeface="+mn-ea"/>
              <a:cs typeface="+mn-cs"/>
            </a:endParaRPr>
          </a:p>
          <a:p>
            <a:r>
              <a:rPr lang="pt-BR" sz="1200" b="0" i="0" u="none" strike="noStrike" kern="1200" baseline="0" dirty="0" smtClean="0">
                <a:solidFill>
                  <a:schemeClr val="tx1"/>
                </a:solidFill>
                <a:latin typeface="+mn-lt"/>
                <a:ea typeface="+mn-ea"/>
                <a:cs typeface="+mn-cs"/>
              </a:rPr>
              <a:t>À </a:t>
            </a:r>
            <a:r>
              <a:rPr lang="pt-BR" sz="1200" b="0" i="0" u="none" strike="noStrike" kern="1200" baseline="0" dirty="0" err="1" smtClean="0">
                <a:solidFill>
                  <a:schemeClr val="tx1"/>
                </a:solidFill>
                <a:latin typeface="+mn-lt"/>
                <a:ea typeface="+mn-ea"/>
                <a:cs typeface="+mn-cs"/>
              </a:rPr>
              <a:t>sequência</a:t>
            </a:r>
            <a:r>
              <a:rPr lang="pt-BR" sz="1200" b="0" i="0" u="none" strike="noStrike" kern="1200" baseline="0" dirty="0" smtClean="0">
                <a:solidFill>
                  <a:schemeClr val="tx1"/>
                </a:solidFill>
                <a:latin typeface="+mn-lt"/>
                <a:ea typeface="+mn-ea"/>
                <a:cs typeface="+mn-cs"/>
              </a:rPr>
              <a:t> de atividades “combináveis” de informações voltadas para uma representação visual, dá-se o nome modelo de referência. </a:t>
            </a:r>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5</a:t>
            </a:fld>
            <a:endParaRPr lang="pt-BR"/>
          </a:p>
        </p:txBody>
      </p:sp>
    </p:spTree>
    <p:extLst>
      <p:ext uri="{BB962C8B-B14F-4D97-AF65-F5344CB8AC3E}">
        <p14:creationId xmlns:p14="http://schemas.microsoft.com/office/powerpoint/2010/main" xmlns="" val="57900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t>Haber e </a:t>
            </a:r>
            <a:r>
              <a:rPr lang="pt-BR" sz="1200" dirty="0" err="1" smtClean="0"/>
              <a:t>Macnabb</a:t>
            </a:r>
            <a:r>
              <a:rPr lang="pt-BR" sz="1200" dirty="0" smtClean="0"/>
              <a:t> propuseram um modelo de referência </a:t>
            </a:r>
            <a:r>
              <a:rPr lang="pt-BR" sz="1200" dirty="0" err="1" smtClean="0"/>
              <a:t>semples</a:t>
            </a:r>
            <a:r>
              <a:rPr lang="pt-BR" sz="1200" dirty="0" smtClean="0"/>
              <a:t>, esse modelo é responsável por filtrar os dados e </a:t>
            </a:r>
            <a:r>
              <a:rPr lang="pt-BR" sz="1200" dirty="0" err="1" smtClean="0"/>
              <a:t>mapeâ-los</a:t>
            </a:r>
            <a:r>
              <a:rPr lang="pt-BR" sz="1200" dirty="0" smtClean="0"/>
              <a:t> numa representação geométrica.</a:t>
            </a:r>
          </a:p>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u="none" strike="noStrike" kern="1200" baseline="0" dirty="0" err="1" smtClean="0">
                <a:solidFill>
                  <a:schemeClr val="tx1"/>
                </a:solidFill>
                <a:latin typeface="+mn-lt"/>
                <a:ea typeface="+mn-ea"/>
                <a:cs typeface="+mn-cs"/>
              </a:rPr>
              <a:t>Chi</a:t>
            </a:r>
            <a:r>
              <a:rPr lang="pt-BR" sz="1200" b="0" i="0" u="none" strike="noStrike" kern="1200" baseline="0" dirty="0" smtClean="0">
                <a:solidFill>
                  <a:schemeClr val="tx1"/>
                </a:solidFill>
                <a:latin typeface="+mn-lt"/>
                <a:ea typeface="+mn-ea"/>
                <a:cs typeface="+mn-cs"/>
              </a:rPr>
              <a:t> (1998) e Campo (1997) também propuseram um modelo de referência para visualização, que - por sua vez - era mais detalhado que o de Haber e </a:t>
            </a:r>
            <a:r>
              <a:rPr lang="pt-BR" sz="1200" b="0" i="0" u="none" strike="noStrike" kern="1200" baseline="0" dirty="0" err="1" smtClean="0">
                <a:solidFill>
                  <a:schemeClr val="tx1"/>
                </a:solidFill>
                <a:latin typeface="+mn-lt"/>
                <a:ea typeface="+mn-ea"/>
                <a:cs typeface="+mn-cs"/>
              </a:rPr>
              <a:t>Macnabb</a:t>
            </a:r>
            <a:r>
              <a:rPr lang="pt-BR" sz="1200" b="0" i="0" u="none" strike="noStrike" kern="1200" baseline="0" dirty="0" smtClean="0">
                <a:solidFill>
                  <a:schemeClr val="tx1"/>
                </a:solidFill>
                <a:latin typeface="+mn-lt"/>
                <a:ea typeface="+mn-ea"/>
                <a:cs typeface="+mn-cs"/>
              </a:rPr>
              <a:t>. No modelo de Chi e Campos o diferencial é que os estados dos dados são apresentados.</a:t>
            </a:r>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8</a:t>
            </a:fld>
            <a:endParaRPr lang="pt-BR"/>
          </a:p>
        </p:txBody>
      </p:sp>
    </p:spTree>
    <p:extLst>
      <p:ext uri="{BB962C8B-B14F-4D97-AF65-F5344CB8AC3E}">
        <p14:creationId xmlns:p14="http://schemas.microsoft.com/office/powerpoint/2010/main" xmlns="" val="57900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55BF75-DC80-42D3-B8D2-AEA2745E81D6}" type="slidenum">
              <a:rPr lang="pt-BR" smtClean="0"/>
              <a:pPr/>
              <a:t>9</a:t>
            </a:fld>
            <a:endParaRPr lang="pt-BR"/>
          </a:p>
        </p:txBody>
      </p:sp>
    </p:spTree>
    <p:extLst>
      <p:ext uri="{BB962C8B-B14F-4D97-AF65-F5344CB8AC3E}">
        <p14:creationId xmlns:p14="http://schemas.microsoft.com/office/powerpoint/2010/main" xmlns="" val="57900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234DBAF-8B57-4ADD-B8DA-040C0FB034F1}"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234DBAF-8B57-4ADD-B8DA-040C0FB034F1}"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234DBAF-8B57-4ADD-B8DA-040C0FB034F1}"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DEF01897-887B-487B-8865-DF4CCE8BEEF0}" type="datetimeFigureOut">
              <a:rPr lang="pt-BR" smtClean="0"/>
              <a:pPr/>
              <a:t>14/10/2010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F234DBAF-8B57-4ADD-B8DA-040C0FB034F1}" type="slidenum">
              <a:rPr lang="pt-BR" smtClean="0"/>
              <a:pPr/>
              <a:t>‹#›</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F01897-887B-487B-8865-DF4CCE8BEEF0}" type="datetimeFigureOut">
              <a:rPr lang="pt-BR" smtClean="0"/>
              <a:pPr/>
              <a:t>14/10/2010</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34DBAF-8B57-4ADD-B8DA-040C0FB034F1}" type="slidenum">
              <a:rPr lang="pt-BR" smtClean="0"/>
              <a:pPr/>
              <a:t>‹#›</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a4@cin.ufpe.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amcao@cin.ufpe.b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371600"/>
            <a:ext cx="8205536" cy="1337320"/>
          </a:xfrm>
        </p:spPr>
        <p:txBody>
          <a:bodyPr/>
          <a:lstStyle/>
          <a:p>
            <a:r>
              <a:rPr lang="pt-BR" dirty="0" smtClean="0"/>
              <a:t>Visualização da Informação</a:t>
            </a:r>
            <a:endParaRPr lang="pt-BR" dirty="0"/>
          </a:p>
        </p:txBody>
      </p:sp>
      <p:sp>
        <p:nvSpPr>
          <p:cNvPr id="3" name="Subtítulo 2"/>
          <p:cNvSpPr>
            <a:spLocks noGrp="1"/>
          </p:cNvSpPr>
          <p:nvPr>
            <p:ph type="subTitle" idx="1"/>
          </p:nvPr>
        </p:nvSpPr>
        <p:spPr/>
        <p:txBody>
          <a:bodyPr>
            <a:normAutofit fontScale="92500" lnSpcReduction="20000"/>
          </a:bodyPr>
          <a:lstStyle/>
          <a:p>
            <a:r>
              <a:rPr lang="pt-BR" sz="3100" dirty="0" err="1" smtClean="0"/>
              <a:t>Andrêza</a:t>
            </a:r>
            <a:r>
              <a:rPr lang="pt-BR" sz="3100" dirty="0" smtClean="0"/>
              <a:t> Leite </a:t>
            </a:r>
          </a:p>
          <a:p>
            <a:r>
              <a:rPr lang="pt-BR" sz="2800" dirty="0" smtClean="0"/>
              <a:t> </a:t>
            </a:r>
            <a:r>
              <a:rPr lang="pt-BR" sz="2800" dirty="0" smtClean="0">
                <a:hlinkClick r:id="rId3"/>
              </a:rPr>
              <a:t>ala4@cin.ufpe.br</a:t>
            </a:r>
            <a:endParaRPr lang="pt-BR" sz="3100" dirty="0" smtClean="0"/>
          </a:p>
          <a:p>
            <a:r>
              <a:rPr lang="pt-BR" sz="3100" dirty="0" smtClean="0"/>
              <a:t>Armanda Oliveira </a:t>
            </a:r>
          </a:p>
          <a:p>
            <a:r>
              <a:rPr lang="pt-BR" sz="3000" dirty="0" smtClean="0"/>
              <a:t> </a:t>
            </a:r>
            <a:r>
              <a:rPr lang="pt-BR" dirty="0" smtClean="0">
                <a:hlinkClick r:id="rId4"/>
              </a:rPr>
              <a:t>amcao@cin.ufpe.br</a:t>
            </a:r>
            <a:r>
              <a:rPr lang="pt-BR" sz="3100" dirty="0" smtClean="0"/>
              <a:t> </a:t>
            </a:r>
          </a:p>
        </p:txBody>
      </p:sp>
      <p:pic>
        <p:nvPicPr>
          <p:cNvPr id="38915" name="Picture 3"/>
          <p:cNvPicPr>
            <a:picLocks noChangeAspect="1" noChangeArrowheads="1"/>
          </p:cNvPicPr>
          <p:nvPr/>
        </p:nvPicPr>
        <p:blipFill>
          <a:blip r:embed="rId5" cstate="print"/>
          <a:srcRect/>
          <a:stretch>
            <a:fillRect/>
          </a:stretch>
        </p:blipFill>
        <p:spPr bwMode="auto">
          <a:xfrm>
            <a:off x="521086" y="3140968"/>
            <a:ext cx="3906898" cy="32849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09600" y="85648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pt-BR" dirty="0" smtClean="0"/>
              <a:t>Visualização da Informação(VI)</a:t>
            </a:r>
            <a:endParaRPr lang="pt-BR" dirty="0"/>
          </a:p>
        </p:txBody>
      </p:sp>
      <p:sp>
        <p:nvSpPr>
          <p:cNvPr id="5" name="Espaço Reservado para Conteúdo 2"/>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pt-BR" dirty="0" smtClean="0"/>
              <a:t>Processo de VI</a:t>
            </a:r>
          </a:p>
          <a:p>
            <a:pPr lvl="2"/>
            <a:r>
              <a:rPr lang="pt-BR" sz="1600" dirty="0" smtClean="0"/>
              <a:t>Mapeamento</a:t>
            </a:r>
            <a:endParaRPr lang="pt-BR" sz="1900" dirty="0" smtClean="0"/>
          </a:p>
          <a:p>
            <a:pPr lvl="2"/>
            <a:endParaRPr lang="pt-BR" sz="1900" dirty="0"/>
          </a:p>
        </p:txBody>
      </p:sp>
      <p:sp>
        <p:nvSpPr>
          <p:cNvPr id="6" name="Fluxograma: Disco magnético 5"/>
          <p:cNvSpPr/>
          <p:nvPr/>
        </p:nvSpPr>
        <p:spPr>
          <a:xfrm>
            <a:off x="1259632" y="3501008"/>
            <a:ext cx="1827820" cy="9611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pt-BR" dirty="0" smtClean="0"/>
              <a:t>Dados Brutos</a:t>
            </a:r>
            <a:endParaRPr lang="pt-BR" dirty="0"/>
          </a:p>
        </p:txBody>
      </p:sp>
      <p:sp>
        <p:nvSpPr>
          <p:cNvPr id="9" name="Fluxograma: Disco magnético 8"/>
          <p:cNvSpPr/>
          <p:nvPr/>
        </p:nvSpPr>
        <p:spPr>
          <a:xfrm>
            <a:off x="5868144" y="3501008"/>
            <a:ext cx="1827820" cy="9611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pt-BR" dirty="0" smtClean="0"/>
              <a:t>Dados que Interessam</a:t>
            </a:r>
            <a:endParaRPr lang="pt-BR" dirty="0"/>
          </a:p>
        </p:txBody>
      </p:sp>
      <p:sp>
        <p:nvSpPr>
          <p:cNvPr id="10" name="Seta para a direita 9"/>
          <p:cNvSpPr/>
          <p:nvPr/>
        </p:nvSpPr>
        <p:spPr>
          <a:xfrm>
            <a:off x="3419872" y="3942166"/>
            <a:ext cx="2088232" cy="13490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11" name="CaixaDeTexto 10"/>
          <p:cNvSpPr txBox="1"/>
          <p:nvPr/>
        </p:nvSpPr>
        <p:spPr>
          <a:xfrm>
            <a:off x="3779912" y="3563724"/>
            <a:ext cx="1368152" cy="369332"/>
          </a:xfrm>
          <a:prstGeom prst="rect">
            <a:avLst/>
          </a:prstGeom>
          <a:noFill/>
        </p:spPr>
        <p:txBody>
          <a:bodyPr wrap="square" rtlCol="0">
            <a:spAutoFit/>
          </a:bodyPr>
          <a:lstStyle/>
          <a:p>
            <a:r>
              <a:rPr lang="pt-BR" dirty="0" smtClean="0"/>
              <a:t>Triagem</a:t>
            </a:r>
            <a:endParaRPr lang="pt-BR" dirty="0"/>
          </a:p>
        </p:txBody>
      </p:sp>
      <p:sp>
        <p:nvSpPr>
          <p:cNvPr id="12" name="Texto explicativo retangular com cantos arredondados 11"/>
          <p:cNvSpPr/>
          <p:nvPr/>
        </p:nvSpPr>
        <p:spPr>
          <a:xfrm>
            <a:off x="5148064" y="4869161"/>
            <a:ext cx="3600400" cy="864096"/>
          </a:xfrm>
          <a:prstGeom prst="wedgeRoundRectCallout">
            <a:avLst>
              <a:gd name="adj1" fmla="val -68376"/>
              <a:gd name="adj2" fmla="val -137597"/>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pt-BR" dirty="0" smtClean="0"/>
              <a:t>Seleção depende das características do público a qual se destina.</a:t>
            </a:r>
            <a:endParaRPr lang="pt-BR" dirty="0"/>
          </a:p>
        </p:txBody>
      </p:sp>
    </p:spTree>
    <p:extLst>
      <p:ext uri="{BB962C8B-B14F-4D97-AF65-F5344CB8AC3E}">
        <p14:creationId xmlns:p14="http://schemas.microsoft.com/office/powerpoint/2010/main" xmlns="" val="2295671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231162" y="2197968"/>
            <a:ext cx="8733326" cy="295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1916832"/>
            <a:ext cx="8229600" cy="2573640"/>
          </a:xfrm>
        </p:spPr>
        <p:txBody>
          <a:bodyPr/>
          <a:lstStyle/>
          <a:p>
            <a:pPr lvl="1"/>
            <a:r>
              <a:rPr lang="pt-BR" dirty="0" smtClean="0"/>
              <a:t>Processo de VI</a:t>
            </a:r>
            <a:endParaRPr lang="pt-BR" sz="1900" dirty="0"/>
          </a:p>
          <a:p>
            <a:pPr lvl="2"/>
            <a:r>
              <a:rPr lang="pt-BR" sz="2000" dirty="0" err="1" smtClean="0"/>
              <a:t>Chi</a:t>
            </a:r>
            <a:r>
              <a:rPr lang="pt-BR" sz="2000" dirty="0" smtClean="0"/>
              <a:t> e Campo</a:t>
            </a:r>
            <a:endParaRPr lang="pt-BR" sz="1900" dirty="0"/>
          </a:p>
          <a:p>
            <a:pPr marL="667512" lvl="2" indent="0">
              <a:buNone/>
            </a:pPr>
            <a:endParaRPr lang="pt-BR" sz="1900" dirty="0" smtClean="0"/>
          </a:p>
          <a:p>
            <a:pPr lvl="2"/>
            <a:endParaRPr lang="pt-BR" sz="1900" dirty="0"/>
          </a:p>
        </p:txBody>
      </p:sp>
      <p:sp>
        <p:nvSpPr>
          <p:cNvPr id="6" name="Texto explicativo retangular com cantos arredondados 5"/>
          <p:cNvSpPr/>
          <p:nvPr/>
        </p:nvSpPr>
        <p:spPr>
          <a:xfrm>
            <a:off x="216024" y="5733256"/>
            <a:ext cx="8820472" cy="1080120"/>
          </a:xfrm>
          <a:prstGeom prst="wedgeRoundRectCallout">
            <a:avLst>
              <a:gd name="adj1" fmla="val -13484"/>
              <a:gd name="adj2" fmla="val -153673"/>
              <a:gd name="adj3" fmla="val 16667"/>
            </a:avLst>
          </a:prstGeom>
          <a:solidFill>
            <a:schemeClr val="bg1">
              <a:lumMod val="6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just"/>
            <a:r>
              <a:rPr lang="pt-BR" sz="2400" dirty="0" smtClean="0">
                <a:solidFill>
                  <a:schemeClr val="bg1">
                    <a:lumMod val="50000"/>
                  </a:schemeClr>
                </a:solidFill>
              </a:rPr>
              <a:t>A grande dificuldade de  se fazer o mapeamento é que nem sempre os dados a serem mapeados são relevantes para a estrutura visual. </a:t>
            </a:r>
            <a:endParaRPr lang="pt-BR" sz="2400" dirty="0">
              <a:solidFill>
                <a:schemeClr val="bg1">
                  <a:lumMod val="50000"/>
                </a:schemeClr>
              </a:solidFill>
            </a:endParaRPr>
          </a:p>
        </p:txBody>
      </p:sp>
      <p:sp>
        <p:nvSpPr>
          <p:cNvPr id="9" name="Texto explicativo retangular com cantos arredondados 8"/>
          <p:cNvSpPr/>
          <p:nvPr/>
        </p:nvSpPr>
        <p:spPr>
          <a:xfrm>
            <a:off x="323528" y="4725144"/>
            <a:ext cx="8424936" cy="1224136"/>
          </a:xfrm>
          <a:prstGeom prst="wedgeRoundRectCallout">
            <a:avLst>
              <a:gd name="adj1" fmla="val 5009"/>
              <a:gd name="adj2" fmla="val -148550"/>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400" dirty="0" smtClean="0"/>
              <a:t>Segundo </a:t>
            </a:r>
            <a:r>
              <a:rPr lang="pt-BR" sz="2400" dirty="0" err="1" smtClean="0"/>
              <a:t>Tufte</a:t>
            </a:r>
            <a:r>
              <a:rPr lang="pt-BR" sz="2400" dirty="0" smtClean="0"/>
              <a:t> (1983), para que as estruturas visuais tenham “</a:t>
            </a:r>
            <a:r>
              <a:rPr lang="pt-BR" sz="2400" i="1" dirty="0" smtClean="0"/>
              <a:t>excelência nos gráficos estatísticos” </a:t>
            </a:r>
            <a:r>
              <a:rPr lang="pt-BR" sz="2400" dirty="0" smtClean="0"/>
              <a:t>elas devem </a:t>
            </a:r>
            <a:r>
              <a:rPr lang="pt-BR" sz="2400" i="1" dirty="0" smtClean="0"/>
              <a:t>“conter idéias complexas comunicadas com clareza, precisão e eficiência”</a:t>
            </a:r>
            <a:endParaRPr lang="pt-BR" sz="2400" dirty="0"/>
          </a:p>
        </p:txBody>
      </p:sp>
    </p:spTree>
    <p:extLst>
      <p:ext uri="{BB962C8B-B14F-4D97-AF65-F5344CB8AC3E}">
        <p14:creationId xmlns:p14="http://schemas.microsoft.com/office/powerpoint/2010/main" xmlns="" val="198345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231162" y="2420888"/>
            <a:ext cx="8733326" cy="295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1916832"/>
            <a:ext cx="8229600" cy="2573640"/>
          </a:xfrm>
        </p:spPr>
        <p:txBody>
          <a:bodyPr/>
          <a:lstStyle/>
          <a:p>
            <a:pPr lvl="1"/>
            <a:r>
              <a:rPr lang="pt-BR" dirty="0" smtClean="0"/>
              <a:t>Processo de VI</a:t>
            </a:r>
            <a:endParaRPr lang="pt-BR" sz="1900" dirty="0"/>
          </a:p>
          <a:p>
            <a:pPr lvl="2"/>
            <a:r>
              <a:rPr lang="pt-BR" sz="2000" dirty="0" err="1" smtClean="0"/>
              <a:t>Chi</a:t>
            </a:r>
            <a:r>
              <a:rPr lang="pt-BR" sz="2000" dirty="0" smtClean="0"/>
              <a:t> e Campo</a:t>
            </a:r>
            <a:endParaRPr lang="pt-BR" sz="1900" dirty="0"/>
          </a:p>
          <a:p>
            <a:pPr marL="667512" lvl="2" indent="0">
              <a:buNone/>
            </a:pPr>
            <a:endParaRPr lang="pt-BR" sz="1900" dirty="0" smtClean="0"/>
          </a:p>
          <a:p>
            <a:pPr lvl="2"/>
            <a:endParaRPr lang="pt-BR" sz="1900" dirty="0"/>
          </a:p>
        </p:txBody>
      </p:sp>
      <p:sp>
        <p:nvSpPr>
          <p:cNvPr id="6" name="Texto explicativo retangular com cantos arredondados 5"/>
          <p:cNvSpPr/>
          <p:nvPr/>
        </p:nvSpPr>
        <p:spPr>
          <a:xfrm>
            <a:off x="216024" y="5733256"/>
            <a:ext cx="8820472" cy="1080120"/>
          </a:xfrm>
          <a:prstGeom prst="wedgeRoundRectCallout">
            <a:avLst>
              <a:gd name="adj1" fmla="val -13484"/>
              <a:gd name="adj2" fmla="val -153673"/>
              <a:gd name="adj3" fmla="val 16667"/>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just"/>
            <a:r>
              <a:rPr lang="pt-BR" sz="2400" dirty="0" smtClean="0">
                <a:solidFill>
                  <a:schemeClr val="bg1"/>
                </a:solidFill>
              </a:rPr>
              <a:t>A grande dificuldade de  se fazer o mapeamento é que nem sempre os dados a serem mapeados são relevantes para a estrutura visual. </a:t>
            </a:r>
            <a:endParaRPr lang="pt-BR" sz="2400" dirty="0">
              <a:solidFill>
                <a:schemeClr val="bg1"/>
              </a:solidFill>
            </a:endParaRPr>
          </a:p>
        </p:txBody>
      </p:sp>
      <p:sp>
        <p:nvSpPr>
          <p:cNvPr id="7" name="Retângulo de cantos arredondados 6"/>
          <p:cNvSpPr/>
          <p:nvPr/>
        </p:nvSpPr>
        <p:spPr>
          <a:xfrm>
            <a:off x="144016" y="4941168"/>
            <a:ext cx="8892480" cy="1656184"/>
          </a:xfrm>
          <a:prstGeom prst="roundRect">
            <a:avLst/>
          </a:prstGeom>
          <a:solidFill>
            <a:schemeClr val="bg1">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just"/>
            <a:r>
              <a:rPr lang="pt-BR" sz="2400" dirty="0" smtClean="0">
                <a:solidFill>
                  <a:schemeClr val="bg1"/>
                </a:solidFill>
              </a:rPr>
              <a:t>Segundo </a:t>
            </a:r>
            <a:r>
              <a:rPr lang="pt-BR" sz="2400" dirty="0" err="1" smtClean="0">
                <a:solidFill>
                  <a:schemeClr val="bg1"/>
                </a:solidFill>
              </a:rPr>
              <a:t>Tufte</a:t>
            </a:r>
            <a:r>
              <a:rPr lang="pt-BR" sz="2400" dirty="0" smtClean="0">
                <a:solidFill>
                  <a:schemeClr val="bg1"/>
                </a:solidFill>
              </a:rPr>
              <a:t> (1983), para que as estruturas visuais tenham “excelência nos gráficos estatísticos” elas devem “conter idéias complexas comunicadas com clareza, precisão e eficiência”</a:t>
            </a:r>
          </a:p>
        </p:txBody>
      </p:sp>
      <p:sp>
        <p:nvSpPr>
          <p:cNvPr id="8" name="Retângulo de cantos arredondados 7"/>
          <p:cNvSpPr/>
          <p:nvPr/>
        </p:nvSpPr>
        <p:spPr>
          <a:xfrm>
            <a:off x="107504" y="4221088"/>
            <a:ext cx="8964488" cy="208823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400" dirty="0" err="1" smtClean="0"/>
              <a:t>Tufte</a:t>
            </a:r>
            <a:r>
              <a:rPr lang="pt-BR" sz="2400" dirty="0" smtClean="0"/>
              <a:t> disse ainda que os gráficos precisam </a:t>
            </a:r>
            <a:r>
              <a:rPr lang="pt-BR" sz="2400" i="1" dirty="0" smtClean="0"/>
              <a:t>“mostrar os dados, induzir o observador a pensar sobre a</a:t>
            </a:r>
            <a:r>
              <a:rPr lang="pt-BR" sz="2400" b="1" i="1" dirty="0" smtClean="0"/>
              <a:t> substância </a:t>
            </a:r>
            <a:r>
              <a:rPr lang="pt-BR" sz="2400" i="1" dirty="0" smtClean="0"/>
              <a:t>ao invés da metodologia, design gráfico, evitar distorções, apresentar muitos números em espaço pequeno, tornar coerente os conjuntos de grandes dados, </a:t>
            </a:r>
            <a:r>
              <a:rPr lang="pt-BR" sz="2400" b="1" i="1" dirty="0" smtClean="0"/>
              <a:t>revelar os dados em vários níveis de detalhe</a:t>
            </a:r>
            <a:r>
              <a:rPr lang="pt-BR" sz="2400" i="1" dirty="0" smtClean="0"/>
              <a:t>”.</a:t>
            </a:r>
            <a:endParaRPr lang="pt-BR" sz="2400" dirty="0"/>
          </a:p>
        </p:txBody>
      </p:sp>
    </p:spTree>
    <p:extLst>
      <p:ext uri="{BB962C8B-B14F-4D97-AF65-F5344CB8AC3E}">
        <p14:creationId xmlns:p14="http://schemas.microsoft.com/office/powerpoint/2010/main" xmlns="" val="1983457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79512" y="2413992"/>
            <a:ext cx="8733326" cy="295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1916832"/>
            <a:ext cx="8229600" cy="2573640"/>
          </a:xfrm>
        </p:spPr>
        <p:txBody>
          <a:bodyPr/>
          <a:lstStyle/>
          <a:p>
            <a:pPr lvl="1"/>
            <a:r>
              <a:rPr lang="pt-BR" dirty="0" smtClean="0"/>
              <a:t>Processo de VI</a:t>
            </a:r>
            <a:endParaRPr lang="pt-BR" sz="1900" dirty="0"/>
          </a:p>
          <a:p>
            <a:pPr lvl="2"/>
            <a:r>
              <a:rPr lang="pt-BR" sz="2000" dirty="0" err="1" smtClean="0"/>
              <a:t>Chi</a:t>
            </a:r>
            <a:r>
              <a:rPr lang="pt-BR" sz="2000" dirty="0" smtClean="0"/>
              <a:t> e Campo</a:t>
            </a:r>
            <a:endParaRPr lang="pt-BR" sz="1900" dirty="0"/>
          </a:p>
          <a:p>
            <a:pPr marL="667512" lvl="2" indent="0">
              <a:buNone/>
            </a:pPr>
            <a:endParaRPr lang="pt-BR" sz="1900" dirty="0" smtClean="0"/>
          </a:p>
          <a:p>
            <a:pPr lvl="2"/>
            <a:endParaRPr lang="pt-BR" sz="1900" dirty="0"/>
          </a:p>
        </p:txBody>
      </p:sp>
      <p:sp>
        <p:nvSpPr>
          <p:cNvPr id="5" name="Texto explicativo retangular com cantos arredondados 4"/>
          <p:cNvSpPr/>
          <p:nvPr/>
        </p:nvSpPr>
        <p:spPr>
          <a:xfrm>
            <a:off x="395536" y="5445224"/>
            <a:ext cx="7992888" cy="1296144"/>
          </a:xfrm>
          <a:prstGeom prst="wedgeRoundRectCallout">
            <a:avLst>
              <a:gd name="adj1" fmla="val 18256"/>
              <a:gd name="adj2" fmla="val -114858"/>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000" dirty="0"/>
              <a:t>Silva (2006) afirma que transformação visual é o processo de se criar </a:t>
            </a:r>
            <a:r>
              <a:rPr lang="pt-BR" sz="2000" dirty="0" smtClean="0"/>
              <a:t>novas visões </a:t>
            </a:r>
            <a:r>
              <a:rPr lang="pt-BR" sz="2000" dirty="0"/>
              <a:t>a partir da estrutura visual. Essas novas visões são criadas a partir </a:t>
            </a:r>
            <a:r>
              <a:rPr lang="pt-BR" sz="2000" dirty="0" smtClean="0"/>
              <a:t>de modificações </a:t>
            </a:r>
            <a:r>
              <a:rPr lang="pt-BR" sz="2000" dirty="0"/>
              <a:t>e do aumento de iteratividade da estrutura visual.</a:t>
            </a:r>
          </a:p>
        </p:txBody>
      </p:sp>
    </p:spTree>
    <p:extLst>
      <p:ext uri="{BB962C8B-B14F-4D97-AF65-F5344CB8AC3E}">
        <p14:creationId xmlns:p14="http://schemas.microsoft.com/office/powerpoint/2010/main" xmlns="" val="1983457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342900" lvl="1" indent="-342900">
              <a:buClr>
                <a:schemeClr val="accent3"/>
              </a:buClr>
              <a:buSzPct val="95000"/>
            </a:pPr>
            <a:r>
              <a:rPr lang="pt-BR" dirty="0"/>
              <a:t>Processo de </a:t>
            </a:r>
            <a:r>
              <a:rPr lang="pt-BR" dirty="0" smtClean="0"/>
              <a:t>VI</a:t>
            </a:r>
          </a:p>
          <a:p>
            <a:pPr marL="365760" lvl="1" indent="0">
              <a:buNone/>
            </a:pPr>
            <a:r>
              <a:rPr lang="pt-BR" dirty="0" smtClean="0"/>
              <a:t>Existem </a:t>
            </a:r>
            <a:r>
              <a:rPr lang="pt-BR" dirty="0"/>
              <a:t>3 tipos de transformações </a:t>
            </a:r>
            <a:r>
              <a:rPr lang="pt-BR" dirty="0" smtClean="0"/>
              <a:t>visual:</a:t>
            </a:r>
            <a:endParaRPr lang="pt-BR" dirty="0"/>
          </a:p>
          <a:p>
            <a:pPr lvl="1"/>
            <a:r>
              <a:rPr lang="pt-BR" dirty="0" smtClean="0"/>
              <a:t>A </a:t>
            </a:r>
            <a:r>
              <a:rPr lang="pt-BR" b="1" dirty="0" smtClean="0"/>
              <a:t>investigação local</a:t>
            </a:r>
          </a:p>
          <a:p>
            <a:pPr lvl="2">
              <a:buNone/>
            </a:pPr>
            <a:endParaRPr lang="pt-BR" dirty="0" smtClean="0"/>
          </a:p>
          <a:p>
            <a:pPr lvl="2">
              <a:buNone/>
            </a:pPr>
            <a:endParaRPr lang="pt-BR" dirty="0" smtClean="0"/>
          </a:p>
          <a:p>
            <a:pPr lvl="1"/>
            <a:r>
              <a:rPr lang="pt-BR" dirty="0" smtClean="0"/>
              <a:t>As </a:t>
            </a:r>
            <a:r>
              <a:rPr lang="pt-BR" b="1" dirty="0" smtClean="0"/>
              <a:t>distorções</a:t>
            </a:r>
          </a:p>
          <a:p>
            <a:pPr lvl="1"/>
            <a:endParaRPr lang="pt-BR" b="1" dirty="0" smtClean="0"/>
          </a:p>
          <a:p>
            <a:pPr lvl="1"/>
            <a:endParaRPr lang="pt-BR" dirty="0" smtClean="0"/>
          </a:p>
          <a:p>
            <a:pPr lvl="1"/>
            <a:r>
              <a:rPr lang="pt-BR" dirty="0" smtClean="0"/>
              <a:t>O </a:t>
            </a:r>
            <a:r>
              <a:rPr lang="pt-BR" b="1" dirty="0"/>
              <a:t>controle de pontos de </a:t>
            </a:r>
            <a:r>
              <a:rPr lang="pt-BR" b="1" dirty="0" smtClean="0"/>
              <a:t>vista</a:t>
            </a:r>
            <a:endParaRPr lang="pt-BR" dirty="0"/>
          </a:p>
        </p:txBody>
      </p:sp>
      <p:sp>
        <p:nvSpPr>
          <p:cNvPr id="4" name="Título 1"/>
          <p:cNvSpPr>
            <a:spLocks noGrp="1"/>
          </p:cNvSpPr>
          <p:nvPr>
            <p:ph type="title"/>
          </p:nvPr>
        </p:nvSpPr>
        <p:spPr/>
        <p:txBody>
          <a:bodyPr/>
          <a:lstStyle/>
          <a:p>
            <a:r>
              <a:rPr lang="pt-BR" dirty="0" smtClean="0"/>
              <a:t>Visualização da Informação(VI)</a:t>
            </a:r>
            <a:endParaRPr lang="pt-BR" dirty="0"/>
          </a:p>
        </p:txBody>
      </p:sp>
    </p:spTree>
    <p:extLst>
      <p:ext uri="{BB962C8B-B14F-4D97-AF65-F5344CB8AC3E}">
        <p14:creationId xmlns:p14="http://schemas.microsoft.com/office/powerpoint/2010/main" xmlns="" val="2007581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44824"/>
            <a:ext cx="8229600" cy="4389120"/>
          </a:xfrm>
        </p:spPr>
        <p:txBody>
          <a:bodyPr>
            <a:normAutofit/>
          </a:bodyPr>
          <a:lstStyle/>
          <a:p>
            <a:pPr marL="342900" lvl="1" indent="-342900">
              <a:buClr>
                <a:schemeClr val="accent3"/>
              </a:buClr>
              <a:buSzPct val="95000"/>
            </a:pPr>
            <a:r>
              <a:rPr lang="pt-BR" dirty="0"/>
              <a:t>Processo de </a:t>
            </a:r>
            <a:r>
              <a:rPr lang="pt-BR" dirty="0" smtClean="0"/>
              <a:t>VI</a:t>
            </a:r>
          </a:p>
          <a:p>
            <a:pPr marL="365760" lvl="1" indent="0">
              <a:buNone/>
            </a:pPr>
            <a:r>
              <a:rPr lang="pt-BR" dirty="0" smtClean="0"/>
              <a:t>Existem </a:t>
            </a:r>
            <a:r>
              <a:rPr lang="pt-BR" dirty="0"/>
              <a:t>3 tipos de transformações </a:t>
            </a:r>
            <a:r>
              <a:rPr lang="pt-BR" dirty="0" smtClean="0"/>
              <a:t>visual:</a:t>
            </a:r>
            <a:endParaRPr lang="pt-BR" dirty="0"/>
          </a:p>
          <a:p>
            <a:pPr lvl="1"/>
            <a:r>
              <a:rPr lang="pt-BR" dirty="0" smtClean="0"/>
              <a:t>A </a:t>
            </a:r>
            <a:r>
              <a:rPr lang="pt-BR" b="1" dirty="0" smtClean="0"/>
              <a:t>investigação local</a:t>
            </a:r>
          </a:p>
          <a:p>
            <a:pPr lvl="2">
              <a:buNone/>
            </a:pPr>
            <a:endParaRPr lang="pt-BR" dirty="0" smtClean="0"/>
          </a:p>
          <a:p>
            <a:pPr lvl="2">
              <a:buNone/>
            </a:pPr>
            <a:endParaRPr lang="pt-BR" dirty="0" smtClean="0"/>
          </a:p>
          <a:p>
            <a:pPr lvl="1"/>
            <a:r>
              <a:rPr lang="pt-BR" dirty="0" smtClean="0"/>
              <a:t>As </a:t>
            </a:r>
            <a:r>
              <a:rPr lang="pt-BR" b="1" dirty="0" smtClean="0"/>
              <a:t>distorções</a:t>
            </a:r>
          </a:p>
          <a:p>
            <a:pPr lvl="1"/>
            <a:endParaRPr lang="pt-BR" b="1" dirty="0" smtClean="0"/>
          </a:p>
          <a:p>
            <a:pPr lvl="1"/>
            <a:endParaRPr lang="pt-BR" dirty="0" smtClean="0"/>
          </a:p>
          <a:p>
            <a:pPr lvl="1"/>
            <a:r>
              <a:rPr lang="pt-BR" dirty="0" smtClean="0"/>
              <a:t>O </a:t>
            </a:r>
            <a:r>
              <a:rPr lang="pt-BR" b="1" dirty="0"/>
              <a:t>controle de pontos de </a:t>
            </a:r>
            <a:r>
              <a:rPr lang="pt-BR" b="1" dirty="0" smtClean="0"/>
              <a:t>vista</a:t>
            </a:r>
            <a:endParaRPr lang="pt-BR" dirty="0"/>
          </a:p>
        </p:txBody>
      </p:sp>
      <p:sp>
        <p:nvSpPr>
          <p:cNvPr id="4" name="Título 1"/>
          <p:cNvSpPr>
            <a:spLocks noGrp="1"/>
          </p:cNvSpPr>
          <p:nvPr>
            <p:ph type="title"/>
          </p:nvPr>
        </p:nvSpPr>
        <p:spPr/>
        <p:txBody>
          <a:bodyPr/>
          <a:lstStyle/>
          <a:p>
            <a:r>
              <a:rPr lang="pt-BR" dirty="0" smtClean="0"/>
              <a:t>Visualização da Informação(VI)</a:t>
            </a:r>
            <a:endParaRPr lang="pt-BR" dirty="0"/>
          </a:p>
        </p:txBody>
      </p:sp>
      <p:sp>
        <p:nvSpPr>
          <p:cNvPr id="5" name="Retângulo de cantos arredondados 4"/>
          <p:cNvSpPr/>
          <p:nvPr/>
        </p:nvSpPr>
        <p:spPr>
          <a:xfrm>
            <a:off x="683568" y="3140968"/>
            <a:ext cx="8388424"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as informações das tabelas de dados, esse tipo de transformação utiliza das marcas na estrutura visual. </a:t>
            </a:r>
            <a:endParaRPr lang="pt-BR" dirty="0"/>
          </a:p>
        </p:txBody>
      </p:sp>
      <p:sp>
        <p:nvSpPr>
          <p:cNvPr id="6" name="Retângulo de cantos arredondados 5"/>
          <p:cNvSpPr/>
          <p:nvPr/>
        </p:nvSpPr>
        <p:spPr>
          <a:xfrm>
            <a:off x="683568" y="4365104"/>
            <a:ext cx="8352928" cy="93610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Realizam modificações sobre a estrutura visual e assim criam focos associados a cada visão de contexto, distorções permitem que sejam exibidos de forma simultânea o foco e o contexto através da distorção</a:t>
            </a:r>
          </a:p>
        </p:txBody>
      </p:sp>
      <p:sp>
        <p:nvSpPr>
          <p:cNvPr id="7" name="Retângulo de cantos arredondados 6"/>
          <p:cNvSpPr/>
          <p:nvPr/>
        </p:nvSpPr>
        <p:spPr>
          <a:xfrm>
            <a:off x="683568" y="5661248"/>
            <a:ext cx="8352928"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 transformação através de técnicas de aproximação e afastamento, movimentação, seleção e visão geral para tornar os detalhes mais visíveis</a:t>
            </a:r>
          </a:p>
        </p:txBody>
      </p:sp>
    </p:spTree>
    <p:extLst>
      <p:ext uri="{BB962C8B-B14F-4D97-AF65-F5344CB8AC3E}">
        <p14:creationId xmlns:p14="http://schemas.microsoft.com/office/powerpoint/2010/main" xmlns="" val="20075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 calcmode="lin" valueType="num">
                                      <p:cBhvr additive="base">
                                        <p:cTn id="3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uiExpand="1" build="p" animBg="1"/>
      <p:bldP spid="7"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44824"/>
            <a:ext cx="8229600" cy="4389120"/>
          </a:xfrm>
        </p:spPr>
        <p:txBody>
          <a:bodyPr>
            <a:normAutofit/>
          </a:bodyPr>
          <a:lstStyle/>
          <a:p>
            <a:pPr marL="342900" lvl="1" indent="-342900">
              <a:buClr>
                <a:schemeClr val="accent3"/>
              </a:buClr>
              <a:buSzPct val="95000"/>
            </a:pPr>
            <a:r>
              <a:rPr lang="pt-BR" dirty="0"/>
              <a:t>Processo de </a:t>
            </a:r>
            <a:r>
              <a:rPr lang="pt-BR" dirty="0" smtClean="0"/>
              <a:t>VI</a:t>
            </a:r>
          </a:p>
          <a:p>
            <a:pPr marL="365760" lvl="1" indent="0">
              <a:buNone/>
            </a:pPr>
            <a:r>
              <a:rPr lang="pt-BR" dirty="0" smtClean="0"/>
              <a:t>Existem </a:t>
            </a:r>
            <a:r>
              <a:rPr lang="pt-BR" dirty="0"/>
              <a:t>3 tipos de transformações </a:t>
            </a:r>
            <a:r>
              <a:rPr lang="pt-BR" dirty="0" smtClean="0"/>
              <a:t>visual:</a:t>
            </a:r>
            <a:endParaRPr lang="pt-BR" dirty="0"/>
          </a:p>
          <a:p>
            <a:pPr lvl="1"/>
            <a:r>
              <a:rPr lang="pt-BR" dirty="0" smtClean="0"/>
              <a:t>A </a:t>
            </a:r>
            <a:r>
              <a:rPr lang="pt-BR" b="1" dirty="0" smtClean="0"/>
              <a:t>investigação local</a:t>
            </a:r>
          </a:p>
          <a:p>
            <a:pPr lvl="2">
              <a:buNone/>
            </a:pPr>
            <a:endParaRPr lang="pt-BR" dirty="0" smtClean="0"/>
          </a:p>
          <a:p>
            <a:pPr lvl="2">
              <a:buNone/>
            </a:pPr>
            <a:endParaRPr lang="pt-BR" dirty="0" smtClean="0"/>
          </a:p>
          <a:p>
            <a:pPr lvl="1"/>
            <a:r>
              <a:rPr lang="pt-BR" dirty="0" smtClean="0"/>
              <a:t>As </a:t>
            </a:r>
            <a:r>
              <a:rPr lang="pt-BR" b="1" dirty="0" smtClean="0"/>
              <a:t>distorções</a:t>
            </a:r>
          </a:p>
          <a:p>
            <a:pPr lvl="1"/>
            <a:endParaRPr lang="pt-BR" b="1" dirty="0" smtClean="0"/>
          </a:p>
          <a:p>
            <a:pPr lvl="1"/>
            <a:endParaRPr lang="pt-BR" dirty="0" smtClean="0"/>
          </a:p>
          <a:p>
            <a:pPr lvl="1"/>
            <a:r>
              <a:rPr lang="pt-BR" dirty="0" smtClean="0"/>
              <a:t>O </a:t>
            </a:r>
            <a:r>
              <a:rPr lang="pt-BR" b="1" dirty="0"/>
              <a:t>controle de pontos de </a:t>
            </a:r>
            <a:r>
              <a:rPr lang="pt-BR" b="1" dirty="0" smtClean="0"/>
              <a:t>vista</a:t>
            </a:r>
            <a:endParaRPr lang="pt-BR" dirty="0"/>
          </a:p>
        </p:txBody>
      </p:sp>
      <p:sp>
        <p:nvSpPr>
          <p:cNvPr id="4" name="Título 1"/>
          <p:cNvSpPr>
            <a:spLocks noGrp="1"/>
          </p:cNvSpPr>
          <p:nvPr>
            <p:ph type="title"/>
          </p:nvPr>
        </p:nvSpPr>
        <p:spPr/>
        <p:txBody>
          <a:bodyPr/>
          <a:lstStyle/>
          <a:p>
            <a:r>
              <a:rPr lang="pt-BR" dirty="0" smtClean="0"/>
              <a:t>Visualização da Informação(VI)</a:t>
            </a:r>
            <a:endParaRPr lang="pt-BR" dirty="0"/>
          </a:p>
        </p:txBody>
      </p:sp>
      <p:sp>
        <p:nvSpPr>
          <p:cNvPr id="5" name="Retângulo de cantos arredondados 4"/>
          <p:cNvSpPr/>
          <p:nvPr/>
        </p:nvSpPr>
        <p:spPr>
          <a:xfrm>
            <a:off x="683568" y="3140968"/>
            <a:ext cx="8388424" cy="792088"/>
          </a:xfrm>
          <a:prstGeom prst="roundRect">
            <a:avLst/>
          </a:prstGeom>
          <a:solidFill>
            <a:schemeClr val="bg1">
              <a:lumMod val="6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as informações das tabelas de dados, esse tipo de transformação utiliza das </a:t>
            </a:r>
            <a:r>
              <a:rPr lang="pt-BR" b="1" dirty="0" smtClean="0">
                <a:solidFill>
                  <a:sysClr val="windowText" lastClr="000000"/>
                </a:solidFill>
              </a:rPr>
              <a:t>marcas</a:t>
            </a:r>
            <a:r>
              <a:rPr lang="pt-BR" dirty="0" smtClean="0"/>
              <a:t> na estrutura visual. </a:t>
            </a:r>
            <a:endParaRPr lang="pt-BR" dirty="0"/>
          </a:p>
        </p:txBody>
      </p:sp>
      <p:sp>
        <p:nvSpPr>
          <p:cNvPr id="6" name="Retângulo de cantos arredondados 5"/>
          <p:cNvSpPr/>
          <p:nvPr/>
        </p:nvSpPr>
        <p:spPr>
          <a:xfrm>
            <a:off x="683568" y="4365104"/>
            <a:ext cx="8352928" cy="936104"/>
          </a:xfrm>
          <a:prstGeom prst="roundRect">
            <a:avLst/>
          </a:prstGeom>
          <a:solidFill>
            <a:schemeClr val="bg1">
              <a:lumMod val="6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Realizam modificações sobre a estrutura visual e assim criam focos associados a cada visão de contexto, distorções permitem que sejam exibidos de forma simultânea o foco e o contexto através da distorção</a:t>
            </a:r>
          </a:p>
        </p:txBody>
      </p:sp>
      <p:sp>
        <p:nvSpPr>
          <p:cNvPr id="7" name="Retângulo de cantos arredondados 6"/>
          <p:cNvSpPr/>
          <p:nvPr/>
        </p:nvSpPr>
        <p:spPr>
          <a:xfrm>
            <a:off x="683568" y="5661248"/>
            <a:ext cx="8352928" cy="792088"/>
          </a:xfrm>
          <a:prstGeom prst="roundRect">
            <a:avLst/>
          </a:prstGeom>
          <a:solidFill>
            <a:schemeClr val="bg1">
              <a:lumMod val="6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 transformação através de técnicas de aproximação e afastamento, movimentação, seleção e visão geral para tornar os detalhes mais visíveis</a:t>
            </a:r>
          </a:p>
        </p:txBody>
      </p:sp>
      <p:sp>
        <p:nvSpPr>
          <p:cNvPr id="8" name="Texto explicativo em elipse 7"/>
          <p:cNvSpPr/>
          <p:nvPr/>
        </p:nvSpPr>
        <p:spPr>
          <a:xfrm>
            <a:off x="3131840" y="1844824"/>
            <a:ext cx="4176464" cy="2160240"/>
          </a:xfrm>
          <a:prstGeom prst="wedgeEllipseCallout">
            <a:avLst>
              <a:gd name="adj1" fmla="val -87796"/>
              <a:gd name="adj2" fmla="val 32742"/>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000" dirty="0" smtClean="0">
                <a:solidFill>
                  <a:schemeClr val="bg1"/>
                </a:solidFill>
              </a:rPr>
              <a:t>os pontos (0D),  as linhas (1D ou linear),  as áreas (2D ou bi-dimensional) e os volumes (3D ou tridimensional)</a:t>
            </a:r>
            <a:endParaRPr lang="pt-BR" sz="2000" dirty="0">
              <a:solidFill>
                <a:schemeClr val="bg1"/>
              </a:solidFill>
            </a:endParaRPr>
          </a:p>
        </p:txBody>
      </p:sp>
    </p:spTree>
    <p:extLst>
      <p:ext uri="{BB962C8B-B14F-4D97-AF65-F5344CB8AC3E}">
        <p14:creationId xmlns:p14="http://schemas.microsoft.com/office/powerpoint/2010/main" xmlns="" val="20075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 calcmode="lin" valueType="num">
                                      <p:cBhvr additive="base">
                                        <p:cTn id="3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44824"/>
            <a:ext cx="8229600" cy="4389120"/>
          </a:xfrm>
        </p:spPr>
        <p:txBody>
          <a:bodyPr>
            <a:normAutofit/>
          </a:bodyPr>
          <a:lstStyle/>
          <a:p>
            <a:pPr marL="342900" lvl="1" indent="-342900">
              <a:buClr>
                <a:schemeClr val="accent3"/>
              </a:buClr>
              <a:buSzPct val="95000"/>
            </a:pPr>
            <a:r>
              <a:rPr lang="pt-BR" dirty="0"/>
              <a:t>Processo de </a:t>
            </a:r>
            <a:r>
              <a:rPr lang="pt-BR" dirty="0" smtClean="0"/>
              <a:t>VI</a:t>
            </a:r>
          </a:p>
          <a:p>
            <a:pPr marL="365760" lvl="1" indent="0">
              <a:buNone/>
            </a:pPr>
            <a:r>
              <a:rPr lang="pt-BR" dirty="0" smtClean="0"/>
              <a:t>Existem </a:t>
            </a:r>
            <a:r>
              <a:rPr lang="pt-BR" dirty="0"/>
              <a:t>3 tipos de transformações </a:t>
            </a:r>
            <a:r>
              <a:rPr lang="pt-BR" dirty="0" smtClean="0"/>
              <a:t>visual:</a:t>
            </a:r>
            <a:endParaRPr lang="pt-BR" dirty="0"/>
          </a:p>
          <a:p>
            <a:pPr lvl="1"/>
            <a:r>
              <a:rPr lang="pt-BR" dirty="0" smtClean="0"/>
              <a:t>A </a:t>
            </a:r>
            <a:r>
              <a:rPr lang="pt-BR" b="1" dirty="0" smtClean="0"/>
              <a:t>investigação local</a:t>
            </a:r>
          </a:p>
          <a:p>
            <a:pPr lvl="2">
              <a:buNone/>
            </a:pPr>
            <a:endParaRPr lang="pt-BR" dirty="0" smtClean="0"/>
          </a:p>
          <a:p>
            <a:pPr lvl="2">
              <a:buNone/>
            </a:pPr>
            <a:endParaRPr lang="pt-BR" dirty="0" smtClean="0"/>
          </a:p>
          <a:p>
            <a:pPr lvl="1"/>
            <a:r>
              <a:rPr lang="pt-BR" dirty="0" smtClean="0"/>
              <a:t>As </a:t>
            </a:r>
            <a:r>
              <a:rPr lang="pt-BR" b="1" dirty="0" smtClean="0"/>
              <a:t>distorções</a:t>
            </a:r>
          </a:p>
          <a:p>
            <a:pPr lvl="1"/>
            <a:endParaRPr lang="pt-BR" b="1" dirty="0" smtClean="0"/>
          </a:p>
          <a:p>
            <a:pPr lvl="1"/>
            <a:endParaRPr lang="pt-BR" dirty="0" smtClean="0"/>
          </a:p>
          <a:p>
            <a:pPr lvl="1"/>
            <a:r>
              <a:rPr lang="pt-BR" dirty="0" smtClean="0"/>
              <a:t>O </a:t>
            </a:r>
            <a:r>
              <a:rPr lang="pt-BR" b="1" dirty="0"/>
              <a:t>controle de pontos de </a:t>
            </a:r>
            <a:r>
              <a:rPr lang="pt-BR" b="1" dirty="0" smtClean="0"/>
              <a:t>vista</a:t>
            </a:r>
            <a:endParaRPr lang="pt-BR" dirty="0"/>
          </a:p>
        </p:txBody>
      </p:sp>
      <p:sp>
        <p:nvSpPr>
          <p:cNvPr id="4" name="Título 1"/>
          <p:cNvSpPr>
            <a:spLocks noGrp="1"/>
          </p:cNvSpPr>
          <p:nvPr>
            <p:ph type="title"/>
          </p:nvPr>
        </p:nvSpPr>
        <p:spPr/>
        <p:txBody>
          <a:bodyPr/>
          <a:lstStyle/>
          <a:p>
            <a:r>
              <a:rPr lang="pt-BR" dirty="0" smtClean="0"/>
              <a:t>Visualização da Informação(VI)</a:t>
            </a:r>
            <a:endParaRPr lang="pt-BR" dirty="0"/>
          </a:p>
        </p:txBody>
      </p:sp>
      <p:sp>
        <p:nvSpPr>
          <p:cNvPr id="5" name="Retângulo de cantos arredondados 4"/>
          <p:cNvSpPr/>
          <p:nvPr/>
        </p:nvSpPr>
        <p:spPr>
          <a:xfrm>
            <a:off x="683568" y="3140968"/>
            <a:ext cx="8388424"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as informações das tabelas de dados, esse tipo de transformação utiliza das marcas na estrutura visual. </a:t>
            </a:r>
            <a:endParaRPr lang="pt-BR" dirty="0"/>
          </a:p>
        </p:txBody>
      </p:sp>
      <p:sp>
        <p:nvSpPr>
          <p:cNvPr id="6" name="Retângulo de cantos arredondados 5"/>
          <p:cNvSpPr/>
          <p:nvPr/>
        </p:nvSpPr>
        <p:spPr>
          <a:xfrm>
            <a:off x="683568" y="4365104"/>
            <a:ext cx="8352928" cy="93610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Realizam modificações sobre a estrutura visual e assim criam focos associados a cada visão de contexto, distorções permitem que sejam exibidos de forma simultânea o foco e o contexto através da distorção</a:t>
            </a:r>
          </a:p>
        </p:txBody>
      </p:sp>
      <p:sp>
        <p:nvSpPr>
          <p:cNvPr id="7" name="Retângulo de cantos arredondados 6"/>
          <p:cNvSpPr/>
          <p:nvPr/>
        </p:nvSpPr>
        <p:spPr>
          <a:xfrm>
            <a:off x="683568" y="5661248"/>
            <a:ext cx="8352928" cy="79208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dirty="0" smtClean="0"/>
              <a:t>Usa a transformação através de técnicas de aproximação e afastamento, movimentação, seleção e visão geral para tornar os detalhes mais visíveis</a:t>
            </a:r>
          </a:p>
        </p:txBody>
      </p:sp>
    </p:spTree>
    <p:extLst>
      <p:ext uri="{BB962C8B-B14F-4D97-AF65-F5344CB8AC3E}">
        <p14:creationId xmlns:p14="http://schemas.microsoft.com/office/powerpoint/2010/main" xmlns="" val="20075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 calcmode="lin" valueType="num">
                                      <p:cBhvr additive="base">
                                        <p:cTn id="3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09600" y="85648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none" spc="0" normalizeH="0" baseline="0" noProof="0" smtClean="0">
                <a:ln>
                  <a:noFill/>
                </a:ln>
                <a:solidFill>
                  <a:schemeClr val="tx2"/>
                </a:solidFill>
                <a:effectLst/>
                <a:uLnTx/>
                <a:uFillTx/>
                <a:latin typeface="+mj-lt"/>
                <a:ea typeface="+mj-ea"/>
                <a:cs typeface="+mj-cs"/>
              </a:rPr>
              <a:t>Visualização da Informação(VI)</a:t>
            </a:r>
            <a:endParaRPr kumimoji="0" lang="pt-BR"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18433" name="Picture 1"/>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2843808" y="2204864"/>
            <a:ext cx="3244644" cy="4104456"/>
          </a:xfrm>
          <a:prstGeom prst="rect">
            <a:avLst/>
          </a:prstGeom>
          <a:noFill/>
          <a:ln w="9525">
            <a:noFill/>
            <a:miter lim="800000"/>
            <a:headEnd/>
            <a:tailEnd/>
          </a:ln>
        </p:spPr>
      </p:pic>
      <p:sp>
        <p:nvSpPr>
          <p:cNvPr id="6" name="Retângulo 5"/>
          <p:cNvSpPr/>
          <p:nvPr/>
        </p:nvSpPr>
        <p:spPr>
          <a:xfrm>
            <a:off x="2123728" y="6444044"/>
            <a:ext cx="5382344" cy="369332"/>
          </a:xfrm>
          <a:prstGeom prst="rect">
            <a:avLst/>
          </a:prstGeom>
        </p:spPr>
        <p:txBody>
          <a:bodyPr wrap="square">
            <a:spAutoFit/>
          </a:bodyPr>
          <a:lstStyle/>
          <a:p>
            <a:r>
              <a:rPr lang="pt-BR" dirty="0" smtClean="0"/>
              <a:t>http://www.youtube.com/watch?v=DHMJJwouq5I</a:t>
            </a:r>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p:txBody>
          <a:bodyPr>
            <a:normAutofit/>
          </a:bodyPr>
          <a:lstStyle/>
          <a:p>
            <a:pPr lvl="1"/>
            <a:r>
              <a:rPr lang="pt-BR" dirty="0" smtClean="0"/>
              <a:t>Aplicação para Recuperação de Informação(RI) </a:t>
            </a:r>
            <a:r>
              <a:rPr lang="pt-BR" sz="3200" dirty="0" smtClean="0"/>
              <a:t>?</a:t>
            </a:r>
            <a:endParaRPr lang="pt-BR" dirty="0" smtClean="0"/>
          </a:p>
          <a:p>
            <a:pPr lvl="1" algn="just">
              <a:buNone/>
            </a:pPr>
            <a:r>
              <a:rPr lang="pt-BR" dirty="0" smtClean="0"/>
              <a:t>	</a:t>
            </a:r>
          </a:p>
          <a:p>
            <a:pPr lvl="1" algn="just">
              <a:buNone/>
            </a:pPr>
            <a:r>
              <a:rPr lang="pt-BR" dirty="0" smtClean="0"/>
              <a:t>Os Sistemas de </a:t>
            </a:r>
            <a:r>
              <a:rPr lang="pt-BR" dirty="0" err="1" smtClean="0"/>
              <a:t>RIs</a:t>
            </a:r>
            <a:r>
              <a:rPr lang="pt-BR" dirty="0" smtClean="0"/>
              <a:t> dizem </a:t>
            </a:r>
            <a:r>
              <a:rPr lang="pt-BR" dirty="0"/>
              <a:t>respeito a um sistema de operações interligadas para identificar, dentre um grande conjunto de informações, aquelas que são de fato úteis, ou seja, que estão de acordo com a necessidade expressa pelo </a:t>
            </a:r>
            <a:r>
              <a:rPr lang="pt-BR" dirty="0" smtClean="0"/>
              <a:t>usuário(Araújo Junior  2007 ).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Roteiro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Visualização da Informação(VI)</a:t>
            </a:r>
          </a:p>
          <a:p>
            <a:pPr lvl="1"/>
            <a:r>
              <a:rPr lang="pt-BR" dirty="0" smtClean="0"/>
              <a:t>O que é? Pra que serve? Por que usar?</a:t>
            </a:r>
          </a:p>
          <a:p>
            <a:pPr lvl="1"/>
            <a:r>
              <a:rPr lang="pt-BR" dirty="0" smtClean="0"/>
              <a:t>Processo de VI</a:t>
            </a:r>
          </a:p>
          <a:p>
            <a:pPr lvl="1"/>
            <a:r>
              <a:rPr lang="pt-BR" dirty="0" smtClean="0"/>
              <a:t>Aplicação de VI para Recuperação de Informação(RI)</a:t>
            </a:r>
          </a:p>
          <a:p>
            <a:pPr lvl="1"/>
            <a:r>
              <a:rPr lang="pt-BR" dirty="0" smtClean="0"/>
              <a:t>Análise de Visualizações</a:t>
            </a:r>
          </a:p>
          <a:p>
            <a:r>
              <a:rPr lang="pt-BR" dirty="0" smtClean="0"/>
              <a:t>T</a:t>
            </a:r>
            <a:r>
              <a:rPr lang="en-US" dirty="0" err="1" smtClean="0"/>
              <a:t>écnicas</a:t>
            </a:r>
            <a:r>
              <a:rPr lang="en-US" dirty="0" smtClean="0"/>
              <a:t> de </a:t>
            </a:r>
            <a:r>
              <a:rPr lang="en-US" dirty="0" err="1" smtClean="0"/>
              <a:t>Visualização</a:t>
            </a:r>
            <a:endParaRPr lang="pt-BR" dirty="0" smtClean="0"/>
          </a:p>
          <a:p>
            <a:r>
              <a:rPr lang="pt-BR" dirty="0" smtClean="0"/>
              <a:t>Ferramentas</a:t>
            </a:r>
          </a:p>
          <a:p>
            <a:pPr lvl="1"/>
            <a:r>
              <a:rPr lang="pt-BR" dirty="0" err="1" smtClean="0"/>
              <a:t>Pex</a:t>
            </a:r>
            <a:endParaRPr lang="pt-BR" dirty="0" smtClean="0"/>
          </a:p>
          <a:p>
            <a:pPr lvl="1"/>
            <a:r>
              <a:rPr lang="en-US" dirty="0" smtClean="0"/>
              <a:t>Many Eyes</a:t>
            </a:r>
            <a:endParaRPr lang="pt-BR" dirty="0" smtClean="0"/>
          </a:p>
          <a:p>
            <a:r>
              <a:rPr lang="pt-BR" dirty="0" smtClean="0"/>
              <a:t>Problemas</a:t>
            </a:r>
          </a:p>
          <a:p>
            <a:r>
              <a:rPr lang="pt-BR" dirty="0" smtClean="0"/>
              <a:t>Desafios</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3854" y="2276872"/>
            <a:ext cx="8448675" cy="4324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ítulo 1"/>
          <p:cNvSpPr>
            <a:spLocks noGrp="1"/>
          </p:cNvSpPr>
          <p:nvPr>
            <p:ph type="title"/>
          </p:nvPr>
        </p:nvSpPr>
        <p:spPr>
          <a:xfrm>
            <a:off x="457200" y="704088"/>
            <a:ext cx="8229600" cy="1143000"/>
          </a:xfrm>
        </p:spPr>
        <p:txBody>
          <a:bodyPr/>
          <a:lstStyle/>
          <a:p>
            <a:r>
              <a:rPr lang="pt-BR" dirty="0" smtClean="0"/>
              <a:t>Visualização da Informação(VI)</a:t>
            </a:r>
            <a:endParaRPr lang="pt-BR" dirty="0"/>
          </a:p>
        </p:txBody>
      </p:sp>
      <p:sp>
        <p:nvSpPr>
          <p:cNvPr id="6" name="Espaço Reservado para Conteúdo 2"/>
          <p:cNvSpPr>
            <a:spLocks noGrp="1"/>
          </p:cNvSpPr>
          <p:nvPr>
            <p:ph idx="1"/>
          </p:nvPr>
        </p:nvSpPr>
        <p:spPr>
          <a:xfrm>
            <a:off x="457200" y="1935480"/>
            <a:ext cx="8229600" cy="4389120"/>
          </a:xfrm>
        </p:spPr>
        <p:txBody>
          <a:bodyPr/>
          <a:lstStyle/>
          <a:p>
            <a:pPr lvl="1"/>
            <a:r>
              <a:rPr lang="pt-BR" dirty="0" smtClean="0"/>
              <a:t>Relembrando o Processo de VI</a:t>
            </a:r>
            <a:endParaRPr lang="pt-BR" sz="1900" dirty="0" smtClean="0"/>
          </a:p>
          <a:p>
            <a:pPr lvl="2"/>
            <a:endParaRPr lang="pt-BR" sz="1900" dirty="0"/>
          </a:p>
          <a:p>
            <a:pPr marL="667512" lvl="2" indent="0">
              <a:buNone/>
            </a:pPr>
            <a:endParaRPr lang="pt-BR" sz="1900" dirty="0" smtClean="0"/>
          </a:p>
          <a:p>
            <a:pPr lvl="2"/>
            <a:endParaRPr lang="pt-BR" sz="1900" dirty="0"/>
          </a:p>
        </p:txBody>
      </p:sp>
    </p:spTree>
    <p:extLst>
      <p:ext uri="{BB962C8B-B14F-4D97-AF65-F5344CB8AC3E}">
        <p14:creationId xmlns:p14="http://schemas.microsoft.com/office/powerpoint/2010/main" xmlns="" val="1955465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p:txBody>
          <a:bodyPr>
            <a:normAutofit/>
          </a:bodyPr>
          <a:lstStyle/>
          <a:p>
            <a:pPr lvl="1"/>
            <a:r>
              <a:rPr lang="pt-BR" dirty="0" smtClean="0"/>
              <a:t>Aplicação para Recuperação de Informação(RI) </a:t>
            </a:r>
            <a:r>
              <a:rPr lang="pt-BR" sz="3200" dirty="0" smtClean="0"/>
              <a:t>?</a:t>
            </a:r>
            <a:endParaRPr lang="pt-BR" dirty="0" smtClean="0"/>
          </a:p>
          <a:p>
            <a:pPr lvl="2">
              <a:buNone/>
            </a:pPr>
            <a:endParaRPr lang="pt-BR" sz="2000" dirty="0" smtClean="0"/>
          </a:p>
          <a:p>
            <a:pPr lvl="1" algn="just">
              <a:buNone/>
            </a:pPr>
            <a:r>
              <a:rPr lang="pt-BR" dirty="0" smtClean="0"/>
              <a:t>No </a:t>
            </a:r>
            <a:r>
              <a:rPr lang="pt-BR" dirty="0"/>
              <a:t>contexto da </a:t>
            </a:r>
            <a:r>
              <a:rPr lang="pt-BR" dirty="0" smtClean="0"/>
              <a:t>RI a </a:t>
            </a:r>
            <a:r>
              <a:rPr lang="pt-BR" dirty="0"/>
              <a:t>visualização auxilia numa busca efetiva, </a:t>
            </a:r>
            <a:r>
              <a:rPr lang="pt-BR" sz="2800" dirty="0"/>
              <a:t>orientando o usuário para a informação desejada</a:t>
            </a:r>
            <a:r>
              <a:rPr lang="pt-BR" dirty="0"/>
              <a:t>, auxiliando no entendimento do contexto dos resultados retornados facilitando a seleção de informações mais relevantes segundo sua necessidade. </a:t>
            </a:r>
            <a:endParaRPr lang="pt-BR"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p:txBody>
          <a:bodyPr>
            <a:normAutofit/>
          </a:bodyPr>
          <a:lstStyle/>
          <a:p>
            <a:pPr lvl="1"/>
            <a:r>
              <a:rPr lang="pt-BR" dirty="0" smtClean="0"/>
              <a:t>Análise de Visualizações</a:t>
            </a:r>
          </a:p>
          <a:p>
            <a:pPr marL="393192" lvl="1" indent="0" algn="just">
              <a:buNone/>
            </a:pPr>
            <a:r>
              <a:rPr lang="pt-BR" sz="2000" dirty="0" smtClean="0"/>
              <a:t>Segundo </a:t>
            </a:r>
            <a:r>
              <a:rPr lang="pt-BR" sz="2000" dirty="0"/>
              <a:t>Nascimento e Ferreira (2005), dois conceitos devem ser observados em sistemas que utilizam linguagem gráfica: </a:t>
            </a:r>
            <a:r>
              <a:rPr lang="pt-BR" b="1" dirty="0"/>
              <a:t>expressividade </a:t>
            </a:r>
            <a:r>
              <a:rPr lang="pt-BR" dirty="0"/>
              <a:t>e</a:t>
            </a:r>
            <a:r>
              <a:rPr lang="pt-BR" b="1" dirty="0"/>
              <a:t> efetividade</a:t>
            </a:r>
            <a:r>
              <a:rPr lang="pt-BR" dirty="0"/>
              <a:t>. </a:t>
            </a:r>
          </a:p>
        </p:txBody>
      </p:sp>
      <p:sp>
        <p:nvSpPr>
          <p:cNvPr id="4" name="Retângulo de cantos arredondados 3"/>
          <p:cNvSpPr/>
          <p:nvPr/>
        </p:nvSpPr>
        <p:spPr>
          <a:xfrm>
            <a:off x="467544" y="3573016"/>
            <a:ext cx="8424936" cy="136815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400" dirty="0" smtClean="0"/>
              <a:t>É considerada </a:t>
            </a:r>
            <a:r>
              <a:rPr lang="pt-BR" sz="2400" b="1" dirty="0" smtClean="0"/>
              <a:t>expressiva</a:t>
            </a:r>
            <a:r>
              <a:rPr lang="pt-BR" sz="2400" dirty="0" smtClean="0"/>
              <a:t> a visualização que é capaz de expressar todos os dados de interesse do usuário e nenhum dado a mais ou a menos, ou seja, fora do contexto. </a:t>
            </a:r>
          </a:p>
        </p:txBody>
      </p:sp>
      <p:sp>
        <p:nvSpPr>
          <p:cNvPr id="5" name="Retângulo de cantos arredondados 4"/>
          <p:cNvSpPr/>
          <p:nvPr/>
        </p:nvSpPr>
        <p:spPr>
          <a:xfrm>
            <a:off x="467544" y="5085184"/>
            <a:ext cx="8424936" cy="15121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400" dirty="0" smtClean="0"/>
              <a:t>A Visualização é considerada </a:t>
            </a:r>
            <a:r>
              <a:rPr lang="pt-BR" sz="2400" b="1" dirty="0" smtClean="0"/>
              <a:t>efetiva</a:t>
            </a:r>
            <a:r>
              <a:rPr lang="pt-BR" sz="2400" dirty="0" smtClean="0"/>
              <a:t> quando facilita a compreensão dos dados apresentados pela estrutura, de forma que o usuário localize a informação desejada sem erros de interpretação. </a:t>
            </a:r>
            <a:endParaRPr lang="pt-B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bg/>
                                          </p:spTgt>
                                        </p:tgtEl>
                                        <p:attrNameLst>
                                          <p:attrName>style.visibility</p:attrName>
                                        </p:attrNameLst>
                                      </p:cBhvr>
                                      <p:to>
                                        <p:strVal val="visible"/>
                                      </p:to>
                                    </p:set>
                                    <p:anim calcmode="lin" valueType="num">
                                      <p:cBhvr additive="base">
                                        <p:cTn id="19" dur="500" fill="hold"/>
                                        <p:tgtEl>
                                          <p:spTgt spid="5">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85786" y="2214554"/>
            <a:ext cx="7851648" cy="1828800"/>
          </a:xfrm>
        </p:spPr>
        <p:txBody>
          <a:bodyPr/>
          <a:lstStyle/>
          <a:p>
            <a:r>
              <a:rPr lang="en-US" dirty="0" err="1" smtClean="0"/>
              <a:t>Técnicas</a:t>
            </a:r>
            <a:r>
              <a:rPr lang="en-US" dirty="0" smtClean="0"/>
              <a:t> de </a:t>
            </a:r>
            <a:r>
              <a:rPr lang="en-US" dirty="0" err="1" smtClean="0"/>
              <a:t>Visualização</a:t>
            </a:r>
            <a:r>
              <a:rPr lang="en-US" dirty="0" smtClean="0"/>
              <a:t> </a:t>
            </a:r>
            <a:r>
              <a:rPr lang="en-US" dirty="0" err="1" smtClean="0"/>
              <a:t>da</a:t>
            </a:r>
            <a:r>
              <a:rPr lang="en-US" dirty="0" smtClean="0"/>
              <a:t> </a:t>
            </a:r>
            <a:r>
              <a:rPr lang="en-US" dirty="0" err="1" smtClean="0"/>
              <a:t>Informação</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928670"/>
            <a:ext cx="8229600" cy="1143000"/>
          </a:xfrm>
        </p:spPr>
        <p:txBody>
          <a:bodyPr>
            <a:normAutofit/>
          </a:bodyPr>
          <a:lstStyle/>
          <a:p>
            <a:r>
              <a:rPr lang="pt-BR" dirty="0" smtClean="0"/>
              <a:t>Técnicas de VI</a:t>
            </a:r>
            <a:endParaRPr lang="pt-BR" dirty="0"/>
          </a:p>
        </p:txBody>
      </p:sp>
      <p:sp>
        <p:nvSpPr>
          <p:cNvPr id="3" name="Espaço Reservado para Conteúdo 2"/>
          <p:cNvSpPr>
            <a:spLocks noGrp="1"/>
          </p:cNvSpPr>
          <p:nvPr>
            <p:ph idx="1"/>
          </p:nvPr>
        </p:nvSpPr>
        <p:spPr>
          <a:xfrm>
            <a:off x="428596" y="2714620"/>
            <a:ext cx="8229600" cy="4389120"/>
          </a:xfrm>
        </p:spPr>
        <p:txBody>
          <a:bodyPr/>
          <a:lstStyle/>
          <a:p>
            <a:r>
              <a:rPr lang="pt-BR" dirty="0" smtClean="0"/>
              <a:t>Desenho de Grafos</a:t>
            </a:r>
          </a:p>
          <a:p>
            <a:pPr lvl="1"/>
            <a:r>
              <a:rPr lang="pt-BR" dirty="0" smtClean="0"/>
              <a:t> </a:t>
            </a:r>
            <a:r>
              <a:rPr lang="pt-BR" sz="2400" dirty="0" smtClean="0"/>
              <a:t>Modelos matemáticos </a:t>
            </a:r>
          </a:p>
          <a:p>
            <a:pPr lvl="1">
              <a:buNone/>
            </a:pPr>
            <a:r>
              <a:rPr lang="pt-BR" sz="2400" dirty="0" smtClean="0"/>
              <a:t>formados por estruturas </a:t>
            </a:r>
          </a:p>
          <a:p>
            <a:pPr lvl="1">
              <a:buNone/>
            </a:pPr>
            <a:r>
              <a:rPr lang="pt-BR" sz="2400" dirty="0" smtClean="0"/>
              <a:t>simples que consistem de </a:t>
            </a:r>
          </a:p>
          <a:p>
            <a:pPr lvl="1">
              <a:buNone/>
            </a:pPr>
            <a:r>
              <a:rPr lang="pt-BR" sz="2400" dirty="0" smtClean="0"/>
              <a:t>um conjunto de vértices </a:t>
            </a:r>
          </a:p>
          <a:p>
            <a:pPr lvl="1">
              <a:buNone/>
            </a:pPr>
            <a:r>
              <a:rPr lang="pt-BR" sz="2400" dirty="0" smtClean="0"/>
              <a:t>e um conjunto de arestas;</a:t>
            </a:r>
          </a:p>
          <a:p>
            <a:endParaRPr lang="pt-BR"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0694" y="2643182"/>
            <a:ext cx="2671423" cy="2536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1935119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571480"/>
            <a:ext cx="8229600" cy="1143000"/>
          </a:xfrm>
        </p:spPr>
        <p:txBody>
          <a:bodyPr>
            <a:normAutofit/>
          </a:bodyPr>
          <a:lstStyle/>
          <a:p>
            <a:r>
              <a:rPr lang="pt-BR" dirty="0" smtClean="0"/>
              <a:t>Técnicas de VI</a:t>
            </a:r>
            <a:endParaRPr lang="pt-BR" dirty="0"/>
          </a:p>
        </p:txBody>
      </p:sp>
      <p:sp>
        <p:nvSpPr>
          <p:cNvPr id="3" name="Espaço Reservado para Conteúdo 2"/>
          <p:cNvSpPr>
            <a:spLocks noGrp="1"/>
          </p:cNvSpPr>
          <p:nvPr>
            <p:ph idx="1"/>
          </p:nvPr>
        </p:nvSpPr>
        <p:spPr>
          <a:xfrm>
            <a:off x="428596" y="1885928"/>
            <a:ext cx="8229600" cy="4972072"/>
          </a:xfrm>
        </p:spPr>
        <p:txBody>
          <a:bodyPr>
            <a:normAutofit/>
          </a:bodyPr>
          <a:lstStyle/>
          <a:p>
            <a:r>
              <a:rPr lang="pt-BR" dirty="0"/>
              <a:t>Browser </a:t>
            </a:r>
            <a:r>
              <a:rPr lang="pt-BR" dirty="0" smtClean="0"/>
              <a:t>Hiperbólico</a:t>
            </a:r>
          </a:p>
          <a:p>
            <a:pPr>
              <a:buNone/>
            </a:pPr>
            <a:r>
              <a:rPr lang="pt-BR" dirty="0" smtClean="0"/>
              <a:t> ou </a:t>
            </a:r>
            <a:r>
              <a:rPr lang="pt-BR" dirty="0"/>
              <a:t>Mapa Hiperbólico</a:t>
            </a:r>
            <a:r>
              <a:rPr lang="pt-BR" dirty="0" smtClean="0"/>
              <a:t>:</a:t>
            </a:r>
          </a:p>
          <a:p>
            <a:pPr marL="400050" lvl="1" indent="0"/>
            <a:r>
              <a:rPr lang="pt-BR" sz="2400" dirty="0" smtClean="0"/>
              <a:t>apresenta uma visão geral </a:t>
            </a:r>
          </a:p>
          <a:p>
            <a:pPr marL="400050" lvl="1" indent="0">
              <a:buNone/>
            </a:pPr>
            <a:r>
              <a:rPr lang="pt-BR" sz="2400" dirty="0" smtClean="0"/>
              <a:t>dos dados a serem visualizados,</a:t>
            </a:r>
          </a:p>
          <a:p>
            <a:pPr marL="400050" lvl="1" indent="0">
              <a:buNone/>
            </a:pPr>
            <a:r>
              <a:rPr lang="pt-BR" sz="2400" dirty="0" smtClean="0"/>
              <a:t>destacando uma área específica </a:t>
            </a:r>
          </a:p>
          <a:p>
            <a:pPr marL="400050" lvl="1" indent="0">
              <a:buNone/>
            </a:pPr>
            <a:r>
              <a:rPr lang="pt-BR" sz="2400" dirty="0" smtClean="0"/>
              <a:t>de interesse. </a:t>
            </a:r>
          </a:p>
          <a:p>
            <a:pPr marL="400050" lvl="1" indent="0">
              <a:buNone/>
            </a:pPr>
            <a:endParaRPr lang="pt-BR" sz="2400" dirty="0" smtClean="0"/>
          </a:p>
          <a:p>
            <a:pPr marL="400050" lvl="1" indent="0"/>
            <a:r>
              <a:rPr lang="pt-BR" sz="2400" dirty="0" smtClean="0"/>
              <a:t>A </a:t>
            </a:r>
            <a:r>
              <a:rPr lang="pt-BR" sz="2400" dirty="0"/>
              <a:t>estrutura de uma </a:t>
            </a:r>
            <a:r>
              <a:rPr lang="pt-BR" sz="2400" dirty="0" smtClean="0"/>
              <a:t>árvore </a:t>
            </a:r>
            <a:r>
              <a:rPr lang="pt-BR" sz="2400" dirty="0"/>
              <a:t>é </a:t>
            </a:r>
            <a:endParaRPr lang="pt-BR" sz="2400" dirty="0" smtClean="0"/>
          </a:p>
          <a:p>
            <a:pPr marL="400050" lvl="1" indent="0">
              <a:buNone/>
            </a:pPr>
            <a:r>
              <a:rPr lang="pt-BR" sz="2400" dirty="0" smtClean="0"/>
              <a:t>mapeada em uma representação </a:t>
            </a:r>
          </a:p>
          <a:p>
            <a:pPr marL="400050" lvl="1" indent="0">
              <a:buNone/>
            </a:pPr>
            <a:r>
              <a:rPr lang="pt-BR" sz="2400" dirty="0" smtClean="0"/>
              <a:t>no </a:t>
            </a:r>
            <a:r>
              <a:rPr lang="pt-BR" sz="2400" dirty="0"/>
              <a:t>plano hiperbólico onde há </a:t>
            </a:r>
            <a:endParaRPr lang="pt-BR" sz="2400" dirty="0" smtClean="0"/>
          </a:p>
          <a:p>
            <a:pPr marL="400050" lvl="1" indent="0">
              <a:buNone/>
            </a:pPr>
            <a:r>
              <a:rPr lang="pt-BR" sz="2400" dirty="0" smtClean="0"/>
              <a:t>uma </a:t>
            </a:r>
            <a:r>
              <a:rPr lang="pt-BR" sz="2400" dirty="0"/>
              <a:t>distribuição radial dos </a:t>
            </a:r>
            <a:r>
              <a:rPr lang="pt-BR" sz="2400" dirty="0" smtClean="0"/>
              <a:t>conceitos.  </a:t>
            </a:r>
            <a:endParaRPr lang="pt-BR" sz="2400" dirty="0"/>
          </a:p>
          <a:p>
            <a:endParaRPr lang="pt-BR"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15008" y="1357298"/>
            <a:ext cx="2760709" cy="2752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193" name="Picture 1"/>
          <p:cNvPicPr>
            <a:picLocks noChangeAspect="1" noChangeArrowheads="1"/>
          </p:cNvPicPr>
          <p:nvPr/>
        </p:nvPicPr>
        <p:blipFill>
          <a:blip r:embed="rId4" cstate="print"/>
          <a:srcRect/>
          <a:stretch>
            <a:fillRect/>
          </a:stretch>
        </p:blipFill>
        <p:spPr bwMode="auto">
          <a:xfrm>
            <a:off x="6000760" y="4429132"/>
            <a:ext cx="2571768" cy="2116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3512185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910" y="571480"/>
            <a:ext cx="8229600" cy="1143000"/>
          </a:xfrm>
        </p:spPr>
        <p:txBody>
          <a:bodyPr>
            <a:normAutofit/>
          </a:bodyPr>
          <a:lstStyle/>
          <a:p>
            <a:r>
              <a:rPr lang="pt-BR" dirty="0"/>
              <a:t>Técnicas de </a:t>
            </a:r>
            <a:r>
              <a:rPr lang="pt-BR" dirty="0" smtClean="0"/>
              <a:t>VI</a:t>
            </a:r>
            <a:endParaRPr lang="pt-BR" dirty="0"/>
          </a:p>
        </p:txBody>
      </p:sp>
      <p:sp>
        <p:nvSpPr>
          <p:cNvPr id="3" name="Espaço Reservado para Conteúdo 2"/>
          <p:cNvSpPr>
            <a:spLocks noGrp="1"/>
          </p:cNvSpPr>
          <p:nvPr>
            <p:ph idx="1"/>
          </p:nvPr>
        </p:nvSpPr>
        <p:spPr>
          <a:xfrm>
            <a:off x="428596" y="1885928"/>
            <a:ext cx="8229600" cy="4972072"/>
          </a:xfrm>
        </p:spPr>
        <p:txBody>
          <a:bodyPr>
            <a:normAutofit lnSpcReduction="10000"/>
          </a:bodyPr>
          <a:lstStyle/>
          <a:p>
            <a:r>
              <a:rPr lang="pt-BR" dirty="0" smtClean="0"/>
              <a:t>Coordenadas Paralelas</a:t>
            </a:r>
          </a:p>
          <a:p>
            <a:pPr lvl="1"/>
            <a:r>
              <a:rPr lang="pt-BR" sz="2400" dirty="0" smtClean="0"/>
              <a:t> </a:t>
            </a:r>
            <a:r>
              <a:rPr lang="pt-BR" sz="2400" dirty="0"/>
              <a:t>mapeia um espaço </a:t>
            </a:r>
            <a:endParaRPr lang="pt-BR" sz="2400" dirty="0" smtClean="0"/>
          </a:p>
          <a:p>
            <a:pPr lvl="1">
              <a:buNone/>
            </a:pPr>
            <a:r>
              <a:rPr lang="pt-BR" sz="2400" i="1" dirty="0" smtClean="0"/>
              <a:t>n</a:t>
            </a:r>
            <a:r>
              <a:rPr lang="pt-BR" sz="2400" dirty="0" smtClean="0"/>
              <a:t>- </a:t>
            </a:r>
            <a:r>
              <a:rPr lang="pt-BR" sz="2400" dirty="0"/>
              <a:t>dimensional em uma </a:t>
            </a:r>
            <a:endParaRPr lang="pt-BR" sz="2400" dirty="0" smtClean="0"/>
          </a:p>
          <a:p>
            <a:pPr lvl="1">
              <a:buNone/>
            </a:pPr>
            <a:r>
              <a:rPr lang="pt-BR" sz="2400" dirty="0" smtClean="0"/>
              <a:t>estrutura </a:t>
            </a:r>
            <a:r>
              <a:rPr lang="pt-BR" sz="2400" dirty="0"/>
              <a:t>bidimensional </a:t>
            </a:r>
            <a:endParaRPr lang="pt-BR" sz="2400" dirty="0" smtClean="0"/>
          </a:p>
          <a:p>
            <a:pPr lvl="1">
              <a:buNone/>
            </a:pPr>
            <a:r>
              <a:rPr lang="pt-BR" sz="2400" dirty="0" smtClean="0"/>
              <a:t>que </a:t>
            </a:r>
            <a:r>
              <a:rPr lang="pt-BR" sz="2400" dirty="0"/>
              <a:t>usa </a:t>
            </a:r>
            <a:r>
              <a:rPr lang="pt-BR" sz="2400" i="1" dirty="0"/>
              <a:t>n </a:t>
            </a:r>
            <a:r>
              <a:rPr lang="pt-BR" sz="2400" dirty="0"/>
              <a:t>eixos paralelos </a:t>
            </a:r>
            <a:endParaRPr lang="pt-BR" sz="2400" dirty="0" smtClean="0"/>
          </a:p>
          <a:p>
            <a:pPr lvl="1">
              <a:buNone/>
            </a:pPr>
            <a:r>
              <a:rPr lang="pt-BR" sz="2400" dirty="0" smtClean="0"/>
              <a:t>verticais </a:t>
            </a:r>
            <a:r>
              <a:rPr lang="pt-BR" sz="2400" dirty="0" err="1"/>
              <a:t>equidistantes</a:t>
            </a:r>
            <a:r>
              <a:rPr lang="pt-BR" sz="2400" dirty="0" smtClean="0"/>
              <a:t>,</a:t>
            </a:r>
          </a:p>
          <a:p>
            <a:pPr lvl="1">
              <a:buNone/>
            </a:pPr>
            <a:r>
              <a:rPr lang="pt-BR" sz="2400" dirty="0" smtClean="0"/>
              <a:t> </a:t>
            </a:r>
            <a:r>
              <a:rPr lang="pt-BR" sz="2400" dirty="0"/>
              <a:t>denominados </a:t>
            </a:r>
            <a:r>
              <a:rPr lang="pt-BR" sz="2400" i="1" dirty="0" smtClean="0"/>
              <a:t>coordenadas.</a:t>
            </a:r>
          </a:p>
          <a:p>
            <a:pPr lvl="1">
              <a:buNone/>
            </a:pPr>
            <a:endParaRPr lang="pt-BR" sz="2400" i="1" dirty="0" smtClean="0"/>
          </a:p>
          <a:p>
            <a:pPr lvl="1"/>
            <a:r>
              <a:rPr lang="pt-BR" sz="2400" dirty="0" smtClean="0"/>
              <a:t>os eixos verticais são as</a:t>
            </a:r>
          </a:p>
          <a:p>
            <a:pPr lvl="1">
              <a:buNone/>
            </a:pPr>
            <a:r>
              <a:rPr lang="pt-BR" sz="2400" dirty="0" err="1" smtClean="0"/>
              <a:t>dimens</a:t>
            </a:r>
            <a:r>
              <a:rPr lang="en-US" sz="2400" dirty="0" err="1" smtClean="0"/>
              <a:t>ões</a:t>
            </a:r>
            <a:r>
              <a:rPr lang="en-US" sz="2400" dirty="0" smtClean="0"/>
              <a:t> dos dados, </a:t>
            </a:r>
            <a:r>
              <a:rPr lang="en-US" sz="2400" dirty="0" err="1" smtClean="0"/>
              <a:t>uma</a:t>
            </a:r>
            <a:endParaRPr lang="en-US" sz="2400" dirty="0" smtClean="0"/>
          </a:p>
          <a:p>
            <a:pPr lvl="1">
              <a:buNone/>
            </a:pPr>
            <a:r>
              <a:rPr lang="en-US" sz="2400" dirty="0" err="1" smtClean="0"/>
              <a:t>linha</a:t>
            </a:r>
            <a:r>
              <a:rPr lang="en-US" sz="2400" dirty="0" smtClean="0"/>
              <a:t> </a:t>
            </a:r>
            <a:r>
              <a:rPr lang="en-US" sz="2400" dirty="0" err="1" smtClean="0"/>
              <a:t>representa</a:t>
            </a:r>
            <a:r>
              <a:rPr lang="en-US" sz="2400" dirty="0" smtClean="0"/>
              <a:t> </a:t>
            </a:r>
            <a:r>
              <a:rPr lang="en-US" sz="2400" dirty="0" err="1" smtClean="0"/>
              <a:t>cada</a:t>
            </a:r>
            <a:r>
              <a:rPr lang="en-US" sz="2400" dirty="0" smtClean="0"/>
              <a:t> </a:t>
            </a:r>
          </a:p>
          <a:p>
            <a:pPr lvl="1">
              <a:buNone/>
            </a:pPr>
            <a:r>
              <a:rPr lang="en-US" dirty="0" smtClean="0"/>
              <a:t>i</a:t>
            </a:r>
            <a:r>
              <a:rPr lang="en-US" sz="2400" dirty="0" smtClean="0"/>
              <a:t>tem </a:t>
            </a:r>
            <a:r>
              <a:rPr lang="en-US" sz="2400" dirty="0" smtClean="0"/>
              <a:t>de dado.</a:t>
            </a:r>
            <a:endParaRPr lang="pt-BR" sz="2400" dirty="0" smtClean="0"/>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86380" y="1928802"/>
            <a:ext cx="3169297" cy="364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26106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571480"/>
            <a:ext cx="8229600" cy="1143000"/>
          </a:xfrm>
        </p:spPr>
        <p:txBody>
          <a:bodyPr>
            <a:normAutofit/>
          </a:bodyPr>
          <a:lstStyle/>
          <a:p>
            <a:r>
              <a:rPr lang="pt-BR" dirty="0"/>
              <a:t>Técnicas de </a:t>
            </a:r>
            <a:r>
              <a:rPr lang="pt-BR" dirty="0" smtClean="0"/>
              <a:t>VI</a:t>
            </a:r>
            <a:endParaRPr lang="pt-BR" dirty="0"/>
          </a:p>
        </p:txBody>
      </p:sp>
      <p:sp>
        <p:nvSpPr>
          <p:cNvPr id="3" name="Espaço Reservado para Conteúdo 2"/>
          <p:cNvSpPr>
            <a:spLocks noGrp="1"/>
          </p:cNvSpPr>
          <p:nvPr>
            <p:ph idx="1"/>
          </p:nvPr>
        </p:nvSpPr>
        <p:spPr>
          <a:xfrm>
            <a:off x="0" y="2071678"/>
            <a:ext cx="8229600" cy="4525963"/>
          </a:xfrm>
        </p:spPr>
        <p:txBody>
          <a:bodyPr/>
          <a:lstStyle/>
          <a:p>
            <a:r>
              <a:rPr lang="pt-BR" dirty="0" smtClean="0"/>
              <a:t>Perspective </a:t>
            </a:r>
            <a:r>
              <a:rPr lang="pt-BR" dirty="0" err="1" smtClean="0"/>
              <a:t>Wall</a:t>
            </a:r>
            <a:endParaRPr lang="pt-BR" dirty="0" smtClean="0"/>
          </a:p>
          <a:p>
            <a:pPr lvl="1" algn="just"/>
            <a:r>
              <a:rPr lang="pt-BR" dirty="0" smtClean="0"/>
              <a:t> </a:t>
            </a:r>
            <a:r>
              <a:rPr lang="pt-BR" sz="2400" dirty="0" smtClean="0"/>
              <a:t>permite a visualização </a:t>
            </a:r>
          </a:p>
          <a:p>
            <a:pPr lvl="1" algn="just">
              <a:buNone/>
            </a:pPr>
            <a:r>
              <a:rPr lang="pt-BR" sz="2400" dirty="0" smtClean="0"/>
              <a:t>de informações lineares</a:t>
            </a:r>
          </a:p>
          <a:p>
            <a:pPr lvl="1" algn="just">
              <a:buNone/>
            </a:pPr>
            <a:r>
              <a:rPr lang="pt-BR" sz="2400" dirty="0" smtClean="0"/>
              <a:t> em uma planilha na </a:t>
            </a:r>
          </a:p>
          <a:p>
            <a:pPr lvl="1" algn="just">
              <a:buNone/>
            </a:pPr>
            <a:r>
              <a:rPr lang="pt-BR" sz="2400" dirty="0" smtClean="0"/>
              <a:t>forma de retângulo horizontal. </a:t>
            </a:r>
          </a:p>
          <a:p>
            <a:pPr lvl="1" algn="just">
              <a:buNone/>
            </a:pPr>
            <a:endParaRPr lang="pt-BR" sz="2400" dirty="0" smtClean="0"/>
          </a:p>
          <a:p>
            <a:pPr lvl="1" algn="just"/>
            <a:r>
              <a:rPr lang="pt-BR" sz="2400" dirty="0" smtClean="0"/>
              <a:t>Fornece uma perspectiva </a:t>
            </a:r>
          </a:p>
          <a:p>
            <a:pPr lvl="1" algn="just">
              <a:buNone/>
            </a:pPr>
            <a:r>
              <a:rPr lang="pt-BR" sz="2400" dirty="0" smtClean="0"/>
              <a:t>3D do resultado.</a:t>
            </a:r>
            <a:endParaRPr lang="pt-BR" sz="2400" dirty="0"/>
          </a:p>
        </p:txBody>
      </p:sp>
      <p:graphicFrame>
        <p:nvGraphicFramePr>
          <p:cNvPr id="4" name="Objeto 3"/>
          <p:cNvGraphicFramePr>
            <a:graphicFrameLocks noChangeAspect="1"/>
          </p:cNvGraphicFramePr>
          <p:nvPr>
            <p:extLst>
              <p:ext uri="{D42A27DB-BD31-4B8C-83A1-F6EECF244321}">
                <p14:modId xmlns:p14="http://schemas.microsoft.com/office/powerpoint/2010/main" xmlns="" val="2410526317"/>
              </p:ext>
            </p:extLst>
          </p:nvPr>
        </p:nvGraphicFramePr>
        <p:xfrm>
          <a:off x="4714876" y="1357298"/>
          <a:ext cx="3929090" cy="2517669"/>
        </p:xfrm>
        <a:graphic>
          <a:graphicData uri="http://schemas.openxmlformats.org/presentationml/2006/ole">
            <p:oleObj spid="_x0000_s1026" name="Photo Editor Photo" r:id="rId3" imgW="7621064" imgH="6087325" progId="">
              <p:embed/>
            </p:oleObj>
          </a:graphicData>
        </a:graphic>
      </p:graphicFrame>
      <p:pic>
        <p:nvPicPr>
          <p:cNvPr id="5133" name="Picture 13"/>
          <p:cNvPicPr>
            <a:picLocks noChangeAspect="1" noChangeArrowheads="1"/>
          </p:cNvPicPr>
          <p:nvPr/>
        </p:nvPicPr>
        <p:blipFill>
          <a:blip r:embed="rId4" cstate="print"/>
          <a:srcRect/>
          <a:stretch>
            <a:fillRect/>
          </a:stretch>
        </p:blipFill>
        <p:spPr bwMode="auto">
          <a:xfrm>
            <a:off x="4795244" y="4357694"/>
            <a:ext cx="3834404" cy="2152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706081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857232"/>
            <a:ext cx="8229600" cy="1143000"/>
          </a:xfrm>
        </p:spPr>
        <p:txBody>
          <a:bodyPr>
            <a:normAutofit/>
          </a:bodyPr>
          <a:lstStyle/>
          <a:p>
            <a:r>
              <a:rPr lang="pt-BR" dirty="0"/>
              <a:t>Técnicas de </a:t>
            </a:r>
            <a:r>
              <a:rPr lang="pt-BR" dirty="0" smtClean="0"/>
              <a:t>VI</a:t>
            </a:r>
            <a:endParaRPr lang="pt-BR" dirty="0"/>
          </a:p>
        </p:txBody>
      </p:sp>
      <p:sp>
        <p:nvSpPr>
          <p:cNvPr id="3" name="Espaço Reservado para Conteúdo 2"/>
          <p:cNvSpPr>
            <a:spLocks noGrp="1"/>
          </p:cNvSpPr>
          <p:nvPr>
            <p:ph idx="1"/>
          </p:nvPr>
        </p:nvSpPr>
        <p:spPr>
          <a:xfrm>
            <a:off x="214282" y="2143116"/>
            <a:ext cx="8229600" cy="4389120"/>
          </a:xfrm>
        </p:spPr>
        <p:txBody>
          <a:bodyPr>
            <a:normAutofit lnSpcReduction="10000"/>
          </a:bodyPr>
          <a:lstStyle/>
          <a:p>
            <a:r>
              <a:rPr lang="pt-BR" dirty="0" err="1" smtClean="0"/>
              <a:t>Table</a:t>
            </a:r>
            <a:r>
              <a:rPr lang="pt-BR" dirty="0" smtClean="0"/>
              <a:t> </a:t>
            </a:r>
            <a:r>
              <a:rPr lang="pt-BR" dirty="0" err="1" smtClean="0"/>
              <a:t>Lens</a:t>
            </a:r>
            <a:r>
              <a:rPr lang="pt-BR" dirty="0" smtClean="0"/>
              <a:t> </a:t>
            </a:r>
          </a:p>
          <a:p>
            <a:pPr lvl="1"/>
            <a:r>
              <a:rPr lang="pt-BR" sz="2400" dirty="0" smtClean="0"/>
              <a:t>visualização </a:t>
            </a:r>
            <a:r>
              <a:rPr lang="pt-BR" sz="2400" dirty="0"/>
              <a:t>de uma </a:t>
            </a:r>
            <a:endParaRPr lang="pt-BR" sz="2400" dirty="0" smtClean="0"/>
          </a:p>
          <a:p>
            <a:pPr lvl="1">
              <a:buNone/>
            </a:pPr>
            <a:r>
              <a:rPr lang="pt-BR" sz="2400" dirty="0" smtClean="0"/>
              <a:t>tabela </a:t>
            </a:r>
            <a:r>
              <a:rPr lang="pt-BR" sz="2400" dirty="0"/>
              <a:t>onde os dados </a:t>
            </a:r>
            <a:endParaRPr lang="pt-BR" sz="2400" dirty="0" smtClean="0"/>
          </a:p>
          <a:p>
            <a:pPr lvl="1">
              <a:buNone/>
            </a:pPr>
            <a:r>
              <a:rPr lang="pt-BR" sz="2400" dirty="0" smtClean="0"/>
              <a:t>de </a:t>
            </a:r>
            <a:r>
              <a:rPr lang="pt-BR" sz="2400" dirty="0"/>
              <a:t>interesse aparecem </a:t>
            </a:r>
            <a:endParaRPr lang="pt-BR" sz="2400" dirty="0" smtClean="0"/>
          </a:p>
          <a:p>
            <a:pPr lvl="1">
              <a:buNone/>
            </a:pPr>
            <a:r>
              <a:rPr lang="pt-BR" sz="2400" dirty="0" smtClean="0"/>
              <a:t>expandidos </a:t>
            </a:r>
            <a:r>
              <a:rPr lang="pt-BR" sz="2400" dirty="0"/>
              <a:t>e os </a:t>
            </a:r>
            <a:r>
              <a:rPr lang="pt-BR" sz="2400" dirty="0" smtClean="0"/>
              <a:t>demais itens</a:t>
            </a:r>
            <a:r>
              <a:rPr lang="pt-BR" sz="2400" dirty="0"/>
              <a:t>, </a:t>
            </a:r>
            <a:endParaRPr lang="pt-BR" sz="2400" dirty="0" smtClean="0"/>
          </a:p>
          <a:p>
            <a:pPr lvl="1">
              <a:buNone/>
            </a:pPr>
            <a:r>
              <a:rPr lang="pt-BR" sz="2400" dirty="0" smtClean="0"/>
              <a:t>de </a:t>
            </a:r>
            <a:r>
              <a:rPr lang="pt-BR" sz="2400" dirty="0"/>
              <a:t>forma </a:t>
            </a:r>
            <a:r>
              <a:rPr lang="pt-BR" sz="2400" dirty="0" smtClean="0"/>
              <a:t>compactada.</a:t>
            </a:r>
          </a:p>
          <a:p>
            <a:pPr lvl="1">
              <a:buNone/>
            </a:pPr>
            <a:endParaRPr lang="pt-BR" sz="2400" dirty="0" smtClean="0"/>
          </a:p>
          <a:p>
            <a:pPr lvl="1"/>
            <a:r>
              <a:rPr lang="pt-BR" sz="2400" dirty="0" smtClean="0"/>
              <a:t>As </a:t>
            </a:r>
            <a:r>
              <a:rPr lang="pt-BR" sz="2400" dirty="0"/>
              <a:t>linhas da tabela </a:t>
            </a:r>
            <a:endParaRPr lang="pt-BR" sz="2400" dirty="0" smtClean="0"/>
          </a:p>
          <a:p>
            <a:pPr lvl="1">
              <a:buNone/>
            </a:pPr>
            <a:r>
              <a:rPr lang="pt-BR" sz="2400" dirty="0" smtClean="0"/>
              <a:t>são </a:t>
            </a:r>
            <a:r>
              <a:rPr lang="pt-BR" sz="2400" dirty="0"/>
              <a:t>vistas </a:t>
            </a:r>
            <a:r>
              <a:rPr lang="pt-BR" sz="2400" dirty="0" smtClean="0"/>
              <a:t>como</a:t>
            </a:r>
          </a:p>
          <a:p>
            <a:pPr lvl="1">
              <a:buNone/>
            </a:pPr>
            <a:r>
              <a:rPr lang="pt-BR" sz="2400" dirty="0" smtClean="0"/>
              <a:t>linhas </a:t>
            </a:r>
            <a:r>
              <a:rPr lang="pt-BR" sz="2400" dirty="0"/>
              <a:t>de pixels.</a:t>
            </a: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57752" y="1428736"/>
            <a:ext cx="3950611" cy="2383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srcRect/>
          <a:stretch>
            <a:fillRect/>
          </a:stretch>
        </p:blipFill>
        <p:spPr bwMode="auto">
          <a:xfrm>
            <a:off x="4857752" y="4071942"/>
            <a:ext cx="3905628" cy="2538413"/>
          </a:xfrm>
          <a:prstGeom prst="rect">
            <a:avLst/>
          </a:prstGeom>
          <a:noFill/>
          <a:ln w="9525">
            <a:noFill/>
            <a:miter lim="800000"/>
            <a:headEnd/>
            <a:tailEnd/>
          </a:ln>
          <a:effectLst/>
        </p:spPr>
      </p:pic>
    </p:spTree>
    <p:extLst>
      <p:ext uri="{BB962C8B-B14F-4D97-AF65-F5344CB8AC3E}">
        <p14:creationId xmlns="" xmlns:p14="http://schemas.microsoft.com/office/powerpoint/2010/main" val="81589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72" y="1714488"/>
            <a:ext cx="7851648" cy="1828800"/>
          </a:xfrm>
        </p:spPr>
        <p:txBody>
          <a:bodyPr/>
          <a:lstStyle/>
          <a:p>
            <a:r>
              <a:rPr lang="en-US" dirty="0" err="1" smtClean="0"/>
              <a:t>Ferramentas</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2132856"/>
            <a:ext cx="8229600" cy="3903712"/>
          </a:xfrm>
        </p:spPr>
        <p:txBody>
          <a:bodyPr>
            <a:normAutofit/>
          </a:bodyPr>
          <a:lstStyle/>
          <a:p>
            <a:pPr marL="27432" indent="0" algn="just">
              <a:buNone/>
            </a:pPr>
            <a:r>
              <a:rPr lang="pt-BR" dirty="0" smtClean="0"/>
              <a:t>A </a:t>
            </a:r>
            <a:r>
              <a:rPr lang="pt-BR" dirty="0"/>
              <a:t>Visualização da informação “é uma área emergente da ciência que estuda formas de apresentar dados visualmente de tal modo que relações entre os mesmos sejam melhor compreendidas ou novas informações possam ser descobertas.” </a:t>
            </a:r>
            <a:r>
              <a:rPr lang="pt-BR" dirty="0" smtClean="0"/>
              <a:t>(Nascimento; Ferreira, </a:t>
            </a:r>
            <a:r>
              <a:rPr lang="pt-BR" dirty="0"/>
              <a:t>2005). </a:t>
            </a:r>
          </a:p>
        </p:txBody>
      </p:sp>
      <p:pic>
        <p:nvPicPr>
          <p:cNvPr id="3481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08104" y="4232408"/>
            <a:ext cx="2469257" cy="2372212"/>
          </a:xfrm>
          <a:prstGeom prst="rect">
            <a:avLst/>
          </a:prstGeom>
          <a:noFill/>
          <a:ln w="9525">
            <a:noFill/>
            <a:miter lim="800000"/>
            <a:headEnd/>
            <a:tailEnd/>
          </a:ln>
        </p:spPr>
      </p:pic>
    </p:spTree>
    <p:extLst>
      <p:ext uri="{BB962C8B-B14F-4D97-AF65-F5344CB8AC3E}">
        <p14:creationId xmlns:p14="http://schemas.microsoft.com/office/powerpoint/2010/main" xmlns="" val="1329556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3" name="Espaço Reservado para Conteúdo 2"/>
          <p:cNvSpPr>
            <a:spLocks noGrp="1"/>
          </p:cNvSpPr>
          <p:nvPr>
            <p:ph idx="1"/>
          </p:nvPr>
        </p:nvSpPr>
        <p:spPr/>
        <p:txBody>
          <a:bodyPr/>
          <a:lstStyle/>
          <a:p>
            <a:pPr algn="just"/>
            <a:r>
              <a:rPr lang="en-US" dirty="0" smtClean="0"/>
              <a:t>É </a:t>
            </a:r>
            <a:r>
              <a:rPr lang="en-US" dirty="0" err="1" smtClean="0"/>
              <a:t>uma</a:t>
            </a:r>
            <a:r>
              <a:rPr lang="en-US" dirty="0" smtClean="0"/>
              <a:t> </a:t>
            </a:r>
            <a:r>
              <a:rPr lang="en-US" dirty="0" err="1" smtClean="0"/>
              <a:t>ferramenta</a:t>
            </a:r>
            <a:r>
              <a:rPr lang="en-US" dirty="0" smtClean="0"/>
              <a:t> </a:t>
            </a:r>
            <a:r>
              <a:rPr lang="en-US" dirty="0" err="1" smtClean="0"/>
              <a:t>construída</a:t>
            </a:r>
            <a:r>
              <a:rPr lang="en-US" dirty="0" smtClean="0"/>
              <a:t> </a:t>
            </a:r>
            <a:r>
              <a:rPr lang="en-US" dirty="0" err="1" smtClean="0"/>
              <a:t>em</a:t>
            </a:r>
            <a:r>
              <a:rPr lang="en-US" dirty="0" smtClean="0"/>
              <a:t> Java, </a:t>
            </a:r>
            <a:r>
              <a:rPr lang="en-US" dirty="0" err="1" smtClean="0"/>
              <a:t>utilizada</a:t>
            </a:r>
            <a:r>
              <a:rPr lang="en-US" dirty="0" smtClean="0"/>
              <a:t> </a:t>
            </a:r>
            <a:r>
              <a:rPr lang="en-US" dirty="0" err="1" smtClean="0"/>
              <a:t>para</a:t>
            </a:r>
            <a:r>
              <a:rPr lang="en-US" dirty="0" smtClean="0"/>
              <a:t> </a:t>
            </a:r>
            <a:r>
              <a:rPr lang="en-US" dirty="0" err="1" smtClean="0"/>
              <a:t>criar</a:t>
            </a:r>
            <a:r>
              <a:rPr lang="en-US" dirty="0" smtClean="0"/>
              <a:t> e </a:t>
            </a:r>
            <a:r>
              <a:rPr lang="en-US" dirty="0" err="1" smtClean="0"/>
              <a:t>explorar</a:t>
            </a:r>
            <a:r>
              <a:rPr lang="en-US" dirty="0" smtClean="0"/>
              <a:t> </a:t>
            </a:r>
            <a:r>
              <a:rPr lang="en-US" dirty="0" err="1" smtClean="0"/>
              <a:t>representações</a:t>
            </a:r>
            <a:r>
              <a:rPr lang="en-US" dirty="0" smtClean="0"/>
              <a:t> </a:t>
            </a:r>
            <a:r>
              <a:rPr lang="en-US" dirty="0" err="1" smtClean="0"/>
              <a:t>visuais</a:t>
            </a:r>
            <a:r>
              <a:rPr lang="en-US" dirty="0" smtClean="0"/>
              <a:t> de </a:t>
            </a:r>
            <a:r>
              <a:rPr lang="en-US" dirty="0" err="1" smtClean="0"/>
              <a:t>documentos</a:t>
            </a:r>
            <a:r>
              <a:rPr lang="en-US" dirty="0" smtClean="0"/>
              <a:t>;</a:t>
            </a:r>
          </a:p>
          <a:p>
            <a:pPr algn="just"/>
            <a:endParaRPr lang="en-US" dirty="0" smtClean="0"/>
          </a:p>
          <a:p>
            <a:pPr algn="just"/>
            <a:r>
              <a:rPr lang="en-US" dirty="0" err="1" smtClean="0"/>
              <a:t>Foi</a:t>
            </a:r>
            <a:r>
              <a:rPr lang="en-US" dirty="0" smtClean="0"/>
              <a:t> </a:t>
            </a:r>
            <a:r>
              <a:rPr lang="en-US" dirty="0" err="1" smtClean="0"/>
              <a:t>adaptada</a:t>
            </a:r>
            <a:r>
              <a:rPr lang="en-US" dirty="0" smtClean="0"/>
              <a:t> </a:t>
            </a:r>
            <a:r>
              <a:rPr lang="en-US" dirty="0" err="1" smtClean="0"/>
              <a:t>para</a:t>
            </a:r>
            <a:r>
              <a:rPr lang="en-US" dirty="0" smtClean="0"/>
              <a:t> </a:t>
            </a:r>
            <a:r>
              <a:rPr lang="en-US" dirty="0" err="1" smtClean="0"/>
              <a:t>visualização</a:t>
            </a:r>
            <a:r>
              <a:rPr lang="en-US" dirty="0" smtClean="0"/>
              <a:t> de </a:t>
            </a:r>
            <a:r>
              <a:rPr lang="en-US" dirty="0" err="1" smtClean="0"/>
              <a:t>coleções</a:t>
            </a:r>
            <a:r>
              <a:rPr lang="en-US" dirty="0" smtClean="0"/>
              <a:t> de </a:t>
            </a:r>
            <a:r>
              <a:rPr lang="en-US" dirty="0" err="1" smtClean="0"/>
              <a:t>imagens</a:t>
            </a:r>
            <a:r>
              <a:rPr lang="en-US" dirty="0" smtClean="0"/>
              <a:t>, </a:t>
            </a:r>
            <a:r>
              <a:rPr lang="en-US" dirty="0" err="1" smtClean="0"/>
              <a:t>séries</a:t>
            </a:r>
            <a:r>
              <a:rPr lang="en-US" dirty="0" smtClean="0"/>
              <a:t> </a:t>
            </a:r>
            <a:r>
              <a:rPr lang="en-US" dirty="0" err="1" smtClean="0"/>
              <a:t>temporais</a:t>
            </a:r>
            <a:r>
              <a:rPr lang="en-US" dirty="0" smtClean="0"/>
              <a:t>, </a:t>
            </a:r>
            <a:r>
              <a:rPr lang="en-US" dirty="0" err="1" smtClean="0"/>
              <a:t>dentre</a:t>
            </a:r>
            <a:r>
              <a:rPr lang="en-US" dirty="0" smtClean="0"/>
              <a:t> </a:t>
            </a:r>
            <a:r>
              <a:rPr lang="en-US" dirty="0" err="1" smtClean="0"/>
              <a:t>outros</a:t>
            </a:r>
            <a:r>
              <a:rPr lang="en-US" dirty="0" smtClean="0"/>
              <a:t>;</a:t>
            </a:r>
          </a:p>
          <a:p>
            <a:pPr algn="just"/>
            <a:endParaRPr lang="en-US" dirty="0" smtClean="0"/>
          </a:p>
          <a:p>
            <a:pPr algn="just"/>
            <a:r>
              <a:rPr lang="en-US" dirty="0" err="1" smtClean="0"/>
              <a:t>Possui</a:t>
            </a:r>
            <a:r>
              <a:rPr lang="en-US" dirty="0" smtClean="0"/>
              <a:t> </a:t>
            </a:r>
            <a:r>
              <a:rPr lang="en-US" dirty="0" err="1" smtClean="0"/>
              <a:t>técnicas</a:t>
            </a:r>
            <a:r>
              <a:rPr lang="en-US" dirty="0" smtClean="0"/>
              <a:t> de </a:t>
            </a:r>
            <a:r>
              <a:rPr lang="en-US" dirty="0" err="1" smtClean="0"/>
              <a:t>projeção</a:t>
            </a:r>
            <a:r>
              <a:rPr lang="en-US" dirty="0" smtClean="0"/>
              <a:t> multidimensional e </a:t>
            </a:r>
            <a:r>
              <a:rPr lang="en-US" dirty="0" err="1" smtClean="0"/>
              <a:t>funcionalidades</a:t>
            </a:r>
            <a:r>
              <a:rPr lang="en-US" dirty="0" smtClean="0"/>
              <a:t> </a:t>
            </a:r>
            <a:r>
              <a:rPr lang="en-US" dirty="0" err="1" smtClean="0"/>
              <a:t>implementadas</a:t>
            </a:r>
            <a:r>
              <a:rPr lang="en-US" dirty="0" smtClean="0"/>
              <a:t>, </a:t>
            </a:r>
            <a:r>
              <a:rPr lang="en-US" dirty="0" err="1" smtClean="0"/>
              <a:t>como</a:t>
            </a:r>
            <a:r>
              <a:rPr lang="en-US" dirty="0" smtClean="0"/>
              <a:t> </a:t>
            </a:r>
            <a:r>
              <a:rPr lang="en-US" dirty="0" err="1" smtClean="0"/>
              <a:t>coordenação</a:t>
            </a:r>
            <a:r>
              <a:rPr lang="en-US" dirty="0" smtClean="0"/>
              <a:t> e </a:t>
            </a:r>
            <a:r>
              <a:rPr lang="en-US" dirty="0" err="1" smtClean="0"/>
              <a:t>busca</a:t>
            </a:r>
            <a:r>
              <a:rPr lang="en-US" dirty="0" smtClean="0"/>
              <a:t> textual.</a:t>
            </a:r>
            <a:endParaRPr lang="pt-BR" dirty="0"/>
          </a:p>
        </p:txBody>
      </p:sp>
    </p:spTree>
    <p:extLst>
      <p:ext uri="{BB962C8B-B14F-4D97-AF65-F5344CB8AC3E}">
        <p14:creationId xmlns:p14="http://schemas.microsoft.com/office/powerpoint/2010/main" xmlns="" val="2722015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3" name="Content Placeholder 2"/>
          <p:cNvSpPr>
            <a:spLocks noGrp="1"/>
          </p:cNvSpPr>
          <p:nvPr>
            <p:ph idx="1"/>
          </p:nvPr>
        </p:nvSpPr>
        <p:spPr/>
        <p:txBody>
          <a:bodyPr/>
          <a:lstStyle/>
          <a:p>
            <a:pPr algn="just"/>
            <a:r>
              <a:rPr lang="en-US" sz="2800" dirty="0" err="1" smtClean="0"/>
              <a:t>Pode</a:t>
            </a:r>
            <a:r>
              <a:rPr lang="en-US" sz="2800" dirty="0" smtClean="0"/>
              <a:t> ser </a:t>
            </a:r>
            <a:r>
              <a:rPr lang="en-US" sz="2800" dirty="0" err="1" smtClean="0"/>
              <a:t>dividido</a:t>
            </a:r>
            <a:r>
              <a:rPr lang="en-US" sz="2800" dirty="0" smtClean="0"/>
              <a:t> </a:t>
            </a:r>
            <a:r>
              <a:rPr lang="en-US" sz="2800" dirty="0" err="1" smtClean="0"/>
              <a:t>em</a:t>
            </a:r>
            <a:r>
              <a:rPr lang="en-US" sz="2800" dirty="0" smtClean="0"/>
              <a:t> 4 </a:t>
            </a:r>
            <a:r>
              <a:rPr lang="en-US" sz="2800" dirty="0" err="1" smtClean="0"/>
              <a:t>etapas</a:t>
            </a:r>
            <a:r>
              <a:rPr lang="en-US" sz="2800" dirty="0" smtClean="0"/>
              <a:t>:</a:t>
            </a:r>
          </a:p>
          <a:p>
            <a:pPr algn="just"/>
            <a:endParaRPr lang="en-US" dirty="0" smtClean="0"/>
          </a:p>
          <a:p>
            <a:pPr lvl="2" algn="just"/>
            <a:r>
              <a:rPr lang="en-US" sz="2600" dirty="0" err="1" smtClean="0"/>
              <a:t>Pré</a:t>
            </a:r>
            <a:r>
              <a:rPr lang="en-US" sz="2600" dirty="0" smtClean="0"/>
              <a:t> – </a:t>
            </a:r>
            <a:r>
              <a:rPr lang="en-US" sz="2600" dirty="0" err="1" smtClean="0"/>
              <a:t>processamento</a:t>
            </a:r>
            <a:r>
              <a:rPr lang="en-US" sz="2600" dirty="0" smtClean="0"/>
              <a:t>;</a:t>
            </a:r>
          </a:p>
          <a:p>
            <a:pPr lvl="2" algn="just"/>
            <a:r>
              <a:rPr lang="en-US" sz="2600" dirty="0" err="1" smtClean="0"/>
              <a:t>Cálculo</a:t>
            </a:r>
            <a:r>
              <a:rPr lang="en-US" sz="2600" dirty="0" smtClean="0"/>
              <a:t> </a:t>
            </a:r>
            <a:r>
              <a:rPr lang="en-US" sz="2600" dirty="0" err="1" smtClean="0"/>
              <a:t>da</a:t>
            </a:r>
            <a:r>
              <a:rPr lang="en-US" sz="2600" dirty="0" smtClean="0"/>
              <a:t> </a:t>
            </a:r>
            <a:r>
              <a:rPr lang="en-US" sz="2600" dirty="0" err="1" smtClean="0"/>
              <a:t>matriz</a:t>
            </a:r>
            <a:r>
              <a:rPr lang="en-US" sz="2600" dirty="0" smtClean="0"/>
              <a:t> de </a:t>
            </a:r>
            <a:r>
              <a:rPr lang="en-US" sz="2600" dirty="0" err="1" smtClean="0"/>
              <a:t>distâncias</a:t>
            </a:r>
            <a:r>
              <a:rPr lang="en-US" sz="2600" dirty="0" smtClean="0"/>
              <a:t>;</a:t>
            </a:r>
          </a:p>
          <a:p>
            <a:pPr lvl="2" algn="just"/>
            <a:r>
              <a:rPr lang="en-US" sz="2600" dirty="0" err="1" smtClean="0"/>
              <a:t>Projeção</a:t>
            </a:r>
            <a:r>
              <a:rPr lang="pt-BR" sz="2600" dirty="0" smtClean="0"/>
              <a:t>;</a:t>
            </a:r>
          </a:p>
          <a:p>
            <a:pPr lvl="2" algn="just"/>
            <a:r>
              <a:rPr lang="en-US" sz="2600" dirty="0" err="1" smtClean="0"/>
              <a:t>Apresentação</a:t>
            </a:r>
            <a:r>
              <a:rPr lang="en-US" sz="2600" dirty="0" smtClean="0"/>
              <a:t>/</a:t>
            </a:r>
            <a:r>
              <a:rPr lang="en-US" sz="2600" dirty="0" err="1" smtClean="0"/>
              <a:t>Interação</a:t>
            </a:r>
            <a:r>
              <a:rPr lang="en-US" sz="2600" dirty="0" smtClean="0"/>
              <a:t> com </a:t>
            </a:r>
            <a:r>
              <a:rPr lang="en-US" sz="2600" dirty="0" err="1" smtClean="0"/>
              <a:t>usuário</a:t>
            </a:r>
            <a:r>
              <a:rPr lang="en-US" sz="26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4" name="Content Placeholder 3"/>
          <p:cNvSpPr>
            <a:spLocks noGrp="1"/>
          </p:cNvSpPr>
          <p:nvPr>
            <p:ph idx="1"/>
          </p:nvPr>
        </p:nvSpPr>
        <p:spPr>
          <a:xfrm>
            <a:off x="428596" y="2071678"/>
            <a:ext cx="8229600" cy="4389120"/>
          </a:xfrm>
        </p:spPr>
        <p:txBody>
          <a:bodyPr>
            <a:normAutofit lnSpcReduction="10000"/>
          </a:bodyPr>
          <a:lstStyle/>
          <a:p>
            <a:r>
              <a:rPr lang="en-US" dirty="0" err="1" smtClean="0"/>
              <a:t>Visualização</a:t>
            </a:r>
            <a:r>
              <a:rPr lang="en-US" dirty="0" smtClean="0"/>
              <a:t>:</a:t>
            </a:r>
          </a:p>
          <a:p>
            <a:pPr lvl="1"/>
            <a:r>
              <a:rPr lang="en-US" dirty="0" smtClean="0"/>
              <a:t>Para </a:t>
            </a:r>
            <a:r>
              <a:rPr lang="en-US" dirty="0" err="1" smtClean="0"/>
              <a:t>projeções</a:t>
            </a:r>
            <a:r>
              <a:rPr lang="en-US" dirty="0" smtClean="0"/>
              <a:t> com </a:t>
            </a:r>
          </a:p>
          <a:p>
            <a:pPr lvl="1">
              <a:buNone/>
            </a:pPr>
            <a:r>
              <a:rPr lang="en-US" dirty="0" err="1" smtClean="0"/>
              <a:t>saída</a:t>
            </a:r>
            <a:r>
              <a:rPr lang="en-US" dirty="0" smtClean="0"/>
              <a:t> 2D, </a:t>
            </a:r>
            <a:r>
              <a:rPr lang="en-US" dirty="0" err="1" smtClean="0"/>
              <a:t>cada</a:t>
            </a:r>
            <a:r>
              <a:rPr lang="en-US" dirty="0" smtClean="0"/>
              <a:t> </a:t>
            </a:r>
            <a:r>
              <a:rPr lang="en-US" dirty="0" err="1" smtClean="0"/>
              <a:t>ponto</a:t>
            </a:r>
            <a:r>
              <a:rPr lang="en-US" dirty="0" smtClean="0"/>
              <a:t> </a:t>
            </a:r>
          </a:p>
          <a:p>
            <a:pPr lvl="1">
              <a:buNone/>
            </a:pPr>
            <a:r>
              <a:rPr lang="en-US" dirty="0" err="1" smtClean="0"/>
              <a:t>representa</a:t>
            </a:r>
            <a:r>
              <a:rPr lang="en-US" dirty="0" smtClean="0"/>
              <a:t> um </a:t>
            </a:r>
            <a:r>
              <a:rPr lang="en-US" dirty="0" err="1" smtClean="0"/>
              <a:t>elemento</a:t>
            </a:r>
            <a:r>
              <a:rPr lang="en-US" dirty="0" smtClean="0"/>
              <a:t> </a:t>
            </a:r>
          </a:p>
          <a:p>
            <a:pPr lvl="1">
              <a:buNone/>
            </a:pPr>
            <a:r>
              <a:rPr lang="en-US" dirty="0" smtClean="0"/>
              <a:t>de dados;</a:t>
            </a:r>
          </a:p>
          <a:p>
            <a:pPr lvl="1"/>
            <a:r>
              <a:rPr lang="en-US" dirty="0" smtClean="0"/>
              <a:t>A </a:t>
            </a:r>
            <a:r>
              <a:rPr lang="en-US" dirty="0" err="1" smtClean="0"/>
              <a:t>proximidade</a:t>
            </a:r>
            <a:r>
              <a:rPr lang="en-US" dirty="0" smtClean="0"/>
              <a:t> do </a:t>
            </a:r>
          </a:p>
          <a:p>
            <a:pPr lvl="1">
              <a:buNone/>
            </a:pPr>
            <a:r>
              <a:rPr lang="en-US" dirty="0" err="1" smtClean="0"/>
              <a:t>ponto</a:t>
            </a:r>
            <a:r>
              <a:rPr lang="en-US" dirty="0" smtClean="0"/>
              <a:t> </a:t>
            </a:r>
            <a:r>
              <a:rPr lang="en-US" dirty="0" err="1" smtClean="0"/>
              <a:t>indica</a:t>
            </a:r>
            <a:r>
              <a:rPr lang="en-US" dirty="0" smtClean="0"/>
              <a:t> </a:t>
            </a:r>
            <a:r>
              <a:rPr lang="en-US" dirty="0" err="1" smtClean="0"/>
              <a:t>uma</a:t>
            </a:r>
            <a:r>
              <a:rPr lang="en-US" dirty="0" smtClean="0"/>
              <a:t> </a:t>
            </a:r>
          </a:p>
          <a:p>
            <a:pPr lvl="1">
              <a:buNone/>
            </a:pPr>
            <a:r>
              <a:rPr lang="en-US" dirty="0" err="1" smtClean="0"/>
              <a:t>estreita</a:t>
            </a:r>
            <a:r>
              <a:rPr lang="en-US" dirty="0" smtClean="0"/>
              <a:t> </a:t>
            </a:r>
            <a:r>
              <a:rPr lang="en-US" dirty="0" err="1" smtClean="0"/>
              <a:t>relação</a:t>
            </a:r>
            <a:r>
              <a:rPr lang="en-US" dirty="0" smtClean="0"/>
              <a:t> entre </a:t>
            </a:r>
          </a:p>
          <a:p>
            <a:pPr lvl="1">
              <a:buNone/>
            </a:pPr>
            <a:r>
              <a:rPr lang="en-US" dirty="0" err="1" smtClean="0"/>
              <a:t>os</a:t>
            </a:r>
            <a:r>
              <a:rPr lang="en-US" dirty="0" smtClean="0"/>
              <a:t> </a:t>
            </a:r>
            <a:r>
              <a:rPr lang="en-US" dirty="0" err="1" smtClean="0"/>
              <a:t>elementos</a:t>
            </a:r>
            <a:r>
              <a:rPr lang="en-US" dirty="0" smtClean="0"/>
              <a:t> de dados </a:t>
            </a:r>
          </a:p>
          <a:p>
            <a:pPr lvl="1">
              <a:buNone/>
            </a:pPr>
            <a:r>
              <a:rPr lang="en-US" dirty="0" err="1" smtClean="0"/>
              <a:t>correspondentes</a:t>
            </a:r>
            <a:r>
              <a:rPr lang="en-US" dirty="0" smtClean="0"/>
              <a:t>.</a:t>
            </a:r>
          </a:p>
          <a:p>
            <a:pPr lvl="1"/>
            <a:endParaRPr lang="pt-BR" dirty="0"/>
          </a:p>
        </p:txBody>
      </p:sp>
      <p:pic>
        <p:nvPicPr>
          <p:cNvPr id="5" name="Picture 6"/>
          <p:cNvPicPr>
            <a:picLocks noChangeAspect="1" noChangeArrowheads="1"/>
          </p:cNvPicPr>
          <p:nvPr/>
        </p:nvPicPr>
        <p:blipFill>
          <a:blip r:embed="rId3" cstate="print"/>
          <a:srcRect/>
          <a:stretch>
            <a:fillRect/>
          </a:stretch>
        </p:blipFill>
        <p:spPr bwMode="auto">
          <a:xfrm>
            <a:off x="4929190" y="2000240"/>
            <a:ext cx="3500462" cy="4368998"/>
          </a:xfrm>
          <a:prstGeom prst="rect">
            <a:avLst/>
          </a:prstGeom>
          <a:noFill/>
          <a:ln w="12700">
            <a:solidFill>
              <a:srgbClr val="000000"/>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3" name="Content Placeholder 2"/>
          <p:cNvSpPr>
            <a:spLocks noGrp="1"/>
          </p:cNvSpPr>
          <p:nvPr>
            <p:ph idx="1"/>
          </p:nvPr>
        </p:nvSpPr>
        <p:spPr>
          <a:xfrm>
            <a:off x="500034" y="1935480"/>
            <a:ext cx="8229600" cy="4922520"/>
          </a:xfrm>
        </p:spPr>
        <p:txBody>
          <a:bodyPr>
            <a:normAutofit/>
          </a:bodyPr>
          <a:lstStyle/>
          <a:p>
            <a:pPr algn="just"/>
            <a:r>
              <a:rPr lang="en-US" dirty="0" err="1" smtClean="0"/>
              <a:t>Exploração</a:t>
            </a:r>
            <a:r>
              <a:rPr lang="en-US" dirty="0" smtClean="0"/>
              <a:t>:</a:t>
            </a:r>
          </a:p>
          <a:p>
            <a:pPr lvl="1" algn="just"/>
            <a:r>
              <a:rPr lang="en-US" dirty="0" err="1" smtClean="0"/>
              <a:t>Cada</a:t>
            </a:r>
            <a:r>
              <a:rPr lang="en-US" dirty="0" smtClean="0"/>
              <a:t> </a:t>
            </a:r>
            <a:r>
              <a:rPr lang="en-US" dirty="0" err="1" smtClean="0"/>
              <a:t>ponto</a:t>
            </a:r>
            <a:r>
              <a:rPr lang="en-US" dirty="0" smtClean="0"/>
              <a:t> de dado é </a:t>
            </a:r>
          </a:p>
          <a:p>
            <a:pPr lvl="1" algn="just">
              <a:buNone/>
            </a:pPr>
            <a:r>
              <a:rPr lang="en-US" dirty="0" err="1" smtClean="0"/>
              <a:t>exibido</a:t>
            </a:r>
            <a:r>
              <a:rPr lang="en-US" dirty="0" smtClean="0"/>
              <a:t> </a:t>
            </a:r>
            <a:r>
              <a:rPr lang="en-US" dirty="0" err="1" smtClean="0"/>
              <a:t>como</a:t>
            </a:r>
            <a:r>
              <a:rPr lang="en-US" dirty="0" smtClean="0"/>
              <a:t> um </a:t>
            </a:r>
            <a:r>
              <a:rPr lang="en-US" dirty="0" err="1" smtClean="0"/>
              <a:t>círculo</a:t>
            </a:r>
            <a:r>
              <a:rPr lang="en-US" dirty="0" smtClean="0"/>
              <a:t>, </a:t>
            </a:r>
          </a:p>
          <a:p>
            <a:pPr lvl="1" algn="just">
              <a:buNone/>
            </a:pPr>
            <a:r>
              <a:rPr lang="en-US" dirty="0" err="1" smtClean="0"/>
              <a:t>chamado</a:t>
            </a:r>
            <a:r>
              <a:rPr lang="en-US" dirty="0" smtClean="0"/>
              <a:t> de </a:t>
            </a:r>
            <a:r>
              <a:rPr lang="en-US" dirty="0" err="1" smtClean="0"/>
              <a:t>nó</a:t>
            </a:r>
            <a:r>
              <a:rPr lang="en-US" dirty="0" smtClean="0"/>
              <a:t>;</a:t>
            </a:r>
          </a:p>
          <a:p>
            <a:pPr lvl="1" algn="just">
              <a:buNone/>
            </a:pPr>
            <a:endParaRPr lang="en-US" dirty="0" smtClean="0"/>
          </a:p>
          <a:p>
            <a:pPr lvl="1" algn="just"/>
            <a:r>
              <a:rPr lang="en-US" dirty="0" smtClean="0"/>
              <a:t>As </a:t>
            </a:r>
            <a:r>
              <a:rPr lang="en-US" dirty="0" err="1" smtClean="0"/>
              <a:t>ligações</a:t>
            </a:r>
            <a:r>
              <a:rPr lang="en-US" dirty="0" smtClean="0"/>
              <a:t> </a:t>
            </a:r>
            <a:r>
              <a:rPr lang="en-US" dirty="0" err="1" smtClean="0"/>
              <a:t>são</a:t>
            </a:r>
            <a:r>
              <a:rPr lang="en-US" dirty="0" smtClean="0"/>
              <a:t> </a:t>
            </a:r>
            <a:r>
              <a:rPr lang="en-US" dirty="0" err="1" smtClean="0"/>
              <a:t>exibidas</a:t>
            </a:r>
            <a:r>
              <a:rPr lang="en-US" dirty="0" smtClean="0"/>
              <a:t> </a:t>
            </a:r>
          </a:p>
          <a:p>
            <a:pPr lvl="1" algn="just">
              <a:buNone/>
            </a:pPr>
            <a:r>
              <a:rPr lang="en-US" dirty="0" smtClean="0"/>
              <a:t>entre </a:t>
            </a:r>
            <a:r>
              <a:rPr lang="en-US" dirty="0" err="1" smtClean="0"/>
              <a:t>nós</a:t>
            </a:r>
            <a:r>
              <a:rPr lang="en-US" dirty="0" smtClean="0"/>
              <a:t> e </a:t>
            </a:r>
            <a:r>
              <a:rPr lang="en-US" dirty="0" err="1" smtClean="0"/>
              <a:t>transmitem</a:t>
            </a:r>
            <a:r>
              <a:rPr lang="en-US" dirty="0" smtClean="0"/>
              <a:t> </a:t>
            </a:r>
          </a:p>
          <a:p>
            <a:pPr lvl="1" algn="just">
              <a:buNone/>
            </a:pPr>
            <a:r>
              <a:rPr lang="en-US" dirty="0" err="1" smtClean="0"/>
              <a:t>algum</a:t>
            </a:r>
            <a:r>
              <a:rPr lang="en-US" dirty="0" smtClean="0"/>
              <a:t> </a:t>
            </a:r>
            <a:r>
              <a:rPr lang="en-US" dirty="0" err="1" smtClean="0"/>
              <a:t>tipo</a:t>
            </a:r>
            <a:r>
              <a:rPr lang="en-US" dirty="0" smtClean="0"/>
              <a:t> de </a:t>
            </a:r>
            <a:r>
              <a:rPr lang="en-US" dirty="0" err="1" smtClean="0"/>
              <a:t>relação</a:t>
            </a:r>
            <a:r>
              <a:rPr lang="en-US" dirty="0" smtClean="0"/>
              <a:t> entre </a:t>
            </a:r>
          </a:p>
          <a:p>
            <a:pPr lvl="1" algn="just">
              <a:buNone/>
            </a:pPr>
            <a:r>
              <a:rPr lang="en-US" dirty="0" err="1" smtClean="0"/>
              <a:t>os</a:t>
            </a:r>
            <a:r>
              <a:rPr lang="en-US" dirty="0" smtClean="0"/>
              <a:t> </a:t>
            </a:r>
            <a:r>
              <a:rPr lang="en-US" dirty="0" err="1" smtClean="0"/>
              <a:t>pontos</a:t>
            </a:r>
            <a:r>
              <a:rPr lang="en-US" dirty="0" smtClean="0"/>
              <a:t> dados, </a:t>
            </a:r>
            <a:r>
              <a:rPr lang="en-US" dirty="0" err="1" smtClean="0"/>
              <a:t>formando</a:t>
            </a:r>
            <a:r>
              <a:rPr lang="en-US" dirty="0" smtClean="0"/>
              <a:t> </a:t>
            </a:r>
          </a:p>
          <a:p>
            <a:pPr lvl="1" algn="just">
              <a:buNone/>
            </a:pPr>
            <a:r>
              <a:rPr lang="en-US" dirty="0" err="1" smtClean="0"/>
              <a:t>gráficos</a:t>
            </a:r>
            <a:r>
              <a:rPr lang="en-US" dirty="0" smtClean="0"/>
              <a:t> </a:t>
            </a:r>
            <a:r>
              <a:rPr lang="en-US" dirty="0" err="1" smtClean="0"/>
              <a:t>ou</a:t>
            </a:r>
            <a:r>
              <a:rPr lang="en-US" dirty="0" smtClean="0"/>
              <a:t> </a:t>
            </a:r>
            <a:r>
              <a:rPr lang="en-US" dirty="0" err="1" smtClean="0"/>
              <a:t>triangulação</a:t>
            </a:r>
            <a:r>
              <a:rPr lang="en-US" dirty="0" smtClean="0"/>
              <a:t>.</a:t>
            </a:r>
            <a:endParaRPr lang="pt-BR" dirty="0"/>
          </a:p>
        </p:txBody>
      </p:sp>
      <p:pic>
        <p:nvPicPr>
          <p:cNvPr id="4" name="Picture 4"/>
          <p:cNvPicPr>
            <a:picLocks noChangeAspect="1" noChangeArrowheads="1"/>
          </p:cNvPicPr>
          <p:nvPr/>
        </p:nvPicPr>
        <p:blipFill>
          <a:blip r:embed="rId3" cstate="print"/>
          <a:srcRect/>
          <a:stretch>
            <a:fillRect/>
          </a:stretch>
        </p:blipFill>
        <p:spPr bwMode="auto">
          <a:xfrm>
            <a:off x="5143504" y="1985289"/>
            <a:ext cx="3357585" cy="4372669"/>
          </a:xfrm>
          <a:prstGeom prst="rect">
            <a:avLst/>
          </a:prstGeom>
          <a:noFill/>
          <a:ln w="12700">
            <a:solidFill>
              <a:srgbClr val="000000"/>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3" name="Content Placeholder 2"/>
          <p:cNvSpPr>
            <a:spLocks noGrp="1"/>
          </p:cNvSpPr>
          <p:nvPr>
            <p:ph idx="1"/>
          </p:nvPr>
        </p:nvSpPr>
        <p:spPr/>
        <p:txBody>
          <a:bodyPr/>
          <a:lstStyle/>
          <a:p>
            <a:pPr algn="just"/>
            <a:r>
              <a:rPr lang="en-US" dirty="0" err="1" smtClean="0"/>
              <a:t>Processo</a:t>
            </a:r>
            <a:r>
              <a:rPr lang="en-US" dirty="0" smtClean="0"/>
              <a:t> de </a:t>
            </a:r>
            <a:r>
              <a:rPr lang="en-US" dirty="0" err="1" smtClean="0"/>
              <a:t>Projeções</a:t>
            </a:r>
            <a:r>
              <a:rPr lang="en-US" dirty="0" smtClean="0"/>
              <a:t> </a:t>
            </a:r>
            <a:r>
              <a:rPr lang="en-US" dirty="0" err="1" smtClean="0"/>
              <a:t>Visuais</a:t>
            </a:r>
            <a:endParaRPr lang="en-US" dirty="0" smtClean="0"/>
          </a:p>
          <a:p>
            <a:pPr algn="just"/>
            <a:endParaRPr lang="en-US" dirty="0" smtClean="0"/>
          </a:p>
          <a:p>
            <a:pPr lvl="1" algn="just"/>
            <a:r>
              <a:rPr lang="en-US" dirty="0" smtClean="0"/>
              <a:t>O </a:t>
            </a:r>
            <a:r>
              <a:rPr lang="en-US" dirty="0" err="1" smtClean="0"/>
              <a:t>usuário</a:t>
            </a:r>
            <a:r>
              <a:rPr lang="en-US" dirty="0" smtClean="0"/>
              <a:t> </a:t>
            </a:r>
            <a:r>
              <a:rPr lang="en-US" dirty="0" err="1" smtClean="0"/>
              <a:t>pode</a:t>
            </a:r>
            <a:r>
              <a:rPr lang="en-US" dirty="0" smtClean="0"/>
              <a:t> </a:t>
            </a:r>
            <a:r>
              <a:rPr lang="en-US" dirty="0" err="1" smtClean="0"/>
              <a:t>alimentar</a:t>
            </a:r>
            <a:r>
              <a:rPr lang="en-US" dirty="0" smtClean="0"/>
              <a:t> o </a:t>
            </a:r>
            <a:r>
              <a:rPr lang="en-US" dirty="0" err="1" smtClean="0"/>
              <a:t>sistema</a:t>
            </a:r>
            <a:r>
              <a:rPr lang="en-US" dirty="0" smtClean="0"/>
              <a:t> das </a:t>
            </a:r>
            <a:r>
              <a:rPr lang="en-US" dirty="0" err="1" smtClean="0"/>
              <a:t>seguintes</a:t>
            </a:r>
            <a:r>
              <a:rPr lang="en-US" dirty="0" smtClean="0"/>
              <a:t> </a:t>
            </a:r>
            <a:r>
              <a:rPr lang="en-US" dirty="0" err="1" smtClean="0"/>
              <a:t>maneiras</a:t>
            </a:r>
            <a:r>
              <a:rPr lang="en-US" dirty="0" smtClean="0"/>
              <a:t>:</a:t>
            </a:r>
          </a:p>
          <a:p>
            <a:pPr lvl="1" algn="just"/>
            <a:endParaRPr lang="en-US" dirty="0" smtClean="0"/>
          </a:p>
          <a:p>
            <a:pPr lvl="4" algn="just"/>
            <a:r>
              <a:rPr lang="en-US" sz="2400" dirty="0" err="1" smtClean="0"/>
              <a:t>Coleção</a:t>
            </a:r>
            <a:r>
              <a:rPr lang="en-US" sz="2400" dirty="0" smtClean="0"/>
              <a:t> de </a:t>
            </a:r>
            <a:r>
              <a:rPr lang="en-US" sz="2400" dirty="0" err="1" smtClean="0"/>
              <a:t>Documentos</a:t>
            </a:r>
            <a:r>
              <a:rPr lang="en-US" sz="2400" dirty="0" smtClean="0"/>
              <a:t> (1);</a:t>
            </a:r>
            <a:endParaRPr lang="en-US" sz="2400" dirty="0" smtClean="0"/>
          </a:p>
          <a:p>
            <a:pPr lvl="4" algn="just"/>
            <a:r>
              <a:rPr lang="en-US" sz="2400" dirty="0" err="1" smtClean="0"/>
              <a:t>Tabela</a:t>
            </a:r>
            <a:r>
              <a:rPr lang="en-US" sz="2400" dirty="0" smtClean="0"/>
              <a:t> de Dados </a:t>
            </a:r>
            <a:r>
              <a:rPr lang="en-US" sz="2400" dirty="0" err="1" smtClean="0"/>
              <a:t>Estruturada</a:t>
            </a:r>
            <a:r>
              <a:rPr lang="en-US" sz="2400" dirty="0" smtClean="0"/>
              <a:t> (2);</a:t>
            </a:r>
            <a:endParaRPr lang="en-US" sz="2400" dirty="0" smtClean="0"/>
          </a:p>
          <a:p>
            <a:pPr lvl="4" algn="just"/>
            <a:r>
              <a:rPr lang="en-US" sz="2400" dirty="0" err="1" smtClean="0"/>
              <a:t>Matriz</a:t>
            </a:r>
            <a:r>
              <a:rPr lang="en-US" sz="2400" dirty="0" smtClean="0"/>
              <a:t> de </a:t>
            </a:r>
            <a:r>
              <a:rPr lang="en-US" sz="2400" dirty="0" err="1" smtClean="0"/>
              <a:t>Distância</a:t>
            </a:r>
            <a:r>
              <a:rPr lang="en-US" sz="2400" dirty="0" smtClean="0"/>
              <a:t> (3);</a:t>
            </a:r>
            <a:endParaRPr lang="en-US" sz="2400" dirty="0" smtClean="0"/>
          </a:p>
          <a:p>
            <a:pPr lvl="1" algn="just"/>
            <a:endParaRPr lang="en-US" dirty="0" smtClean="0"/>
          </a:p>
          <a:p>
            <a:pPr lvl="1"/>
            <a:endParaRPr lang="pt-B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PEx</a:t>
            </a:r>
            <a:r>
              <a:rPr lang="pt-BR" dirty="0" smtClean="0"/>
              <a:t> – </a:t>
            </a:r>
            <a:r>
              <a:rPr lang="pt-BR" dirty="0" err="1" smtClean="0"/>
              <a:t>Projection</a:t>
            </a:r>
            <a:r>
              <a:rPr lang="pt-BR" dirty="0" smtClean="0"/>
              <a:t> Explorer</a:t>
            </a:r>
            <a:endParaRPr lang="pt-BR" dirty="0"/>
          </a:p>
        </p:txBody>
      </p:sp>
      <p:sp>
        <p:nvSpPr>
          <p:cNvPr id="8" name="Content Placeholder 7"/>
          <p:cNvSpPr>
            <a:spLocks noGrp="1"/>
          </p:cNvSpPr>
          <p:nvPr>
            <p:ph idx="1"/>
          </p:nvPr>
        </p:nvSpPr>
        <p:spPr/>
        <p:txBody>
          <a:bodyPr/>
          <a:lstStyle/>
          <a:p>
            <a:pPr algn="just"/>
            <a:r>
              <a:rPr lang="pt-BR" dirty="0" smtClean="0"/>
              <a:t>Em (1) os documentos são convertidos para uma representa</a:t>
            </a:r>
            <a:r>
              <a:rPr lang="en-US" dirty="0" err="1" smtClean="0"/>
              <a:t>ção</a:t>
            </a:r>
            <a:r>
              <a:rPr lang="en-US" dirty="0" smtClean="0"/>
              <a:t> </a:t>
            </a:r>
            <a:r>
              <a:rPr lang="en-US" dirty="0" err="1" smtClean="0"/>
              <a:t>vetorial</a:t>
            </a:r>
            <a:r>
              <a:rPr lang="en-US" dirty="0" smtClean="0"/>
              <a:t>;</a:t>
            </a:r>
          </a:p>
          <a:p>
            <a:pPr algn="just"/>
            <a:r>
              <a:rPr lang="en-US" dirty="0" err="1" smtClean="0"/>
              <a:t>Em</a:t>
            </a:r>
            <a:r>
              <a:rPr lang="en-US" dirty="0" smtClean="0"/>
              <a:t> (2) as </a:t>
            </a:r>
            <a:r>
              <a:rPr lang="en-US" dirty="0" err="1" smtClean="0"/>
              <a:t>distâncias</a:t>
            </a:r>
            <a:r>
              <a:rPr lang="en-US" dirty="0" smtClean="0"/>
              <a:t> </a:t>
            </a:r>
            <a:r>
              <a:rPr lang="en-US" dirty="0" err="1" smtClean="0"/>
              <a:t>são</a:t>
            </a:r>
            <a:r>
              <a:rPr lang="en-US" dirty="0" smtClean="0"/>
              <a:t> </a:t>
            </a:r>
            <a:r>
              <a:rPr lang="en-US" dirty="0" err="1" smtClean="0"/>
              <a:t>calculadas</a:t>
            </a:r>
            <a:r>
              <a:rPr lang="en-US" dirty="0" smtClean="0"/>
              <a:t> </a:t>
            </a:r>
            <a:r>
              <a:rPr lang="en-US" dirty="0" err="1" smtClean="0"/>
              <a:t>diretamente</a:t>
            </a:r>
            <a:r>
              <a:rPr lang="en-US" dirty="0" smtClean="0"/>
              <a:t>;</a:t>
            </a:r>
          </a:p>
          <a:p>
            <a:pPr algn="just"/>
            <a:r>
              <a:rPr lang="en-US" dirty="0" err="1" smtClean="0"/>
              <a:t>Em</a:t>
            </a:r>
            <a:r>
              <a:rPr lang="en-US" dirty="0" smtClean="0"/>
              <a:t> (3) a </a:t>
            </a:r>
            <a:r>
              <a:rPr lang="en-US" dirty="0" err="1" smtClean="0"/>
              <a:t>matriz</a:t>
            </a:r>
            <a:r>
              <a:rPr lang="en-US" dirty="0" smtClean="0"/>
              <a:t> de </a:t>
            </a:r>
            <a:r>
              <a:rPr lang="en-US" dirty="0" err="1" smtClean="0"/>
              <a:t>distância</a:t>
            </a:r>
            <a:r>
              <a:rPr lang="en-US" dirty="0" smtClean="0"/>
              <a:t> é </a:t>
            </a:r>
            <a:r>
              <a:rPr lang="en-US" dirty="0" err="1" smtClean="0"/>
              <a:t>inserida</a:t>
            </a:r>
            <a:r>
              <a:rPr lang="en-US" dirty="0" smtClean="0"/>
              <a:t> </a:t>
            </a:r>
            <a:r>
              <a:rPr lang="en-US" dirty="0" err="1" smtClean="0"/>
              <a:t>diretamente</a:t>
            </a:r>
            <a:r>
              <a:rPr lang="en-US" dirty="0" smtClean="0"/>
              <a:t>.</a:t>
            </a:r>
            <a:endParaRPr lang="pt-BR" dirty="0"/>
          </a:p>
        </p:txBody>
      </p:sp>
      <p:pic>
        <p:nvPicPr>
          <p:cNvPr id="9" name="Picture 5"/>
          <p:cNvPicPr>
            <a:picLocks noChangeAspect="1" noChangeArrowheads="1"/>
          </p:cNvPicPr>
          <p:nvPr/>
        </p:nvPicPr>
        <p:blipFill>
          <a:blip r:embed="rId3" cstate="print"/>
          <a:srcRect/>
          <a:stretch>
            <a:fillRect/>
          </a:stretch>
        </p:blipFill>
        <p:spPr bwMode="auto">
          <a:xfrm>
            <a:off x="2071670" y="3857628"/>
            <a:ext cx="5295900" cy="2600325"/>
          </a:xfrm>
          <a:prstGeom prst="rect">
            <a:avLst/>
          </a:prstGeom>
          <a:noFill/>
          <a:ln w="12700">
            <a:solidFill>
              <a:srgbClr val="000000"/>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Many</a:t>
            </a:r>
            <a:r>
              <a:rPr lang="pt-BR" dirty="0" smtClean="0"/>
              <a:t> </a:t>
            </a:r>
            <a:r>
              <a:rPr lang="pt-BR" dirty="0" err="1" smtClean="0"/>
              <a:t>Eyes</a:t>
            </a:r>
            <a:endParaRPr lang="pt-BR" dirty="0"/>
          </a:p>
        </p:txBody>
      </p:sp>
      <p:sp>
        <p:nvSpPr>
          <p:cNvPr id="3" name="Content Placeholder 2"/>
          <p:cNvSpPr>
            <a:spLocks noGrp="1"/>
          </p:cNvSpPr>
          <p:nvPr>
            <p:ph idx="1"/>
          </p:nvPr>
        </p:nvSpPr>
        <p:spPr/>
        <p:txBody>
          <a:bodyPr/>
          <a:lstStyle/>
          <a:p>
            <a:pPr algn="just"/>
            <a:r>
              <a:rPr lang="pt-BR" dirty="0" smtClean="0"/>
              <a:t>Colabora</a:t>
            </a:r>
            <a:r>
              <a:rPr lang="en-US" dirty="0" err="1" smtClean="0"/>
              <a:t>ção</a:t>
            </a:r>
            <a:r>
              <a:rPr lang="en-US" dirty="0" smtClean="0"/>
              <a:t> </a:t>
            </a:r>
            <a:r>
              <a:rPr lang="en-US" dirty="0" err="1" smtClean="0"/>
              <a:t>da</a:t>
            </a:r>
            <a:r>
              <a:rPr lang="en-US" dirty="0" smtClean="0"/>
              <a:t> IBM e do Collaborative User Experience;</a:t>
            </a:r>
          </a:p>
          <a:p>
            <a:pPr algn="just"/>
            <a:r>
              <a:rPr lang="en-US" dirty="0" err="1" smtClean="0"/>
              <a:t>Laboratório</a:t>
            </a:r>
            <a:r>
              <a:rPr lang="en-US" dirty="0" smtClean="0"/>
              <a:t> </a:t>
            </a:r>
            <a:r>
              <a:rPr lang="en-US" dirty="0" err="1" smtClean="0"/>
              <a:t>criado</a:t>
            </a:r>
            <a:r>
              <a:rPr lang="en-US" dirty="0" smtClean="0"/>
              <a:t> </a:t>
            </a:r>
            <a:r>
              <a:rPr lang="en-US" dirty="0" err="1" smtClean="0"/>
              <a:t>em</a:t>
            </a:r>
            <a:r>
              <a:rPr lang="en-US" dirty="0" smtClean="0"/>
              <a:t> 2004 </a:t>
            </a:r>
            <a:r>
              <a:rPr lang="en-US" dirty="0" err="1" smtClean="0"/>
              <a:t>por</a:t>
            </a:r>
            <a:r>
              <a:rPr lang="en-US" dirty="0" smtClean="0"/>
              <a:t> Martin Wattenberg;</a:t>
            </a:r>
          </a:p>
          <a:p>
            <a:pPr algn="just"/>
            <a:r>
              <a:rPr lang="en-US" dirty="0" err="1" smtClean="0"/>
              <a:t>Fernanda</a:t>
            </a:r>
            <a:r>
              <a:rPr lang="en-US" dirty="0" smtClean="0"/>
              <a:t> </a:t>
            </a:r>
            <a:r>
              <a:rPr lang="en-US" dirty="0" err="1" smtClean="0"/>
              <a:t>Viégas</a:t>
            </a:r>
            <a:r>
              <a:rPr lang="en-US" dirty="0" smtClean="0"/>
              <a:t> – </a:t>
            </a:r>
            <a:r>
              <a:rPr lang="en-US" dirty="0" err="1" smtClean="0"/>
              <a:t>trabalha</a:t>
            </a:r>
            <a:r>
              <a:rPr lang="en-US" dirty="0" smtClean="0"/>
              <a:t> com </a:t>
            </a:r>
            <a:r>
              <a:rPr lang="en-US" dirty="0" err="1" smtClean="0"/>
              <a:t>visualização</a:t>
            </a:r>
            <a:r>
              <a:rPr lang="en-US" dirty="0" smtClean="0"/>
              <a:t> e designer </a:t>
            </a:r>
            <a:r>
              <a:rPr lang="en-US" dirty="0" err="1" smtClean="0"/>
              <a:t>gráfico</a:t>
            </a:r>
            <a:r>
              <a:rPr lang="en-US" dirty="0" smtClean="0"/>
              <a:t>;</a:t>
            </a:r>
          </a:p>
          <a:p>
            <a:pPr algn="just"/>
            <a:r>
              <a:rPr lang="en-US" dirty="0" err="1" smtClean="0"/>
              <a:t>Objetivo</a:t>
            </a:r>
            <a:r>
              <a:rPr lang="en-US" dirty="0" smtClean="0"/>
              <a:t>:</a:t>
            </a:r>
          </a:p>
          <a:p>
            <a:pPr lvl="1" algn="just"/>
            <a:r>
              <a:rPr lang="en-US" dirty="0" smtClean="0"/>
              <a:t>“</a:t>
            </a:r>
            <a:r>
              <a:rPr lang="en-US" dirty="0" err="1" smtClean="0"/>
              <a:t>democratizar</a:t>
            </a:r>
            <a:r>
              <a:rPr lang="en-US" dirty="0" smtClean="0"/>
              <a:t>” a </a:t>
            </a:r>
            <a:r>
              <a:rPr lang="en-US" dirty="0" err="1" smtClean="0"/>
              <a:t>visualização</a:t>
            </a:r>
            <a:r>
              <a:rPr lang="en-US" dirty="0" smtClean="0"/>
              <a:t> </a:t>
            </a:r>
            <a:r>
              <a:rPr lang="en-US" dirty="0" err="1" smtClean="0"/>
              <a:t>da</a:t>
            </a:r>
            <a:r>
              <a:rPr lang="en-US" dirty="0" smtClean="0"/>
              <a:t> </a:t>
            </a:r>
            <a:r>
              <a:rPr lang="en-US" dirty="0" err="1" smtClean="0"/>
              <a:t>informação</a:t>
            </a:r>
            <a:r>
              <a:rPr lang="en-US" dirty="0" smtClean="0"/>
              <a:t>;</a:t>
            </a:r>
          </a:p>
          <a:p>
            <a:pPr lvl="1" algn="just"/>
            <a:r>
              <a:rPr lang="en-US" dirty="0" err="1" smtClean="0"/>
              <a:t>Permitir</a:t>
            </a:r>
            <a:r>
              <a:rPr lang="en-US" dirty="0" smtClean="0"/>
              <a:t> um novo </a:t>
            </a:r>
            <a:r>
              <a:rPr lang="en-US" dirty="0" err="1" smtClean="0"/>
              <a:t>tipo</a:t>
            </a:r>
            <a:r>
              <a:rPr lang="en-US" dirty="0" smtClean="0"/>
              <a:t> social de </a:t>
            </a:r>
            <a:r>
              <a:rPr lang="en-US" dirty="0" err="1" smtClean="0"/>
              <a:t>análise</a:t>
            </a:r>
            <a:r>
              <a:rPr lang="en-US" dirty="0" smtClean="0"/>
              <a:t> de dados.</a:t>
            </a:r>
          </a:p>
          <a:p>
            <a:pPr lvl="1"/>
            <a:endParaRPr lang="en-US" dirty="0" smtClean="0"/>
          </a:p>
          <a:p>
            <a:pPr>
              <a:buNone/>
            </a:pPr>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Many</a:t>
            </a:r>
            <a:r>
              <a:rPr lang="pt-BR" dirty="0" smtClean="0"/>
              <a:t> </a:t>
            </a:r>
            <a:r>
              <a:rPr lang="pt-BR" dirty="0" err="1" smtClean="0"/>
              <a:t>Eyes</a:t>
            </a:r>
            <a:endParaRPr lang="pt-BR" dirty="0"/>
          </a:p>
        </p:txBody>
      </p:sp>
      <p:sp>
        <p:nvSpPr>
          <p:cNvPr id="5" name="Content Placeholder 4"/>
          <p:cNvSpPr>
            <a:spLocks noGrp="1"/>
          </p:cNvSpPr>
          <p:nvPr>
            <p:ph idx="1"/>
          </p:nvPr>
        </p:nvSpPr>
        <p:spPr/>
        <p:txBody>
          <a:bodyPr/>
          <a:lstStyle/>
          <a:p>
            <a:r>
              <a:rPr lang="pt-BR" dirty="0" smtClean="0"/>
              <a:t>http://manyeyes.alphaworks.ibm.com</a:t>
            </a:r>
          </a:p>
          <a:p>
            <a:endParaRPr lang="pt-BR" dirty="0"/>
          </a:p>
        </p:txBody>
      </p:sp>
      <p:pic>
        <p:nvPicPr>
          <p:cNvPr id="6" name="Picture 2"/>
          <p:cNvPicPr>
            <a:picLocks noChangeAspect="1" noChangeArrowheads="1"/>
          </p:cNvPicPr>
          <p:nvPr/>
        </p:nvPicPr>
        <p:blipFill>
          <a:blip r:embed="rId2" cstate="print"/>
          <a:srcRect/>
          <a:stretch>
            <a:fillRect/>
          </a:stretch>
        </p:blipFill>
        <p:spPr bwMode="auto">
          <a:xfrm>
            <a:off x="500034" y="2643182"/>
            <a:ext cx="8229600" cy="3773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Eyes</a:t>
            </a:r>
            <a:endParaRPr lang="pt-BR" dirty="0"/>
          </a:p>
        </p:txBody>
      </p:sp>
      <p:sp>
        <p:nvSpPr>
          <p:cNvPr id="3" name="Content Placeholder 2"/>
          <p:cNvSpPr>
            <a:spLocks noGrp="1"/>
          </p:cNvSpPr>
          <p:nvPr>
            <p:ph idx="1"/>
          </p:nvPr>
        </p:nvSpPr>
        <p:spPr>
          <a:xfrm>
            <a:off x="457200" y="1935480"/>
            <a:ext cx="8472518" cy="4422478"/>
          </a:xfrm>
        </p:spPr>
        <p:txBody>
          <a:bodyPr/>
          <a:lstStyle/>
          <a:p>
            <a:pPr algn="just"/>
            <a:endParaRPr lang="en-US" dirty="0" smtClean="0"/>
          </a:p>
          <a:p>
            <a:pPr algn="just"/>
            <a:r>
              <a:rPr lang="en-US" dirty="0" err="1" smtClean="0"/>
              <a:t>Em</a:t>
            </a:r>
            <a:r>
              <a:rPr lang="en-US" dirty="0" smtClean="0"/>
              <a:t> 2003 </a:t>
            </a:r>
            <a:r>
              <a:rPr lang="en-US" dirty="0" err="1" smtClean="0"/>
              <a:t>Fernanda</a:t>
            </a:r>
            <a:r>
              <a:rPr lang="en-US" dirty="0" smtClean="0"/>
              <a:t> </a:t>
            </a:r>
            <a:r>
              <a:rPr lang="en-US" dirty="0" err="1" smtClean="0"/>
              <a:t>Viégas</a:t>
            </a:r>
            <a:r>
              <a:rPr lang="en-US" dirty="0" smtClean="0"/>
              <a:t> </a:t>
            </a:r>
            <a:r>
              <a:rPr lang="en-US" dirty="0" err="1" smtClean="0"/>
              <a:t>criou</a:t>
            </a:r>
            <a:r>
              <a:rPr lang="en-US" dirty="0" smtClean="0"/>
              <a:t> um </a:t>
            </a:r>
            <a:r>
              <a:rPr lang="en-US" dirty="0" err="1" smtClean="0"/>
              <a:t>programa</a:t>
            </a:r>
            <a:r>
              <a:rPr lang="en-US" dirty="0" smtClean="0"/>
              <a:t> </a:t>
            </a:r>
            <a:r>
              <a:rPr lang="en-US" dirty="0" err="1" smtClean="0"/>
              <a:t>para</a:t>
            </a:r>
            <a:r>
              <a:rPr lang="en-US" dirty="0" smtClean="0"/>
              <a:t> </a:t>
            </a:r>
            <a:r>
              <a:rPr lang="en-US" dirty="0" err="1" smtClean="0"/>
              <a:t>visualização</a:t>
            </a:r>
            <a:r>
              <a:rPr lang="en-US" dirty="0" smtClean="0"/>
              <a:t> de </a:t>
            </a:r>
            <a:r>
              <a:rPr lang="en-US" dirty="0" err="1" smtClean="0"/>
              <a:t>arquivos</a:t>
            </a:r>
            <a:r>
              <a:rPr lang="en-US" dirty="0" smtClean="0"/>
              <a:t> de e-mail;</a:t>
            </a:r>
          </a:p>
          <a:p>
            <a:pPr algn="just"/>
            <a:r>
              <a:rPr lang="en-US" dirty="0" err="1" smtClean="0"/>
              <a:t>Garantir</a:t>
            </a:r>
            <a:r>
              <a:rPr lang="en-US" dirty="0" smtClean="0"/>
              <a:t> </a:t>
            </a:r>
            <a:r>
              <a:rPr lang="en-US" dirty="0" err="1" smtClean="0"/>
              <a:t>que</a:t>
            </a:r>
            <a:r>
              <a:rPr lang="en-US" dirty="0" smtClean="0"/>
              <a:t> a </a:t>
            </a:r>
            <a:r>
              <a:rPr lang="en-US" dirty="0" err="1" smtClean="0"/>
              <a:t>visualização</a:t>
            </a:r>
            <a:r>
              <a:rPr lang="en-US" dirty="0" smtClean="0"/>
              <a:t> de </a:t>
            </a:r>
            <a:r>
              <a:rPr lang="en-US" dirty="0" err="1" smtClean="0"/>
              <a:t>cada</a:t>
            </a:r>
            <a:r>
              <a:rPr lang="en-US" dirty="0" smtClean="0"/>
              <a:t> </a:t>
            </a:r>
            <a:r>
              <a:rPr lang="en-US" dirty="0" err="1" smtClean="0"/>
              <a:t>pessoa</a:t>
            </a:r>
            <a:r>
              <a:rPr lang="en-US" dirty="0" smtClean="0"/>
              <a:t> </a:t>
            </a:r>
            <a:r>
              <a:rPr lang="en-US" dirty="0" err="1" smtClean="0"/>
              <a:t>seria</a:t>
            </a:r>
            <a:r>
              <a:rPr lang="en-US" dirty="0" smtClean="0"/>
              <a:t> </a:t>
            </a:r>
            <a:r>
              <a:rPr lang="en-US" dirty="0" err="1" smtClean="0"/>
              <a:t>totalmente</a:t>
            </a:r>
            <a:r>
              <a:rPr lang="en-US" dirty="0" smtClean="0"/>
              <a:t> </a:t>
            </a:r>
            <a:r>
              <a:rPr lang="en-US" dirty="0" err="1" smtClean="0"/>
              <a:t>privado</a:t>
            </a:r>
            <a:r>
              <a:rPr lang="en-US" dirty="0" smtClean="0"/>
              <a:t>;</a:t>
            </a:r>
          </a:p>
          <a:p>
            <a:pPr algn="just"/>
            <a:r>
              <a:rPr lang="en-US" dirty="0" smtClean="0"/>
              <a:t>Os </a:t>
            </a:r>
            <a:r>
              <a:rPr lang="en-US" dirty="0" err="1" smtClean="0"/>
              <a:t>participantes</a:t>
            </a:r>
            <a:r>
              <a:rPr lang="en-US" dirty="0" smtClean="0"/>
              <a:t> </a:t>
            </a:r>
            <a:r>
              <a:rPr lang="en-US" dirty="0" err="1" smtClean="0"/>
              <a:t>procuraram</a:t>
            </a:r>
            <a:r>
              <a:rPr lang="en-US" dirty="0" smtClean="0"/>
              <a:t> </a:t>
            </a:r>
            <a:r>
              <a:rPr lang="en-US" dirty="0" err="1" smtClean="0"/>
              <a:t>medidas</a:t>
            </a:r>
            <a:r>
              <a:rPr lang="en-US" dirty="0" smtClean="0"/>
              <a:t> </a:t>
            </a:r>
            <a:r>
              <a:rPr lang="en-US" dirty="0" err="1" smtClean="0"/>
              <a:t>para</a:t>
            </a:r>
            <a:r>
              <a:rPr lang="en-US" dirty="0" smtClean="0"/>
              <a:t> </a:t>
            </a:r>
            <a:r>
              <a:rPr lang="en-US" dirty="0" err="1" smtClean="0"/>
              <a:t>compartilhar</a:t>
            </a:r>
            <a:r>
              <a:rPr lang="en-US" dirty="0" smtClean="0"/>
              <a:t> </a:t>
            </a:r>
            <a:r>
              <a:rPr lang="en-US" dirty="0" err="1" smtClean="0"/>
              <a:t>imagens</a:t>
            </a:r>
            <a:r>
              <a:rPr lang="en-US" dirty="0" smtClean="0"/>
              <a:t>, mailing, screenshots;</a:t>
            </a:r>
          </a:p>
          <a:p>
            <a:pPr algn="just"/>
            <a:r>
              <a:rPr lang="en-US" dirty="0" err="1" smtClean="0"/>
              <a:t>Revelou</a:t>
            </a:r>
            <a:r>
              <a:rPr lang="en-US" dirty="0" smtClean="0"/>
              <a:t> </a:t>
            </a:r>
            <a:r>
              <a:rPr lang="en-US" dirty="0" err="1" smtClean="0"/>
              <a:t>intensamente</a:t>
            </a:r>
            <a:r>
              <a:rPr lang="en-US" dirty="0" smtClean="0"/>
              <a:t> o </a:t>
            </a:r>
            <a:r>
              <a:rPr lang="en-US" dirty="0" err="1" smtClean="0"/>
              <a:t>lado</a:t>
            </a:r>
            <a:r>
              <a:rPr lang="en-US" dirty="0" smtClean="0"/>
              <a:t> social das </a:t>
            </a:r>
            <a:r>
              <a:rPr lang="en-US" dirty="0" err="1" smtClean="0"/>
              <a:t>visualizações</a:t>
            </a:r>
            <a:r>
              <a:rPr lang="en-US"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Eyes</a:t>
            </a:r>
            <a:endParaRPr lang="pt-BR" dirty="0"/>
          </a:p>
        </p:txBody>
      </p:sp>
      <p:sp>
        <p:nvSpPr>
          <p:cNvPr id="7" name="Content Placeholder 6"/>
          <p:cNvSpPr>
            <a:spLocks noGrp="1"/>
          </p:cNvSpPr>
          <p:nvPr>
            <p:ph idx="1"/>
          </p:nvPr>
        </p:nvSpPr>
        <p:spPr/>
        <p:txBody>
          <a:bodyPr/>
          <a:lstStyle/>
          <a:p>
            <a:r>
              <a:rPr lang="en-US" dirty="0" err="1" smtClean="0"/>
              <a:t>Visualizações</a:t>
            </a:r>
            <a:endParaRPr lang="pt-BR" dirty="0"/>
          </a:p>
        </p:txBody>
      </p:sp>
      <p:pic>
        <p:nvPicPr>
          <p:cNvPr id="8" name="Picture 3"/>
          <p:cNvPicPr>
            <a:picLocks noChangeAspect="1" noChangeArrowheads="1"/>
          </p:cNvPicPr>
          <p:nvPr/>
        </p:nvPicPr>
        <p:blipFill>
          <a:blip r:embed="rId2" cstate="print"/>
          <a:srcRect/>
          <a:stretch>
            <a:fillRect/>
          </a:stretch>
        </p:blipFill>
        <p:spPr bwMode="auto">
          <a:xfrm>
            <a:off x="2571736" y="2571744"/>
            <a:ext cx="4679974" cy="4103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395536" y="2132856"/>
            <a:ext cx="8229600" cy="3687688"/>
          </a:xfrm>
        </p:spPr>
        <p:txBody>
          <a:bodyPr>
            <a:normAutofit/>
          </a:bodyPr>
          <a:lstStyle/>
          <a:p>
            <a:pPr marL="27432" indent="0" algn="just">
              <a:buNone/>
            </a:pPr>
            <a:r>
              <a:rPr lang="pt-BR" dirty="0" smtClean="0"/>
              <a:t>Pode </a:t>
            </a:r>
            <a:r>
              <a:rPr lang="pt-BR" dirty="0"/>
              <a:t>ser definida ainda, segundo Freitas et al.(2001), como “área de aplicação de técnicas de computação gráfica, geralmente interativas, visando auxiliar o processo de análise e compreensão de um conjunto de dados, através de representações gráficas manipuláveis.” </a:t>
            </a:r>
          </a:p>
        </p:txBody>
      </p:sp>
      <p:pic>
        <p:nvPicPr>
          <p:cNvPr id="5325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868144" y="4056888"/>
            <a:ext cx="2628553" cy="2657096"/>
          </a:xfrm>
          <a:prstGeom prst="rect">
            <a:avLst/>
          </a:prstGeom>
          <a:noFill/>
          <a:ln w="9525">
            <a:noFill/>
            <a:miter lim="800000"/>
            <a:headEnd/>
            <a:tailEnd/>
          </a:ln>
        </p:spPr>
      </p:pic>
    </p:spTree>
    <p:extLst>
      <p:ext uri="{BB962C8B-B14F-4D97-AF65-F5344CB8AC3E}">
        <p14:creationId xmlns:p14="http://schemas.microsoft.com/office/powerpoint/2010/main" xmlns="" val="13295566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Eyes</a:t>
            </a:r>
            <a:endParaRPr lang="pt-BR" dirty="0"/>
          </a:p>
        </p:txBody>
      </p:sp>
      <p:sp>
        <p:nvSpPr>
          <p:cNvPr id="5" name="Content Placeholder 4"/>
          <p:cNvSpPr>
            <a:spLocks noGrp="1"/>
          </p:cNvSpPr>
          <p:nvPr>
            <p:ph idx="1"/>
          </p:nvPr>
        </p:nvSpPr>
        <p:spPr/>
        <p:txBody>
          <a:bodyPr/>
          <a:lstStyle/>
          <a:p>
            <a:r>
              <a:rPr lang="en-US" dirty="0" err="1" smtClean="0"/>
              <a:t>Criação</a:t>
            </a:r>
            <a:r>
              <a:rPr lang="en-US" dirty="0" smtClean="0"/>
              <a:t> de </a:t>
            </a:r>
            <a:r>
              <a:rPr lang="en-US" dirty="0" err="1" smtClean="0"/>
              <a:t>Visualização</a:t>
            </a:r>
            <a:endParaRPr lang="pt-BR" dirty="0"/>
          </a:p>
        </p:txBody>
      </p:sp>
      <p:pic>
        <p:nvPicPr>
          <p:cNvPr id="60419" name="Picture 3"/>
          <p:cNvPicPr>
            <a:picLocks noChangeAspect="1" noChangeArrowheads="1"/>
          </p:cNvPicPr>
          <p:nvPr/>
        </p:nvPicPr>
        <p:blipFill>
          <a:blip r:embed="rId2" cstate="print"/>
          <a:srcRect/>
          <a:stretch>
            <a:fillRect/>
          </a:stretch>
        </p:blipFill>
        <p:spPr bwMode="auto">
          <a:xfrm>
            <a:off x="1214414" y="2643182"/>
            <a:ext cx="7100905" cy="3829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Eyes</a:t>
            </a:r>
            <a:endParaRPr lang="pt-BR" dirty="0"/>
          </a:p>
        </p:txBody>
      </p:sp>
      <p:sp>
        <p:nvSpPr>
          <p:cNvPr id="3" name="Content Placeholder 2"/>
          <p:cNvSpPr>
            <a:spLocks noGrp="1"/>
          </p:cNvSpPr>
          <p:nvPr>
            <p:ph idx="1"/>
          </p:nvPr>
        </p:nvSpPr>
        <p:spPr/>
        <p:txBody>
          <a:bodyPr/>
          <a:lstStyle/>
          <a:p>
            <a:r>
              <a:rPr lang="en-US" dirty="0" err="1" smtClean="0"/>
              <a:t>Exemplo</a:t>
            </a:r>
            <a:r>
              <a:rPr lang="en-US" dirty="0" smtClean="0"/>
              <a:t> de </a:t>
            </a:r>
            <a:r>
              <a:rPr lang="en-US" dirty="0" err="1" smtClean="0"/>
              <a:t>Visualização</a:t>
            </a:r>
            <a:r>
              <a:rPr lang="en-US" dirty="0" smtClean="0"/>
              <a:t>:</a:t>
            </a:r>
          </a:p>
          <a:p>
            <a:pPr lvl="1"/>
            <a:r>
              <a:rPr lang="en-US" dirty="0" err="1" smtClean="0"/>
              <a:t>Facebook</a:t>
            </a:r>
            <a:r>
              <a:rPr lang="en-US" dirty="0" smtClean="0"/>
              <a:t> – Ivan’s friends</a:t>
            </a:r>
            <a:endParaRPr lang="pt-BR" dirty="0"/>
          </a:p>
        </p:txBody>
      </p:sp>
      <p:pic>
        <p:nvPicPr>
          <p:cNvPr id="61442" name="Picture 2"/>
          <p:cNvPicPr>
            <a:picLocks noChangeAspect="1" noChangeArrowheads="1"/>
          </p:cNvPicPr>
          <p:nvPr/>
        </p:nvPicPr>
        <p:blipFill>
          <a:blip r:embed="rId2" cstate="print"/>
          <a:srcRect/>
          <a:stretch>
            <a:fillRect/>
          </a:stretch>
        </p:blipFill>
        <p:spPr bwMode="auto">
          <a:xfrm>
            <a:off x="1571604" y="2928934"/>
            <a:ext cx="6286544" cy="3534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72" y="2000240"/>
            <a:ext cx="7851648" cy="1828800"/>
          </a:xfrm>
        </p:spPr>
        <p:txBody>
          <a:bodyPr/>
          <a:lstStyle/>
          <a:p>
            <a:r>
              <a:rPr lang="en-US" dirty="0" err="1" smtClean="0"/>
              <a:t>Problemas</a:t>
            </a:r>
            <a:r>
              <a:rPr lang="en-US" dirty="0" smtClean="0"/>
              <a:t> de </a:t>
            </a:r>
            <a:r>
              <a:rPr lang="en-US" dirty="0" err="1" smtClean="0"/>
              <a:t>Visualização</a:t>
            </a:r>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Visualização</a:t>
            </a:r>
            <a:endParaRPr lang="pt-BR" dirty="0"/>
          </a:p>
        </p:txBody>
      </p:sp>
      <p:sp>
        <p:nvSpPr>
          <p:cNvPr id="3" name="Content Placeholder 2"/>
          <p:cNvSpPr>
            <a:spLocks noGrp="1"/>
          </p:cNvSpPr>
          <p:nvPr>
            <p:ph idx="1"/>
          </p:nvPr>
        </p:nvSpPr>
        <p:spPr/>
        <p:txBody>
          <a:bodyPr/>
          <a:lstStyle/>
          <a:p>
            <a:pPr algn="just"/>
            <a:r>
              <a:rPr lang="en-US" dirty="0" err="1" smtClean="0"/>
              <a:t>Problemas</a:t>
            </a:r>
            <a:r>
              <a:rPr lang="en-US" dirty="0" smtClean="0"/>
              <a:t> </a:t>
            </a:r>
            <a:r>
              <a:rPr lang="en-US" dirty="0" err="1" smtClean="0"/>
              <a:t>Gerais</a:t>
            </a:r>
            <a:endParaRPr lang="en-US" dirty="0" smtClean="0"/>
          </a:p>
          <a:p>
            <a:pPr algn="just"/>
            <a:endParaRPr lang="en-US" dirty="0" smtClean="0"/>
          </a:p>
          <a:p>
            <a:pPr lvl="1" algn="just"/>
            <a:r>
              <a:rPr lang="en-US" dirty="0" smtClean="0"/>
              <a:t>Grande volume de </a:t>
            </a:r>
            <a:r>
              <a:rPr lang="en-US" dirty="0" err="1" smtClean="0"/>
              <a:t>informação</a:t>
            </a:r>
            <a:r>
              <a:rPr lang="en-US" dirty="0" smtClean="0"/>
              <a:t>;</a:t>
            </a:r>
          </a:p>
          <a:p>
            <a:pPr lvl="1" algn="just"/>
            <a:r>
              <a:rPr lang="en-US" dirty="0" err="1" smtClean="0"/>
              <a:t>Representação</a:t>
            </a:r>
            <a:r>
              <a:rPr lang="en-US" dirty="0" smtClean="0"/>
              <a:t> </a:t>
            </a:r>
            <a:r>
              <a:rPr lang="en-US" dirty="0" err="1" smtClean="0"/>
              <a:t>ininteligível</a:t>
            </a:r>
            <a:r>
              <a:rPr lang="en-US" dirty="0" smtClean="0"/>
              <a:t>;</a:t>
            </a:r>
          </a:p>
          <a:p>
            <a:pPr lvl="1" algn="just"/>
            <a:r>
              <a:rPr lang="en-US" dirty="0" err="1" smtClean="0"/>
              <a:t>Eliminação</a:t>
            </a:r>
            <a:r>
              <a:rPr lang="en-US" dirty="0" smtClean="0"/>
              <a:t> de </a:t>
            </a:r>
            <a:r>
              <a:rPr lang="en-US" dirty="0" err="1" smtClean="0"/>
              <a:t>alguma</a:t>
            </a:r>
            <a:r>
              <a:rPr lang="en-US" dirty="0" smtClean="0"/>
              <a:t> </a:t>
            </a:r>
            <a:r>
              <a:rPr lang="en-US" dirty="0" err="1" smtClean="0"/>
              <a:t>informação</a:t>
            </a:r>
            <a:r>
              <a:rPr lang="en-US" dirty="0" smtClean="0"/>
              <a:t> </a:t>
            </a:r>
            <a:r>
              <a:rPr lang="en-US" dirty="0" err="1" smtClean="0"/>
              <a:t>sobre</a:t>
            </a:r>
            <a:r>
              <a:rPr lang="en-US" dirty="0" smtClean="0"/>
              <a:t> o </a:t>
            </a:r>
            <a:r>
              <a:rPr lang="en-US" dirty="0" err="1" smtClean="0"/>
              <a:t>conjunto</a:t>
            </a:r>
            <a:r>
              <a:rPr lang="en-US" dirty="0" smtClean="0"/>
              <a:t> de dados;</a:t>
            </a:r>
          </a:p>
          <a:p>
            <a:pPr lvl="1" algn="just"/>
            <a:r>
              <a:rPr lang="pt-BR" dirty="0" smtClean="0"/>
              <a:t>A comprovação de que visualizações em 3D são mais efetivas do que em </a:t>
            </a:r>
            <a:r>
              <a:rPr lang="pt-BR" dirty="0" smtClean="0"/>
              <a:t>2D, para desenhos de grafos.</a:t>
            </a:r>
            <a:endParaRPr lang="en-US" dirty="0" smtClean="0"/>
          </a:p>
          <a:p>
            <a:pPr lvl="1"/>
            <a:endParaRPr lang="pt-B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Visualização</a:t>
            </a:r>
            <a:endParaRPr lang="pt-BR" dirty="0"/>
          </a:p>
        </p:txBody>
      </p:sp>
      <p:sp>
        <p:nvSpPr>
          <p:cNvPr id="3" name="Content Placeholder 2"/>
          <p:cNvSpPr>
            <a:spLocks noGrp="1"/>
          </p:cNvSpPr>
          <p:nvPr>
            <p:ph idx="1"/>
          </p:nvPr>
        </p:nvSpPr>
        <p:spPr/>
        <p:txBody>
          <a:bodyPr>
            <a:normAutofit lnSpcReduction="10000"/>
          </a:bodyPr>
          <a:lstStyle/>
          <a:p>
            <a:pPr algn="just"/>
            <a:r>
              <a:rPr lang="en-US" dirty="0" err="1" smtClean="0"/>
              <a:t>Problemas</a:t>
            </a:r>
            <a:r>
              <a:rPr lang="en-US" dirty="0" smtClean="0"/>
              <a:t> </a:t>
            </a:r>
            <a:r>
              <a:rPr lang="en-US" dirty="0" err="1" smtClean="0"/>
              <a:t>em</a:t>
            </a:r>
            <a:r>
              <a:rPr lang="en-US" dirty="0" smtClean="0"/>
              <a:t> </a:t>
            </a:r>
            <a:r>
              <a:rPr lang="en-US" dirty="0" err="1" smtClean="0"/>
              <a:t>aberto</a:t>
            </a:r>
            <a:endParaRPr lang="en-US" dirty="0" smtClean="0"/>
          </a:p>
          <a:p>
            <a:pPr lvl="1" algn="just"/>
            <a:r>
              <a:rPr lang="en-US" dirty="0" err="1" smtClean="0"/>
              <a:t>Técnicas</a:t>
            </a:r>
            <a:r>
              <a:rPr lang="en-US" dirty="0" smtClean="0"/>
              <a:t> de </a:t>
            </a:r>
            <a:r>
              <a:rPr lang="en-US" dirty="0" err="1" smtClean="0"/>
              <a:t>visualização</a:t>
            </a:r>
            <a:r>
              <a:rPr lang="en-US" dirty="0" smtClean="0"/>
              <a:t> </a:t>
            </a:r>
            <a:r>
              <a:rPr lang="en-US" dirty="0" err="1" smtClean="0"/>
              <a:t>voltadas</a:t>
            </a:r>
            <a:r>
              <a:rPr lang="en-US" dirty="0" smtClean="0"/>
              <a:t> </a:t>
            </a:r>
            <a:r>
              <a:rPr lang="en-US" dirty="0" err="1" smtClean="0"/>
              <a:t>para</a:t>
            </a:r>
            <a:r>
              <a:rPr lang="en-US" dirty="0" smtClean="0"/>
              <a:t> </a:t>
            </a:r>
            <a:r>
              <a:rPr lang="en-US" dirty="0" err="1" smtClean="0"/>
              <a:t>computadores</a:t>
            </a:r>
            <a:r>
              <a:rPr lang="en-US" dirty="0" smtClean="0"/>
              <a:t> </a:t>
            </a:r>
            <a:r>
              <a:rPr lang="en-US" dirty="0" err="1" smtClean="0"/>
              <a:t>convencionais</a:t>
            </a:r>
            <a:r>
              <a:rPr lang="en-US" dirty="0" smtClean="0"/>
              <a:t>; </a:t>
            </a:r>
          </a:p>
          <a:p>
            <a:pPr lvl="1" algn="just"/>
            <a:r>
              <a:rPr lang="pt-BR" dirty="0" smtClean="0"/>
              <a:t> Interesse de se disponibilizar para os dispositivos móveis as mesmas aplicações que hoje rodam em um PC;</a:t>
            </a:r>
          </a:p>
          <a:p>
            <a:pPr lvl="1" algn="just"/>
            <a:r>
              <a:rPr lang="en-US" dirty="0" err="1" smtClean="0"/>
              <a:t>Tais</a:t>
            </a:r>
            <a:r>
              <a:rPr lang="en-US" dirty="0" smtClean="0"/>
              <a:t> </a:t>
            </a:r>
            <a:r>
              <a:rPr lang="en-US" dirty="0" err="1" smtClean="0"/>
              <a:t>equipamentos</a:t>
            </a:r>
            <a:r>
              <a:rPr lang="en-US" dirty="0" smtClean="0"/>
              <a:t> </a:t>
            </a:r>
            <a:r>
              <a:rPr lang="en-US" dirty="0" err="1" smtClean="0"/>
              <a:t>apresentam</a:t>
            </a:r>
            <a:r>
              <a:rPr lang="en-US" dirty="0" smtClean="0"/>
              <a:t> </a:t>
            </a:r>
            <a:r>
              <a:rPr lang="en-US" dirty="0" err="1" smtClean="0"/>
              <a:t>obstáculos</a:t>
            </a:r>
            <a:r>
              <a:rPr lang="en-US" dirty="0" smtClean="0"/>
              <a:t> à </a:t>
            </a:r>
            <a:r>
              <a:rPr lang="en-US" dirty="0" err="1" smtClean="0"/>
              <a:t>visualização</a:t>
            </a:r>
            <a:r>
              <a:rPr lang="en-US" dirty="0" smtClean="0"/>
              <a:t> </a:t>
            </a:r>
            <a:r>
              <a:rPr lang="en-US" dirty="0" err="1" smtClean="0"/>
              <a:t>da</a:t>
            </a:r>
            <a:r>
              <a:rPr lang="en-US" dirty="0" smtClean="0"/>
              <a:t> </a:t>
            </a:r>
            <a:r>
              <a:rPr lang="en-US" dirty="0" err="1" smtClean="0"/>
              <a:t>informação</a:t>
            </a:r>
            <a:r>
              <a:rPr lang="en-US" dirty="0" smtClean="0"/>
              <a:t>: </a:t>
            </a:r>
          </a:p>
          <a:p>
            <a:pPr lvl="2" algn="just"/>
            <a:r>
              <a:rPr lang="en-US" dirty="0" err="1" smtClean="0"/>
              <a:t>Resolução</a:t>
            </a:r>
            <a:r>
              <a:rPr lang="en-US" dirty="0" smtClean="0"/>
              <a:t> </a:t>
            </a:r>
            <a:r>
              <a:rPr lang="en-US" dirty="0" err="1" smtClean="0"/>
              <a:t>da</a:t>
            </a:r>
            <a:r>
              <a:rPr lang="en-US" dirty="0" smtClean="0"/>
              <a:t> </a:t>
            </a:r>
            <a:r>
              <a:rPr lang="en-US" dirty="0" err="1" smtClean="0"/>
              <a:t>tela</a:t>
            </a:r>
            <a:r>
              <a:rPr lang="en-US" dirty="0" smtClean="0"/>
              <a:t> inferior de um monitor, </a:t>
            </a:r>
            <a:r>
              <a:rPr lang="en-US" dirty="0" err="1" smtClean="0"/>
              <a:t>implica</a:t>
            </a:r>
            <a:r>
              <a:rPr lang="en-US" dirty="0" smtClean="0"/>
              <a:t> </a:t>
            </a:r>
            <a:r>
              <a:rPr lang="en-US" dirty="0" err="1" smtClean="0"/>
              <a:t>em</a:t>
            </a:r>
            <a:r>
              <a:rPr lang="en-US" dirty="0" smtClean="0"/>
              <a:t> </a:t>
            </a:r>
            <a:r>
              <a:rPr lang="en-US" dirty="0" err="1" smtClean="0"/>
              <a:t>uma</a:t>
            </a:r>
            <a:r>
              <a:rPr lang="en-US" dirty="0" smtClean="0"/>
              <a:t> </a:t>
            </a:r>
            <a:r>
              <a:rPr lang="en-US" dirty="0" err="1" smtClean="0"/>
              <a:t>menor</a:t>
            </a:r>
            <a:r>
              <a:rPr lang="en-US" dirty="0" smtClean="0"/>
              <a:t> </a:t>
            </a:r>
            <a:r>
              <a:rPr lang="en-US" dirty="0" err="1" smtClean="0"/>
              <a:t>quantidade</a:t>
            </a:r>
            <a:r>
              <a:rPr lang="en-US" dirty="0" smtClean="0"/>
              <a:t> de dados a </a:t>
            </a:r>
            <a:r>
              <a:rPr lang="en-US" dirty="0" err="1" smtClean="0"/>
              <a:t>serem</a:t>
            </a:r>
            <a:r>
              <a:rPr lang="en-US" dirty="0" smtClean="0"/>
              <a:t> </a:t>
            </a:r>
            <a:r>
              <a:rPr lang="en-US" dirty="0" err="1" smtClean="0"/>
              <a:t>mostrados</a:t>
            </a:r>
            <a:r>
              <a:rPr lang="en-US" dirty="0" smtClean="0"/>
              <a:t>;</a:t>
            </a:r>
          </a:p>
          <a:p>
            <a:pPr lvl="2" algn="just"/>
            <a:r>
              <a:rPr lang="en-US" dirty="0" err="1" smtClean="0"/>
              <a:t>Dificulta</a:t>
            </a:r>
            <a:r>
              <a:rPr lang="en-US" dirty="0" smtClean="0"/>
              <a:t> a </a:t>
            </a:r>
            <a:r>
              <a:rPr lang="en-US" dirty="0" err="1" smtClean="0"/>
              <a:t>percepção</a:t>
            </a:r>
            <a:r>
              <a:rPr lang="en-US" dirty="0" smtClean="0"/>
              <a:t> de </a:t>
            </a:r>
            <a:r>
              <a:rPr lang="en-US" dirty="0" err="1" smtClean="0"/>
              <a:t>detalhes</a:t>
            </a:r>
            <a:r>
              <a:rPr lang="en-US" dirty="0" smtClean="0"/>
              <a:t> de </a:t>
            </a:r>
            <a:r>
              <a:rPr lang="en-US" dirty="0" err="1" smtClean="0"/>
              <a:t>uma</a:t>
            </a:r>
            <a:r>
              <a:rPr lang="en-US" dirty="0" smtClean="0"/>
              <a:t> </a:t>
            </a:r>
            <a:r>
              <a:rPr lang="en-US" dirty="0" err="1" smtClean="0"/>
              <a:t>imagem</a:t>
            </a:r>
            <a:r>
              <a:rPr lang="en-US" dirty="0" smtClean="0"/>
              <a:t>, </a:t>
            </a:r>
            <a:r>
              <a:rPr lang="en-US" dirty="0" err="1" smtClean="0"/>
              <a:t>mesmo</a:t>
            </a:r>
            <a:r>
              <a:rPr lang="en-US" dirty="0" smtClean="0"/>
              <a:t> se </a:t>
            </a:r>
            <a:r>
              <a:rPr lang="en-US" dirty="0" err="1" smtClean="0"/>
              <a:t>apresentada</a:t>
            </a:r>
            <a:r>
              <a:rPr lang="en-US" dirty="0" smtClean="0"/>
              <a:t> </a:t>
            </a:r>
            <a:r>
              <a:rPr lang="en-US" dirty="0" err="1" smtClean="0"/>
              <a:t>em</a:t>
            </a:r>
            <a:r>
              <a:rPr lang="en-US" dirty="0" smtClean="0"/>
              <a:t> um </a:t>
            </a:r>
            <a:r>
              <a:rPr lang="en-US" dirty="0" err="1" smtClean="0"/>
              <a:t>equipamento</a:t>
            </a:r>
            <a:r>
              <a:rPr lang="en-US" dirty="0" smtClean="0"/>
              <a:t> com </a:t>
            </a:r>
            <a:r>
              <a:rPr lang="en-US" dirty="0" err="1" smtClean="0"/>
              <a:t>alta</a:t>
            </a:r>
            <a:r>
              <a:rPr lang="en-US" dirty="0" smtClean="0"/>
              <a:t> </a:t>
            </a:r>
            <a:r>
              <a:rPr lang="en-US" dirty="0" err="1" smtClean="0"/>
              <a:t>resolução</a:t>
            </a:r>
            <a:r>
              <a:rPr lang="en-US" dirty="0" smtClean="0"/>
              <a:t>.</a:t>
            </a:r>
            <a:endParaRPr lang="pt-B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Visualização</a:t>
            </a:r>
            <a:endParaRPr lang="pt-BR" dirty="0"/>
          </a:p>
        </p:txBody>
      </p:sp>
      <p:sp>
        <p:nvSpPr>
          <p:cNvPr id="5" name="Content Placeholder 4"/>
          <p:cNvSpPr>
            <a:spLocks noGrp="1"/>
          </p:cNvSpPr>
          <p:nvPr>
            <p:ph idx="1"/>
          </p:nvPr>
        </p:nvSpPr>
        <p:spPr/>
        <p:txBody>
          <a:bodyPr/>
          <a:lstStyle/>
          <a:p>
            <a:pPr algn="just"/>
            <a:r>
              <a:rPr lang="en-US" dirty="0" err="1" smtClean="0"/>
              <a:t>Sugestões</a:t>
            </a:r>
            <a:r>
              <a:rPr lang="en-US" dirty="0" smtClean="0"/>
              <a:t>:</a:t>
            </a:r>
          </a:p>
          <a:p>
            <a:pPr algn="just"/>
            <a:endParaRPr lang="en-US" dirty="0" smtClean="0"/>
          </a:p>
          <a:p>
            <a:pPr lvl="1" algn="just"/>
            <a:r>
              <a:rPr lang="en-US" dirty="0" err="1" smtClean="0"/>
              <a:t>Utilizar</a:t>
            </a:r>
            <a:r>
              <a:rPr lang="en-US" dirty="0" smtClean="0"/>
              <a:t> </a:t>
            </a:r>
            <a:r>
              <a:rPr lang="en-US" dirty="0" err="1" smtClean="0"/>
              <a:t>técnicas</a:t>
            </a:r>
            <a:r>
              <a:rPr lang="en-US" dirty="0" smtClean="0"/>
              <a:t> de </a:t>
            </a:r>
            <a:r>
              <a:rPr lang="en-US" dirty="0" err="1" smtClean="0"/>
              <a:t>visualização</a:t>
            </a:r>
            <a:r>
              <a:rPr lang="en-US" dirty="0" smtClean="0"/>
              <a:t> </a:t>
            </a:r>
            <a:r>
              <a:rPr lang="en-US" dirty="0" err="1" smtClean="0"/>
              <a:t>que</a:t>
            </a:r>
            <a:r>
              <a:rPr lang="en-US" dirty="0" smtClean="0"/>
              <a:t> </a:t>
            </a:r>
            <a:r>
              <a:rPr lang="en-US" dirty="0" err="1" smtClean="0"/>
              <a:t>integram</a:t>
            </a:r>
            <a:r>
              <a:rPr lang="en-US" dirty="0" smtClean="0"/>
              <a:t>, </a:t>
            </a:r>
            <a:r>
              <a:rPr lang="en-US" dirty="0" err="1" smtClean="0"/>
              <a:t>em</a:t>
            </a:r>
            <a:r>
              <a:rPr lang="en-US" dirty="0" smtClean="0"/>
              <a:t> </a:t>
            </a:r>
            <a:r>
              <a:rPr lang="en-US" dirty="0" err="1" smtClean="0"/>
              <a:t>uma</a:t>
            </a:r>
            <a:r>
              <a:rPr lang="en-US" dirty="0" smtClean="0"/>
              <a:t> </a:t>
            </a:r>
            <a:r>
              <a:rPr lang="en-US" dirty="0" err="1" smtClean="0"/>
              <a:t>mesma</a:t>
            </a:r>
            <a:r>
              <a:rPr lang="en-US" dirty="0" smtClean="0"/>
              <a:t> </a:t>
            </a:r>
            <a:r>
              <a:rPr lang="en-US" dirty="0" err="1" smtClean="0"/>
              <a:t>imagem</a:t>
            </a:r>
            <a:r>
              <a:rPr lang="en-US" dirty="0" smtClean="0"/>
              <a:t>, </a:t>
            </a:r>
            <a:r>
              <a:rPr lang="en-US" dirty="0" err="1" smtClean="0"/>
              <a:t>uma</a:t>
            </a:r>
            <a:r>
              <a:rPr lang="en-US" dirty="0" smtClean="0"/>
              <a:t> </a:t>
            </a:r>
            <a:r>
              <a:rPr lang="en-US" dirty="0" err="1" smtClean="0"/>
              <a:t>visão</a:t>
            </a:r>
            <a:r>
              <a:rPr lang="en-US" dirty="0" smtClean="0"/>
              <a:t> global e </a:t>
            </a:r>
            <a:r>
              <a:rPr lang="en-US" dirty="0" err="1" smtClean="0"/>
              <a:t>uma</a:t>
            </a:r>
            <a:r>
              <a:rPr lang="en-US" dirty="0" smtClean="0"/>
              <a:t> </a:t>
            </a:r>
            <a:r>
              <a:rPr lang="en-US" dirty="0" err="1" smtClean="0"/>
              <a:t>região</a:t>
            </a:r>
            <a:r>
              <a:rPr lang="en-US" dirty="0" smtClean="0"/>
              <a:t> </a:t>
            </a:r>
            <a:r>
              <a:rPr lang="en-US" dirty="0" err="1" smtClean="0"/>
              <a:t>ampliada</a:t>
            </a:r>
            <a:r>
              <a:rPr lang="en-US" dirty="0" smtClean="0"/>
              <a:t> dos dados;</a:t>
            </a:r>
          </a:p>
          <a:p>
            <a:pPr lvl="1" algn="just"/>
            <a:r>
              <a:rPr lang="en-US" dirty="0" err="1" smtClean="0"/>
              <a:t>Aplicar</a:t>
            </a:r>
            <a:r>
              <a:rPr lang="en-US" dirty="0" smtClean="0"/>
              <a:t> </a:t>
            </a:r>
            <a:r>
              <a:rPr lang="en-US" dirty="0" err="1" smtClean="0"/>
              <a:t>animações</a:t>
            </a:r>
            <a:r>
              <a:rPr lang="en-US" dirty="0" smtClean="0"/>
              <a:t> </a:t>
            </a:r>
            <a:r>
              <a:rPr lang="en-US" dirty="0" err="1" smtClean="0"/>
              <a:t>para</a:t>
            </a:r>
            <a:r>
              <a:rPr lang="en-US" dirty="0" smtClean="0"/>
              <a:t> </a:t>
            </a:r>
            <a:r>
              <a:rPr lang="en-US" dirty="0" err="1" smtClean="0"/>
              <a:t>suavizar</a:t>
            </a:r>
            <a:r>
              <a:rPr lang="en-US" dirty="0" smtClean="0"/>
              <a:t> a </a:t>
            </a:r>
            <a:r>
              <a:rPr lang="en-US" dirty="0" err="1" smtClean="0"/>
              <a:t>transição</a:t>
            </a:r>
            <a:r>
              <a:rPr lang="en-US" dirty="0" smtClean="0"/>
              <a:t> </a:t>
            </a:r>
            <a:r>
              <a:rPr lang="en-US" dirty="0" err="1" smtClean="0"/>
              <a:t>da</a:t>
            </a:r>
            <a:r>
              <a:rPr lang="en-US" dirty="0" smtClean="0"/>
              <a:t> </a:t>
            </a:r>
            <a:r>
              <a:rPr lang="en-US" dirty="0" err="1" smtClean="0"/>
              <a:t>imagem</a:t>
            </a:r>
            <a:r>
              <a:rPr lang="en-US" dirty="0" smtClean="0"/>
              <a:t>.</a:t>
            </a:r>
          </a:p>
          <a:p>
            <a:pPr lvl="2" algn="just"/>
            <a:endParaRPr lang="en-US" dirty="0" smtClean="0"/>
          </a:p>
          <a:p>
            <a:pPr lvl="1"/>
            <a:endParaRPr lang="pt-B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472" y="1928802"/>
            <a:ext cx="7851648" cy="1828800"/>
          </a:xfrm>
        </p:spPr>
        <p:txBody>
          <a:bodyPr/>
          <a:lstStyle/>
          <a:p>
            <a:r>
              <a:rPr lang="en-US" dirty="0" err="1" smtClean="0"/>
              <a:t>Desafios</a:t>
            </a:r>
            <a:endParaRPr lang="pt-B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em VI</a:t>
            </a:r>
            <a:endParaRPr lang="pt-BR" dirty="0"/>
          </a:p>
        </p:txBody>
      </p:sp>
      <p:sp>
        <p:nvSpPr>
          <p:cNvPr id="3" name="Espaço Reservado para Conteúdo 2"/>
          <p:cNvSpPr>
            <a:spLocks noGrp="1"/>
          </p:cNvSpPr>
          <p:nvPr>
            <p:ph idx="1"/>
          </p:nvPr>
        </p:nvSpPr>
        <p:spPr/>
        <p:txBody>
          <a:bodyPr>
            <a:normAutofit lnSpcReduction="10000"/>
          </a:bodyPr>
          <a:lstStyle/>
          <a:p>
            <a:pPr marL="0" indent="0" algn="just">
              <a:buNone/>
            </a:pPr>
            <a:r>
              <a:rPr lang="pt-BR" sz="2400" dirty="0" smtClean="0"/>
              <a:t>Chen </a:t>
            </a:r>
            <a:r>
              <a:rPr lang="pt-BR" sz="2400" dirty="0"/>
              <a:t>(2005) aponta o que ele considera os dez maiores </a:t>
            </a:r>
            <a:r>
              <a:rPr lang="pt-BR" sz="2400" dirty="0" smtClean="0"/>
              <a:t> problemas </a:t>
            </a:r>
            <a:r>
              <a:rPr lang="pt-BR" sz="2400" dirty="0"/>
              <a:t>não resolvidos de Visualização de Informação, sumarizados na lista a seguir:</a:t>
            </a:r>
          </a:p>
          <a:p>
            <a:pPr marL="457200" indent="-457200" algn="just">
              <a:buFont typeface="+mj-lt"/>
              <a:buAutoNum type="arabicPeriod"/>
            </a:pPr>
            <a:r>
              <a:rPr lang="pt-BR" sz="2200" dirty="0" smtClean="0"/>
              <a:t>Acelerar </a:t>
            </a:r>
            <a:r>
              <a:rPr lang="pt-BR" sz="2200" dirty="0"/>
              <a:t>e incentivar estudos de usabilidade e avaliações empíricas na área, </a:t>
            </a:r>
            <a:r>
              <a:rPr lang="pt-BR" sz="2200" dirty="0" smtClean="0"/>
              <a:t>os quais </a:t>
            </a:r>
            <a:r>
              <a:rPr lang="pt-BR" sz="2200" dirty="0"/>
              <a:t>consigam propor e validar sistemas de Visualização de Informação </a:t>
            </a:r>
            <a:r>
              <a:rPr lang="pt-BR" sz="2200" dirty="0" smtClean="0"/>
              <a:t>de acordo </a:t>
            </a:r>
            <a:r>
              <a:rPr lang="pt-BR" sz="2200" dirty="0"/>
              <a:t>com metas específicas da área, como a de possibilitar que o </a:t>
            </a:r>
            <a:r>
              <a:rPr lang="pt-BR" sz="2200" dirty="0" smtClean="0"/>
              <a:t>usuário reconheça </a:t>
            </a:r>
            <a:r>
              <a:rPr lang="pt-BR" sz="2200" dirty="0"/>
              <a:t>padrões e tendências nos dados visualizados</a:t>
            </a:r>
            <a:r>
              <a:rPr lang="pt-BR" sz="2200" dirty="0" smtClean="0"/>
              <a:t>;</a:t>
            </a:r>
          </a:p>
          <a:p>
            <a:pPr marL="457200" indent="-457200" algn="just">
              <a:buFont typeface="+mj-lt"/>
              <a:buAutoNum type="arabicPeriod"/>
            </a:pPr>
            <a:endParaRPr lang="pt-BR" sz="2200" dirty="0"/>
          </a:p>
          <a:p>
            <a:pPr marL="457200" indent="-457200" algn="just">
              <a:buFont typeface="+mj-lt"/>
              <a:buAutoNum type="arabicPeriod"/>
            </a:pPr>
            <a:r>
              <a:rPr lang="pt-BR" sz="2200" dirty="0" smtClean="0"/>
              <a:t>Entender </a:t>
            </a:r>
            <a:r>
              <a:rPr lang="pt-BR" sz="2200" dirty="0"/>
              <a:t>tarefas perceptivo-cognitivas, relacionadas a identificar e </a:t>
            </a:r>
            <a:r>
              <a:rPr lang="pt-BR" sz="2200" dirty="0" smtClean="0"/>
              <a:t>decodificar objetos </a:t>
            </a:r>
            <a:r>
              <a:rPr lang="pt-BR" sz="2200" dirty="0"/>
              <a:t>visualizados, bem como identificar agrupamentos e tendências de </a:t>
            </a:r>
            <a:r>
              <a:rPr lang="pt-BR" sz="2200" dirty="0" smtClean="0"/>
              <a:t>pontos em </a:t>
            </a:r>
            <a:r>
              <a:rPr lang="pt-BR" sz="2200" dirty="0"/>
              <a:t>uma representação visual</a:t>
            </a:r>
            <a:r>
              <a:rPr lang="pt-BR" sz="2200" dirty="0" smtClean="0"/>
              <a:t>.</a:t>
            </a:r>
            <a:endParaRPr lang="pt-BR" sz="2200" dirty="0"/>
          </a:p>
        </p:txBody>
      </p:sp>
    </p:spTree>
    <p:extLst>
      <p:ext uri="{BB962C8B-B14F-4D97-AF65-F5344CB8AC3E}">
        <p14:creationId xmlns:p14="http://schemas.microsoft.com/office/powerpoint/2010/main" xmlns="" val="482308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em VI</a:t>
            </a:r>
            <a:endParaRPr lang="pt-BR" dirty="0"/>
          </a:p>
        </p:txBody>
      </p:sp>
      <p:sp>
        <p:nvSpPr>
          <p:cNvPr id="3" name="Espaço Reservado para Conteúdo 2"/>
          <p:cNvSpPr>
            <a:spLocks noGrp="1"/>
          </p:cNvSpPr>
          <p:nvPr>
            <p:ph idx="1"/>
          </p:nvPr>
        </p:nvSpPr>
        <p:spPr/>
        <p:txBody>
          <a:bodyPr>
            <a:normAutofit fontScale="92500" lnSpcReduction="10000"/>
          </a:bodyPr>
          <a:lstStyle/>
          <a:p>
            <a:pPr marL="457200" indent="-457200" algn="just">
              <a:buFont typeface="+mj-lt"/>
              <a:buAutoNum type="arabicPeriod" startAt="3"/>
            </a:pPr>
            <a:r>
              <a:rPr lang="pt-BR" sz="2400" dirty="0" smtClean="0"/>
              <a:t>Definir </a:t>
            </a:r>
            <a:r>
              <a:rPr lang="pt-BR" sz="2400" dirty="0"/>
              <a:t>sistemas de Visualização de Informação que se adaptem ao nível </a:t>
            </a:r>
            <a:r>
              <a:rPr lang="pt-BR" sz="2400" dirty="0" smtClean="0"/>
              <a:t>de conhecimento </a:t>
            </a:r>
            <a:r>
              <a:rPr lang="pt-BR" sz="2400" dirty="0"/>
              <a:t>prévio que o usuário possui para entender a </a:t>
            </a:r>
            <a:r>
              <a:rPr lang="pt-BR" sz="2400" dirty="0" smtClean="0"/>
              <a:t>informação visualizada.</a:t>
            </a:r>
          </a:p>
          <a:p>
            <a:pPr marL="457200" indent="-457200" algn="just">
              <a:buFont typeface="+mj-lt"/>
              <a:buAutoNum type="arabicPeriod" startAt="3"/>
            </a:pPr>
            <a:endParaRPr lang="pt-BR" sz="2400" dirty="0"/>
          </a:p>
          <a:p>
            <a:pPr marL="457200" indent="-457200" algn="just">
              <a:buFont typeface="+mj-lt"/>
              <a:buAutoNum type="arabicPeriod" startAt="3"/>
            </a:pPr>
            <a:r>
              <a:rPr lang="pt-BR" sz="2400" dirty="0" smtClean="0"/>
              <a:t>Investir </a:t>
            </a:r>
            <a:r>
              <a:rPr lang="pt-BR" sz="2400" dirty="0"/>
              <a:t>em diferentes aspectos relativos à pesquisa em Visualização </a:t>
            </a:r>
            <a:r>
              <a:rPr lang="pt-BR" sz="2400" dirty="0" smtClean="0"/>
              <a:t>de Informação</a:t>
            </a:r>
            <a:r>
              <a:rPr lang="pt-BR" sz="2400" dirty="0"/>
              <a:t>, como: aprendizado de conhecimentos de Semiótica e </a:t>
            </a:r>
            <a:r>
              <a:rPr lang="pt-BR" sz="2400" dirty="0" smtClean="0"/>
              <a:t>de Comunicação </a:t>
            </a:r>
            <a:r>
              <a:rPr lang="pt-BR" sz="2400" dirty="0"/>
              <a:t>Visual; </a:t>
            </a:r>
            <a:r>
              <a:rPr lang="pt-BR" sz="2400" dirty="0" err="1" smtClean="0"/>
              <a:t>colidificação</a:t>
            </a:r>
            <a:r>
              <a:rPr lang="pt-BR" sz="2400" dirty="0" smtClean="0"/>
              <a:t> </a:t>
            </a:r>
            <a:r>
              <a:rPr lang="pt-BR" sz="2400" dirty="0"/>
              <a:t>dos fundamentos teóricos da área </a:t>
            </a:r>
            <a:r>
              <a:rPr lang="pt-BR" sz="2400" dirty="0" smtClean="0"/>
              <a:t>pela constante </a:t>
            </a:r>
            <a:r>
              <a:rPr lang="pt-BR" sz="2400" dirty="0"/>
              <a:t>comparação com exemplos e novos sistemas; tornar óbvio a </a:t>
            </a:r>
            <a:r>
              <a:rPr lang="pt-BR" sz="2400" dirty="0" smtClean="0"/>
              <a:t>pessoas de </a:t>
            </a:r>
            <a:r>
              <a:rPr lang="pt-BR" sz="2400" dirty="0"/>
              <a:t>outras áreas o potencial de Visualização de </a:t>
            </a:r>
            <a:r>
              <a:rPr lang="pt-BR" sz="2400" dirty="0" smtClean="0"/>
              <a:t>informação</a:t>
            </a:r>
            <a:r>
              <a:rPr lang="pt-BR" sz="2400" dirty="0"/>
              <a:t>; e tomar </a:t>
            </a:r>
            <a:r>
              <a:rPr lang="pt-BR" sz="2400" dirty="0" smtClean="0"/>
              <a:t>consciência de </a:t>
            </a:r>
            <a:r>
              <a:rPr lang="pt-BR" sz="2400" dirty="0"/>
              <a:t>problemas de outras disciplinas que podem ser resolvidos com o auxílio </a:t>
            </a:r>
            <a:r>
              <a:rPr lang="pt-BR" sz="2400" dirty="0" smtClean="0"/>
              <a:t>de Visualização </a:t>
            </a:r>
            <a:r>
              <a:rPr lang="pt-BR" sz="2400" dirty="0"/>
              <a:t>de Informação.</a:t>
            </a:r>
            <a:endParaRPr lang="pt-BR" sz="2200" dirty="0"/>
          </a:p>
        </p:txBody>
      </p:sp>
    </p:spTree>
    <p:extLst>
      <p:ext uri="{BB962C8B-B14F-4D97-AF65-F5344CB8AC3E}">
        <p14:creationId xmlns:p14="http://schemas.microsoft.com/office/powerpoint/2010/main" xmlns="" val="14739463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em VI</a:t>
            </a:r>
            <a:endParaRPr lang="pt-BR" dirty="0"/>
          </a:p>
        </p:txBody>
      </p:sp>
      <p:sp>
        <p:nvSpPr>
          <p:cNvPr id="3" name="Espaço Reservado para Conteúdo 2"/>
          <p:cNvSpPr>
            <a:spLocks noGrp="1"/>
          </p:cNvSpPr>
          <p:nvPr>
            <p:ph idx="1"/>
          </p:nvPr>
        </p:nvSpPr>
        <p:spPr/>
        <p:txBody>
          <a:bodyPr>
            <a:normAutofit fontScale="92500" lnSpcReduction="10000"/>
          </a:bodyPr>
          <a:lstStyle/>
          <a:p>
            <a:pPr marL="457200" indent="-457200" algn="just">
              <a:buFont typeface="+mj-lt"/>
              <a:buAutoNum type="arabicPeriod" startAt="5"/>
            </a:pPr>
            <a:r>
              <a:rPr lang="pt-BR" sz="2400" dirty="0"/>
              <a:t>Definir medidas intrínsecas de qualidade, ou seja, medidas que </a:t>
            </a:r>
            <a:r>
              <a:rPr lang="pt-BR" sz="2400" dirty="0" smtClean="0"/>
              <a:t>consigam responder </a:t>
            </a:r>
            <a:r>
              <a:rPr lang="pt-BR" sz="2400" dirty="0"/>
              <a:t>a perguntas como “quão fiel e eficientemente um sistema </a:t>
            </a:r>
            <a:r>
              <a:rPr lang="pt-BR" sz="2400" dirty="0" smtClean="0"/>
              <a:t>de Visualização </a:t>
            </a:r>
            <a:r>
              <a:rPr lang="pt-BR" sz="2400" dirty="0"/>
              <a:t>de Informação representa os dados subjacentes”, ou “até que </a:t>
            </a:r>
            <a:r>
              <a:rPr lang="pt-BR" sz="2400" dirty="0" smtClean="0"/>
              <a:t>ponto esse </a:t>
            </a:r>
            <a:r>
              <a:rPr lang="pt-BR" sz="2400" dirty="0"/>
              <a:t>sistema preserva as propriedades intrínsecas dos fenômenos subjacentes</a:t>
            </a:r>
            <a:r>
              <a:rPr lang="pt-BR" sz="2400" dirty="0" smtClean="0"/>
              <a:t>”.</a:t>
            </a:r>
          </a:p>
          <a:p>
            <a:pPr marL="457200" indent="-457200" algn="just">
              <a:buFont typeface="+mj-lt"/>
              <a:buAutoNum type="arabicPeriod" startAt="5"/>
            </a:pPr>
            <a:endParaRPr lang="pt-BR" sz="2400" dirty="0"/>
          </a:p>
          <a:p>
            <a:pPr marL="457200" indent="-457200" algn="just">
              <a:buFont typeface="+mj-lt"/>
              <a:buAutoNum type="arabicPeriod" startAt="5"/>
            </a:pPr>
            <a:r>
              <a:rPr lang="pt-BR" sz="2400" dirty="0" smtClean="0"/>
              <a:t>Prover </a:t>
            </a:r>
            <a:r>
              <a:rPr lang="pt-BR" sz="2400" dirty="0"/>
              <a:t>diferentes níveis de escalabilidade nos sistemas de Visualização </a:t>
            </a:r>
            <a:r>
              <a:rPr lang="pt-BR" sz="2400" dirty="0" smtClean="0"/>
              <a:t>de Informação</a:t>
            </a:r>
            <a:r>
              <a:rPr lang="pt-BR" sz="2400" dirty="0"/>
              <a:t>, tanto nos </a:t>
            </a:r>
            <a:r>
              <a:rPr lang="pt-BR" sz="2400" dirty="0" smtClean="0"/>
              <a:t>softwares </a:t>
            </a:r>
            <a:r>
              <a:rPr lang="pt-BR" sz="2400" dirty="0"/>
              <a:t>desenvolvidos quanto no hardware que </a:t>
            </a:r>
            <a:r>
              <a:rPr lang="pt-BR" sz="2400" dirty="0" smtClean="0"/>
              <a:t>os suporta.</a:t>
            </a:r>
          </a:p>
          <a:p>
            <a:pPr marL="457200" indent="-457200" algn="just">
              <a:buFont typeface="+mj-lt"/>
              <a:buAutoNum type="arabicPeriod" startAt="5"/>
            </a:pPr>
            <a:endParaRPr lang="pt-BR" sz="2400" dirty="0"/>
          </a:p>
          <a:p>
            <a:pPr marL="457200" indent="-457200" algn="just">
              <a:buFont typeface="+mj-lt"/>
              <a:buAutoNum type="arabicPeriod" startAt="5"/>
            </a:pPr>
            <a:r>
              <a:rPr lang="pt-BR" sz="2400" dirty="0" smtClean="0"/>
              <a:t>Estudar </a:t>
            </a:r>
            <a:r>
              <a:rPr lang="pt-BR" sz="2400" dirty="0"/>
              <a:t>a estética de uma representação visual, e seu impacto no processo </a:t>
            </a:r>
            <a:r>
              <a:rPr lang="pt-BR" sz="2400" dirty="0" smtClean="0"/>
              <a:t>de compreensão </a:t>
            </a:r>
            <a:r>
              <a:rPr lang="pt-BR" sz="2400" dirty="0"/>
              <a:t>dos dados representados.</a:t>
            </a:r>
            <a:endParaRPr lang="pt-BR" sz="2200" dirty="0"/>
          </a:p>
        </p:txBody>
      </p:sp>
    </p:spTree>
    <p:extLst>
      <p:ext uri="{BB962C8B-B14F-4D97-AF65-F5344CB8AC3E}">
        <p14:creationId xmlns:p14="http://schemas.microsoft.com/office/powerpoint/2010/main" xmlns="" val="3559116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2333600"/>
            <a:ext cx="8229600" cy="4191744"/>
          </a:xfrm>
        </p:spPr>
        <p:txBody>
          <a:bodyPr/>
          <a:lstStyle/>
          <a:p>
            <a:pPr lvl="1"/>
            <a:r>
              <a:rPr lang="pt-BR" dirty="0" smtClean="0"/>
              <a:t>Processo de VI</a:t>
            </a:r>
          </a:p>
          <a:p>
            <a:pPr lvl="1"/>
            <a:endParaRPr lang="pt-BR" dirty="0" smtClean="0"/>
          </a:p>
          <a:p>
            <a:pPr marL="0" indent="0" algn="just">
              <a:buNone/>
            </a:pPr>
            <a:r>
              <a:rPr lang="pt-BR" sz="2400" dirty="0" smtClean="0"/>
              <a:t>Haber </a:t>
            </a:r>
            <a:r>
              <a:rPr lang="pt-BR" sz="2400" dirty="0"/>
              <a:t>e </a:t>
            </a:r>
            <a:r>
              <a:rPr lang="pt-BR" sz="2400" dirty="0" err="1"/>
              <a:t>Macnabb</a:t>
            </a:r>
            <a:r>
              <a:rPr lang="pt-BR" sz="2400" dirty="0"/>
              <a:t> propuseram um </a:t>
            </a:r>
            <a:r>
              <a:rPr lang="pt-BR" sz="2400" b="1" dirty="0"/>
              <a:t>M</a:t>
            </a:r>
            <a:r>
              <a:rPr lang="pt-BR" sz="2400" b="1" dirty="0" smtClean="0"/>
              <a:t>odelo </a:t>
            </a:r>
            <a:r>
              <a:rPr lang="pt-BR" sz="2400" b="1" dirty="0"/>
              <a:t>de </a:t>
            </a:r>
            <a:r>
              <a:rPr lang="pt-BR" sz="2400" b="1" dirty="0" smtClean="0"/>
              <a:t>Referência </a:t>
            </a:r>
            <a:r>
              <a:rPr lang="pt-BR" sz="2400" dirty="0" smtClean="0"/>
              <a:t>simples</a:t>
            </a:r>
            <a:r>
              <a:rPr lang="pt-BR" sz="2400" dirty="0"/>
              <a:t>, esse modelo </a:t>
            </a:r>
            <a:r>
              <a:rPr lang="pt-BR" sz="2400" dirty="0" smtClean="0"/>
              <a:t>é responsável </a:t>
            </a:r>
            <a:r>
              <a:rPr lang="pt-BR" sz="2400" dirty="0"/>
              <a:t>por filtrar os dados e </a:t>
            </a:r>
            <a:r>
              <a:rPr lang="pt-BR" sz="2400" dirty="0" err="1" smtClean="0"/>
              <a:t>mapea-los</a:t>
            </a:r>
            <a:r>
              <a:rPr lang="pt-BR" sz="2400" dirty="0" smtClean="0"/>
              <a:t> </a:t>
            </a:r>
            <a:r>
              <a:rPr lang="pt-BR" sz="2400" dirty="0"/>
              <a:t>numa representação geométrica.</a:t>
            </a:r>
          </a:p>
          <a:p>
            <a:endParaRPr lang="pt-B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Desafios em VI</a:t>
            </a:r>
            <a:endParaRPr lang="pt-BR" dirty="0"/>
          </a:p>
        </p:txBody>
      </p:sp>
      <p:sp>
        <p:nvSpPr>
          <p:cNvPr id="3" name="Espaço Reservado para Conteúdo 2"/>
          <p:cNvSpPr>
            <a:spLocks noGrp="1"/>
          </p:cNvSpPr>
          <p:nvPr>
            <p:ph idx="1"/>
          </p:nvPr>
        </p:nvSpPr>
        <p:spPr/>
        <p:txBody>
          <a:bodyPr>
            <a:normAutofit fontScale="92500"/>
          </a:bodyPr>
          <a:lstStyle/>
          <a:p>
            <a:pPr marL="457200" indent="-457200" algn="just">
              <a:buFont typeface="+mj-lt"/>
              <a:buAutoNum type="arabicPeriod" startAt="8"/>
            </a:pPr>
            <a:r>
              <a:rPr lang="pt-BR" sz="2400" dirty="0"/>
              <a:t>Acoplar a sistemas de Visualização de Informação mecanismos de detecção </a:t>
            </a:r>
            <a:r>
              <a:rPr lang="pt-BR" sz="2400" dirty="0" smtClean="0"/>
              <a:t>de tendências</a:t>
            </a:r>
            <a:r>
              <a:rPr lang="pt-BR" sz="2400" dirty="0"/>
              <a:t>, com colaborações das comunidades de Mineração de Dados e </a:t>
            </a:r>
            <a:r>
              <a:rPr lang="pt-BR" sz="2400" dirty="0" smtClean="0"/>
              <a:t>de Inteligência </a:t>
            </a:r>
            <a:r>
              <a:rPr lang="pt-BR" sz="2400" dirty="0"/>
              <a:t>Artificial</a:t>
            </a:r>
            <a:r>
              <a:rPr lang="pt-BR" sz="2400" dirty="0" smtClean="0"/>
              <a:t>.</a:t>
            </a:r>
          </a:p>
          <a:p>
            <a:pPr marL="457200" indent="-457200" algn="just">
              <a:buFont typeface="+mj-lt"/>
              <a:buAutoNum type="arabicPeriod" startAt="8"/>
            </a:pPr>
            <a:endParaRPr lang="pt-BR" sz="2400" dirty="0"/>
          </a:p>
          <a:p>
            <a:pPr marL="457200" indent="-457200" algn="just">
              <a:buFont typeface="+mj-lt"/>
              <a:buAutoNum type="arabicPeriod" startAt="8"/>
            </a:pPr>
            <a:r>
              <a:rPr lang="pt-BR" sz="2400" dirty="0" smtClean="0"/>
              <a:t>Prover </a:t>
            </a:r>
            <a:r>
              <a:rPr lang="pt-BR" sz="2400" dirty="0"/>
              <a:t>mecanismos que possibilitem a observação de causalidade, </a:t>
            </a:r>
            <a:r>
              <a:rPr lang="pt-BR" sz="2400" dirty="0" smtClean="0"/>
              <a:t>formulação de </a:t>
            </a:r>
            <a:r>
              <a:rPr lang="pt-BR" sz="2400" dirty="0"/>
              <a:t>hipóteses (por exemplo, por inferências visuais) e avaliação de </a:t>
            </a:r>
            <a:r>
              <a:rPr lang="pt-BR" sz="2400" dirty="0" smtClean="0"/>
              <a:t>evidências existentes </a:t>
            </a:r>
            <a:r>
              <a:rPr lang="pt-BR" sz="2400" dirty="0"/>
              <a:t>em um conjunto de dados, em especial desenvolvendo algoritmos </a:t>
            </a:r>
            <a:r>
              <a:rPr lang="pt-BR" sz="2400" dirty="0" smtClean="0"/>
              <a:t>que resolvam </a:t>
            </a:r>
            <a:r>
              <a:rPr lang="pt-BR" sz="2400" dirty="0"/>
              <a:t>evidências conflitantes e removam ruídos de fundo existentes </a:t>
            </a:r>
            <a:r>
              <a:rPr lang="pt-BR" sz="2400" dirty="0" smtClean="0"/>
              <a:t>nos dados.</a:t>
            </a:r>
          </a:p>
          <a:p>
            <a:pPr marL="457200" indent="-457200" algn="just">
              <a:buFont typeface="+mj-lt"/>
              <a:buAutoNum type="arabicPeriod" startAt="8"/>
            </a:pPr>
            <a:endParaRPr lang="pt-BR" sz="2400" dirty="0"/>
          </a:p>
          <a:p>
            <a:pPr marL="457200" indent="-457200" algn="just">
              <a:buFont typeface="+mj-lt"/>
              <a:buAutoNum type="arabicPeriod" startAt="8"/>
            </a:pPr>
            <a:r>
              <a:rPr lang="pt-BR" sz="2400" dirty="0" smtClean="0"/>
              <a:t>Prover </a:t>
            </a:r>
            <a:r>
              <a:rPr lang="pt-BR" sz="2400" dirty="0"/>
              <a:t>meios de visualizar todo um domínio de conhecimento.</a:t>
            </a:r>
            <a:endParaRPr lang="pt-BR" sz="2200" dirty="0"/>
          </a:p>
        </p:txBody>
      </p:sp>
    </p:spTree>
    <p:extLst>
      <p:ext uri="{BB962C8B-B14F-4D97-AF65-F5344CB8AC3E}">
        <p14:creationId xmlns:p14="http://schemas.microsoft.com/office/powerpoint/2010/main" xmlns="" val="71136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bodyPr>
          <a:lstStyle/>
          <a:p>
            <a:pPr marL="0" indent="0" algn="just">
              <a:buNone/>
            </a:pPr>
            <a:r>
              <a:rPr lang="pt-BR" sz="2400" dirty="0"/>
              <a:t>Cook e Thomas (2005) complementam o que Chen indica como problema </a:t>
            </a:r>
            <a:r>
              <a:rPr lang="pt-BR" sz="2400" dirty="0" smtClean="0"/>
              <a:t>de escalabilidade</a:t>
            </a:r>
            <a:r>
              <a:rPr lang="pt-BR" sz="2400" dirty="0"/>
              <a:t>. Eles apontam que as tecnologias atuais não suportam a escala e </a:t>
            </a:r>
            <a:r>
              <a:rPr lang="pt-BR" sz="2400" dirty="0" smtClean="0"/>
              <a:t>a complexidade </a:t>
            </a:r>
            <a:r>
              <a:rPr lang="pt-BR" sz="2400" dirty="0"/>
              <a:t>de crescentes desafios de análises de dados, dando origem a </a:t>
            </a:r>
            <a:r>
              <a:rPr lang="pt-BR" sz="2400" dirty="0" smtClean="0"/>
              <a:t>cinco problemas de escalabilidade</a:t>
            </a:r>
            <a:r>
              <a:rPr lang="pt-BR" sz="2400" dirty="0"/>
              <a:t>:</a:t>
            </a:r>
          </a:p>
          <a:p>
            <a:pPr marL="850392" lvl="1" indent="-457200" algn="just">
              <a:buFont typeface="+mj-lt"/>
              <a:buAutoNum type="arabicPeriod"/>
            </a:pPr>
            <a:r>
              <a:rPr lang="pt-BR" i="1" dirty="0" smtClean="0"/>
              <a:t>Escalabilidade </a:t>
            </a:r>
            <a:r>
              <a:rPr lang="pt-BR" i="1" dirty="0"/>
              <a:t>de informação</a:t>
            </a:r>
            <a:r>
              <a:rPr lang="pt-BR" dirty="0"/>
              <a:t>. Esta questão envolve a capacidade de </a:t>
            </a:r>
            <a:r>
              <a:rPr lang="pt-BR" dirty="0" smtClean="0"/>
              <a:t>extrair informação </a:t>
            </a:r>
            <a:r>
              <a:rPr lang="pt-BR" dirty="0"/>
              <a:t>relevante de conjuntos massivos de dados, por meio de métodos </a:t>
            </a:r>
            <a:r>
              <a:rPr lang="pt-BR" dirty="0" smtClean="0"/>
              <a:t>para filtrar</a:t>
            </a:r>
            <a:r>
              <a:rPr lang="pt-BR" dirty="0"/>
              <a:t>, reduzir e abstrair dados, e sua adaptação para diferentes audiências.</a:t>
            </a:r>
          </a:p>
        </p:txBody>
      </p:sp>
      <p:sp>
        <p:nvSpPr>
          <p:cNvPr id="4" name="Título 1"/>
          <p:cNvSpPr>
            <a:spLocks noGrp="1"/>
          </p:cNvSpPr>
          <p:nvPr>
            <p:ph type="title"/>
          </p:nvPr>
        </p:nvSpPr>
        <p:spPr/>
        <p:txBody>
          <a:bodyPr/>
          <a:lstStyle/>
          <a:p>
            <a:r>
              <a:rPr lang="pt-BR" dirty="0" smtClean="0"/>
              <a:t>Desafios em VI</a:t>
            </a:r>
            <a:endParaRPr lang="pt-BR" dirty="0"/>
          </a:p>
        </p:txBody>
      </p:sp>
    </p:spTree>
    <p:extLst>
      <p:ext uri="{BB962C8B-B14F-4D97-AF65-F5344CB8AC3E}">
        <p14:creationId xmlns:p14="http://schemas.microsoft.com/office/powerpoint/2010/main" xmlns="" val="14412499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pPr marL="514350" indent="-514350" algn="just">
              <a:buFont typeface="+mj-lt"/>
              <a:buAutoNum type="arabicPeriod" startAt="2"/>
            </a:pPr>
            <a:r>
              <a:rPr lang="pt-BR" i="1" dirty="0"/>
              <a:t>Escalabilidade visual</a:t>
            </a:r>
            <a:r>
              <a:rPr lang="pt-BR" dirty="0"/>
              <a:t>. Esta questão se relaciona à capacidade de </a:t>
            </a:r>
            <a:r>
              <a:rPr lang="pt-BR" dirty="0" smtClean="0"/>
              <a:t>efetivamente representar </a:t>
            </a:r>
            <a:r>
              <a:rPr lang="pt-BR" dirty="0"/>
              <a:t>conjuntos de grande quantidade e/ou dimensionalidade de </a:t>
            </a:r>
            <a:r>
              <a:rPr lang="pt-BR" dirty="0" smtClean="0"/>
              <a:t>dados. Considera </a:t>
            </a:r>
            <a:r>
              <a:rPr lang="pt-BR" dirty="0"/>
              <a:t>as metáforas utilizadas nessa representação, as técnicas usadas </a:t>
            </a:r>
            <a:r>
              <a:rPr lang="pt-BR" dirty="0" smtClean="0"/>
              <a:t>para interagir </a:t>
            </a:r>
            <a:r>
              <a:rPr lang="pt-BR" dirty="0"/>
              <a:t>com essa representação, e as capacidades perceptivas humanas</a:t>
            </a:r>
            <a:r>
              <a:rPr lang="pt-BR" dirty="0" smtClean="0"/>
              <a:t>.</a:t>
            </a:r>
          </a:p>
          <a:p>
            <a:pPr marL="514350" indent="-514350" algn="just">
              <a:buFont typeface="+mj-lt"/>
              <a:buAutoNum type="arabicPeriod" startAt="2"/>
            </a:pPr>
            <a:endParaRPr lang="pt-BR" dirty="0"/>
          </a:p>
          <a:p>
            <a:pPr marL="514350" indent="-514350" algn="just">
              <a:buFont typeface="+mj-lt"/>
              <a:buAutoNum type="arabicPeriod" startAt="2"/>
            </a:pPr>
            <a:r>
              <a:rPr lang="pt-BR" i="1" dirty="0" smtClean="0"/>
              <a:t>Escalabilidade </a:t>
            </a:r>
            <a:r>
              <a:rPr lang="pt-BR" i="1" dirty="0"/>
              <a:t>de exibição</a:t>
            </a:r>
            <a:r>
              <a:rPr lang="pt-BR" dirty="0"/>
              <a:t>. Esta questão envolve o desenvolvimento de </a:t>
            </a:r>
            <a:r>
              <a:rPr lang="pt-BR" dirty="0" smtClean="0"/>
              <a:t>técnicas de </a:t>
            </a:r>
            <a:r>
              <a:rPr lang="pt-BR" dirty="0"/>
              <a:t>visualização e interação consistentes e efetivas que independam da área </a:t>
            </a:r>
            <a:r>
              <a:rPr lang="pt-BR" dirty="0" smtClean="0"/>
              <a:t>de exibição </a:t>
            </a:r>
            <a:r>
              <a:rPr lang="pt-BR" dirty="0"/>
              <a:t>disponível para representar os dados, considerando os </a:t>
            </a:r>
            <a:r>
              <a:rPr lang="pt-BR" dirty="0" smtClean="0"/>
              <a:t>diferentes tamanhos </a:t>
            </a:r>
            <a:r>
              <a:rPr lang="pt-BR" dirty="0"/>
              <a:t>de telas de dispositivos como celulares, PDAs e </a:t>
            </a:r>
            <a:r>
              <a:rPr lang="pt-BR" dirty="0" smtClean="0"/>
              <a:t>monitores convencionais</a:t>
            </a:r>
            <a:r>
              <a:rPr lang="pt-BR" dirty="0"/>
              <a:t>, por exemplo.</a:t>
            </a:r>
          </a:p>
        </p:txBody>
      </p:sp>
      <p:sp>
        <p:nvSpPr>
          <p:cNvPr id="4" name="Título 1"/>
          <p:cNvSpPr>
            <a:spLocks noGrp="1"/>
          </p:cNvSpPr>
          <p:nvPr>
            <p:ph type="title"/>
          </p:nvPr>
        </p:nvSpPr>
        <p:spPr/>
        <p:txBody>
          <a:bodyPr/>
          <a:lstStyle/>
          <a:p>
            <a:r>
              <a:rPr lang="pt-BR" dirty="0" smtClean="0"/>
              <a:t>Desafios em VI</a:t>
            </a:r>
            <a:endParaRPr lang="pt-BR" dirty="0"/>
          </a:p>
        </p:txBody>
      </p:sp>
    </p:spTree>
    <p:extLst>
      <p:ext uri="{BB962C8B-B14F-4D97-AF65-F5344CB8AC3E}">
        <p14:creationId xmlns:p14="http://schemas.microsoft.com/office/powerpoint/2010/main" xmlns="" val="1800770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bodyPr>
          <a:lstStyle/>
          <a:p>
            <a:pPr marL="514350" indent="-514350" algn="just">
              <a:buFont typeface="+mj-lt"/>
              <a:buAutoNum type="arabicPeriod" startAt="4"/>
            </a:pPr>
            <a:r>
              <a:rPr lang="pt-BR" i="1" dirty="0"/>
              <a:t>Escalabilidade humana</a:t>
            </a:r>
            <a:r>
              <a:rPr lang="pt-BR" dirty="0"/>
              <a:t>. Esta questão considera que, apesar de as </a:t>
            </a:r>
            <a:r>
              <a:rPr lang="pt-BR" dirty="0" smtClean="0"/>
              <a:t>capacidades humanas </a:t>
            </a:r>
            <a:r>
              <a:rPr lang="pt-BR" dirty="0"/>
              <a:t>não serem escaláveis, o desenvolvimento de técnicas colaborativas </a:t>
            </a:r>
            <a:r>
              <a:rPr lang="pt-BR" dirty="0" smtClean="0"/>
              <a:t>de visualização </a:t>
            </a:r>
            <a:r>
              <a:rPr lang="pt-BR" dirty="0"/>
              <a:t>pode permitir que a quantidade de pessoas envolvidas em </a:t>
            </a:r>
            <a:r>
              <a:rPr lang="pt-BR" dirty="0" smtClean="0"/>
              <a:t>um processo </a:t>
            </a:r>
            <a:r>
              <a:rPr lang="pt-BR" dirty="0"/>
              <a:t>de análise visual seja </a:t>
            </a:r>
            <a:r>
              <a:rPr lang="pt-BR" dirty="0" err="1"/>
              <a:t>escalável</a:t>
            </a:r>
            <a:r>
              <a:rPr lang="pt-BR" dirty="0" smtClean="0"/>
              <a:t>.</a:t>
            </a:r>
          </a:p>
          <a:p>
            <a:pPr marL="514350" indent="-514350" algn="just">
              <a:buFont typeface="+mj-lt"/>
              <a:buAutoNum type="arabicPeriod" startAt="4"/>
            </a:pPr>
            <a:endParaRPr lang="pt-BR" dirty="0"/>
          </a:p>
          <a:p>
            <a:pPr marL="514350" indent="-514350" algn="just">
              <a:buFont typeface="+mj-lt"/>
              <a:buAutoNum type="arabicPeriod" startAt="4"/>
            </a:pPr>
            <a:r>
              <a:rPr lang="pt-BR" i="1" dirty="0" smtClean="0"/>
              <a:t>Escalabilidade </a:t>
            </a:r>
            <a:r>
              <a:rPr lang="pt-BR" i="1" dirty="0"/>
              <a:t>de software</a:t>
            </a:r>
            <a:r>
              <a:rPr lang="pt-BR" dirty="0"/>
              <a:t>. Esta questão se relaciona à capacidade de </a:t>
            </a:r>
            <a:r>
              <a:rPr lang="pt-BR" dirty="0" smtClean="0"/>
              <a:t>se desenvolver </a:t>
            </a:r>
            <a:r>
              <a:rPr lang="pt-BR" dirty="0"/>
              <a:t>softwares capazes de manipular conjuntos cada vez maiores </a:t>
            </a:r>
            <a:r>
              <a:rPr lang="pt-BR" dirty="0" smtClean="0"/>
              <a:t>de dados</a:t>
            </a:r>
            <a:r>
              <a:rPr lang="pt-BR" dirty="0"/>
              <a:t>, e evitando custos de </a:t>
            </a:r>
            <a:r>
              <a:rPr lang="pt-BR" dirty="0" err="1"/>
              <a:t>reimplementação</a:t>
            </a:r>
            <a:r>
              <a:rPr lang="pt-BR" dirty="0"/>
              <a:t> e de manutenção de softwares </a:t>
            </a:r>
            <a:r>
              <a:rPr lang="pt-BR" dirty="0" smtClean="0"/>
              <a:t>de visualização </a:t>
            </a:r>
            <a:r>
              <a:rPr lang="pt-BR" dirty="0"/>
              <a:t>monolíticos e não escaláveis.</a:t>
            </a:r>
          </a:p>
        </p:txBody>
      </p:sp>
      <p:sp>
        <p:nvSpPr>
          <p:cNvPr id="4" name="Título 1"/>
          <p:cNvSpPr>
            <a:spLocks noGrp="1"/>
          </p:cNvSpPr>
          <p:nvPr>
            <p:ph type="title"/>
          </p:nvPr>
        </p:nvSpPr>
        <p:spPr/>
        <p:txBody>
          <a:bodyPr/>
          <a:lstStyle/>
          <a:p>
            <a:r>
              <a:rPr lang="pt-BR" dirty="0" smtClean="0"/>
              <a:t>Desafios em VI</a:t>
            </a:r>
            <a:endParaRPr lang="pt-BR" dirty="0"/>
          </a:p>
        </p:txBody>
      </p:sp>
    </p:spTree>
    <p:extLst>
      <p:ext uri="{BB962C8B-B14F-4D97-AF65-F5344CB8AC3E}">
        <p14:creationId xmlns:p14="http://schemas.microsoft.com/office/powerpoint/2010/main" xmlns="" val="2415610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Refer</a:t>
            </a:r>
            <a:r>
              <a:rPr lang="en-US" dirty="0" err="1" smtClean="0"/>
              <a:t>ências</a:t>
            </a:r>
            <a:endParaRPr lang="pt-BR" dirty="0"/>
          </a:p>
        </p:txBody>
      </p:sp>
      <p:sp>
        <p:nvSpPr>
          <p:cNvPr id="3" name="Content Placeholder 2"/>
          <p:cNvSpPr>
            <a:spLocks noGrp="1"/>
          </p:cNvSpPr>
          <p:nvPr>
            <p:ph idx="1"/>
          </p:nvPr>
        </p:nvSpPr>
        <p:spPr>
          <a:xfrm>
            <a:off x="285720" y="1935480"/>
            <a:ext cx="8643998" cy="4636792"/>
          </a:xfrm>
        </p:spPr>
        <p:txBody>
          <a:bodyPr>
            <a:normAutofit fontScale="62500" lnSpcReduction="20000"/>
          </a:bodyPr>
          <a:lstStyle/>
          <a:p>
            <a:pPr algn="just"/>
            <a:r>
              <a:rPr lang="pt-BR" dirty="0" smtClean="0"/>
              <a:t>NASCIMENTO, H. A. do; FERREIRA, C. B. R. Visualização de Informações - Uma Abordagem Prática. In: UNISINOS, 2005. Rio Grande do Sul. XXV Congresso da Sociedade Brasileira de Computação. Rio Grande do Sul: São Leopoldo, 2005, p. 1262-1312. </a:t>
            </a:r>
          </a:p>
          <a:p>
            <a:pPr algn="just"/>
            <a:endParaRPr lang="pt-BR" dirty="0" smtClean="0"/>
          </a:p>
          <a:p>
            <a:pPr algn="just"/>
            <a:r>
              <a:rPr lang="pt-BR" dirty="0" smtClean="0"/>
              <a:t>FREITAS, C. M. D. S. </a:t>
            </a:r>
            <a:r>
              <a:rPr lang="pt-BR" dirty="0" err="1" smtClean="0"/>
              <a:t>Et</a:t>
            </a:r>
            <a:r>
              <a:rPr lang="pt-BR" dirty="0" smtClean="0"/>
              <a:t> al. Introdução a Visualização da Informações. RITA- Revista de Informática Teórica e aplicada, instituto de informática UFRGS, porto Alegre, v.8, n. 2, p. 143-158, out., 2001.</a:t>
            </a:r>
          </a:p>
          <a:p>
            <a:pPr algn="just"/>
            <a:endParaRPr lang="pt-BR" dirty="0" smtClean="0"/>
          </a:p>
          <a:p>
            <a:pPr algn="just"/>
            <a:r>
              <a:rPr lang="pt-BR" dirty="0" smtClean="0"/>
              <a:t>[Haber </a:t>
            </a:r>
            <a:r>
              <a:rPr lang="pt-BR" dirty="0" err="1" smtClean="0"/>
              <a:t>and</a:t>
            </a:r>
            <a:r>
              <a:rPr lang="pt-BR" dirty="0" smtClean="0"/>
              <a:t> Macnabb90] HABER, </a:t>
            </a:r>
            <a:r>
              <a:rPr lang="pt-BR" dirty="0" err="1" smtClean="0"/>
              <a:t>R.B.</a:t>
            </a:r>
            <a:r>
              <a:rPr lang="pt-BR" dirty="0" smtClean="0"/>
              <a:t> e </a:t>
            </a:r>
            <a:r>
              <a:rPr lang="pt-BR" dirty="0" err="1" smtClean="0"/>
              <a:t>McNabb</a:t>
            </a:r>
            <a:r>
              <a:rPr lang="pt-BR" dirty="0" smtClean="0"/>
              <a:t>, </a:t>
            </a:r>
            <a:r>
              <a:rPr lang="pt-BR" dirty="0" err="1" smtClean="0"/>
              <a:t>D.A.</a:t>
            </a:r>
            <a:r>
              <a:rPr lang="pt-BR" dirty="0" smtClean="0"/>
              <a:t> </a:t>
            </a:r>
            <a:r>
              <a:rPr lang="pt-BR" dirty="0" err="1" smtClean="0"/>
              <a:t>Visualization</a:t>
            </a:r>
            <a:r>
              <a:rPr lang="pt-BR" dirty="0" smtClean="0"/>
              <a:t> </a:t>
            </a:r>
            <a:r>
              <a:rPr lang="pt-BR" dirty="0" err="1" smtClean="0"/>
              <a:t>Idioms</a:t>
            </a:r>
            <a:r>
              <a:rPr lang="pt-BR" dirty="0" smtClean="0"/>
              <a:t>: A conceptual </a:t>
            </a:r>
            <a:r>
              <a:rPr lang="pt-BR" dirty="0" err="1" smtClean="0"/>
              <a:t>model</a:t>
            </a:r>
            <a:r>
              <a:rPr lang="pt-BR" dirty="0" smtClean="0"/>
              <a:t> for </a:t>
            </a:r>
            <a:r>
              <a:rPr lang="pt-BR" dirty="0" err="1" smtClean="0"/>
              <a:t>scientific</a:t>
            </a:r>
            <a:r>
              <a:rPr lang="pt-BR" dirty="0" smtClean="0"/>
              <a:t> </a:t>
            </a:r>
            <a:r>
              <a:rPr lang="pt-BR" dirty="0" err="1" smtClean="0"/>
              <a:t>visualization</a:t>
            </a:r>
            <a:r>
              <a:rPr lang="pt-BR" dirty="0" smtClean="0"/>
              <a:t> systems. </a:t>
            </a:r>
            <a:r>
              <a:rPr lang="pt-BR" dirty="0" err="1" smtClean="0"/>
              <a:t>Visualization</a:t>
            </a:r>
            <a:r>
              <a:rPr lang="pt-BR" dirty="0" smtClean="0"/>
              <a:t> in </a:t>
            </a:r>
            <a:r>
              <a:rPr lang="pt-BR" dirty="0" err="1" smtClean="0"/>
              <a:t>Scientific</a:t>
            </a:r>
            <a:r>
              <a:rPr lang="pt-BR" dirty="0" smtClean="0"/>
              <a:t> Computing, 1990. pp. 74-93.</a:t>
            </a:r>
          </a:p>
          <a:p>
            <a:pPr algn="just"/>
            <a:endParaRPr lang="pt-BR" dirty="0" smtClean="0"/>
          </a:p>
          <a:p>
            <a:pPr algn="just"/>
            <a:r>
              <a:rPr lang="pt-BR" dirty="0" smtClean="0"/>
              <a:t>TUFTE, E. R (1983) </a:t>
            </a:r>
            <a:r>
              <a:rPr lang="pt-BR" dirty="0" err="1" smtClean="0"/>
              <a:t>The</a:t>
            </a:r>
            <a:r>
              <a:rPr lang="pt-BR" dirty="0" smtClean="0"/>
              <a:t> visual display </a:t>
            </a:r>
            <a:r>
              <a:rPr lang="pt-BR" dirty="0" err="1" smtClean="0"/>
              <a:t>of</a:t>
            </a:r>
            <a:r>
              <a:rPr lang="pt-BR" dirty="0" smtClean="0"/>
              <a:t> </a:t>
            </a:r>
            <a:r>
              <a:rPr lang="pt-BR" dirty="0" err="1" smtClean="0"/>
              <a:t>quantitative</a:t>
            </a:r>
            <a:r>
              <a:rPr lang="pt-BR" dirty="0" smtClean="0"/>
              <a:t> </a:t>
            </a:r>
            <a:r>
              <a:rPr lang="pt-BR" dirty="0" err="1" smtClean="0"/>
              <a:t>information</a:t>
            </a:r>
            <a:r>
              <a:rPr lang="pt-BR" dirty="0" smtClean="0"/>
              <a:t>. </a:t>
            </a:r>
            <a:r>
              <a:rPr lang="pt-BR" dirty="0" err="1" smtClean="0"/>
              <a:t>Cheshire</a:t>
            </a:r>
            <a:r>
              <a:rPr lang="pt-BR" dirty="0" smtClean="0"/>
              <a:t>, CT:</a:t>
            </a:r>
            <a:r>
              <a:rPr lang="pt-BR" dirty="0" err="1" smtClean="0"/>
              <a:t>Graphics</a:t>
            </a:r>
            <a:r>
              <a:rPr lang="pt-BR" dirty="0" smtClean="0"/>
              <a:t> </a:t>
            </a:r>
            <a:r>
              <a:rPr lang="pt-BR" dirty="0" err="1" smtClean="0"/>
              <a:t>Press</a:t>
            </a:r>
            <a:r>
              <a:rPr lang="pt-BR" dirty="0" smtClean="0"/>
              <a:t>. 197p.</a:t>
            </a:r>
          </a:p>
          <a:p>
            <a:pPr algn="just"/>
            <a:endParaRPr lang="pt-BR" dirty="0" smtClean="0"/>
          </a:p>
          <a:p>
            <a:pPr algn="just"/>
            <a:r>
              <a:rPr lang="pt-BR" dirty="0" smtClean="0"/>
              <a:t>Silva, C. G. (2006). Exploração de bases de dados de ambientes de Educação a Distância por meio de ferramentas de consulta apoiadas por Visualização de informação. Tese de Doutorado. Instituto de Computação, Universidade Estadual de Campinas. Disponível em: http://www.ic.unicamp.br/~celmar/tese - acessado em: 04/10/2010</a:t>
            </a:r>
          </a:p>
          <a:p>
            <a:endParaRPr lang="pt-BR" dirty="0" smtClean="0"/>
          </a:p>
          <a:p>
            <a:endParaRPr lang="pt-B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Referências</a:t>
            </a:r>
            <a:endParaRPr lang="pt-BR" dirty="0"/>
          </a:p>
        </p:txBody>
      </p:sp>
      <p:sp>
        <p:nvSpPr>
          <p:cNvPr id="3" name="Content Placeholder 2"/>
          <p:cNvSpPr>
            <a:spLocks noGrp="1"/>
          </p:cNvSpPr>
          <p:nvPr>
            <p:ph idx="1"/>
          </p:nvPr>
        </p:nvSpPr>
        <p:spPr>
          <a:xfrm>
            <a:off x="214282" y="1935480"/>
            <a:ext cx="8715436" cy="4636792"/>
          </a:xfrm>
        </p:spPr>
        <p:txBody>
          <a:bodyPr>
            <a:normAutofit fontScale="70000" lnSpcReduction="20000"/>
          </a:bodyPr>
          <a:lstStyle/>
          <a:p>
            <a:pPr algn="just"/>
            <a:r>
              <a:rPr lang="pt-BR" dirty="0" smtClean="0"/>
              <a:t>ARAUJO JUNIOR, R. H. Precisão no processo de busca e Recuperação da informação. Brasília: Thesaurus, 2007. </a:t>
            </a:r>
          </a:p>
          <a:p>
            <a:pPr algn="just"/>
            <a:endParaRPr lang="pt-BR" dirty="0" smtClean="0"/>
          </a:p>
          <a:p>
            <a:pPr algn="just"/>
            <a:r>
              <a:rPr lang="pt-BR" dirty="0" smtClean="0"/>
              <a:t>Chen, C. (2005). Top 10 </a:t>
            </a:r>
            <a:r>
              <a:rPr lang="pt-BR" dirty="0" err="1" smtClean="0"/>
              <a:t>Unsolved</a:t>
            </a:r>
            <a:r>
              <a:rPr lang="pt-BR" dirty="0" smtClean="0"/>
              <a:t> </a:t>
            </a:r>
            <a:r>
              <a:rPr lang="pt-BR" dirty="0" err="1" smtClean="0"/>
              <a:t>Information</a:t>
            </a:r>
            <a:r>
              <a:rPr lang="pt-BR" dirty="0" smtClean="0"/>
              <a:t> </a:t>
            </a:r>
            <a:r>
              <a:rPr lang="pt-BR" dirty="0" err="1" smtClean="0"/>
              <a:t>Visualization</a:t>
            </a:r>
            <a:r>
              <a:rPr lang="pt-BR" dirty="0" smtClean="0"/>
              <a:t> </a:t>
            </a:r>
            <a:r>
              <a:rPr lang="pt-BR" dirty="0" err="1" smtClean="0"/>
              <a:t>Problems</a:t>
            </a:r>
            <a:r>
              <a:rPr lang="pt-BR" dirty="0" smtClean="0"/>
              <a:t>. IEEE </a:t>
            </a:r>
            <a:r>
              <a:rPr lang="pt-BR" dirty="0" err="1" smtClean="0"/>
              <a:t>Computer</a:t>
            </a:r>
            <a:r>
              <a:rPr lang="pt-BR" dirty="0" smtClean="0"/>
              <a:t> </a:t>
            </a:r>
            <a:r>
              <a:rPr lang="pt-BR" dirty="0" err="1" smtClean="0"/>
              <a:t>Graphics</a:t>
            </a:r>
            <a:r>
              <a:rPr lang="pt-BR" dirty="0" smtClean="0"/>
              <a:t> </a:t>
            </a:r>
            <a:r>
              <a:rPr lang="pt-BR" dirty="0" err="1" smtClean="0"/>
              <a:t>and</a:t>
            </a:r>
            <a:r>
              <a:rPr lang="pt-BR" dirty="0" smtClean="0"/>
              <a:t> Applications 25 (4), pp. 12-16.</a:t>
            </a:r>
          </a:p>
          <a:p>
            <a:pPr algn="just"/>
            <a:endParaRPr lang="pt-BR" dirty="0" smtClean="0"/>
          </a:p>
          <a:p>
            <a:pPr algn="just"/>
            <a:r>
              <a:rPr lang="pt-BR" dirty="0" err="1" smtClean="0"/>
              <a:t>Paulovich</a:t>
            </a:r>
            <a:r>
              <a:rPr lang="pt-BR" dirty="0" smtClean="0"/>
              <a:t> F., Oliveira M., </a:t>
            </a:r>
            <a:r>
              <a:rPr lang="pt-BR" dirty="0" err="1" smtClean="0"/>
              <a:t>Minghin</a:t>
            </a:r>
            <a:r>
              <a:rPr lang="pt-BR" dirty="0" smtClean="0"/>
              <a:t> R., </a:t>
            </a:r>
            <a:r>
              <a:rPr lang="pt-BR" dirty="0" err="1" smtClean="0"/>
              <a:t>The</a:t>
            </a:r>
            <a:r>
              <a:rPr lang="pt-BR" dirty="0" smtClean="0"/>
              <a:t> </a:t>
            </a:r>
            <a:r>
              <a:rPr lang="pt-BR" dirty="0" err="1" smtClean="0"/>
              <a:t>Projection</a:t>
            </a:r>
            <a:r>
              <a:rPr lang="pt-BR" dirty="0" smtClean="0"/>
              <a:t> Explorer: A </a:t>
            </a:r>
            <a:r>
              <a:rPr lang="pt-BR" dirty="0" err="1" smtClean="0"/>
              <a:t>flexible</a:t>
            </a:r>
            <a:r>
              <a:rPr lang="pt-BR" dirty="0" smtClean="0"/>
              <a:t> </a:t>
            </a:r>
            <a:r>
              <a:rPr lang="pt-BR" dirty="0" err="1" smtClean="0"/>
              <a:t>tool</a:t>
            </a:r>
            <a:r>
              <a:rPr lang="pt-BR" dirty="0" smtClean="0"/>
              <a:t> for </a:t>
            </a:r>
            <a:r>
              <a:rPr lang="pt-BR" dirty="0" err="1" smtClean="0"/>
              <a:t>projection-based</a:t>
            </a:r>
            <a:r>
              <a:rPr lang="pt-BR" dirty="0" smtClean="0"/>
              <a:t> multidimensional </a:t>
            </a:r>
            <a:r>
              <a:rPr lang="pt-BR" dirty="0" err="1" smtClean="0"/>
              <a:t>visualization</a:t>
            </a:r>
            <a:r>
              <a:rPr lang="pt-BR" dirty="0" smtClean="0"/>
              <a:t>, Universidade de São Paulo</a:t>
            </a:r>
          </a:p>
          <a:p>
            <a:pPr algn="just"/>
            <a:endParaRPr lang="pt-BR" dirty="0" smtClean="0"/>
          </a:p>
          <a:p>
            <a:pPr algn="just"/>
            <a:r>
              <a:rPr lang="pt-BR" dirty="0" smtClean="0"/>
              <a:t>Silva, C. G. Considerações sobre o uso de Visualização de Informação no auxílio à gestão de informação</a:t>
            </a:r>
          </a:p>
          <a:p>
            <a:pPr algn="just"/>
            <a:endParaRPr lang="en-US" dirty="0" smtClean="0"/>
          </a:p>
          <a:p>
            <a:pPr algn="just"/>
            <a:r>
              <a:rPr lang="en-US" dirty="0" smtClean="0"/>
              <a:t>Vieira, J.M.L., </a:t>
            </a:r>
            <a:r>
              <a:rPr lang="en-US" dirty="0" err="1" smtClean="0"/>
              <a:t>Correia</a:t>
            </a:r>
            <a:r>
              <a:rPr lang="en-US" dirty="0" smtClean="0"/>
              <a:t>, R.F. (2010). </a:t>
            </a:r>
            <a:r>
              <a:rPr lang="en-US" dirty="0" err="1" smtClean="0"/>
              <a:t>Recuperação</a:t>
            </a:r>
            <a:r>
              <a:rPr lang="en-US" dirty="0" smtClean="0"/>
              <a:t> de </a:t>
            </a:r>
            <a:r>
              <a:rPr lang="en-US" dirty="0" err="1" smtClean="0"/>
              <a:t>Informação</a:t>
            </a:r>
            <a:r>
              <a:rPr lang="en-US" dirty="0" smtClean="0"/>
              <a:t> </a:t>
            </a:r>
            <a:r>
              <a:rPr lang="en-US" dirty="0" err="1" smtClean="0"/>
              <a:t>através</a:t>
            </a:r>
            <a:r>
              <a:rPr lang="en-US" dirty="0" smtClean="0"/>
              <a:t> de </a:t>
            </a:r>
            <a:r>
              <a:rPr lang="en-US" dirty="0" err="1" smtClean="0"/>
              <a:t>Recursos</a:t>
            </a:r>
            <a:r>
              <a:rPr lang="en-US" dirty="0" smtClean="0"/>
              <a:t> </a:t>
            </a:r>
            <a:r>
              <a:rPr lang="en-US" dirty="0" err="1" smtClean="0"/>
              <a:t>Visuais</a:t>
            </a:r>
            <a:r>
              <a:rPr lang="en-US" dirty="0" smtClean="0"/>
              <a:t>. </a:t>
            </a:r>
            <a:r>
              <a:rPr lang="en-US" dirty="0" err="1" smtClean="0"/>
              <a:t>Encontro</a:t>
            </a:r>
            <a:r>
              <a:rPr lang="en-US" dirty="0" smtClean="0"/>
              <a:t> </a:t>
            </a:r>
            <a:r>
              <a:rPr lang="en-US" dirty="0" err="1" smtClean="0"/>
              <a:t>Nacional</a:t>
            </a:r>
            <a:r>
              <a:rPr lang="en-US" dirty="0" smtClean="0"/>
              <a:t> de </a:t>
            </a:r>
            <a:r>
              <a:rPr lang="en-US" dirty="0" err="1" smtClean="0"/>
              <a:t>Estudantes</a:t>
            </a:r>
            <a:r>
              <a:rPr lang="en-US" dirty="0" smtClean="0"/>
              <a:t> de </a:t>
            </a:r>
            <a:r>
              <a:rPr lang="en-US" dirty="0" err="1" smtClean="0"/>
              <a:t>Biblioteconomia</a:t>
            </a:r>
            <a:r>
              <a:rPr lang="en-US" dirty="0" smtClean="0"/>
              <a:t>, </a:t>
            </a:r>
            <a:r>
              <a:rPr lang="en-US" dirty="0" err="1" smtClean="0"/>
              <a:t>Gestão</a:t>
            </a:r>
            <a:r>
              <a:rPr lang="en-US" dirty="0" smtClean="0"/>
              <a:t>, </a:t>
            </a:r>
            <a:r>
              <a:rPr lang="en-US" dirty="0" err="1" smtClean="0"/>
              <a:t>Documentação</a:t>
            </a:r>
            <a:r>
              <a:rPr lang="en-US" dirty="0" smtClean="0"/>
              <a:t> e </a:t>
            </a:r>
            <a:r>
              <a:rPr lang="en-US" dirty="0" err="1" smtClean="0"/>
              <a:t>Ciência</a:t>
            </a:r>
            <a:r>
              <a:rPr lang="en-US" dirty="0" smtClean="0"/>
              <a:t> </a:t>
            </a:r>
            <a:r>
              <a:rPr lang="en-US" dirty="0" err="1" smtClean="0"/>
              <a:t>da</a:t>
            </a:r>
            <a:r>
              <a:rPr lang="en-US" dirty="0" smtClean="0"/>
              <a:t> </a:t>
            </a:r>
            <a:r>
              <a:rPr lang="en-US" dirty="0" err="1" smtClean="0"/>
              <a:t>Informação</a:t>
            </a:r>
            <a:r>
              <a:rPr lang="en-US" dirty="0" smtClean="0"/>
              <a:t>. </a:t>
            </a:r>
            <a:r>
              <a:rPr lang="en-US" dirty="0" err="1" smtClean="0"/>
              <a:t>Universidade</a:t>
            </a:r>
            <a:r>
              <a:rPr lang="en-US" dirty="0" smtClean="0"/>
              <a:t> Federal </a:t>
            </a:r>
            <a:r>
              <a:rPr lang="en-US" dirty="0" err="1" smtClean="0"/>
              <a:t>da</a:t>
            </a:r>
            <a:r>
              <a:rPr lang="en-US" dirty="0" smtClean="0"/>
              <a:t> </a:t>
            </a:r>
            <a:r>
              <a:rPr lang="en-US" dirty="0" err="1" smtClean="0"/>
              <a:t>Paraíba</a:t>
            </a:r>
            <a:endParaRPr lang="en-US" dirty="0" smtClean="0"/>
          </a:p>
          <a:p>
            <a:pPr algn="just"/>
            <a:endParaRPr lang="en-US" dirty="0" smtClean="0"/>
          </a:p>
          <a:p>
            <a:pPr algn="just"/>
            <a:r>
              <a:rPr lang="pt-BR" dirty="0" smtClean="0"/>
              <a:t>http://manyeyes.alphaworks.ibm.com</a:t>
            </a:r>
          </a:p>
          <a:p>
            <a:endParaRPr lang="pt-BR"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923928" y="1556792"/>
            <a:ext cx="5137728" cy="4536504"/>
          </a:xfrm>
          <a:prstGeom prst="rect">
            <a:avLst/>
          </a:prstGeom>
          <a:ln>
            <a:noFill/>
          </a:ln>
          <a:effectLst>
            <a:softEdge rad="112500"/>
          </a:effectLst>
        </p:spPr>
      </p:pic>
      <p:sp>
        <p:nvSpPr>
          <p:cNvPr id="4" name="Título 3"/>
          <p:cNvSpPr>
            <a:spLocks noGrp="1"/>
          </p:cNvSpPr>
          <p:nvPr>
            <p:ph type="ctrTitle"/>
          </p:nvPr>
        </p:nvSpPr>
        <p:spPr>
          <a:xfrm>
            <a:off x="1043608" y="2276872"/>
            <a:ext cx="4680520" cy="1828800"/>
          </a:xfrm>
        </p:spPr>
        <p:txBody>
          <a:bodyPr>
            <a:normAutofit fontScale="90000"/>
          </a:bodyPr>
          <a:lstStyle/>
          <a:p>
            <a:r>
              <a:rPr lang="pt-BR" sz="11500" dirty="0" smtClean="0"/>
              <a:t>Dúvidas</a:t>
            </a:r>
            <a:endParaRPr lang="pt-BR" sz="6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564904"/>
            <a:ext cx="8229600" cy="3759696"/>
          </a:xfrm>
        </p:spPr>
        <p:txBody>
          <a:bodyPr/>
          <a:lstStyle/>
          <a:p>
            <a:pPr marL="274320" lvl="2" indent="-274320">
              <a:buClr>
                <a:schemeClr val="accent3"/>
              </a:buClr>
              <a:buSzPct val="95000"/>
            </a:pPr>
            <a:r>
              <a:rPr lang="pt-BR" sz="2400" dirty="0" smtClean="0"/>
              <a:t>Processo de VI</a:t>
            </a:r>
            <a:endParaRPr lang="pt-BR" sz="1900" dirty="0" smtClean="0"/>
          </a:p>
          <a:p>
            <a:pPr marL="548640" lvl="3" indent="-274320">
              <a:buSzPct val="95000"/>
            </a:pPr>
            <a:r>
              <a:rPr lang="pt-BR" sz="1800" dirty="0" smtClean="0"/>
              <a:t>Haber e </a:t>
            </a:r>
            <a:r>
              <a:rPr lang="pt-BR" sz="1800" dirty="0" err="1" smtClean="0"/>
              <a:t>Macnabb</a:t>
            </a:r>
            <a:endParaRPr lang="pt-BR" sz="1800" dirty="0" smtClean="0"/>
          </a:p>
          <a:p>
            <a:endParaRPr lang="pt-BR" dirty="0"/>
          </a:p>
        </p:txBody>
      </p:sp>
      <p:pic>
        <p:nvPicPr>
          <p:cNvPr id="4" name="Picture 2"/>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251520" y="3933056"/>
            <a:ext cx="8640960" cy="6480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ítulo 1"/>
          <p:cNvSpPr>
            <a:spLocks noGrp="1"/>
          </p:cNvSpPr>
          <p:nvPr>
            <p:ph type="title"/>
          </p:nvPr>
        </p:nvSpPr>
        <p:spPr>
          <a:xfrm>
            <a:off x="467544" y="753882"/>
            <a:ext cx="8229600" cy="946926"/>
          </a:xfrm>
        </p:spPr>
        <p:txBody>
          <a:bodyPr>
            <a:normAutofit fontScale="90000"/>
          </a:bodyPr>
          <a:lstStyle/>
          <a:p>
            <a:r>
              <a:rPr lang="pt-BR" dirty="0" smtClean="0"/>
              <a:t>Modelo de Ref. para Visualização</a:t>
            </a: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692696"/>
            <a:ext cx="8229600" cy="946926"/>
          </a:xfrm>
        </p:spPr>
        <p:txBody>
          <a:bodyPr>
            <a:normAutofit fontScale="90000"/>
          </a:bodyPr>
          <a:lstStyle/>
          <a:p>
            <a:r>
              <a:rPr lang="pt-BR" dirty="0" smtClean="0"/>
              <a:t>Modelo de Ref. para Visualização</a:t>
            </a:r>
            <a:endParaRPr lang="pt-BR" dirty="0"/>
          </a:p>
        </p:txBody>
      </p:sp>
      <p:sp>
        <p:nvSpPr>
          <p:cNvPr id="3" name="Espaço Reservado para Conteúdo 2"/>
          <p:cNvSpPr>
            <a:spLocks noGrp="1"/>
          </p:cNvSpPr>
          <p:nvPr>
            <p:ph idx="1"/>
          </p:nvPr>
        </p:nvSpPr>
        <p:spPr>
          <a:xfrm>
            <a:off x="285720" y="1772816"/>
            <a:ext cx="8572560" cy="4824536"/>
          </a:xfrm>
        </p:spPr>
        <p:txBody>
          <a:bodyPr/>
          <a:lstStyle/>
          <a:p>
            <a:pPr marL="0" indent="0" algn="just">
              <a:buNone/>
            </a:pPr>
            <a:r>
              <a:rPr lang="pt-BR" dirty="0" smtClean="0"/>
              <a:t>De acordo com </a:t>
            </a:r>
            <a:r>
              <a:rPr lang="pt-BR" dirty="0" err="1" smtClean="0"/>
              <a:t>Card</a:t>
            </a:r>
            <a:r>
              <a:rPr lang="pt-BR" dirty="0" smtClean="0"/>
              <a:t>, </a:t>
            </a:r>
            <a:r>
              <a:rPr lang="pt-BR" dirty="0" err="1" smtClean="0"/>
              <a:t>Mackinlay</a:t>
            </a:r>
            <a:r>
              <a:rPr lang="pt-BR" dirty="0"/>
              <a:t> </a:t>
            </a:r>
            <a:r>
              <a:rPr lang="pt-BR" dirty="0" smtClean="0"/>
              <a:t>e </a:t>
            </a:r>
            <a:r>
              <a:rPr lang="pt-BR" dirty="0" err="1" smtClean="0"/>
              <a:t>Shneiderman</a:t>
            </a:r>
            <a:r>
              <a:rPr lang="pt-BR" dirty="0" smtClean="0"/>
              <a:t> os itens que constituem esse modelo são:</a:t>
            </a:r>
          </a:p>
          <a:p>
            <a:pPr marL="0" indent="0" algn="just">
              <a:buNone/>
            </a:pPr>
            <a:endParaRPr lang="pt-BR" dirty="0" smtClean="0"/>
          </a:p>
          <a:p>
            <a:pPr algn="just"/>
            <a:r>
              <a:rPr lang="pt-BR" sz="2400" b="1" dirty="0" smtClean="0"/>
              <a:t>Dados Brutos: </a:t>
            </a:r>
            <a:r>
              <a:rPr lang="pt-BR" sz="2400" dirty="0" smtClean="0"/>
              <a:t>fatos que ainda não foram processados. </a:t>
            </a:r>
            <a:r>
              <a:rPr lang="pt-BR" sz="2000" dirty="0" smtClean="0"/>
              <a:t>São coletados a partir de formulários, textos ou entrevistas, </a:t>
            </a:r>
            <a:r>
              <a:rPr lang="pt-BR" sz="2000" dirty="0" err="1" smtClean="0"/>
              <a:t>etc</a:t>
            </a:r>
            <a:r>
              <a:rPr lang="pt-BR" sz="2000" dirty="0" smtClean="0"/>
              <a:t>;</a:t>
            </a:r>
            <a:endParaRPr lang="pt-BR" sz="2400" dirty="0" smtClean="0"/>
          </a:p>
          <a:p>
            <a:pPr algn="just"/>
            <a:r>
              <a:rPr lang="pt-BR" sz="2400" b="1" dirty="0" smtClean="0"/>
              <a:t>Tabelas de Dados: </a:t>
            </a:r>
            <a:r>
              <a:rPr lang="pt-BR" sz="2400" dirty="0" smtClean="0"/>
              <a:t>local onde os dados brutos são armazenados;</a:t>
            </a:r>
          </a:p>
          <a:p>
            <a:pPr algn="just"/>
            <a:r>
              <a:rPr lang="pt-BR" sz="2400" b="1" dirty="0" smtClean="0"/>
              <a:t>Estruturas Visuais: </a:t>
            </a:r>
            <a:r>
              <a:rPr lang="pt-BR" sz="2400" dirty="0" smtClean="0"/>
              <a:t>o mapeamento das tabelas de dados é feito em estruturas visuais, o que facilita o entendimento das informações.</a:t>
            </a:r>
          </a:p>
        </p:txBody>
      </p:sp>
    </p:spTree>
    <p:extLst>
      <p:ext uri="{BB962C8B-B14F-4D97-AF65-F5344CB8AC3E}">
        <p14:creationId xmlns:p14="http://schemas.microsoft.com/office/powerpoint/2010/main" xmlns="" val="109122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79512" y="2413992"/>
            <a:ext cx="8733326" cy="295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1916832"/>
            <a:ext cx="8229600" cy="2573640"/>
          </a:xfrm>
        </p:spPr>
        <p:txBody>
          <a:bodyPr/>
          <a:lstStyle/>
          <a:p>
            <a:pPr lvl="1"/>
            <a:r>
              <a:rPr lang="pt-BR" dirty="0" smtClean="0"/>
              <a:t>Processo de VI</a:t>
            </a:r>
            <a:endParaRPr lang="pt-BR" sz="1900" dirty="0"/>
          </a:p>
          <a:p>
            <a:pPr lvl="2"/>
            <a:r>
              <a:rPr lang="pt-BR" sz="2000" dirty="0" err="1" smtClean="0"/>
              <a:t>Chi</a:t>
            </a:r>
            <a:r>
              <a:rPr lang="pt-BR" sz="2000" dirty="0" smtClean="0"/>
              <a:t> e Campo</a:t>
            </a:r>
            <a:endParaRPr lang="pt-BR" sz="1900" dirty="0"/>
          </a:p>
          <a:p>
            <a:pPr marL="667512" lvl="2" indent="0">
              <a:buNone/>
            </a:pPr>
            <a:endParaRPr lang="pt-BR" sz="1900" dirty="0" smtClean="0"/>
          </a:p>
          <a:p>
            <a:pPr lvl="2"/>
            <a:endParaRPr lang="pt-BR" sz="1900" dirty="0"/>
          </a:p>
        </p:txBody>
      </p:sp>
    </p:spTree>
    <p:extLst>
      <p:ext uri="{BB962C8B-B14F-4D97-AF65-F5344CB8AC3E}">
        <p14:creationId xmlns:p14="http://schemas.microsoft.com/office/powerpoint/2010/main" xmlns="" val="1983457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a:off x="179512" y="2413992"/>
            <a:ext cx="8733326" cy="295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ítulo 1"/>
          <p:cNvSpPr>
            <a:spLocks noGrp="1"/>
          </p:cNvSpPr>
          <p:nvPr>
            <p:ph type="title"/>
          </p:nvPr>
        </p:nvSpPr>
        <p:spPr/>
        <p:txBody>
          <a:bodyPr/>
          <a:lstStyle/>
          <a:p>
            <a:r>
              <a:rPr lang="pt-BR" dirty="0" smtClean="0"/>
              <a:t>Visualização da Informação(VI)</a:t>
            </a:r>
            <a:endParaRPr lang="pt-BR" dirty="0"/>
          </a:p>
        </p:txBody>
      </p:sp>
      <p:sp>
        <p:nvSpPr>
          <p:cNvPr id="3" name="Espaço Reservado para Conteúdo 2"/>
          <p:cNvSpPr>
            <a:spLocks noGrp="1"/>
          </p:cNvSpPr>
          <p:nvPr>
            <p:ph idx="1"/>
          </p:nvPr>
        </p:nvSpPr>
        <p:spPr>
          <a:xfrm>
            <a:off x="457200" y="1916832"/>
            <a:ext cx="8229600" cy="2573640"/>
          </a:xfrm>
        </p:spPr>
        <p:txBody>
          <a:bodyPr/>
          <a:lstStyle/>
          <a:p>
            <a:pPr lvl="1"/>
            <a:r>
              <a:rPr lang="pt-BR" dirty="0" smtClean="0"/>
              <a:t>Processo de VI</a:t>
            </a:r>
            <a:endParaRPr lang="pt-BR" sz="1900" dirty="0"/>
          </a:p>
          <a:p>
            <a:pPr lvl="2"/>
            <a:r>
              <a:rPr lang="pt-BR" sz="2000" dirty="0" err="1" smtClean="0"/>
              <a:t>Chi</a:t>
            </a:r>
            <a:r>
              <a:rPr lang="pt-BR" sz="2000" dirty="0" smtClean="0"/>
              <a:t> e Campo</a:t>
            </a:r>
            <a:endParaRPr lang="pt-BR" sz="1900" dirty="0"/>
          </a:p>
          <a:p>
            <a:pPr marL="667512" lvl="2" indent="0">
              <a:buNone/>
            </a:pPr>
            <a:endParaRPr lang="pt-BR" sz="1900" dirty="0" smtClean="0"/>
          </a:p>
          <a:p>
            <a:pPr lvl="2"/>
            <a:endParaRPr lang="pt-BR" sz="1900" dirty="0"/>
          </a:p>
        </p:txBody>
      </p:sp>
      <p:sp>
        <p:nvSpPr>
          <p:cNvPr id="6" name="Texto explicativo retangular com cantos arredondados 5"/>
          <p:cNvSpPr/>
          <p:nvPr/>
        </p:nvSpPr>
        <p:spPr>
          <a:xfrm>
            <a:off x="216024" y="5517232"/>
            <a:ext cx="8820472" cy="1080120"/>
          </a:xfrm>
          <a:prstGeom prst="wedgeRoundRectCallout">
            <a:avLst>
              <a:gd name="adj1" fmla="val -15020"/>
              <a:gd name="adj2" fmla="val -131540"/>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r>
              <a:rPr lang="pt-BR" sz="2400" dirty="0" smtClean="0"/>
              <a:t>A grande dificuldade de  se fazer o mapeamento é que nem sempre os dados a serem mapeados são relevantes para a estrutura visual. </a:t>
            </a:r>
            <a:endParaRPr lang="pt-BR" sz="2400" dirty="0"/>
          </a:p>
        </p:txBody>
      </p:sp>
    </p:spTree>
    <p:extLst>
      <p:ext uri="{BB962C8B-B14F-4D97-AF65-F5344CB8AC3E}">
        <p14:creationId xmlns:p14="http://schemas.microsoft.com/office/powerpoint/2010/main" xmlns="" val="1983457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700</TotalTime>
  <Words>5908</Words>
  <Application>Microsoft Office PowerPoint</Application>
  <PresentationFormat>On-screen Show (4:3)</PresentationFormat>
  <Paragraphs>435</Paragraphs>
  <Slides>56</Slides>
  <Notes>39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Fluxo</vt:lpstr>
      <vt:lpstr>Photo Editor Photo</vt:lpstr>
      <vt:lpstr>Visualização da Informação</vt:lpstr>
      <vt:lpstr>Roteiro</vt:lpstr>
      <vt:lpstr>Visualização da Informação(VI)</vt:lpstr>
      <vt:lpstr>Visualização da Informação(VI)</vt:lpstr>
      <vt:lpstr>Visualização da Informação(VI)</vt:lpstr>
      <vt:lpstr>Modelo de Ref. para Visualização</vt:lpstr>
      <vt:lpstr>Modelo de Ref. para Visualização</vt:lpstr>
      <vt:lpstr>Visualização da Informação(VI)</vt:lpstr>
      <vt:lpstr>Visualização da Informação(VI)</vt:lpstr>
      <vt:lpstr>Slide 10</vt:lpstr>
      <vt:lpstr>Visualização da Informação(VI)</vt:lpstr>
      <vt:lpstr>Visualização da Informação(VI)</vt:lpstr>
      <vt:lpstr>Visualização da Informação(VI)</vt:lpstr>
      <vt:lpstr>Visualização da Informação(VI)</vt:lpstr>
      <vt:lpstr>Visualização da Informação(VI)</vt:lpstr>
      <vt:lpstr>Visualização da Informação(VI)</vt:lpstr>
      <vt:lpstr>Visualização da Informação(VI)</vt:lpstr>
      <vt:lpstr>Slide 18</vt:lpstr>
      <vt:lpstr>Visualização da Informação(VI)</vt:lpstr>
      <vt:lpstr>Visualização da Informação(VI)</vt:lpstr>
      <vt:lpstr>Visualização da Informação(VI)</vt:lpstr>
      <vt:lpstr>Visualização da Informação(VI)</vt:lpstr>
      <vt:lpstr>Técnicas de Visualização da Informação</vt:lpstr>
      <vt:lpstr>Técnicas de VI</vt:lpstr>
      <vt:lpstr>Técnicas de VI</vt:lpstr>
      <vt:lpstr>Técnicas de VI</vt:lpstr>
      <vt:lpstr>Técnicas de VI</vt:lpstr>
      <vt:lpstr>Técnicas de VI</vt:lpstr>
      <vt:lpstr>Ferramentas</vt:lpstr>
      <vt:lpstr>PEx – Projection Explorer</vt:lpstr>
      <vt:lpstr>PEx – Projection Explorer</vt:lpstr>
      <vt:lpstr>PEx – Projection Explorer</vt:lpstr>
      <vt:lpstr>PEx – Projection Explorer</vt:lpstr>
      <vt:lpstr>PEx – Projection Explorer</vt:lpstr>
      <vt:lpstr>PEx – Projection Explorer</vt:lpstr>
      <vt:lpstr>Many Eyes</vt:lpstr>
      <vt:lpstr>Many Eyes</vt:lpstr>
      <vt:lpstr>Many Eyes</vt:lpstr>
      <vt:lpstr>Many Eyes</vt:lpstr>
      <vt:lpstr>Many Eyes</vt:lpstr>
      <vt:lpstr>Many Eyes</vt:lpstr>
      <vt:lpstr>Problemas de Visualização</vt:lpstr>
      <vt:lpstr>Problemas de Visualização</vt:lpstr>
      <vt:lpstr>Problemas de Visualização</vt:lpstr>
      <vt:lpstr>Problemas de Visualização</vt:lpstr>
      <vt:lpstr>Desafios</vt:lpstr>
      <vt:lpstr>Desafios em VI</vt:lpstr>
      <vt:lpstr>Desafios em VI</vt:lpstr>
      <vt:lpstr>Desafios em VI</vt:lpstr>
      <vt:lpstr>Desafios em VI</vt:lpstr>
      <vt:lpstr>Desafios em VI</vt:lpstr>
      <vt:lpstr>Desafios em VI</vt:lpstr>
      <vt:lpstr>Desafios em VI</vt:lpstr>
      <vt:lpstr>Referências</vt:lpstr>
      <vt:lpstr>Referências</vt:lpstr>
      <vt:lpstr>Dúvidas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Visualização da Informação</dc:title>
  <dc:creator>tan</dc:creator>
  <cp:lastModifiedBy>armanda</cp:lastModifiedBy>
  <cp:revision>105</cp:revision>
  <cp:lastPrinted>2010-10-04T20:49:14Z</cp:lastPrinted>
  <dcterms:created xsi:type="dcterms:W3CDTF">2010-10-04T16:53:45Z</dcterms:created>
  <dcterms:modified xsi:type="dcterms:W3CDTF">2010-10-14T18:50:42Z</dcterms:modified>
</cp:coreProperties>
</file>