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1" r:id="rId6"/>
    <p:sldId id="260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114" y="50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 smtClean="0"/>
              <a:t>Click to edit Master subtitle style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A2083-5595-4E93-9A92-850072979717}" type="datetimeFigureOut">
              <a:rPr lang="ko-KR" altLang="en-US" smtClean="0"/>
              <a:t>2024-02-22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85E68-40D8-4730-8E75-E68228ADD6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7886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A2083-5595-4E93-9A92-850072979717}" type="datetimeFigureOut">
              <a:rPr lang="ko-KR" altLang="en-US" smtClean="0"/>
              <a:t>2024-02-22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85E68-40D8-4730-8E75-E68228ADD6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5756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A2083-5595-4E93-9A92-850072979717}" type="datetimeFigureOut">
              <a:rPr lang="ko-KR" altLang="en-US" smtClean="0"/>
              <a:t>2024-02-22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85E68-40D8-4730-8E75-E68228ADD6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8334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A2083-5595-4E93-9A92-850072979717}" type="datetimeFigureOut">
              <a:rPr lang="ko-KR" altLang="en-US" smtClean="0"/>
              <a:t>2024-02-22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85E68-40D8-4730-8E75-E68228ADD6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1071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A2083-5595-4E93-9A92-850072979717}" type="datetimeFigureOut">
              <a:rPr lang="ko-KR" altLang="en-US" smtClean="0"/>
              <a:t>2024-02-22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85E68-40D8-4730-8E75-E68228ADD6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2463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A2083-5595-4E93-9A92-850072979717}" type="datetimeFigureOut">
              <a:rPr lang="ko-KR" altLang="en-US" smtClean="0"/>
              <a:t>2024-02-22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85E68-40D8-4730-8E75-E68228ADD6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9482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A2083-5595-4E93-9A92-850072979717}" type="datetimeFigureOut">
              <a:rPr lang="ko-KR" altLang="en-US" smtClean="0"/>
              <a:t>2024-02-22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85E68-40D8-4730-8E75-E68228ADD6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5298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A2083-5595-4E93-9A92-850072979717}" type="datetimeFigureOut">
              <a:rPr lang="ko-KR" altLang="en-US" smtClean="0"/>
              <a:t>2024-02-22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85E68-40D8-4730-8E75-E68228ADD6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2861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A2083-5595-4E93-9A92-850072979717}" type="datetimeFigureOut">
              <a:rPr lang="ko-KR" altLang="en-US" smtClean="0"/>
              <a:t>2024-02-22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85E68-40D8-4730-8E75-E68228ADD6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4318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A2083-5595-4E93-9A92-850072979717}" type="datetimeFigureOut">
              <a:rPr lang="ko-KR" altLang="en-US" smtClean="0"/>
              <a:t>2024-02-22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85E68-40D8-4730-8E75-E68228ADD6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9464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A2083-5595-4E93-9A92-850072979717}" type="datetimeFigureOut">
              <a:rPr lang="ko-KR" altLang="en-US" smtClean="0"/>
              <a:t>2024-02-22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85E68-40D8-4730-8E75-E68228ADD6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3055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1A2083-5595-4E93-9A92-850072979717}" type="datetimeFigureOut">
              <a:rPr lang="ko-KR" altLang="en-US" smtClean="0"/>
              <a:t>2024-02-22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185E68-40D8-4730-8E75-E68228ADD6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5452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88599" y="278781"/>
            <a:ext cx="1260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 smtClean="0"/>
              <a:t>Disclamer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730931" y="648113"/>
            <a:ext cx="113575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/>
              <a:t>이 기술을 발전소 내에서 실제 사용되고 있는 기술이므로 기업의 비밀을 보장하기 위해 </a:t>
            </a:r>
            <a:endParaRPr lang="en-US" altLang="ko-KR" dirty="0" smtClean="0"/>
          </a:p>
          <a:p>
            <a:r>
              <a:rPr lang="ko-KR" altLang="en-US" dirty="0" smtClean="0"/>
              <a:t>개인 경험의 서술 배제하며 기본 이론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공식 자료 및 특허의 내용을 기반으로만 설명하는 점을 분명히 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59097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666116" y="1975547"/>
            <a:ext cx="2562396" cy="93311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하부로부터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/>
            </a:r>
            <a:br>
              <a:rPr lang="en-US" altLang="ko-KR" dirty="0" smtClean="0">
                <a:solidFill>
                  <a:sysClr val="windowText" lastClr="000000"/>
                </a:solidFill>
              </a:rPr>
            </a:br>
            <a:r>
              <a:rPr lang="ko-KR" altLang="en-US" dirty="0" smtClean="0">
                <a:solidFill>
                  <a:sysClr val="windowText" lastClr="000000"/>
                </a:solidFill>
              </a:rPr>
              <a:t>방사성 가스 포집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8599" y="278781"/>
            <a:ext cx="3876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원자로 내 손상 연료 검출에 대하여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730931" y="648113"/>
            <a:ext cx="2222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 </a:t>
            </a:r>
            <a:r>
              <a:rPr lang="ko-KR" altLang="en-US" dirty="0" smtClean="0"/>
              <a:t>검출 이론 및 특허</a:t>
            </a:r>
            <a:endParaRPr lang="ko-KR" altLang="en-US" dirty="0"/>
          </a:p>
        </p:txBody>
      </p:sp>
      <p:sp>
        <p:nvSpPr>
          <p:cNvPr id="7" name="Rectangle 6"/>
          <p:cNvSpPr/>
          <p:nvPr/>
        </p:nvSpPr>
        <p:spPr>
          <a:xfrm>
            <a:off x="1280156" y="1095504"/>
            <a:ext cx="990451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20000"/>
              </a:lnSpc>
            </a:pPr>
            <a:r>
              <a:rPr lang="ko-KR" altLang="en-US" kern="0" spc="0" dirty="0" smtClean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原子炉</a:t>
            </a:r>
            <a:r>
              <a:rPr lang="ja-JP" altLang="en-US" kern="0" spc="0" dirty="0" smtClean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の</a:t>
            </a:r>
            <a:r>
              <a:rPr lang="ko-KR" altLang="en-US" kern="0" spc="0" dirty="0" smtClean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放射性</a:t>
            </a:r>
            <a:r>
              <a:rPr lang="ja-JP" altLang="en-US" kern="0" spc="0" dirty="0" smtClean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ガス</a:t>
            </a:r>
            <a:r>
              <a:rPr lang="ko-KR" altLang="en-US" kern="0" spc="0" dirty="0" smtClean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漏</a:t>
            </a:r>
            <a:r>
              <a:rPr lang="ja-JP" altLang="en-US" kern="0" spc="0" dirty="0" smtClean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れ</a:t>
            </a:r>
            <a:r>
              <a:rPr lang="ko-KR" altLang="en-US" kern="0" spc="0" dirty="0" smtClean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検出方法及</a:t>
            </a:r>
            <a:r>
              <a:rPr lang="ja-JP" altLang="en-US" kern="0" spc="0" dirty="0" smtClean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び</a:t>
            </a:r>
            <a:r>
              <a:rPr lang="ko-KR" altLang="en-US" kern="0" spc="0" dirty="0" smtClean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原子炉放射能監視装置 </a:t>
            </a:r>
            <a:r>
              <a:rPr lang="en-US" altLang="ko-KR" kern="0" spc="0" dirty="0" smtClean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(JPH06300849A)</a:t>
            </a:r>
            <a:r>
              <a:rPr lang="ko-KR" altLang="en-US" kern="0" spc="0" dirty="0" smtClean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endParaRPr lang="en-US" altLang="ko-KR" kern="0" spc="0" dirty="0" smtClean="0">
              <a:solidFill>
                <a:srgbClr val="000000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 fontAlgn="base">
              <a:lnSpc>
                <a:spcPct val="120000"/>
              </a:lnSpc>
            </a:pPr>
            <a:r>
              <a:rPr lang="en-US" altLang="ko-KR" sz="1200" kern="0" dirty="0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1200" kern="0" dirty="0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원자로의 방사성 가스 누출의 검출 방법 및 원자로 방사능 감시 장치</a:t>
            </a:r>
            <a:r>
              <a:rPr lang="en-US" altLang="ko-KR" sz="1200" kern="0" dirty="0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endParaRPr lang="ko-KR" altLang="en-US" sz="1200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666116" y="3125026"/>
            <a:ext cx="2562396" cy="93311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방사성 가스의</a:t>
            </a:r>
            <a:endParaRPr lang="en-US" altLang="ko-KR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상부 시료채취관 운반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621619" y="4274505"/>
            <a:ext cx="4651391" cy="93311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일정 시간의 방사성 가스으로 부터의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/>
            </a:r>
            <a:br>
              <a:rPr lang="en-US" altLang="ko-KR" dirty="0" smtClean="0">
                <a:solidFill>
                  <a:sysClr val="windowText" lastClr="000000"/>
                </a:solidFill>
              </a:rPr>
            </a:br>
            <a:r>
              <a:rPr lang="ko-KR" altLang="en-US" dirty="0" smtClean="0">
                <a:solidFill>
                  <a:sysClr val="windowText" lastClr="000000"/>
                </a:solidFill>
              </a:rPr>
              <a:t>동위 원소 채취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3621619" y="5423984"/>
            <a:ext cx="4651391" cy="93311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측정 파형을 통한 검출 유무 확인 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2" name="Straight Arrow Connector 11"/>
          <p:cNvCxnSpPr>
            <a:stCxn id="4" idx="2"/>
            <a:endCxn id="8" idx="0"/>
          </p:cNvCxnSpPr>
          <p:nvPr/>
        </p:nvCxnSpPr>
        <p:spPr>
          <a:xfrm>
            <a:off x="5947314" y="2908663"/>
            <a:ext cx="0" cy="2163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8" idx="2"/>
            <a:endCxn id="9" idx="0"/>
          </p:cNvCxnSpPr>
          <p:nvPr/>
        </p:nvCxnSpPr>
        <p:spPr>
          <a:xfrm>
            <a:off x="5947314" y="4058142"/>
            <a:ext cx="1" cy="2163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9" idx="2"/>
            <a:endCxn id="10" idx="0"/>
          </p:cNvCxnSpPr>
          <p:nvPr/>
        </p:nvCxnSpPr>
        <p:spPr>
          <a:xfrm>
            <a:off x="5947315" y="5207621"/>
            <a:ext cx="0" cy="2163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0049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88599" y="278781"/>
            <a:ext cx="3876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원자로 내 손상 연료 검출에 대하여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730931" y="648113"/>
            <a:ext cx="2371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 </a:t>
            </a:r>
            <a:r>
              <a:rPr lang="ko-KR" altLang="en-US" dirty="0" smtClean="0"/>
              <a:t>방사성 가스의 누출</a:t>
            </a:r>
            <a:endParaRPr lang="ko-KR" alt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931" y="1840063"/>
            <a:ext cx="4429743" cy="34009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697128" y="5370864"/>
            <a:ext cx="2073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Fig 1. </a:t>
            </a:r>
            <a:r>
              <a:rPr lang="ko-KR" altLang="en-US" dirty="0" smtClean="0"/>
              <a:t>필렛의 손상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431026" y="1840063"/>
            <a:ext cx="628729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가압수로형 연료봉의 피복재는 지르코늄 합금으로 제작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수조 내 이물질로 인한 손상으로 필렛이 노출 될 수 있음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필렛의 산화반응으로 인해 방사성 가스가 만들어짐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9608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88599" y="278781"/>
            <a:ext cx="3876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원자로 내 손상 연료 검출에 대하여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730931" y="648113"/>
            <a:ext cx="4470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 latinLnBrk="0"/>
            <a:r>
              <a:rPr lang="en-US" altLang="ko-KR" dirty="0" smtClean="0"/>
              <a:t>- </a:t>
            </a:r>
            <a:r>
              <a:rPr lang="en-US" altLang="ko-KR" dirty="0"/>
              <a:t>IMS (In-Mast Sipping) from KEPCO NF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49786" y="3687029"/>
            <a:ext cx="4790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Fig 2. </a:t>
            </a:r>
            <a:r>
              <a:rPr lang="ko-KR" altLang="en-US" dirty="0" smtClean="0"/>
              <a:t>가스 흡입 노즐</a:t>
            </a:r>
            <a:r>
              <a:rPr lang="en-US" altLang="ko-KR" dirty="0"/>
              <a:t> </a:t>
            </a:r>
            <a:r>
              <a:rPr lang="ko-KR" altLang="en-US" dirty="0" smtClean="0"/>
              <a:t>및 공기 분사 매니폴드</a:t>
            </a:r>
            <a:endParaRPr lang="ko-KR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599" y="1840063"/>
            <a:ext cx="4769541" cy="173616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431026" y="1840063"/>
            <a:ext cx="6704079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원자로 운반에 사용되는 </a:t>
            </a:r>
            <a:r>
              <a:rPr lang="en-US" altLang="ko-KR" dirty="0" smtClean="0"/>
              <a:t>Refueling Machine(RM)</a:t>
            </a:r>
            <a:r>
              <a:rPr lang="ko-KR" altLang="en-US" dirty="0"/>
              <a:t> </a:t>
            </a:r>
            <a:r>
              <a:rPr lang="ko-KR" altLang="en-US" dirty="0" smtClean="0"/>
              <a:t>하부에는</a:t>
            </a:r>
            <a:endParaRPr lang="en-US" altLang="ko-KR" dirty="0" smtClean="0"/>
          </a:p>
          <a:p>
            <a:r>
              <a:rPr lang="ko-KR" altLang="en-US" dirty="0" smtClean="0"/>
              <a:t>외부 마스트</a:t>
            </a:r>
            <a:r>
              <a:rPr lang="en-US" altLang="ko-KR" dirty="0" smtClean="0"/>
              <a:t>(Outer mast)</a:t>
            </a:r>
            <a:r>
              <a:rPr lang="ko-KR" altLang="en-US" dirty="0" smtClean="0"/>
              <a:t>가 존재</a:t>
            </a:r>
            <a:endParaRPr lang="en-US" altLang="ko-KR" dirty="0" smtClean="0"/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 </a:t>
            </a:r>
            <a:r>
              <a:rPr lang="ko-KR" altLang="en-US" dirty="0" smtClean="0"/>
              <a:t>마스트 내에 공기를 분사</a:t>
            </a:r>
            <a:r>
              <a:rPr lang="en-US" altLang="ko-KR" dirty="0" smtClean="0"/>
              <a:t>, </a:t>
            </a:r>
          </a:p>
          <a:p>
            <a:r>
              <a:rPr lang="ko-KR" altLang="en-US" dirty="0" smtClean="0"/>
              <a:t>이를 흡입하여 별도의 격리관에 포집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흡입한 기체를 일정 시간 격리하여 이의 </a:t>
            </a:r>
            <a:r>
              <a:rPr lang="en-US" altLang="ko-KR" dirty="0" smtClean="0"/>
              <a:t>Activity</a:t>
            </a:r>
            <a:r>
              <a:rPr lang="ko-KR" altLang="en-US" dirty="0" smtClean="0"/>
              <a:t>를 검출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연료 손상의 유무를 판단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83865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88599" y="278781"/>
            <a:ext cx="3876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원자로 내 손상 연료 검출에 대하여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730931" y="648113"/>
            <a:ext cx="2371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 latinLnBrk="0"/>
            <a:r>
              <a:rPr lang="en-US" altLang="ko-KR" dirty="0" smtClean="0"/>
              <a:t>- </a:t>
            </a:r>
            <a:r>
              <a:rPr lang="ko-KR" altLang="en-US" dirty="0" smtClean="0"/>
              <a:t>상기 특허와의 대입</a:t>
            </a:r>
            <a:endParaRPr lang="en-US" altLang="ko-KR" dirty="0"/>
          </a:p>
        </p:txBody>
      </p:sp>
      <p:sp>
        <p:nvSpPr>
          <p:cNvPr id="7" name="Rounded Rectangle 6"/>
          <p:cNvSpPr/>
          <p:nvPr/>
        </p:nvSpPr>
        <p:spPr>
          <a:xfrm>
            <a:off x="1602585" y="1386777"/>
            <a:ext cx="2562396" cy="93311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하부로부터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/>
            </a:r>
            <a:br>
              <a:rPr lang="en-US" altLang="ko-KR" dirty="0" smtClean="0">
                <a:solidFill>
                  <a:sysClr val="windowText" lastClr="000000"/>
                </a:solidFill>
              </a:rPr>
            </a:br>
            <a:r>
              <a:rPr lang="ko-KR" altLang="en-US" dirty="0" smtClean="0">
                <a:solidFill>
                  <a:sysClr val="windowText" lastClr="000000"/>
                </a:solidFill>
              </a:rPr>
              <a:t>방사성 가스 포집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602585" y="2536256"/>
            <a:ext cx="2562396" cy="93311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방사성 가스의</a:t>
            </a:r>
            <a:endParaRPr lang="en-US" altLang="ko-KR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상부 시료채취관 운반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558088" y="3685735"/>
            <a:ext cx="4651391" cy="93311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일정 시간의 방사성 가스으로 부터의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/>
            </a:r>
            <a:br>
              <a:rPr lang="en-US" altLang="ko-KR" dirty="0" smtClean="0">
                <a:solidFill>
                  <a:sysClr val="windowText" lastClr="000000"/>
                </a:solidFill>
              </a:rPr>
            </a:br>
            <a:r>
              <a:rPr lang="ko-KR" altLang="en-US" dirty="0" smtClean="0">
                <a:solidFill>
                  <a:sysClr val="windowText" lastClr="000000"/>
                </a:solidFill>
              </a:rPr>
              <a:t>동위 원소 채취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558088" y="4835214"/>
            <a:ext cx="4651391" cy="93311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측정 파형을 통한 검출 유무 확인 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2" name="Straight Arrow Connector 11"/>
          <p:cNvCxnSpPr>
            <a:stCxn id="7" idx="2"/>
            <a:endCxn id="9" idx="0"/>
          </p:cNvCxnSpPr>
          <p:nvPr/>
        </p:nvCxnSpPr>
        <p:spPr>
          <a:xfrm>
            <a:off x="2883783" y="2319893"/>
            <a:ext cx="0" cy="2163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9" idx="2"/>
            <a:endCxn id="10" idx="0"/>
          </p:cNvCxnSpPr>
          <p:nvPr/>
        </p:nvCxnSpPr>
        <p:spPr>
          <a:xfrm>
            <a:off x="2883783" y="3469372"/>
            <a:ext cx="1" cy="2163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0" idx="2"/>
            <a:endCxn id="11" idx="0"/>
          </p:cNvCxnSpPr>
          <p:nvPr/>
        </p:nvCxnSpPr>
        <p:spPr>
          <a:xfrm>
            <a:off x="2883784" y="4618851"/>
            <a:ext cx="0" cy="2163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5850040" y="1996727"/>
            <a:ext cx="562874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마스트 내에 공기를 분사</a:t>
            </a:r>
            <a:r>
              <a:rPr lang="en-US" altLang="ko-KR" dirty="0" smtClean="0"/>
              <a:t>, </a:t>
            </a:r>
          </a:p>
          <a:p>
            <a:r>
              <a:rPr lang="ko-KR" altLang="en-US" dirty="0" smtClean="0"/>
              <a:t>이를 흡입하여 별도의 격리관에 포집</a:t>
            </a:r>
            <a:endParaRPr lang="ko-KR" altLang="en-US" dirty="0"/>
          </a:p>
        </p:txBody>
      </p:sp>
      <p:sp>
        <p:nvSpPr>
          <p:cNvPr id="15" name="Rectangle 14"/>
          <p:cNvSpPr/>
          <p:nvPr/>
        </p:nvSpPr>
        <p:spPr>
          <a:xfrm>
            <a:off x="5839164" y="3967627"/>
            <a:ext cx="644502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흡입한 기체를 일정 시간 격리하여 이의 </a:t>
            </a:r>
            <a:r>
              <a:rPr lang="en-US" altLang="ko-KR" dirty="0" smtClean="0"/>
              <a:t>Activity</a:t>
            </a:r>
            <a:r>
              <a:rPr lang="ko-KR" altLang="en-US" dirty="0" smtClean="0"/>
              <a:t>를 검출</a:t>
            </a:r>
            <a:endParaRPr lang="ko-KR" altLang="en-US" dirty="0"/>
          </a:p>
        </p:txBody>
      </p:sp>
      <p:sp>
        <p:nvSpPr>
          <p:cNvPr id="16" name="Rectangle 15"/>
          <p:cNvSpPr/>
          <p:nvPr/>
        </p:nvSpPr>
        <p:spPr>
          <a:xfrm>
            <a:off x="5839164" y="5117106"/>
            <a:ext cx="56396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Energy spectrum</a:t>
            </a:r>
            <a:r>
              <a:rPr lang="ko-KR" altLang="en-US" dirty="0" smtClean="0"/>
              <a:t>을 통한 연료 손상의 유무를 판단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05302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88599" y="278781"/>
            <a:ext cx="3876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원자로 내 손상 연료 검출에 대하여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730931" y="648113"/>
            <a:ext cx="343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 latinLnBrk="0"/>
            <a:r>
              <a:rPr lang="en-US" altLang="ko-KR" dirty="0" smtClean="0"/>
              <a:t>- Energy spectrum</a:t>
            </a:r>
            <a:r>
              <a:rPr lang="ko-KR" altLang="en-US" dirty="0" smtClean="0"/>
              <a:t>에 대한 이해</a:t>
            </a:r>
            <a:endParaRPr lang="en-US" altLang="ko-KR" dirty="0"/>
          </a:p>
        </p:txBody>
      </p:sp>
      <p:sp>
        <p:nvSpPr>
          <p:cNvPr id="3" name="TextBox 2"/>
          <p:cNvSpPr txBox="1"/>
          <p:nvPr/>
        </p:nvSpPr>
        <p:spPr>
          <a:xfrm>
            <a:off x="1177988" y="5230346"/>
            <a:ext cx="351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Fig 3. </a:t>
            </a:r>
            <a:r>
              <a:rPr lang="en-US" altLang="ko-KR" baseline="30000" dirty="0" smtClean="0"/>
              <a:t>137</a:t>
            </a:r>
            <a:r>
              <a:rPr lang="en-US" altLang="ko-KR" dirty="0" smtClean="0"/>
              <a:t>CS 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Energy spectrum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158370" y="1676439"/>
            <a:ext cx="6833089" cy="35548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동위 원소들은 각기 다른 </a:t>
            </a:r>
            <a:r>
              <a:rPr lang="en-US" altLang="ko-KR" dirty="0" smtClean="0"/>
              <a:t>Spectrum</a:t>
            </a:r>
            <a:r>
              <a:rPr lang="ko-KR" altLang="en-US" dirty="0" smtClean="0"/>
              <a:t>을 보유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X</a:t>
            </a:r>
            <a:r>
              <a:rPr lang="ko-KR" altLang="en-US" dirty="0" smtClean="0"/>
              <a:t>축은 동위원소의 강도</a:t>
            </a:r>
            <a:r>
              <a:rPr lang="en-US" altLang="ko-KR" dirty="0" smtClean="0"/>
              <a:t>, Y</a:t>
            </a:r>
            <a:r>
              <a:rPr lang="ko-KR" altLang="en-US" dirty="0" smtClean="0"/>
              <a:t>축은 동위원소의 단위 시간 당 갯수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Energy </a:t>
            </a:r>
            <a:r>
              <a:rPr lang="en-US" altLang="ko-KR" dirty="0" err="1" smtClean="0"/>
              <a:t>specturm</a:t>
            </a:r>
            <a:r>
              <a:rPr lang="ko-KR" altLang="en-US" dirty="0" smtClean="0"/>
              <a:t>이지만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사실 단위 시간의 분포도</a:t>
            </a:r>
            <a:r>
              <a:rPr lang="en-US" altLang="ko-KR" dirty="0" smtClean="0"/>
              <a:t>(Histogram)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/>
              <a:t>→</a:t>
            </a:r>
            <a:r>
              <a:rPr lang="en-US" altLang="ko-KR" dirty="0" smtClean="0"/>
              <a:t> </a:t>
            </a:r>
            <a:r>
              <a:rPr lang="ko-KR" altLang="en-US" dirty="0" smtClean="0"/>
              <a:t>동위원소로부터 나온 단위 방사선</a:t>
            </a:r>
            <a:r>
              <a:rPr lang="en-US" altLang="ko-KR" dirty="0" smtClean="0"/>
              <a:t>(Photon)</a:t>
            </a:r>
            <a:r>
              <a:rPr lang="ko-KR" altLang="en-US" dirty="0" smtClean="0"/>
              <a:t>들이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       </a:t>
            </a:r>
            <a:r>
              <a:rPr lang="ko-KR" altLang="en-US" dirty="0" smtClean="0"/>
              <a:t>어느 정도의 세기</a:t>
            </a:r>
            <a:r>
              <a:rPr lang="en-US" altLang="ko-KR" dirty="0" smtClean="0"/>
              <a:t>(Kev)</a:t>
            </a:r>
            <a:r>
              <a:rPr lang="ko-KR" altLang="en-US" dirty="0" smtClean="0"/>
              <a:t>로 움직였는가</a:t>
            </a:r>
            <a:r>
              <a:rPr lang="en-US" altLang="ko-KR" dirty="0" smtClean="0"/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    </a:t>
            </a:r>
            <a:r>
              <a:rPr lang="ko-KR" altLang="en-US" dirty="0" smtClean="0"/>
              <a:t>그 세기로 얼만큼</a:t>
            </a:r>
            <a:r>
              <a:rPr lang="en-US" altLang="ko-KR" dirty="0" smtClean="0"/>
              <a:t>(Count)</a:t>
            </a:r>
            <a:r>
              <a:rPr lang="ko-KR" altLang="en-US" dirty="0" smtClean="0"/>
              <a:t> 있었는가</a:t>
            </a:r>
            <a:r>
              <a:rPr lang="en-US" altLang="ko-KR" dirty="0" smtClean="0"/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       </a:t>
            </a:r>
            <a:r>
              <a:rPr lang="ko-KR" altLang="en-US" dirty="0" smtClean="0"/>
              <a:t>그게 단위 시간당 얼마나 나왔는가</a:t>
            </a:r>
            <a:r>
              <a:rPr lang="en-US" altLang="ko-KR" dirty="0" smtClean="0"/>
              <a:t>? ( </a:t>
            </a:r>
            <a:r>
              <a:rPr lang="ko-KR" altLang="en-US" dirty="0" smtClean="0"/>
              <a:t>분포도 전체 적분값 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599" y="1642874"/>
            <a:ext cx="4869771" cy="3587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92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88599" y="278781"/>
            <a:ext cx="3876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원자로 내 손상 연료 검출에 대하여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730931" y="648113"/>
            <a:ext cx="2452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 latinLnBrk="0"/>
            <a:r>
              <a:rPr lang="en-US" altLang="ko-KR" dirty="0" smtClean="0"/>
              <a:t>- </a:t>
            </a:r>
            <a:r>
              <a:rPr lang="ko-KR" altLang="en-US" dirty="0" smtClean="0"/>
              <a:t>연료 손상 유무 평가</a:t>
            </a:r>
            <a:endParaRPr lang="en-US" altLang="ko-KR" dirty="0"/>
          </a:p>
        </p:txBody>
      </p:sp>
      <p:sp>
        <p:nvSpPr>
          <p:cNvPr id="3" name="TextBox 2"/>
          <p:cNvSpPr txBox="1"/>
          <p:nvPr/>
        </p:nvSpPr>
        <p:spPr>
          <a:xfrm>
            <a:off x="814738" y="4369191"/>
            <a:ext cx="4083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Fig 4. </a:t>
            </a:r>
            <a:r>
              <a:rPr lang="en-US" altLang="ko-KR" baseline="30000" dirty="0" smtClean="0"/>
              <a:t>138</a:t>
            </a:r>
            <a:r>
              <a:rPr lang="en-US" altLang="ko-KR" dirty="0" smtClean="0"/>
              <a:t>Xe</a:t>
            </a:r>
            <a:r>
              <a:rPr lang="en-US" altLang="ko-KR" dirty="0"/>
              <a:t>,</a:t>
            </a:r>
            <a:r>
              <a:rPr lang="ko-KR" altLang="en-US" dirty="0" smtClean="0"/>
              <a:t> </a:t>
            </a:r>
            <a:r>
              <a:rPr lang="en-US" altLang="ko-KR" baseline="30000" dirty="0" smtClean="0"/>
              <a:t>138</a:t>
            </a:r>
            <a:r>
              <a:rPr lang="en-US" altLang="ko-KR" dirty="0" smtClean="0"/>
              <a:t>CS</a:t>
            </a:r>
            <a:r>
              <a:rPr lang="ko-KR" altLang="en-US" dirty="0" smtClean="0"/>
              <a:t>의</a:t>
            </a:r>
            <a:r>
              <a:rPr lang="en-US" altLang="ko-KR" dirty="0" smtClean="0"/>
              <a:t> </a:t>
            </a:r>
            <a:r>
              <a:rPr lang="en-US" altLang="ko-KR" dirty="0" smtClean="0"/>
              <a:t>Energy spectrum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158370" y="1676439"/>
            <a:ext cx="673113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특허에 의하면</a:t>
            </a:r>
            <a:r>
              <a:rPr lang="en-US" altLang="ko-KR" dirty="0" smtClean="0"/>
              <a:t>, </a:t>
            </a:r>
            <a:r>
              <a:rPr lang="en-US" altLang="ko-KR" baseline="30000" dirty="0" smtClean="0"/>
              <a:t>138</a:t>
            </a:r>
            <a:r>
              <a:rPr lang="en-US" altLang="ko-KR" dirty="0" smtClean="0"/>
              <a:t>Xe</a:t>
            </a:r>
            <a:r>
              <a:rPr lang="ko-KR" altLang="en-US" dirty="0" smtClean="0"/>
              <a:t>의 </a:t>
            </a:r>
            <a:r>
              <a:rPr lang="en-US" altLang="ko-KR" baseline="30000" dirty="0" smtClean="0"/>
              <a:t>138</a:t>
            </a:r>
            <a:r>
              <a:rPr lang="en-US" altLang="ko-KR" dirty="0" smtClean="0"/>
              <a:t>CS</a:t>
            </a:r>
            <a:r>
              <a:rPr lang="ko-KR" altLang="en-US" dirty="0" smtClean="0"/>
              <a:t>의 검출을 유무로 판단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다만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원자로가 있는 </a:t>
            </a:r>
            <a:r>
              <a:rPr lang="en-US" altLang="ko-KR" dirty="0" smtClean="0"/>
              <a:t>CV(Containment Vessel)</a:t>
            </a:r>
            <a:r>
              <a:rPr lang="ko-KR" altLang="en-US" dirty="0" smtClean="0"/>
              <a:t>은</a:t>
            </a:r>
            <a:endParaRPr lang="en-US" altLang="ko-KR" dirty="0" smtClean="0"/>
          </a:p>
          <a:p>
            <a:r>
              <a:rPr lang="ko-KR" altLang="en-US" dirty="0" smtClean="0"/>
              <a:t>기본적으로 배경 방사능</a:t>
            </a:r>
            <a:r>
              <a:rPr lang="en-US" altLang="ko-KR" dirty="0" smtClean="0"/>
              <a:t>(Background Radiation) </a:t>
            </a:r>
            <a:r>
              <a:rPr lang="ko-KR" altLang="en-US" dirty="0" smtClean="0"/>
              <a:t>수치가 높은 편</a:t>
            </a:r>
            <a:r>
              <a:rPr lang="en-US" altLang="ko-KR" dirty="0"/>
              <a:t>.</a:t>
            </a:r>
            <a:endParaRPr lang="en-US" altLang="ko-KR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599" y="1676439"/>
            <a:ext cx="4728559" cy="2692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92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383</Words>
  <Application>Microsoft Office PowerPoint</Application>
  <PresentationFormat>Widescreen</PresentationFormat>
  <Paragraphs>62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굴림</vt:lpstr>
      <vt:lpstr>맑은 고딕</vt:lpstr>
      <vt:lpstr>함초롬바탕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Horie</dc:creator>
  <cp:lastModifiedBy>Horie</cp:lastModifiedBy>
  <cp:revision>8</cp:revision>
  <dcterms:created xsi:type="dcterms:W3CDTF">2024-02-21T16:49:14Z</dcterms:created>
  <dcterms:modified xsi:type="dcterms:W3CDTF">2024-02-21T18:12:36Z</dcterms:modified>
</cp:coreProperties>
</file>