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2" r:id="rId5"/>
    <p:sldId id="260" r:id="rId6"/>
    <p:sldId id="259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20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CACE-9933-4F45-BB1F-4F0A79EB8898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A22C-DB1F-4F19-AF18-46EFFE64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29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CACE-9933-4F45-BB1F-4F0A79EB8898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A22C-DB1F-4F19-AF18-46EFFE64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39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CACE-9933-4F45-BB1F-4F0A79EB8898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A22C-DB1F-4F19-AF18-46EFFE64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76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CACE-9933-4F45-BB1F-4F0A79EB8898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A22C-DB1F-4F19-AF18-46EFFE64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9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CACE-9933-4F45-BB1F-4F0A79EB8898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A22C-DB1F-4F19-AF18-46EFFE64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53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CACE-9933-4F45-BB1F-4F0A79EB8898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A22C-DB1F-4F19-AF18-46EFFE64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43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CACE-9933-4F45-BB1F-4F0A79EB8898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A22C-DB1F-4F19-AF18-46EFFE64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56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CACE-9933-4F45-BB1F-4F0A79EB8898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A22C-DB1F-4F19-AF18-46EFFE64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72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CACE-9933-4F45-BB1F-4F0A79EB8898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A22C-DB1F-4F19-AF18-46EFFE64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05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CACE-9933-4F45-BB1F-4F0A79EB8898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A22C-DB1F-4F19-AF18-46EFFE64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86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CACE-9933-4F45-BB1F-4F0A79EB8898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A22C-DB1F-4F19-AF18-46EFFE64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8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0CACE-9933-4F45-BB1F-4F0A79EB8898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EA22C-DB1F-4F19-AF18-46EFFE64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86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599" y="278781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전원 공급기 검사 장치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30931" y="648113"/>
            <a:ext cx="329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원자력 발전소의 전원공급기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0031" y="1017445"/>
            <a:ext cx="978985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원자력 발전소 안의 제어 계통에는 여러가지 전원 공급기가 존재</a:t>
            </a:r>
            <a:r>
              <a:rPr lang="en-US" altLang="ko-KR" dirty="0" smtClean="0"/>
              <a:t>, O/H</a:t>
            </a:r>
            <a:r>
              <a:rPr lang="ko-KR" altLang="en-US" dirty="0" smtClean="0"/>
              <a:t>마다 이를 전부 점검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점검하는 목록은 다음과 같음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031572" y="1887235"/>
            <a:ext cx="5705023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정격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노이즈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리플 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Protection ( OVP / OCP / OPP )</a:t>
            </a:r>
            <a:r>
              <a:rPr lang="ko-KR" altLang="en-US" dirty="0" smtClean="0"/>
              <a:t>의 정상 작동 유무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출력 유지 시간 </a:t>
            </a:r>
            <a:r>
              <a:rPr lang="en-US" altLang="ko-KR" dirty="0" smtClean="0"/>
              <a:t>(Hold on Time) </a:t>
            </a:r>
            <a:r>
              <a:rPr lang="ko-KR" altLang="en-US" dirty="0" smtClean="0"/>
              <a:t>측정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30931" y="5530469"/>
            <a:ext cx="106298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→ 이 프로젝트는 이를 자동화하여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 smtClean="0"/>
              <a:t>인력을 동원하여 점검하는 것 보다 빠르게 할 수 있도록 도와주는</a:t>
            </a:r>
            <a:r>
              <a:rPr lang="en-US" altLang="ko-KR" dirty="0"/>
              <a:t> </a:t>
            </a:r>
            <a:r>
              <a:rPr lang="ko-KR" altLang="en-US" dirty="0" smtClean="0"/>
              <a:t>장비를 제작하는 것에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0531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599" y="278781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전원 공급기 검사 장치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30931" y="648113"/>
            <a:ext cx="305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IEEE 488 Interface</a:t>
            </a:r>
            <a:r>
              <a:rPr lang="ko-KR" altLang="en-US" dirty="0" smtClean="0"/>
              <a:t>에 대해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783" y="1709384"/>
            <a:ext cx="9126224" cy="17623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2420" y="4583214"/>
            <a:ext cx="11596829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GPIB(General Purpose Interface Bus : IEEE 488)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8bit </a:t>
            </a:r>
            <a:r>
              <a:rPr lang="ko-KR" altLang="en-US" dirty="0" smtClean="0"/>
              <a:t>병렬 인터페이스 버스를 의미함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과거에는 여러 </a:t>
            </a:r>
            <a:r>
              <a:rPr lang="en-US" altLang="ko-KR" dirty="0" smtClean="0"/>
              <a:t>Peripheral device</a:t>
            </a:r>
            <a:r>
              <a:rPr lang="ko-KR" altLang="en-US" dirty="0" smtClean="0"/>
              <a:t>에 연결하기 위한 연결 단자로 고안된 것이나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지금은 산업용 위주로만 사용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규격상으론 현재 </a:t>
            </a:r>
            <a:r>
              <a:rPr lang="en-US" altLang="ko-KR" dirty="0" smtClean="0"/>
              <a:t>Serialized bus</a:t>
            </a:r>
            <a:r>
              <a:rPr lang="ko-KR" altLang="en-US" dirty="0" smtClean="0"/>
              <a:t>와 비교하면 단점이 크지만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병렬 단자의 특성상 구현이 쉽고 안정성이 높음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6549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599" y="278781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전원 공급기 검사 장치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30931" y="648113"/>
            <a:ext cx="755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SCPI(Standard Commands for Programmable Instruments) Command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80319" y="5267501"/>
            <a:ext cx="94211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IEEE 4882</a:t>
            </a:r>
            <a:r>
              <a:rPr lang="ko-KR" altLang="en-US" dirty="0" smtClean="0"/>
              <a:t>와 함께 산업용 계측기를 조종하기 위한 기술 규격으로 함께 공개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산업용 계측기를 생산하는 기업들의 개발 통일성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 접근성의 향상을 도모하기 위함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724" y="1607617"/>
            <a:ext cx="9183382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4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599" y="278781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전원 공급기 검사 장치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30931" y="648113"/>
            <a:ext cx="755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SCPI(Standard Commands for Programmable Instruments) Command</a:t>
            </a:r>
            <a:endParaRPr lang="ko-KR" altLang="en-US" dirty="0"/>
          </a:p>
        </p:txBody>
      </p:sp>
      <p:pic>
        <p:nvPicPr>
          <p:cNvPr id="7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724" y="1501462"/>
            <a:ext cx="4051250" cy="3816482"/>
          </a:xfrm>
          <a:prstGeom prst="rect">
            <a:avLst/>
          </a:prstGeom>
        </p:spPr>
      </p:pic>
      <p:pic>
        <p:nvPicPr>
          <p:cNvPr id="8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15" y="1579635"/>
            <a:ext cx="4483765" cy="383255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87152" y="5801961"/>
            <a:ext cx="9312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장치 스캔처럼 공통적으로 쓰는 명령어도 존재하지만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장치마다 고유한 명령어들이 있으므로 이에 관련한 </a:t>
            </a:r>
            <a:r>
              <a:rPr lang="en-US" altLang="ko-KR" dirty="0" smtClean="0"/>
              <a:t>Datasheet</a:t>
            </a:r>
            <a:r>
              <a:rPr lang="ko-KR" altLang="en-US" dirty="0" smtClean="0"/>
              <a:t>를 찾아보는 것이 중요하다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1521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599" y="278781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전원 공급기 검사 장치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30931" y="648113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S/W </a:t>
            </a:r>
            <a:r>
              <a:rPr lang="ko-KR" altLang="en-US" dirty="0" smtClean="0"/>
              <a:t>결과물</a:t>
            </a:r>
            <a:endParaRPr lang="ko-KR" alt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724" y="1106655"/>
            <a:ext cx="9415536" cy="52962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725" y="1106655"/>
            <a:ext cx="9415535" cy="529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8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599" y="278781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전원 공급기 검사 장치</a:t>
            </a:r>
            <a:endParaRPr lang="ko-KR" alt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724" y="1106655"/>
            <a:ext cx="9415536" cy="52962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0931" y="648113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S/W </a:t>
            </a:r>
            <a:r>
              <a:rPr lang="ko-KR" altLang="en-US" dirty="0" smtClean="0"/>
              <a:t>결과물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867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599" y="278781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전원 공급기 검사 장치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30931" y="648113"/>
            <a:ext cx="1961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NI VISA Library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3" y="1147825"/>
            <a:ext cx="5305614" cy="49288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66021" y="1147825"/>
            <a:ext cx="55451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.NET Framework</a:t>
            </a:r>
            <a:r>
              <a:rPr lang="ko-KR" altLang="en-US" dirty="0" smtClean="0"/>
              <a:t>로는 라이브러리가 있지만</a:t>
            </a:r>
            <a:r>
              <a:rPr lang="en-US" altLang="ko-KR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smtClean="0"/>
              <a:t>.NET Core</a:t>
            </a:r>
            <a:r>
              <a:rPr lang="ko-KR" altLang="en-US" dirty="0" smtClean="0"/>
              <a:t>용은 존재하지 않음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기존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라이브러리를 </a:t>
            </a:r>
            <a:r>
              <a:rPr lang="en-US" altLang="ko-KR" dirty="0" smtClean="0"/>
              <a:t>C++ / CLI </a:t>
            </a:r>
            <a:r>
              <a:rPr lang="ko-KR" altLang="en-US" dirty="0" smtClean="0"/>
              <a:t>라이브러리화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041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599" y="278781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전원 공급기 검사 장치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30931" y="648113"/>
            <a:ext cx="149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Flow Chart</a:t>
            </a:r>
            <a:endParaRPr lang="ko-KR" altLang="en-US" dirty="0"/>
          </a:p>
        </p:txBody>
      </p:sp>
      <p:sp>
        <p:nvSpPr>
          <p:cNvPr id="7" name="직사각형 3"/>
          <p:cNvSpPr/>
          <p:nvPr/>
        </p:nvSpPr>
        <p:spPr>
          <a:xfrm>
            <a:off x="763764" y="2465770"/>
            <a:ext cx="2957384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문서가 들어있는 폴더 지정</a:t>
            </a:r>
            <a:endParaRPr lang="ko-KR" altLang="en-US" dirty="0"/>
          </a:p>
        </p:txBody>
      </p:sp>
      <p:sp>
        <p:nvSpPr>
          <p:cNvPr id="9" name="직사각형 4"/>
          <p:cNvSpPr/>
          <p:nvPr/>
        </p:nvSpPr>
        <p:spPr>
          <a:xfrm>
            <a:off x="763764" y="3204087"/>
            <a:ext cx="2957384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문서 선택</a:t>
            </a:r>
            <a:endParaRPr lang="ko-KR" altLang="en-US" dirty="0"/>
          </a:p>
        </p:txBody>
      </p:sp>
      <p:sp>
        <p:nvSpPr>
          <p:cNvPr id="10" name="직사각형 5"/>
          <p:cNvSpPr/>
          <p:nvPr/>
        </p:nvSpPr>
        <p:spPr>
          <a:xfrm>
            <a:off x="681313" y="4748681"/>
            <a:ext cx="3122285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시험 개별 시작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전체 시작</a:t>
            </a:r>
            <a:endParaRPr lang="ko-KR" altLang="en-US" dirty="0"/>
          </a:p>
        </p:txBody>
      </p:sp>
      <p:sp>
        <p:nvSpPr>
          <p:cNvPr id="11" name="직사각형 6"/>
          <p:cNvSpPr/>
          <p:nvPr/>
        </p:nvSpPr>
        <p:spPr>
          <a:xfrm>
            <a:off x="763764" y="3942404"/>
            <a:ext cx="2957384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측정 옵션 기입 및 설정</a:t>
            </a:r>
            <a:endParaRPr lang="ko-KR" altLang="en-US" dirty="0"/>
          </a:p>
        </p:txBody>
      </p:sp>
      <p:sp>
        <p:nvSpPr>
          <p:cNvPr id="12" name="직사각형 8"/>
          <p:cNvSpPr/>
          <p:nvPr/>
        </p:nvSpPr>
        <p:spPr>
          <a:xfrm>
            <a:off x="6536427" y="846042"/>
            <a:ext cx="2957384" cy="406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옵션 불러오기</a:t>
            </a:r>
            <a:endParaRPr lang="ko-KR" altLang="en-US" dirty="0"/>
          </a:p>
        </p:txBody>
      </p:sp>
      <p:sp>
        <p:nvSpPr>
          <p:cNvPr id="13" name="직사각형 9"/>
          <p:cNvSpPr/>
          <p:nvPr/>
        </p:nvSpPr>
        <p:spPr>
          <a:xfrm>
            <a:off x="763764" y="1727453"/>
            <a:ext cx="2957384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장치의 연결 확인</a:t>
            </a:r>
            <a:endParaRPr lang="ko-KR" altLang="en-US" dirty="0"/>
          </a:p>
        </p:txBody>
      </p:sp>
      <p:sp>
        <p:nvSpPr>
          <p:cNvPr id="14" name="직사각형 10"/>
          <p:cNvSpPr/>
          <p:nvPr/>
        </p:nvSpPr>
        <p:spPr>
          <a:xfrm>
            <a:off x="4326557" y="727044"/>
            <a:ext cx="7541884" cy="604505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1"/>
          <p:cNvSpPr/>
          <p:nvPr/>
        </p:nvSpPr>
        <p:spPr>
          <a:xfrm>
            <a:off x="450798" y="1549309"/>
            <a:ext cx="3550508" cy="392944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2"/>
          <p:cNvSpPr/>
          <p:nvPr/>
        </p:nvSpPr>
        <p:spPr>
          <a:xfrm>
            <a:off x="6536426" y="1322623"/>
            <a:ext cx="2957384" cy="3934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 </a:t>
            </a:r>
            <a:r>
              <a:rPr lang="ko-KR" altLang="en-US" dirty="0" smtClean="0"/>
              <a:t>전원 </a:t>
            </a:r>
            <a:r>
              <a:rPr lang="en-US" altLang="ko-KR" dirty="0" smtClean="0"/>
              <a:t>ON</a:t>
            </a:r>
            <a:endParaRPr lang="ko-KR" altLang="en-US" dirty="0"/>
          </a:p>
        </p:txBody>
      </p:sp>
      <p:sp>
        <p:nvSpPr>
          <p:cNvPr id="17" name="직사각형 14"/>
          <p:cNvSpPr/>
          <p:nvPr/>
        </p:nvSpPr>
        <p:spPr>
          <a:xfrm>
            <a:off x="4534487" y="3262595"/>
            <a:ext cx="3480631" cy="414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해당 부하기의 출력 점진적 상승</a:t>
            </a:r>
            <a:endParaRPr lang="ko-KR" altLang="en-US" dirty="0"/>
          </a:p>
        </p:txBody>
      </p:sp>
      <p:sp>
        <p:nvSpPr>
          <p:cNvPr id="18" name="직사각형 15"/>
          <p:cNvSpPr/>
          <p:nvPr/>
        </p:nvSpPr>
        <p:spPr>
          <a:xfrm>
            <a:off x="4534487" y="2710063"/>
            <a:ext cx="3480631" cy="4175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해당 부하기의 </a:t>
            </a:r>
            <a:r>
              <a:rPr lang="en-US" altLang="ko-KR" dirty="0" smtClean="0"/>
              <a:t>DMM Relay ON</a:t>
            </a:r>
            <a:endParaRPr lang="ko-KR" altLang="en-US" dirty="0"/>
          </a:p>
        </p:txBody>
      </p:sp>
      <p:sp>
        <p:nvSpPr>
          <p:cNvPr id="19" name="직사각형 16"/>
          <p:cNvSpPr/>
          <p:nvPr/>
        </p:nvSpPr>
        <p:spPr>
          <a:xfrm>
            <a:off x="4534487" y="3815257"/>
            <a:ext cx="3480631" cy="4154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시험에 해당하는 측정을 수행</a:t>
            </a:r>
            <a:endParaRPr lang="ko-KR" altLang="en-US" dirty="0"/>
          </a:p>
        </p:txBody>
      </p:sp>
      <p:sp>
        <p:nvSpPr>
          <p:cNvPr id="20" name="직사각형 17"/>
          <p:cNvSpPr/>
          <p:nvPr/>
        </p:nvSpPr>
        <p:spPr>
          <a:xfrm>
            <a:off x="4534485" y="4921190"/>
            <a:ext cx="3480631" cy="4154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해당 부하의 </a:t>
            </a:r>
            <a:r>
              <a:rPr lang="en-US" altLang="ko-KR" dirty="0" smtClean="0"/>
              <a:t>DMM Relay OFF</a:t>
            </a:r>
            <a:endParaRPr lang="ko-KR" altLang="en-US" dirty="0"/>
          </a:p>
        </p:txBody>
      </p:sp>
      <p:sp>
        <p:nvSpPr>
          <p:cNvPr id="21" name="직사각형 18"/>
          <p:cNvSpPr/>
          <p:nvPr/>
        </p:nvSpPr>
        <p:spPr>
          <a:xfrm>
            <a:off x="4534486" y="4368854"/>
            <a:ext cx="3480631" cy="4154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해당 부하기의 출력 점진적 하강</a:t>
            </a:r>
            <a:endParaRPr lang="ko-KR" altLang="en-US" dirty="0"/>
          </a:p>
        </p:txBody>
      </p:sp>
      <p:sp>
        <p:nvSpPr>
          <p:cNvPr id="22" name="모서리가 둥근 직사각형 20"/>
          <p:cNvSpPr/>
          <p:nvPr/>
        </p:nvSpPr>
        <p:spPr>
          <a:xfrm>
            <a:off x="5556123" y="1792333"/>
            <a:ext cx="4917990" cy="47077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</a:t>
            </a:r>
            <a:r>
              <a:rPr lang="ko-KR" altLang="en-US" dirty="0" smtClean="0"/>
              <a:t>번째 해당하는 </a:t>
            </a:r>
            <a:r>
              <a:rPr lang="ko-KR" altLang="en-US" dirty="0"/>
              <a:t>전원 부하기를 사용하는가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23" name="꺾인 연결선 22"/>
          <p:cNvCxnSpPr>
            <a:stCxn id="22" idx="2"/>
            <a:endCxn id="18" idx="0"/>
          </p:cNvCxnSpPr>
          <p:nvPr/>
        </p:nvCxnSpPr>
        <p:spPr>
          <a:xfrm rot="5400000">
            <a:off x="6921481" y="1616426"/>
            <a:ext cx="446960" cy="1740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7"/>
          <p:cNvCxnSpPr>
            <a:stCxn id="22" idx="2"/>
            <a:endCxn id="22" idx="3"/>
          </p:cNvCxnSpPr>
          <p:nvPr/>
        </p:nvCxnSpPr>
        <p:spPr>
          <a:xfrm rot="5400000" flipH="1" flipV="1">
            <a:off x="9126922" y="915913"/>
            <a:ext cx="235385" cy="2458995"/>
          </a:xfrm>
          <a:prstGeom prst="bentConnector4">
            <a:avLst>
              <a:gd name="adj1" fmla="val -97117"/>
              <a:gd name="adj2" fmla="val 1092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30"/>
          <p:cNvSpPr/>
          <p:nvPr/>
        </p:nvSpPr>
        <p:spPr>
          <a:xfrm>
            <a:off x="5556123" y="5583613"/>
            <a:ext cx="4917990" cy="47077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모든 부하기에 대해 시험이 완료되었는가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cxnSp>
        <p:nvCxnSpPr>
          <p:cNvPr id="26" name="꺾인 연결선 32"/>
          <p:cNvCxnSpPr>
            <a:stCxn id="25" idx="3"/>
            <a:endCxn id="22" idx="3"/>
          </p:cNvCxnSpPr>
          <p:nvPr/>
        </p:nvCxnSpPr>
        <p:spPr>
          <a:xfrm flipV="1">
            <a:off x="10474113" y="2027718"/>
            <a:ext cx="12700" cy="379128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34"/>
          <p:cNvCxnSpPr>
            <a:stCxn id="20" idx="2"/>
            <a:endCxn id="25" idx="0"/>
          </p:cNvCxnSpPr>
          <p:nvPr/>
        </p:nvCxnSpPr>
        <p:spPr>
          <a:xfrm rot="16200000" flipH="1">
            <a:off x="7021487" y="4589981"/>
            <a:ext cx="246945" cy="17403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39"/>
          <p:cNvSpPr/>
          <p:nvPr/>
        </p:nvSpPr>
        <p:spPr>
          <a:xfrm>
            <a:off x="6536426" y="6205357"/>
            <a:ext cx="2957384" cy="3934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 </a:t>
            </a:r>
            <a:r>
              <a:rPr lang="ko-KR" altLang="en-US" dirty="0" smtClean="0"/>
              <a:t>전원 </a:t>
            </a:r>
            <a:r>
              <a:rPr lang="en-US" altLang="ko-KR" smtClean="0"/>
              <a:t>OFF</a:t>
            </a:r>
            <a:endParaRPr lang="ko-KR" altLang="en-US" dirty="0"/>
          </a:p>
        </p:txBody>
      </p:sp>
      <p:cxnSp>
        <p:nvCxnSpPr>
          <p:cNvPr id="29" name="직선 화살표 연결선 41"/>
          <p:cNvCxnSpPr>
            <a:stCxn id="25" idx="2"/>
            <a:endCxn id="28" idx="0"/>
          </p:cNvCxnSpPr>
          <p:nvPr/>
        </p:nvCxnSpPr>
        <p:spPr>
          <a:xfrm>
            <a:off x="8015118" y="6054383"/>
            <a:ext cx="0" cy="150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47"/>
          <p:cNvCxnSpPr>
            <a:stCxn id="15" idx="2"/>
            <a:endCxn id="14" idx="0"/>
          </p:cNvCxnSpPr>
          <p:nvPr/>
        </p:nvCxnSpPr>
        <p:spPr>
          <a:xfrm rot="5400000" flipH="1" flipV="1">
            <a:off x="2785918" y="167177"/>
            <a:ext cx="4751714" cy="5871447"/>
          </a:xfrm>
          <a:prstGeom prst="bentConnector5">
            <a:avLst>
              <a:gd name="adj1" fmla="val -4811"/>
              <a:gd name="adj2" fmla="val 33005"/>
              <a:gd name="adj3" fmla="val 1048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600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599" y="278781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전원 공급기 검사 장치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30931" y="648113"/>
            <a:ext cx="309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자동 </a:t>
            </a:r>
            <a:r>
              <a:rPr lang="en-US" altLang="ko-KR" dirty="0" smtClean="0"/>
              <a:t>COM Peripheral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pic>
        <p:nvPicPr>
          <p:cNvPr id="6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017" y="1519667"/>
            <a:ext cx="6954220" cy="301032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14958" y="5032209"/>
            <a:ext cx="9279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System.Management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참조 안의 </a:t>
            </a:r>
            <a:r>
              <a:rPr lang="en-US" altLang="ko-KR" dirty="0" err="1" smtClean="0"/>
              <a:t>ManagementObjectSearcher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OS </a:t>
            </a:r>
            <a:r>
              <a:rPr lang="ko-KR" altLang="en-US" dirty="0" smtClean="0"/>
              <a:t>상의 객체화된 정보들을 </a:t>
            </a:r>
            <a:r>
              <a:rPr lang="en-US" altLang="ko-KR" dirty="0" smtClean="0"/>
              <a:t>Windows Management Instrumentation (WMI)</a:t>
            </a:r>
            <a:r>
              <a:rPr lang="ko-KR" altLang="en-US" dirty="0" smtClean="0"/>
              <a:t>에게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문 전송하여 취득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133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314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Horie</dc:creator>
  <cp:lastModifiedBy>Horie</cp:lastModifiedBy>
  <cp:revision>7</cp:revision>
  <dcterms:created xsi:type="dcterms:W3CDTF">2024-02-25T17:59:37Z</dcterms:created>
  <dcterms:modified xsi:type="dcterms:W3CDTF">2024-02-25T19:35:01Z</dcterms:modified>
</cp:coreProperties>
</file>