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89" r:id="rId4"/>
    <p:sldId id="310" r:id="rId5"/>
    <p:sldId id="290" r:id="rId6"/>
    <p:sldId id="301" r:id="rId7"/>
    <p:sldId id="324" r:id="rId8"/>
    <p:sldId id="291" r:id="rId9"/>
    <p:sldId id="317" r:id="rId10"/>
    <p:sldId id="313" r:id="rId11"/>
    <p:sldId id="303" r:id="rId12"/>
    <p:sldId id="307" r:id="rId13"/>
    <p:sldId id="322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28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EAF4"/>
    <a:srgbClr val="0808EE"/>
    <a:srgbClr val="E93123"/>
    <a:srgbClr val="93FE76"/>
    <a:srgbClr val="F6F987"/>
    <a:srgbClr val="A6DEB9"/>
    <a:srgbClr val="96FE7A"/>
    <a:srgbClr val="69E3FB"/>
    <a:srgbClr val="D1ADA7"/>
    <a:srgbClr val="C1B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66"/>
      </p:cViewPr>
      <p:guideLst>
        <p:guide orient="horz" pos="2199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charset="0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00034" y="4000504"/>
            <a:ext cx="8143932" cy="144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charset="-122"/>
              </a:rPr>
              <a:t>机械臂应用方案</a:t>
            </a:r>
            <a:endParaRPr lang="en-US" altLang="zh-CN" sz="44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charset="-122"/>
            </a:endParaRPr>
          </a:p>
          <a:p>
            <a:pPr algn="r">
              <a:defRPr/>
            </a:pPr>
            <a:r>
              <a:rPr lang="en-US" altLang="zh-CN" sz="4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charset="-122"/>
              </a:rPr>
              <a:t>——</a:t>
            </a:r>
            <a:r>
              <a:rPr lang="zh-CN" altLang="en-US" sz="4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charset="-122"/>
              </a:rPr>
              <a:t>移动操作平台</a:t>
            </a:r>
            <a:endParaRPr lang="en-US" altLang="zh-CN" sz="4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charset="-122"/>
            </a:endParaRPr>
          </a:p>
        </p:txBody>
      </p:sp>
      <p:sp>
        <p:nvSpPr>
          <p:cNvPr id="3" name="副标题 7"/>
          <p:cNvSpPr/>
          <p:nvPr/>
        </p:nvSpPr>
        <p:spPr bwMode="auto">
          <a:xfrm>
            <a:off x="3643306" y="5357826"/>
            <a:ext cx="2000264" cy="11430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zh-CN" altLang="en-US" sz="2800" dirty="0" smtClean="0">
                <a:solidFill>
                  <a:srgbClr val="121212"/>
                </a:solidFill>
              </a:rPr>
              <a:t>张鑫</a:t>
            </a:r>
            <a:endParaRPr lang="en-US" altLang="zh-CN" sz="2800" dirty="0" smtClean="0">
              <a:solidFill>
                <a:srgbClr val="121212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800" dirty="0" smtClean="0">
                <a:solidFill>
                  <a:srgbClr val="121212"/>
                </a:solidFill>
              </a:rPr>
              <a:t>2016.8.30</a:t>
            </a:r>
            <a:endParaRPr lang="zh-CN" altLang="en-US" sz="2800" dirty="0">
              <a:solidFill>
                <a:srgbClr val="12121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标志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42852"/>
            <a:ext cx="21955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932362" y="6278562"/>
            <a:ext cx="421163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500" b="1" dirty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大族电机 直驱世界  </a:t>
            </a:r>
            <a:r>
              <a:rPr lang="en-US" altLang="zh-CN" sz="1600" b="1" dirty="0">
                <a:solidFill>
                  <a:srgbClr val="993300"/>
                </a:solidFill>
              </a:rPr>
              <a:t>www.hansmotor.com</a:t>
            </a:r>
            <a:endParaRPr lang="en-US" altLang="zh-CN" sz="1600" b="1" dirty="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290458" y="799065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软件框架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85720" y="21429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四、软件</a:t>
            </a:r>
            <a:endParaRPr lang="en-US" altLang="zh-CN" sz="3200" dirty="0" smtClean="0"/>
          </a:p>
        </p:txBody>
      </p:sp>
      <p:sp>
        <p:nvSpPr>
          <p:cNvPr id="13" name="矩形 12"/>
          <p:cNvSpPr/>
          <p:nvPr/>
        </p:nvSpPr>
        <p:spPr>
          <a:xfrm>
            <a:off x="2818875" y="2451098"/>
            <a:ext cx="5929589" cy="3786214"/>
          </a:xfrm>
          <a:prstGeom prst="rect">
            <a:avLst/>
          </a:prstGeom>
          <a:solidFill>
            <a:srgbClr val="FFFE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69861" y="247467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Windows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8781" y="2451098"/>
            <a:ext cx="1428760" cy="3786214"/>
          </a:xfrm>
          <a:prstGeom prst="rect">
            <a:avLst/>
          </a:prstGeom>
          <a:solidFill>
            <a:srgbClr val="FFDF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8781" y="245109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105391" y="3451230"/>
            <a:ext cx="1428760" cy="18573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54330" y="33676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EC-Win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90417" y="380842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TCP/IP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47409" y="3951296"/>
            <a:ext cx="1000132" cy="857256"/>
          </a:xfrm>
          <a:prstGeom prst="rect">
            <a:avLst/>
          </a:prstGeom>
          <a:solidFill>
            <a:srgbClr val="6DD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90285" y="41656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ROS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962251" y="3451230"/>
            <a:ext cx="1143008" cy="1857388"/>
          </a:xfrm>
          <a:prstGeom prst="rect">
            <a:avLst/>
          </a:prstGeom>
          <a:solidFill>
            <a:srgbClr val="FD99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176565" y="40941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Actin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05391" y="3951296"/>
            <a:ext cx="928694" cy="857256"/>
          </a:xfrm>
          <a:prstGeom prst="rect">
            <a:avLst/>
          </a:prstGeom>
          <a:solidFill>
            <a:srgbClr val="C1B4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319705" y="4165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819111" y="3451230"/>
            <a:ext cx="1071570" cy="1857388"/>
          </a:xfrm>
          <a:prstGeom prst="rect">
            <a:avLst/>
          </a:prstGeom>
          <a:solidFill>
            <a:srgbClr val="D1AD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033425" y="4094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视觉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62119" y="373698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TCP/IP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2" idx="3"/>
            <a:endCxn id="29" idx="1"/>
          </p:cNvCxnSpPr>
          <p:nvPr/>
        </p:nvCxnSpPr>
        <p:spPr>
          <a:xfrm>
            <a:off x="1747541" y="4379924"/>
            <a:ext cx="1071570" cy="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9" idx="3"/>
            <a:endCxn id="24" idx="1"/>
          </p:cNvCxnSpPr>
          <p:nvPr/>
        </p:nvCxnSpPr>
        <p:spPr>
          <a:xfrm>
            <a:off x="3890681" y="4379924"/>
            <a:ext cx="1071570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4" idx="3"/>
            <a:endCxn id="27" idx="1"/>
          </p:cNvCxnSpPr>
          <p:nvPr/>
        </p:nvCxnSpPr>
        <p:spPr>
          <a:xfrm>
            <a:off x="6105259" y="4379924"/>
            <a:ext cx="1000132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76697" y="380842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TCP/IP</a:t>
            </a:r>
            <a:endParaRPr lang="zh-CN" altLang="en-US" dirty="0"/>
          </a:p>
        </p:txBody>
      </p:sp>
      <p:sp>
        <p:nvSpPr>
          <p:cNvPr id="32" name="文本框 2"/>
          <p:cNvSpPr txBox="1"/>
          <p:nvPr/>
        </p:nvSpPr>
        <p:spPr>
          <a:xfrm>
            <a:off x="357158" y="1373867"/>
            <a:ext cx="821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本系统共需要两个控制器，其中机械臂为主控制器，</a:t>
            </a:r>
            <a:r>
              <a:rPr lang="zh-CN" altLang="en-US" sz="2400" dirty="0"/>
              <a:t>另一</a:t>
            </a:r>
            <a:r>
              <a:rPr lang="zh-CN" altLang="en-US" sz="2400" dirty="0" smtClean="0"/>
              <a:t>个控制器控制</a:t>
            </a:r>
            <a:r>
              <a:rPr lang="en-US" altLang="zh-CN" sz="2400" dirty="0" smtClean="0"/>
              <a:t>AGV</a:t>
            </a:r>
            <a:r>
              <a:rPr lang="zh-CN" altLang="en-US" sz="2400" dirty="0" smtClean="0"/>
              <a:t>。软件框架如下图所示。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标志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42852"/>
            <a:ext cx="21955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932362" y="6421438"/>
            <a:ext cx="421163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500" b="1" dirty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大族电机 直驱世界  </a:t>
            </a:r>
            <a:r>
              <a:rPr lang="en-US" altLang="zh-CN" sz="1600" b="1" dirty="0">
                <a:solidFill>
                  <a:srgbClr val="993300"/>
                </a:solidFill>
              </a:rPr>
              <a:t>www.hansmotor.com</a:t>
            </a:r>
            <a:endParaRPr lang="en-US" altLang="zh-CN" sz="1600" b="1" dirty="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720" y="21429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四、软件</a:t>
            </a:r>
            <a:endParaRPr lang="en-US" altLang="zh-CN" sz="3200" dirty="0" smtClean="0"/>
          </a:p>
        </p:txBody>
      </p:sp>
      <p:sp>
        <p:nvSpPr>
          <p:cNvPr id="8" name="文本框 2"/>
          <p:cNvSpPr txBox="1"/>
          <p:nvPr/>
        </p:nvSpPr>
        <p:spPr>
          <a:xfrm>
            <a:off x="284580" y="745087"/>
            <a:ext cx="860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控制信息（取件过程，机械臂控制器为控制器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AGV</a:t>
            </a:r>
            <a:r>
              <a:rPr lang="zh-CN" altLang="en-US" sz="2400" dirty="0" smtClean="0"/>
              <a:t>控制器为控制器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6568726" y="1461982"/>
            <a:ext cx="1571636" cy="523806"/>
          </a:xfrm>
          <a:prstGeom prst="rect">
            <a:avLst/>
          </a:prstGeom>
          <a:solidFill>
            <a:srgbClr val="F6F9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发送取件位置给控制器</a:t>
            </a:r>
            <a:r>
              <a:rPr lang="en-US" altLang="zh-CN" dirty="0" smtClean="0">
                <a:solidFill>
                  <a:schemeClr val="tx1"/>
                </a:solidFill>
              </a:rPr>
              <a:t>2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69744" y="3116927"/>
            <a:ext cx="1569600" cy="525119"/>
          </a:xfrm>
          <a:prstGeom prst="rect">
            <a:avLst/>
          </a:prstGeom>
          <a:solidFill>
            <a:srgbClr val="F6F9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控制器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控制相机拍照</a:t>
            </a:r>
          </a:p>
        </p:txBody>
      </p:sp>
      <p:sp>
        <p:nvSpPr>
          <p:cNvPr id="14" name="矩形 13"/>
          <p:cNvSpPr/>
          <p:nvPr/>
        </p:nvSpPr>
        <p:spPr>
          <a:xfrm>
            <a:off x="6569744" y="4771893"/>
            <a:ext cx="1569600" cy="537827"/>
          </a:xfrm>
          <a:prstGeom prst="rect">
            <a:avLst/>
          </a:prstGeom>
          <a:solidFill>
            <a:srgbClr val="F6F9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机械臂运动到工件位置</a:t>
            </a:r>
          </a:p>
        </p:txBody>
      </p:sp>
      <p:sp>
        <p:nvSpPr>
          <p:cNvPr id="15" name="矩形 14"/>
          <p:cNvSpPr/>
          <p:nvPr/>
        </p:nvSpPr>
        <p:spPr>
          <a:xfrm>
            <a:off x="3335449" y="3986437"/>
            <a:ext cx="1682832" cy="441064"/>
          </a:xfrm>
          <a:prstGeom prst="rect">
            <a:avLst/>
          </a:prstGeom>
          <a:solidFill>
            <a:srgbClr val="F6F9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发送给控制器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69744" y="2286625"/>
            <a:ext cx="1569600" cy="529465"/>
          </a:xfrm>
          <a:prstGeom prst="rect">
            <a:avLst/>
          </a:prstGeom>
          <a:solidFill>
            <a:srgbClr val="96FE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AGV</a:t>
            </a:r>
            <a:r>
              <a:rPr lang="zh-CN" altLang="en-US" dirty="0" smtClean="0">
                <a:solidFill>
                  <a:schemeClr val="tx1"/>
                </a:solidFill>
              </a:rPr>
              <a:t>到达取件位置</a:t>
            </a:r>
          </a:p>
        </p:txBody>
      </p:sp>
      <p:sp>
        <p:nvSpPr>
          <p:cNvPr id="17" name="矩形 16"/>
          <p:cNvSpPr/>
          <p:nvPr/>
        </p:nvSpPr>
        <p:spPr>
          <a:xfrm>
            <a:off x="3391048" y="3108237"/>
            <a:ext cx="1571636" cy="533809"/>
          </a:xfrm>
          <a:prstGeom prst="rect">
            <a:avLst/>
          </a:prstGeom>
          <a:solidFill>
            <a:srgbClr val="69E3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确认控制器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到达信息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91048" y="1517259"/>
            <a:ext cx="1571636" cy="420857"/>
          </a:xfrm>
          <a:prstGeom prst="rect">
            <a:avLst/>
          </a:prstGeom>
          <a:solidFill>
            <a:srgbClr val="69E3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确定取件位置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8073" y="2290108"/>
            <a:ext cx="2090052" cy="526607"/>
          </a:xfrm>
          <a:prstGeom prst="rect">
            <a:avLst/>
          </a:prstGeom>
          <a:solidFill>
            <a:srgbClr val="96FE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控制器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反馈到达信息给控制器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68726" y="3942883"/>
            <a:ext cx="1571636" cy="528173"/>
          </a:xfrm>
          <a:prstGeom prst="rect">
            <a:avLst/>
          </a:prstGeom>
          <a:solidFill>
            <a:srgbClr val="96FE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得到相机坐标系工件位置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16808" y="4781881"/>
            <a:ext cx="1920115" cy="533293"/>
          </a:xfrm>
          <a:prstGeom prst="rect">
            <a:avLst/>
          </a:prstGeom>
          <a:solidFill>
            <a:srgbClr val="96FE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将相机坐标系转化为工具坐标系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32129" y="5740283"/>
            <a:ext cx="1844327" cy="530554"/>
          </a:xfrm>
          <a:prstGeom prst="rect">
            <a:avLst/>
          </a:prstGeom>
          <a:solidFill>
            <a:srgbClr val="96FE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IO</a:t>
            </a:r>
            <a:r>
              <a:rPr lang="zh-CN" altLang="en-US" dirty="0" smtClean="0">
                <a:solidFill>
                  <a:schemeClr val="tx1"/>
                </a:solidFill>
              </a:rPr>
              <a:t>控制夹爪抓取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06605" y="17202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步骤一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94235" y="2734229"/>
            <a:ext cx="1441789" cy="1327360"/>
          </a:xfrm>
          <a:prstGeom prst="ellipse">
            <a:avLst/>
          </a:prstGeom>
          <a:solidFill>
            <a:srgbClr val="18E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控制器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40" name="TextBox 30"/>
          <p:cNvSpPr txBox="1"/>
          <p:nvPr/>
        </p:nvSpPr>
        <p:spPr>
          <a:xfrm>
            <a:off x="1568471" y="30370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步骤二</a:t>
            </a:r>
            <a:endParaRPr lang="zh-CN" altLang="en-US" dirty="0"/>
          </a:p>
        </p:txBody>
      </p:sp>
      <p:sp>
        <p:nvSpPr>
          <p:cNvPr id="41" name="TextBox 30"/>
          <p:cNvSpPr txBox="1"/>
          <p:nvPr/>
        </p:nvSpPr>
        <p:spPr>
          <a:xfrm>
            <a:off x="1556223" y="46597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步骤三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872572" y="5738915"/>
            <a:ext cx="1571636" cy="533293"/>
          </a:xfrm>
          <a:prstGeom prst="rect">
            <a:avLst/>
          </a:prstGeom>
          <a:solidFill>
            <a:srgbClr val="96FE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将工件放置在</a:t>
            </a:r>
            <a:r>
              <a:rPr lang="en-US" altLang="zh-CN" dirty="0" smtClean="0">
                <a:solidFill>
                  <a:schemeClr val="tx1"/>
                </a:solidFill>
              </a:rPr>
              <a:t>AGV</a:t>
            </a:r>
            <a:r>
              <a:rPr lang="zh-CN" altLang="en-US" dirty="0" smtClean="0">
                <a:solidFill>
                  <a:schemeClr val="tx1"/>
                </a:solidFill>
              </a:rPr>
              <a:t>上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84340" y="5738914"/>
            <a:ext cx="1571636" cy="533293"/>
          </a:xfrm>
          <a:prstGeom prst="rect">
            <a:avLst/>
          </a:prstGeom>
          <a:solidFill>
            <a:srgbClr val="96FE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机械臂回到安全位置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8" idx="3"/>
            <a:endCxn id="9" idx="1"/>
          </p:cNvCxnSpPr>
          <p:nvPr/>
        </p:nvCxnSpPr>
        <p:spPr>
          <a:xfrm flipV="1">
            <a:off x="4962684" y="1723885"/>
            <a:ext cx="1606042" cy="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9" idx="3"/>
            <a:endCxn id="16" idx="3"/>
          </p:cNvCxnSpPr>
          <p:nvPr/>
        </p:nvCxnSpPr>
        <p:spPr>
          <a:xfrm flipH="1">
            <a:off x="8139344" y="1723885"/>
            <a:ext cx="1018" cy="827473"/>
          </a:xfrm>
          <a:prstGeom prst="bentConnector3">
            <a:avLst>
              <a:gd name="adj1" fmla="val -22455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1"/>
            <a:endCxn id="19" idx="3"/>
          </p:cNvCxnSpPr>
          <p:nvPr/>
        </p:nvCxnSpPr>
        <p:spPr>
          <a:xfrm flipH="1">
            <a:off x="5228125" y="2551358"/>
            <a:ext cx="1341619" cy="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7" idx="3"/>
            <a:endCxn id="13" idx="1"/>
          </p:cNvCxnSpPr>
          <p:nvPr/>
        </p:nvCxnSpPr>
        <p:spPr>
          <a:xfrm>
            <a:off x="4962684" y="3375142"/>
            <a:ext cx="1607060" cy="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3" idx="3"/>
            <a:endCxn id="20" idx="3"/>
          </p:cNvCxnSpPr>
          <p:nvPr/>
        </p:nvCxnSpPr>
        <p:spPr>
          <a:xfrm>
            <a:off x="8139344" y="3379487"/>
            <a:ext cx="1018" cy="827483"/>
          </a:xfrm>
          <a:prstGeom prst="bentConnector3">
            <a:avLst>
              <a:gd name="adj1" fmla="val 22555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4" idx="3"/>
            <a:endCxn id="24" idx="3"/>
          </p:cNvCxnSpPr>
          <p:nvPr/>
        </p:nvCxnSpPr>
        <p:spPr>
          <a:xfrm>
            <a:off x="8139344" y="5040807"/>
            <a:ext cx="537112" cy="964753"/>
          </a:xfrm>
          <a:prstGeom prst="bentConnector3">
            <a:avLst>
              <a:gd name="adj1" fmla="val 142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0" idx="1"/>
            <a:endCxn id="15" idx="3"/>
          </p:cNvCxnSpPr>
          <p:nvPr/>
        </p:nvCxnSpPr>
        <p:spPr>
          <a:xfrm flipH="1" flipV="1">
            <a:off x="5018281" y="4206969"/>
            <a:ext cx="1550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2" idx="3"/>
            <a:endCxn id="14" idx="1"/>
          </p:cNvCxnSpPr>
          <p:nvPr/>
        </p:nvCxnSpPr>
        <p:spPr>
          <a:xfrm flipV="1">
            <a:off x="5136923" y="5040807"/>
            <a:ext cx="1432821" cy="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1"/>
            <a:endCxn id="43" idx="3"/>
          </p:cNvCxnSpPr>
          <p:nvPr/>
        </p:nvCxnSpPr>
        <p:spPr>
          <a:xfrm flipH="1">
            <a:off x="6444208" y="6005560"/>
            <a:ext cx="38792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3" idx="1"/>
            <a:endCxn id="45" idx="3"/>
          </p:cNvCxnSpPr>
          <p:nvPr/>
        </p:nvCxnSpPr>
        <p:spPr>
          <a:xfrm flipH="1" flipV="1">
            <a:off x="4355976" y="6005561"/>
            <a:ext cx="5165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2" idx="0"/>
            <a:endCxn id="18" idx="1"/>
          </p:cNvCxnSpPr>
          <p:nvPr/>
        </p:nvCxnSpPr>
        <p:spPr>
          <a:xfrm rot="5400000" flipH="1" flipV="1">
            <a:off x="1599819" y="943000"/>
            <a:ext cx="1006541" cy="2575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17" idx="1"/>
          </p:cNvCxnSpPr>
          <p:nvPr/>
        </p:nvCxnSpPr>
        <p:spPr>
          <a:xfrm rot="10800000" flipH="1" flipV="1">
            <a:off x="3138072" y="2553412"/>
            <a:ext cx="252975" cy="821730"/>
          </a:xfrm>
          <a:prstGeom prst="bentConnector3">
            <a:avLst>
              <a:gd name="adj1" fmla="val -6325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15" idx="1"/>
            <a:endCxn id="22" idx="1"/>
          </p:cNvCxnSpPr>
          <p:nvPr/>
        </p:nvCxnSpPr>
        <p:spPr>
          <a:xfrm rot="10800000" flipV="1">
            <a:off x="3216809" y="4206968"/>
            <a:ext cx="118641" cy="841559"/>
          </a:xfrm>
          <a:prstGeom prst="bentConnector3">
            <a:avLst>
              <a:gd name="adj1" fmla="val 1502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45" idx="1"/>
            <a:endCxn id="2" idx="4"/>
          </p:cNvCxnSpPr>
          <p:nvPr/>
        </p:nvCxnSpPr>
        <p:spPr>
          <a:xfrm rot="10800000">
            <a:off x="815130" y="4061589"/>
            <a:ext cx="1969210" cy="1943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标志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42852"/>
            <a:ext cx="21955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932362" y="6421438"/>
            <a:ext cx="421163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500" b="1" dirty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大族电机 直驱世界  </a:t>
            </a:r>
            <a:r>
              <a:rPr lang="en-US" altLang="zh-CN" sz="1600" b="1" dirty="0">
                <a:solidFill>
                  <a:srgbClr val="993300"/>
                </a:solidFill>
              </a:rPr>
              <a:t>www.hansmotor.com</a:t>
            </a:r>
            <a:endParaRPr lang="en-US" altLang="zh-CN" sz="1600" b="1" dirty="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720" y="14285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五、难点</a:t>
            </a:r>
            <a:endParaRPr lang="en-US" altLang="zh-CN" sz="3200" dirty="0" smtClean="0"/>
          </a:p>
        </p:txBody>
      </p:sp>
      <p:sp>
        <p:nvSpPr>
          <p:cNvPr id="8" name="文本框 2"/>
          <p:cNvSpPr txBox="1"/>
          <p:nvPr/>
        </p:nvSpPr>
        <p:spPr>
          <a:xfrm>
            <a:off x="539552" y="1556792"/>
            <a:ext cx="71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本方案的难点如下：</a:t>
            </a:r>
            <a:endParaRPr lang="en-US" altLang="zh-CN" sz="2400" dirty="0" smtClean="0"/>
          </a:p>
          <a:p>
            <a:r>
              <a:rPr lang="en-US" altLang="zh-CN" sz="2400" dirty="0" smtClean="0"/>
              <a:t>1.AGV</a:t>
            </a:r>
            <a:r>
              <a:rPr lang="zh-CN" altLang="en-US" sz="2400" dirty="0" smtClean="0"/>
              <a:t>移动的精准度，即</a:t>
            </a:r>
            <a:r>
              <a:rPr lang="en-US" altLang="zh-CN" sz="2400" dirty="0" smtClean="0"/>
              <a:t>AGV</a:t>
            </a:r>
            <a:r>
              <a:rPr lang="zh-CN" altLang="en-US" sz="2400" dirty="0" smtClean="0"/>
              <a:t>到达取件位置的偏差。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相机坐标系转化到工具坐标系的实现。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暂时还没有想到解决方案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标志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42852"/>
            <a:ext cx="21955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932362" y="6421438"/>
            <a:ext cx="421163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500" b="1" dirty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大族电机 直驱世界  </a:t>
            </a:r>
            <a:r>
              <a:rPr lang="en-US" altLang="zh-CN" sz="1600" b="1" dirty="0">
                <a:solidFill>
                  <a:srgbClr val="993300"/>
                </a:solidFill>
              </a:rPr>
              <a:t>www.hansmotor.com</a:t>
            </a:r>
            <a:endParaRPr lang="en-US" altLang="zh-CN" sz="1600" b="1" dirty="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347539" y="4235604"/>
            <a:ext cx="8143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相机安装位置是否合理，是否会干涉机械臂移动或者夹爪抓取。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如果相机多次无法识别到工件位置，是人为的控制，还是要求相机和</a:t>
            </a:r>
            <a:r>
              <a:rPr lang="en-US" altLang="zh-CN" sz="2400" dirty="0" smtClean="0"/>
              <a:t>AGV</a:t>
            </a:r>
            <a:r>
              <a:rPr lang="zh-CN" altLang="en-US" sz="2400" dirty="0" smtClean="0"/>
              <a:t>配合移动识别。</a:t>
            </a:r>
            <a:endParaRPr lang="en-US" altLang="zh-CN" sz="2400" dirty="0" smtClean="0"/>
          </a:p>
        </p:txBody>
      </p:sp>
      <p:sp>
        <p:nvSpPr>
          <p:cNvPr id="7" name="矩形 6"/>
          <p:cNvSpPr/>
          <p:nvPr/>
        </p:nvSpPr>
        <p:spPr>
          <a:xfrm>
            <a:off x="285720" y="142852"/>
            <a:ext cx="18726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六、</a:t>
            </a:r>
            <a:r>
              <a:rPr lang="en-US" altLang="zh-CN" sz="3200" dirty="0" smtClean="0"/>
              <a:t>Q&amp;A</a:t>
            </a:r>
          </a:p>
        </p:txBody>
      </p:sp>
      <p:sp>
        <p:nvSpPr>
          <p:cNvPr id="2" name="矩形 1"/>
          <p:cNvSpPr/>
          <p:nvPr/>
        </p:nvSpPr>
        <p:spPr>
          <a:xfrm>
            <a:off x="306308" y="920459"/>
            <a:ext cx="8154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1.AGV</a:t>
            </a:r>
            <a:r>
              <a:rPr lang="zh-CN" altLang="en-US" sz="2400" dirty="0"/>
              <a:t>是否应该选择内部更大空间的，确保</a:t>
            </a:r>
            <a:r>
              <a:rPr lang="zh-CN" altLang="en-US" sz="2400" dirty="0" smtClean="0"/>
              <a:t>能够放置两</a:t>
            </a:r>
            <a:r>
              <a:rPr lang="zh-CN" altLang="en-US" sz="2400" dirty="0"/>
              <a:t>台控制器</a:t>
            </a:r>
            <a:r>
              <a:rPr lang="zh-CN" altLang="en-US" sz="2400" dirty="0" smtClean="0"/>
              <a:t>。如下图不同尺寸的无轨激光导航</a:t>
            </a:r>
            <a:r>
              <a:rPr lang="en-US" altLang="zh-CN" sz="2400" dirty="0" smtClean="0"/>
              <a:t>AGV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16243"/>
            <a:ext cx="2808312" cy="1744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104429"/>
            <a:ext cx="2880320" cy="17459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982" y="2032421"/>
            <a:ext cx="2318506" cy="1821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标志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42852"/>
            <a:ext cx="21955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932362" y="6421438"/>
            <a:ext cx="421163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500" b="1" dirty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大族电机 直驱世界  </a:t>
            </a:r>
            <a:r>
              <a:rPr lang="en-US" altLang="zh-CN" sz="1600" b="1" dirty="0">
                <a:solidFill>
                  <a:srgbClr val="993300"/>
                </a:solidFill>
              </a:rPr>
              <a:t>www.hansmotor.com</a:t>
            </a:r>
            <a:endParaRPr lang="en-US" altLang="zh-CN" sz="1600" b="1" dirty="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3286116" y="2786058"/>
            <a:ext cx="3143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rgbClr val="6BE82C"/>
                </a:solidFill>
              </a:rPr>
              <a:t>谢谢！</a:t>
            </a:r>
            <a:endParaRPr lang="en-US" altLang="zh-CN" sz="6600" dirty="0">
              <a:solidFill>
                <a:srgbClr val="6BE82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标志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42852"/>
            <a:ext cx="21955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932362" y="6421438"/>
            <a:ext cx="421163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500" b="1" dirty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大族电机 直驱世界  </a:t>
            </a:r>
            <a:r>
              <a:rPr lang="en-US" altLang="zh-CN" sz="1600" b="1" dirty="0">
                <a:solidFill>
                  <a:srgbClr val="993300"/>
                </a:solidFill>
              </a:rPr>
              <a:t>www.hansmotor.com</a:t>
            </a:r>
            <a:endParaRPr lang="en-US" altLang="zh-CN" sz="1600" b="1" dirty="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827584" y="2060848"/>
            <a:ext cx="25922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一、简介</a:t>
            </a:r>
            <a:endParaRPr lang="en-US" altLang="zh-CN" sz="3200" dirty="0" smtClean="0"/>
          </a:p>
          <a:p>
            <a:r>
              <a:rPr lang="zh-CN" altLang="en-US" sz="3200" dirty="0" smtClean="0"/>
              <a:t>二、方案</a:t>
            </a:r>
            <a:endParaRPr lang="en-US" altLang="zh-CN" sz="3200" dirty="0" smtClean="0"/>
          </a:p>
          <a:p>
            <a:r>
              <a:rPr lang="zh-CN" altLang="en-US" sz="3200" dirty="0" smtClean="0"/>
              <a:t>三、硬件</a:t>
            </a:r>
            <a:endParaRPr lang="en-US" altLang="zh-CN" sz="3200" dirty="0" smtClean="0"/>
          </a:p>
          <a:p>
            <a:r>
              <a:rPr lang="zh-CN" altLang="en-US" sz="3200" dirty="0" smtClean="0"/>
              <a:t>四、软件</a:t>
            </a:r>
            <a:endParaRPr lang="en-US" altLang="zh-CN" sz="3200" dirty="0" smtClean="0"/>
          </a:p>
          <a:p>
            <a:r>
              <a:rPr lang="zh-CN" altLang="en-US" sz="3200" dirty="0" smtClean="0"/>
              <a:t>五、难点</a:t>
            </a:r>
            <a:endParaRPr lang="en-US" altLang="zh-CN" sz="3200" dirty="0" smtClean="0"/>
          </a:p>
          <a:p>
            <a:r>
              <a:rPr lang="zh-CN" altLang="en-US" sz="3200" dirty="0" smtClean="0"/>
              <a:t>六、</a:t>
            </a:r>
            <a:r>
              <a:rPr lang="en-US" altLang="zh-CN" sz="3200" dirty="0" smtClean="0"/>
              <a:t>Q&amp;A</a:t>
            </a:r>
          </a:p>
        </p:txBody>
      </p:sp>
      <p:pic>
        <p:nvPicPr>
          <p:cNvPr id="8" name="图片 7" descr="AGV+M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1643050"/>
            <a:ext cx="4814519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标志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42852"/>
            <a:ext cx="21955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2"/>
          <p:cNvSpPr txBox="1"/>
          <p:nvPr/>
        </p:nvSpPr>
        <p:spPr>
          <a:xfrm>
            <a:off x="159229" y="892365"/>
            <a:ext cx="8462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移动操作平台是指在移动机器人（</a:t>
            </a:r>
            <a:r>
              <a:rPr lang="en-US" altLang="zh-CN" sz="2400" dirty="0" smtClean="0"/>
              <a:t>AGV</a:t>
            </a:r>
            <a:r>
              <a:rPr lang="zh-CN" altLang="en-US" sz="2400" dirty="0" smtClean="0"/>
              <a:t>）上进行的操作。它主要用于：物料背负、货架背负、潜伏货架牵引、料盒夹取和机器臂夹取。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85720" y="14285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一、简介</a:t>
            </a:r>
            <a:endParaRPr lang="en-US" altLang="zh-CN" sz="3200" dirty="0" smtClean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5720" y="4604722"/>
            <a:ext cx="2629526" cy="216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 descr="E:\AGV项目\AGV设计及渲染文件\成品\未标题-1.jpg"/>
          <p:cNvPicPr>
            <a:picLocks noChangeAspect="1" noChangeArrowheads="1"/>
          </p:cNvPicPr>
          <p:nvPr/>
        </p:nvPicPr>
        <p:blipFill>
          <a:blip r:embed="rId4" cstate="print">
            <a:lum bright="10000"/>
          </a:blip>
          <a:srcRect l="7496" t="28508" r="9345" b="24053"/>
          <a:stretch>
            <a:fillRect/>
          </a:stretch>
        </p:blipFill>
        <p:spPr bwMode="auto">
          <a:xfrm flipH="1">
            <a:off x="6196679" y="2010203"/>
            <a:ext cx="2651004" cy="2138877"/>
          </a:xfrm>
          <a:prstGeom prst="rect">
            <a:avLst/>
          </a:prstGeom>
          <a:noFill/>
        </p:spPr>
      </p:pic>
      <p:pic>
        <p:nvPicPr>
          <p:cNvPr id="17" name="Picture 2" descr="E:\AGV项目\AGV设计及渲染文件\图片\untitled.807.jpg"/>
          <p:cNvPicPr>
            <a:picLocks noChangeAspect="1" noChangeArrowheads="1"/>
          </p:cNvPicPr>
          <p:nvPr/>
        </p:nvPicPr>
        <p:blipFill>
          <a:blip r:embed="rId5" cstate="print"/>
          <a:srcRect l="27489" t="14532" r="27042" b="12806"/>
          <a:stretch>
            <a:fillRect/>
          </a:stretch>
        </p:blipFill>
        <p:spPr bwMode="auto">
          <a:xfrm flipH="1">
            <a:off x="285720" y="2092694"/>
            <a:ext cx="2674448" cy="2398732"/>
          </a:xfrm>
          <a:prstGeom prst="rect">
            <a:avLst/>
          </a:prstGeom>
          <a:noFill/>
        </p:spPr>
      </p:pic>
      <p:pic>
        <p:nvPicPr>
          <p:cNvPr id="18" name="Picture 2" descr="E:\AGV项目\小型移动平台\举升式AGV修改定版#\方案评审PPT及图片\14.JPG"/>
          <p:cNvPicPr>
            <a:picLocks noChangeAspect="1" noChangeArrowheads="1"/>
          </p:cNvPicPr>
          <p:nvPr/>
        </p:nvPicPr>
        <p:blipFill>
          <a:blip r:embed="rId6" cstate="print"/>
          <a:srcRect l="27757" r="8080"/>
          <a:stretch>
            <a:fillRect/>
          </a:stretch>
        </p:blipFill>
        <p:spPr bwMode="auto">
          <a:xfrm>
            <a:off x="6138773" y="4437112"/>
            <a:ext cx="2689910" cy="2311322"/>
          </a:xfrm>
          <a:prstGeom prst="rect">
            <a:avLst/>
          </a:prstGeom>
          <a:noFill/>
        </p:spPr>
      </p:pic>
      <p:pic>
        <p:nvPicPr>
          <p:cNvPr id="19" name="Picture 2" descr="E:\AGV项目\华为项目方案\小车渲染图\小车.171.jpg"/>
          <p:cNvPicPr>
            <a:picLocks noChangeAspect="1" noChangeArrowheads="1"/>
          </p:cNvPicPr>
          <p:nvPr/>
        </p:nvPicPr>
        <p:blipFill>
          <a:blip r:embed="rId7"/>
          <a:srcRect l="33562" t="21473" r="32219" b="15052"/>
          <a:stretch>
            <a:fillRect/>
          </a:stretch>
        </p:blipFill>
        <p:spPr bwMode="auto">
          <a:xfrm>
            <a:off x="3192148" y="3117493"/>
            <a:ext cx="2714645" cy="2639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标志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42852"/>
            <a:ext cx="21955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932362" y="6421438"/>
            <a:ext cx="421163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500" b="1" dirty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大族电机 直驱世界  </a:t>
            </a:r>
            <a:r>
              <a:rPr lang="en-US" altLang="zh-CN" sz="1600" b="1" dirty="0">
                <a:solidFill>
                  <a:srgbClr val="993300"/>
                </a:solidFill>
              </a:rPr>
              <a:t>www.hansmotor.com</a:t>
            </a:r>
            <a:endParaRPr lang="en-US" altLang="zh-CN" sz="1600" b="1" dirty="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179511" y="857232"/>
            <a:ext cx="8373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本次主要介绍机械臂在移动操作平台的应用，目前国内现有产品如下图，国外成熟产品是</a:t>
            </a:r>
            <a:r>
              <a:rPr lang="en-US" altLang="zh-CN" sz="2400" dirty="0" err="1" smtClean="0"/>
              <a:t>kuka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you </a:t>
            </a:r>
            <a:r>
              <a:rPr lang="en-US" altLang="zh-CN" sz="2400" dirty="0" err="1" smtClean="0"/>
              <a:t>bot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85720" y="14285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一、简介</a:t>
            </a:r>
            <a:endParaRPr lang="en-US" altLang="zh-CN" sz="3200" dirty="0" smtClean="0"/>
          </a:p>
        </p:txBody>
      </p:sp>
      <p:pic>
        <p:nvPicPr>
          <p:cNvPr id="7" name="图片 6" descr="youb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56" y="3857628"/>
            <a:ext cx="2986444" cy="2976182"/>
          </a:xfrm>
          <a:prstGeom prst="rect">
            <a:avLst/>
          </a:prstGeom>
        </p:spPr>
      </p:pic>
      <p:pic>
        <p:nvPicPr>
          <p:cNvPr id="9" name="图片 8" descr="捕获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801" y="3929066"/>
            <a:ext cx="2928934" cy="2928934"/>
          </a:xfrm>
          <a:prstGeom prst="rect">
            <a:avLst/>
          </a:prstGeom>
        </p:spPr>
      </p:pic>
      <p:pic>
        <p:nvPicPr>
          <p:cNvPr id="10" name="图片 9" descr="捕获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1" y="1817834"/>
            <a:ext cx="2928926" cy="2668436"/>
          </a:xfrm>
          <a:prstGeom prst="rect">
            <a:avLst/>
          </a:prstGeom>
        </p:spPr>
      </p:pic>
      <p:pic>
        <p:nvPicPr>
          <p:cNvPr id="8" name="图片 7" descr="捕获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62" y="1772816"/>
            <a:ext cx="2647936" cy="2503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标志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42852"/>
            <a:ext cx="21955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932362" y="6450036"/>
            <a:ext cx="421163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500" b="1" dirty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大族电机 直驱世界  </a:t>
            </a:r>
            <a:r>
              <a:rPr lang="en-US" altLang="zh-CN" sz="1600" b="1" dirty="0">
                <a:solidFill>
                  <a:srgbClr val="993300"/>
                </a:solidFill>
              </a:rPr>
              <a:t>www.hansmotor.com</a:t>
            </a:r>
            <a:endParaRPr lang="en-US" altLang="zh-CN" sz="1600" b="1" dirty="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5720" y="14285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二、方案</a:t>
            </a:r>
            <a:endParaRPr lang="en-US" altLang="zh-CN" sz="3200" dirty="0" smtClean="0"/>
          </a:p>
        </p:txBody>
      </p:sp>
      <p:sp>
        <p:nvSpPr>
          <p:cNvPr id="13" name="矩形 12"/>
          <p:cNvSpPr/>
          <p:nvPr/>
        </p:nvSpPr>
        <p:spPr>
          <a:xfrm>
            <a:off x="214282" y="785794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方案一</a:t>
            </a:r>
            <a:endParaRPr lang="en-US" altLang="zh-CN" sz="2400" dirty="0" smtClean="0"/>
          </a:p>
        </p:txBody>
      </p:sp>
      <p:sp>
        <p:nvSpPr>
          <p:cNvPr id="15" name="文本框 2"/>
          <p:cNvSpPr txBox="1"/>
          <p:nvPr/>
        </p:nvSpPr>
        <p:spPr>
          <a:xfrm>
            <a:off x="214282" y="1214422"/>
            <a:ext cx="86781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</a:t>
            </a:r>
            <a:r>
              <a:rPr lang="zh-CN" altLang="en-US" sz="2400" dirty="0" smtClean="0"/>
              <a:t>如下图所示，</a:t>
            </a:r>
            <a:r>
              <a:rPr lang="en-US" altLang="zh-CN" sz="2400" dirty="0" smtClean="0"/>
              <a:t>AGV</a:t>
            </a:r>
            <a:r>
              <a:rPr lang="zh-CN" altLang="en-US" sz="2400" dirty="0" smtClean="0"/>
              <a:t>由起始位置移动到取件位置，桌子上面的相机拍照后发送给机械臂，机械臂完成抓取，然后移动到放件位置，最后可以回到起始位置，也可以在取件与放件之间进行交替。</a:t>
            </a:r>
            <a:endParaRPr lang="en-US" altLang="zh-CN" sz="2400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1246334" y="3389686"/>
            <a:ext cx="1071570" cy="500066"/>
          </a:xfrm>
          <a:prstGeom prst="roundRect">
            <a:avLst/>
          </a:prstGeom>
          <a:noFill/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8" name="矩形 17"/>
          <p:cNvSpPr/>
          <p:nvPr/>
        </p:nvSpPr>
        <p:spPr>
          <a:xfrm>
            <a:off x="1889276" y="3246810"/>
            <a:ext cx="71438" cy="357190"/>
          </a:xfrm>
          <a:prstGeom prst="rect">
            <a:avLst/>
          </a:prstGeom>
          <a:noFill/>
          <a:ln cmpd="sng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2" name="椭圆 21"/>
          <p:cNvSpPr/>
          <p:nvPr/>
        </p:nvSpPr>
        <p:spPr>
          <a:xfrm>
            <a:off x="2889408" y="2961058"/>
            <a:ext cx="142876" cy="214314"/>
          </a:xfrm>
          <a:prstGeom prst="ellipse">
            <a:avLst/>
          </a:prstGeom>
          <a:noFill/>
          <a:ln cmpd="sng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3" name="矩形 22"/>
          <p:cNvSpPr/>
          <p:nvPr/>
        </p:nvSpPr>
        <p:spPr>
          <a:xfrm>
            <a:off x="6994646" y="3327001"/>
            <a:ext cx="1143008" cy="7143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4" name="梯形 23"/>
          <p:cNvSpPr/>
          <p:nvPr/>
        </p:nvSpPr>
        <p:spPr>
          <a:xfrm rot="7967403">
            <a:off x="7899478" y="3797046"/>
            <a:ext cx="357190" cy="285752"/>
          </a:xfrm>
          <a:prstGeom prst="trapezoid">
            <a:avLst/>
          </a:prstGeom>
          <a:solidFill>
            <a:srgbClr val="080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5" name="矩形 24"/>
          <p:cNvSpPr/>
          <p:nvPr/>
        </p:nvSpPr>
        <p:spPr>
          <a:xfrm rot="19341315">
            <a:off x="1829294" y="2979282"/>
            <a:ext cx="785818" cy="71438"/>
          </a:xfrm>
          <a:prstGeom prst="rect">
            <a:avLst/>
          </a:prstGeom>
          <a:noFill/>
          <a:ln cmpd="sng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6" name="矩形 25"/>
          <p:cNvSpPr/>
          <p:nvPr/>
        </p:nvSpPr>
        <p:spPr>
          <a:xfrm rot="1609233">
            <a:off x="2449999" y="2855715"/>
            <a:ext cx="500066" cy="71438"/>
          </a:xfrm>
          <a:prstGeom prst="rect">
            <a:avLst/>
          </a:prstGeom>
          <a:noFill/>
          <a:ln cmpd="sng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5851638" y="3398439"/>
            <a:ext cx="1071570" cy="500066"/>
          </a:xfrm>
          <a:prstGeom prst="round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3" name="矩形 32"/>
          <p:cNvSpPr/>
          <p:nvPr/>
        </p:nvSpPr>
        <p:spPr>
          <a:xfrm>
            <a:off x="6494580" y="3255563"/>
            <a:ext cx="71438" cy="357190"/>
          </a:xfrm>
          <a:prstGeom prst="rect">
            <a:avLst/>
          </a:prstGeom>
          <a:noFill/>
          <a:ln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" name="椭圆 33"/>
          <p:cNvSpPr/>
          <p:nvPr/>
        </p:nvSpPr>
        <p:spPr>
          <a:xfrm>
            <a:off x="7494712" y="2969811"/>
            <a:ext cx="142876" cy="214314"/>
          </a:xfrm>
          <a:prstGeom prst="ellipse">
            <a:avLst/>
          </a:prstGeom>
          <a:noFill/>
          <a:ln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5" name="矩形 34"/>
          <p:cNvSpPr/>
          <p:nvPr/>
        </p:nvSpPr>
        <p:spPr>
          <a:xfrm rot="19341315">
            <a:off x="6434598" y="2988035"/>
            <a:ext cx="785818" cy="71438"/>
          </a:xfrm>
          <a:prstGeom prst="rect">
            <a:avLst/>
          </a:prstGeom>
          <a:noFill/>
          <a:ln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" name="矩形 35"/>
          <p:cNvSpPr/>
          <p:nvPr/>
        </p:nvSpPr>
        <p:spPr>
          <a:xfrm rot="1609233">
            <a:off x="7055303" y="2864468"/>
            <a:ext cx="500066" cy="71438"/>
          </a:xfrm>
          <a:prstGeom prst="rect">
            <a:avLst/>
          </a:prstGeom>
          <a:noFill/>
          <a:ln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7" name="右箭头 36"/>
          <p:cNvSpPr/>
          <p:nvPr/>
        </p:nvSpPr>
        <p:spPr>
          <a:xfrm>
            <a:off x="3675226" y="3629718"/>
            <a:ext cx="107157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968601" y="33439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移动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389210" y="403262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起始位置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032680" y="410406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取件位置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263576" y="3532562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AGV</a:t>
            </a:r>
            <a:endParaRPr lang="zh-CN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1638607" y="277088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机械臂</a:t>
            </a:r>
            <a:endParaRPr lang="zh-CN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2994118" y="296105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夹爪</a:t>
            </a:r>
            <a:endParaRPr lang="zh-CN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709026" y="335461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桌子</a:t>
            </a:r>
            <a:endParaRPr lang="zh-CN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8137654" y="395025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相机</a:t>
            </a:r>
            <a:endParaRPr lang="zh-CN" altLang="en-US" sz="1100" dirty="0"/>
          </a:p>
        </p:txBody>
      </p:sp>
      <p:sp>
        <p:nvSpPr>
          <p:cNvPr id="46" name="等腰三角形 45"/>
          <p:cNvSpPr/>
          <p:nvPr/>
        </p:nvSpPr>
        <p:spPr>
          <a:xfrm>
            <a:off x="7385108" y="3426050"/>
            <a:ext cx="142876" cy="285752"/>
          </a:xfrm>
          <a:prstGeom prst="triangle">
            <a:avLst/>
          </a:prstGeom>
          <a:solidFill>
            <a:srgbClr val="E9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7242232" y="37118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工件</a:t>
            </a:r>
            <a:endParaRPr lang="zh-CN" altLang="en-US" sz="1100" dirty="0"/>
          </a:p>
        </p:txBody>
      </p:sp>
      <p:sp>
        <p:nvSpPr>
          <p:cNvPr id="48" name="矩形 47"/>
          <p:cNvSpPr/>
          <p:nvPr/>
        </p:nvSpPr>
        <p:spPr>
          <a:xfrm>
            <a:off x="3818102" y="5379844"/>
            <a:ext cx="1143008" cy="7143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0" name="圆角矩形 49"/>
          <p:cNvSpPr/>
          <p:nvPr/>
        </p:nvSpPr>
        <p:spPr>
          <a:xfrm>
            <a:off x="2675094" y="5451282"/>
            <a:ext cx="1071570" cy="500066"/>
          </a:xfrm>
          <a:prstGeom prst="round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1" name="矩形 50"/>
          <p:cNvSpPr/>
          <p:nvPr/>
        </p:nvSpPr>
        <p:spPr>
          <a:xfrm>
            <a:off x="3318036" y="5308406"/>
            <a:ext cx="71438" cy="357190"/>
          </a:xfrm>
          <a:prstGeom prst="rect">
            <a:avLst/>
          </a:prstGeom>
          <a:noFill/>
          <a:ln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2" name="椭圆 51"/>
          <p:cNvSpPr/>
          <p:nvPr/>
        </p:nvSpPr>
        <p:spPr>
          <a:xfrm>
            <a:off x="4318168" y="5022654"/>
            <a:ext cx="142876" cy="214314"/>
          </a:xfrm>
          <a:prstGeom prst="ellipse">
            <a:avLst/>
          </a:prstGeom>
          <a:noFill/>
          <a:ln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3" name="矩形 52"/>
          <p:cNvSpPr/>
          <p:nvPr/>
        </p:nvSpPr>
        <p:spPr>
          <a:xfrm rot="19341315">
            <a:off x="3258054" y="5040878"/>
            <a:ext cx="785818" cy="71438"/>
          </a:xfrm>
          <a:prstGeom prst="rect">
            <a:avLst/>
          </a:prstGeom>
          <a:noFill/>
          <a:ln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4" name="矩形 53"/>
          <p:cNvSpPr/>
          <p:nvPr/>
        </p:nvSpPr>
        <p:spPr>
          <a:xfrm rot="1609233">
            <a:off x="3878759" y="4917311"/>
            <a:ext cx="500066" cy="71438"/>
          </a:xfrm>
          <a:prstGeom prst="rect">
            <a:avLst/>
          </a:prstGeom>
          <a:noFill/>
          <a:ln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2817970" y="610432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放件位置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532482" y="540745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桌子</a:t>
            </a:r>
            <a:endParaRPr lang="zh-CN" altLang="en-US" sz="1100" dirty="0"/>
          </a:p>
        </p:txBody>
      </p:sp>
      <p:sp>
        <p:nvSpPr>
          <p:cNvPr id="60" name="右箭头 59"/>
          <p:cNvSpPr/>
          <p:nvPr/>
        </p:nvSpPr>
        <p:spPr>
          <a:xfrm rot="8438361">
            <a:off x="5497018" y="4876056"/>
            <a:ext cx="107157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6104118" y="48986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移动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标志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42852"/>
            <a:ext cx="21955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932362" y="6421438"/>
            <a:ext cx="421163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500" b="1" dirty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大族电机 直驱世界  </a:t>
            </a:r>
            <a:r>
              <a:rPr lang="en-US" altLang="zh-CN" sz="1600" b="1" dirty="0">
                <a:solidFill>
                  <a:srgbClr val="993300"/>
                </a:solidFill>
              </a:rPr>
              <a:t>www.hansmotor.com</a:t>
            </a:r>
            <a:endParaRPr lang="en-US" altLang="zh-CN" sz="1600" b="1" dirty="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720" y="14285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二、方案</a:t>
            </a:r>
            <a:endParaRPr lang="en-US" altLang="zh-CN" sz="3200" dirty="0" smtClean="0"/>
          </a:p>
        </p:txBody>
      </p:sp>
      <p:sp>
        <p:nvSpPr>
          <p:cNvPr id="5" name="矩形 4"/>
          <p:cNvSpPr/>
          <p:nvPr/>
        </p:nvSpPr>
        <p:spPr>
          <a:xfrm>
            <a:off x="285720" y="747815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方案二</a:t>
            </a:r>
            <a:endParaRPr lang="en-US" altLang="zh-CN" sz="2400" dirty="0" smtClean="0"/>
          </a:p>
        </p:txBody>
      </p:sp>
      <p:sp>
        <p:nvSpPr>
          <p:cNvPr id="7" name="文本框 2"/>
          <p:cNvSpPr txBox="1"/>
          <p:nvPr/>
        </p:nvSpPr>
        <p:spPr>
          <a:xfrm>
            <a:off x="428596" y="1214422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如下图所示，与方案一的区别是：相机的安装位置不同，方案二安装在机械臂末端。</a:t>
            </a:r>
            <a:endParaRPr lang="en-US" altLang="zh-CN" sz="2400" dirty="0"/>
          </a:p>
        </p:txBody>
      </p:sp>
      <p:sp>
        <p:nvSpPr>
          <p:cNvPr id="8" name="圆角矩形 7"/>
          <p:cNvSpPr/>
          <p:nvPr/>
        </p:nvSpPr>
        <p:spPr>
          <a:xfrm>
            <a:off x="1314922" y="3286125"/>
            <a:ext cx="1071570" cy="500066"/>
          </a:xfrm>
          <a:prstGeom prst="roundRect">
            <a:avLst/>
          </a:prstGeom>
          <a:noFill/>
          <a:ln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1957864" y="3143249"/>
            <a:ext cx="71438" cy="357190"/>
          </a:xfrm>
          <a:prstGeom prst="rect">
            <a:avLst/>
          </a:prstGeom>
          <a:noFill/>
          <a:ln cmpd="sng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0" name="椭圆 9"/>
          <p:cNvSpPr/>
          <p:nvPr/>
        </p:nvSpPr>
        <p:spPr>
          <a:xfrm>
            <a:off x="2976682" y="2841817"/>
            <a:ext cx="142876" cy="214314"/>
          </a:xfrm>
          <a:prstGeom prst="ellipse">
            <a:avLst/>
          </a:prstGeom>
          <a:noFill/>
          <a:ln cmpd="sng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7063234" y="3223440"/>
            <a:ext cx="1143008" cy="7143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2" name="梯形 11"/>
          <p:cNvSpPr/>
          <p:nvPr/>
        </p:nvSpPr>
        <p:spPr>
          <a:xfrm>
            <a:off x="7477820" y="2928720"/>
            <a:ext cx="147293" cy="212248"/>
          </a:xfrm>
          <a:prstGeom prst="trapezoid">
            <a:avLst/>
          </a:prstGeom>
          <a:solidFill>
            <a:srgbClr val="080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3" name="矩形 12"/>
          <p:cNvSpPr/>
          <p:nvPr/>
        </p:nvSpPr>
        <p:spPr>
          <a:xfrm rot="19341315">
            <a:off x="1897882" y="2875721"/>
            <a:ext cx="785818" cy="71438"/>
          </a:xfrm>
          <a:prstGeom prst="rect">
            <a:avLst/>
          </a:prstGeom>
          <a:noFill/>
          <a:ln cmpd="sng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4" name="矩形 13"/>
          <p:cNvSpPr/>
          <p:nvPr/>
        </p:nvSpPr>
        <p:spPr>
          <a:xfrm rot="1609233">
            <a:off x="2518587" y="2752154"/>
            <a:ext cx="500066" cy="71438"/>
          </a:xfrm>
          <a:prstGeom prst="rect">
            <a:avLst/>
          </a:prstGeom>
          <a:noFill/>
          <a:ln cmpd="sng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5920226" y="3294878"/>
            <a:ext cx="1071570" cy="500066"/>
          </a:xfrm>
          <a:prstGeom prst="round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6" name="矩形 15"/>
          <p:cNvSpPr/>
          <p:nvPr/>
        </p:nvSpPr>
        <p:spPr>
          <a:xfrm>
            <a:off x="6563168" y="3152002"/>
            <a:ext cx="71438" cy="357190"/>
          </a:xfrm>
          <a:prstGeom prst="rect">
            <a:avLst/>
          </a:prstGeom>
          <a:noFill/>
          <a:ln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7" name="椭圆 16"/>
          <p:cNvSpPr/>
          <p:nvPr/>
        </p:nvSpPr>
        <p:spPr>
          <a:xfrm>
            <a:off x="7596572" y="2837472"/>
            <a:ext cx="142876" cy="214314"/>
          </a:xfrm>
          <a:prstGeom prst="ellipse">
            <a:avLst/>
          </a:prstGeom>
          <a:noFill/>
          <a:ln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8" name="矩形 17"/>
          <p:cNvSpPr/>
          <p:nvPr/>
        </p:nvSpPr>
        <p:spPr>
          <a:xfrm rot="19341315">
            <a:off x="6503186" y="2884474"/>
            <a:ext cx="785818" cy="71438"/>
          </a:xfrm>
          <a:prstGeom prst="rect">
            <a:avLst/>
          </a:prstGeom>
          <a:noFill/>
          <a:ln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9" name="矩形 18"/>
          <p:cNvSpPr/>
          <p:nvPr/>
        </p:nvSpPr>
        <p:spPr>
          <a:xfrm rot="1609233">
            <a:off x="7123891" y="2760907"/>
            <a:ext cx="500066" cy="71438"/>
          </a:xfrm>
          <a:prstGeom prst="rect">
            <a:avLst/>
          </a:prstGeom>
          <a:noFill/>
          <a:ln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0" name="右箭头 19"/>
          <p:cNvSpPr/>
          <p:nvPr/>
        </p:nvSpPr>
        <p:spPr>
          <a:xfrm>
            <a:off x="3743814" y="3526157"/>
            <a:ext cx="107157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1" name="TextBox 37"/>
          <p:cNvSpPr txBox="1"/>
          <p:nvPr/>
        </p:nvSpPr>
        <p:spPr>
          <a:xfrm>
            <a:off x="4037189" y="32404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移动</a:t>
            </a:r>
            <a:endParaRPr lang="zh-CN" altLang="en-US" sz="1200" dirty="0"/>
          </a:p>
        </p:txBody>
      </p:sp>
      <p:sp>
        <p:nvSpPr>
          <p:cNvPr id="22" name="TextBox 38"/>
          <p:cNvSpPr txBox="1"/>
          <p:nvPr/>
        </p:nvSpPr>
        <p:spPr>
          <a:xfrm>
            <a:off x="1457798" y="39290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起始位置</a:t>
            </a:r>
            <a:endParaRPr lang="zh-CN" altLang="en-US" sz="1200" dirty="0"/>
          </a:p>
        </p:txBody>
      </p:sp>
      <p:sp>
        <p:nvSpPr>
          <p:cNvPr id="23" name="TextBox 39"/>
          <p:cNvSpPr txBox="1"/>
          <p:nvPr/>
        </p:nvSpPr>
        <p:spPr>
          <a:xfrm>
            <a:off x="6101268" y="40005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取件位置</a:t>
            </a:r>
            <a:endParaRPr lang="zh-CN" altLang="en-US" sz="1200" dirty="0"/>
          </a:p>
        </p:txBody>
      </p:sp>
      <p:sp>
        <p:nvSpPr>
          <p:cNvPr id="24" name="TextBox 40"/>
          <p:cNvSpPr txBox="1"/>
          <p:nvPr/>
        </p:nvSpPr>
        <p:spPr>
          <a:xfrm>
            <a:off x="1332164" y="3429001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AGV</a:t>
            </a:r>
            <a:endParaRPr lang="zh-CN" altLang="en-US" sz="1100" dirty="0"/>
          </a:p>
        </p:txBody>
      </p:sp>
      <p:sp>
        <p:nvSpPr>
          <p:cNvPr id="25" name="TextBox 41"/>
          <p:cNvSpPr txBox="1"/>
          <p:nvPr/>
        </p:nvSpPr>
        <p:spPr>
          <a:xfrm>
            <a:off x="1707195" y="266732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机械臂</a:t>
            </a:r>
            <a:endParaRPr lang="zh-CN" altLang="en-US" sz="1100" dirty="0"/>
          </a:p>
        </p:txBody>
      </p:sp>
      <p:sp>
        <p:nvSpPr>
          <p:cNvPr id="26" name="TextBox 42"/>
          <p:cNvSpPr txBox="1"/>
          <p:nvPr/>
        </p:nvSpPr>
        <p:spPr>
          <a:xfrm>
            <a:off x="3046070" y="294282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夹爪</a:t>
            </a:r>
            <a:endParaRPr lang="zh-CN" altLang="en-US" sz="1100" dirty="0"/>
          </a:p>
        </p:txBody>
      </p:sp>
      <p:sp>
        <p:nvSpPr>
          <p:cNvPr id="27" name="TextBox 43"/>
          <p:cNvSpPr txBox="1"/>
          <p:nvPr/>
        </p:nvSpPr>
        <p:spPr>
          <a:xfrm>
            <a:off x="7777614" y="325105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桌子</a:t>
            </a:r>
            <a:endParaRPr lang="zh-CN" altLang="en-US" sz="1100" dirty="0"/>
          </a:p>
        </p:txBody>
      </p:sp>
      <p:sp>
        <p:nvSpPr>
          <p:cNvPr id="28" name="TextBox 44"/>
          <p:cNvSpPr txBox="1"/>
          <p:nvPr/>
        </p:nvSpPr>
        <p:spPr>
          <a:xfrm>
            <a:off x="2623718" y="308829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相机</a:t>
            </a:r>
            <a:endParaRPr lang="zh-CN" altLang="en-US" sz="1100" dirty="0"/>
          </a:p>
        </p:txBody>
      </p:sp>
      <p:sp>
        <p:nvSpPr>
          <p:cNvPr id="29" name="等腰三角形 28"/>
          <p:cNvSpPr/>
          <p:nvPr/>
        </p:nvSpPr>
        <p:spPr>
          <a:xfrm>
            <a:off x="7453696" y="3322489"/>
            <a:ext cx="142876" cy="285752"/>
          </a:xfrm>
          <a:prstGeom prst="triangle">
            <a:avLst/>
          </a:prstGeom>
          <a:solidFill>
            <a:srgbClr val="E93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0" name="TextBox 46"/>
          <p:cNvSpPr txBox="1"/>
          <p:nvPr/>
        </p:nvSpPr>
        <p:spPr>
          <a:xfrm>
            <a:off x="7310820" y="36082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工件</a:t>
            </a:r>
            <a:endParaRPr lang="zh-CN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3886690" y="5276283"/>
            <a:ext cx="1143008" cy="7143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2743682" y="5347721"/>
            <a:ext cx="1071570" cy="500066"/>
          </a:xfrm>
          <a:prstGeom prst="roundRect">
            <a:avLst/>
          </a:pr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3" name="矩形 32"/>
          <p:cNvSpPr/>
          <p:nvPr/>
        </p:nvSpPr>
        <p:spPr>
          <a:xfrm>
            <a:off x="3386624" y="5204845"/>
            <a:ext cx="71438" cy="357190"/>
          </a:xfrm>
          <a:prstGeom prst="rect">
            <a:avLst/>
          </a:prstGeom>
          <a:noFill/>
          <a:ln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4" name="椭圆 33"/>
          <p:cNvSpPr/>
          <p:nvPr/>
        </p:nvSpPr>
        <p:spPr>
          <a:xfrm>
            <a:off x="4404902" y="4890675"/>
            <a:ext cx="142876" cy="214314"/>
          </a:xfrm>
          <a:prstGeom prst="ellipse">
            <a:avLst/>
          </a:prstGeom>
          <a:noFill/>
          <a:ln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5" name="矩形 34"/>
          <p:cNvSpPr/>
          <p:nvPr/>
        </p:nvSpPr>
        <p:spPr>
          <a:xfrm rot="19341315">
            <a:off x="3326642" y="4937317"/>
            <a:ext cx="785818" cy="71438"/>
          </a:xfrm>
          <a:prstGeom prst="rect">
            <a:avLst/>
          </a:prstGeom>
          <a:noFill/>
          <a:ln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6" name="矩形 35"/>
          <p:cNvSpPr/>
          <p:nvPr/>
        </p:nvSpPr>
        <p:spPr>
          <a:xfrm rot="1609233">
            <a:off x="3947347" y="4813750"/>
            <a:ext cx="500066" cy="71438"/>
          </a:xfrm>
          <a:prstGeom prst="rect">
            <a:avLst/>
          </a:prstGeom>
          <a:noFill/>
          <a:ln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7" name="TextBox 54"/>
          <p:cNvSpPr txBox="1"/>
          <p:nvPr/>
        </p:nvSpPr>
        <p:spPr>
          <a:xfrm>
            <a:off x="2886558" y="60007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放件位置</a:t>
            </a:r>
            <a:endParaRPr lang="zh-CN" altLang="en-US" sz="1200" dirty="0"/>
          </a:p>
        </p:txBody>
      </p:sp>
      <p:sp>
        <p:nvSpPr>
          <p:cNvPr id="38" name="TextBox 55"/>
          <p:cNvSpPr txBox="1"/>
          <p:nvPr/>
        </p:nvSpPr>
        <p:spPr>
          <a:xfrm>
            <a:off x="4601070" y="530389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桌子</a:t>
            </a:r>
            <a:endParaRPr lang="zh-CN" altLang="en-US" sz="1100" dirty="0"/>
          </a:p>
        </p:txBody>
      </p:sp>
      <p:sp>
        <p:nvSpPr>
          <p:cNvPr id="39" name="右箭头 38"/>
          <p:cNvSpPr/>
          <p:nvPr/>
        </p:nvSpPr>
        <p:spPr>
          <a:xfrm rot="8438361">
            <a:off x="5565606" y="4772495"/>
            <a:ext cx="107157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0" name="TextBox 60"/>
          <p:cNvSpPr txBox="1"/>
          <p:nvPr/>
        </p:nvSpPr>
        <p:spPr>
          <a:xfrm>
            <a:off x="6172706" y="47950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移动</a:t>
            </a:r>
            <a:endParaRPr lang="zh-CN" altLang="en-US" sz="1200" dirty="0"/>
          </a:p>
        </p:txBody>
      </p:sp>
      <p:sp>
        <p:nvSpPr>
          <p:cNvPr id="41" name="梯形 40"/>
          <p:cNvSpPr/>
          <p:nvPr/>
        </p:nvSpPr>
        <p:spPr>
          <a:xfrm>
            <a:off x="4269895" y="4953206"/>
            <a:ext cx="147293" cy="212248"/>
          </a:xfrm>
          <a:prstGeom prst="trapezoid">
            <a:avLst/>
          </a:prstGeom>
          <a:solidFill>
            <a:srgbClr val="080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2" name="梯形 41"/>
          <p:cNvSpPr/>
          <p:nvPr/>
        </p:nvSpPr>
        <p:spPr>
          <a:xfrm>
            <a:off x="2841482" y="2900424"/>
            <a:ext cx="147293" cy="212248"/>
          </a:xfrm>
          <a:prstGeom prst="trapezoid">
            <a:avLst/>
          </a:prstGeom>
          <a:solidFill>
            <a:srgbClr val="080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标志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42852"/>
            <a:ext cx="21955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932362" y="6421438"/>
            <a:ext cx="4211637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500" b="1" dirty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大族电机 直驱世界  </a:t>
            </a:r>
            <a:r>
              <a:rPr lang="en-US" altLang="zh-CN" sz="1600" b="1" dirty="0">
                <a:solidFill>
                  <a:srgbClr val="993300"/>
                </a:solidFill>
              </a:rPr>
              <a:t>www.hansmotor.com</a:t>
            </a:r>
            <a:endParaRPr lang="en-US" altLang="zh-CN" sz="1600" b="1" dirty="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720" y="14285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二、方案</a:t>
            </a:r>
            <a:endParaRPr lang="en-US" altLang="zh-CN" sz="3200" dirty="0" smtClean="0"/>
          </a:p>
        </p:txBody>
      </p:sp>
      <p:sp>
        <p:nvSpPr>
          <p:cNvPr id="5" name="文本框 2"/>
          <p:cNvSpPr txBox="1"/>
          <p:nvPr/>
        </p:nvSpPr>
        <p:spPr>
          <a:xfrm>
            <a:off x="428596" y="1124744"/>
            <a:ext cx="81439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</a:t>
            </a:r>
            <a:r>
              <a:rPr lang="zh-CN" altLang="en-US" sz="2400" dirty="0" smtClean="0"/>
              <a:t>两种方案的区别只是相机的安装位置不同，但是方案一中相机采用有线连接会影响到</a:t>
            </a:r>
            <a:r>
              <a:rPr lang="en-US" altLang="zh-CN" sz="2400" dirty="0" smtClean="0"/>
              <a:t>AGV</a:t>
            </a:r>
            <a:r>
              <a:rPr lang="zh-CN" altLang="en-US" sz="2400" dirty="0" smtClean="0"/>
              <a:t>的运动，如果相机采用无线连接受信号强弱和距离的影响。因此选择方案二。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其中，机械臂安装在</a:t>
            </a:r>
            <a:r>
              <a:rPr lang="en-US" altLang="zh-CN" sz="2400" dirty="0" smtClean="0"/>
              <a:t>AGV</a:t>
            </a:r>
            <a:r>
              <a:rPr lang="zh-CN" altLang="en-US" sz="2400" dirty="0" smtClean="0"/>
              <a:t>顶盖位置，基座的原点对应</a:t>
            </a:r>
            <a:r>
              <a:rPr lang="en-US" altLang="zh-CN" sz="2400" dirty="0" smtClean="0"/>
              <a:t>AGV</a:t>
            </a:r>
            <a:r>
              <a:rPr lang="zh-CN" altLang="en-US" sz="2400" dirty="0" smtClean="0"/>
              <a:t>顶盖的中心，并且与</a:t>
            </a:r>
            <a:r>
              <a:rPr lang="en-US" altLang="zh-CN" sz="2400" dirty="0" smtClean="0"/>
              <a:t>AGV</a:t>
            </a:r>
            <a:r>
              <a:rPr lang="zh-CN" altLang="en-US" sz="2400" dirty="0" smtClean="0"/>
              <a:t>运动的正向重合。机械臂是此系统的关键组成，是工件拾取和放置的必需部件，并且以起始位置的</a:t>
            </a:r>
            <a:r>
              <a:rPr lang="zh-CN" altLang="en-US" sz="2400" dirty="0"/>
              <a:t>机械臂</a:t>
            </a:r>
            <a:r>
              <a:rPr lang="zh-CN" altLang="en-US" sz="2400" dirty="0" smtClean="0"/>
              <a:t>为世界参考坐标系，用于确定取件和放件位置。</a:t>
            </a:r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285720" y="747815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方案选择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33" y="4005064"/>
            <a:ext cx="2942857" cy="23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标志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42852"/>
            <a:ext cx="21955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2"/>
          <p:cNvSpPr txBox="1"/>
          <p:nvPr/>
        </p:nvSpPr>
        <p:spPr>
          <a:xfrm>
            <a:off x="357158" y="857232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硬件选择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85720" y="21429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三、硬件</a:t>
            </a:r>
            <a:endParaRPr lang="en-US" altLang="zh-CN" sz="3200" dirty="0" smtClean="0"/>
          </a:p>
        </p:txBody>
      </p:sp>
      <p:sp>
        <p:nvSpPr>
          <p:cNvPr id="26" name="文本框 2"/>
          <p:cNvSpPr txBox="1"/>
          <p:nvPr/>
        </p:nvSpPr>
        <p:spPr>
          <a:xfrm>
            <a:off x="401560" y="1377064"/>
            <a:ext cx="4530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AGV</a:t>
            </a:r>
            <a:r>
              <a:rPr lang="zh-CN" altLang="en-US" sz="2400" dirty="0" smtClean="0"/>
              <a:t>选择无轨激光导航</a:t>
            </a:r>
            <a:r>
              <a:rPr lang="en-US" altLang="zh-CN" sz="2400" dirty="0" smtClean="0"/>
              <a:t>AGV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/>
              <a:t>机械</a:t>
            </a:r>
            <a:r>
              <a:rPr lang="zh-CN" altLang="en-US" sz="2400" dirty="0" smtClean="0"/>
              <a:t>臂选择</a:t>
            </a:r>
            <a:r>
              <a:rPr lang="en-US" altLang="zh-CN" sz="2400" dirty="0" smtClean="0"/>
              <a:t>MK1</a:t>
            </a:r>
            <a:r>
              <a:rPr lang="zh-CN" altLang="en-US" sz="2400" dirty="0" smtClean="0"/>
              <a:t>六轴机器人。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0808EE"/>
                </a:solidFill>
              </a:rPr>
              <a:t>(MK1</a:t>
            </a:r>
            <a:r>
              <a:rPr lang="zh-CN" altLang="en-US" sz="2400" dirty="0" smtClean="0">
                <a:solidFill>
                  <a:srgbClr val="0808EE"/>
                </a:solidFill>
              </a:rPr>
              <a:t>和</a:t>
            </a:r>
            <a:r>
              <a:rPr lang="en-US" altLang="zh-CN" sz="2400" dirty="0" smtClean="0">
                <a:solidFill>
                  <a:srgbClr val="0808EE"/>
                </a:solidFill>
              </a:rPr>
              <a:t>Elfin</a:t>
            </a:r>
            <a:r>
              <a:rPr lang="zh-CN" altLang="en-US" sz="2400" dirty="0" smtClean="0">
                <a:solidFill>
                  <a:srgbClr val="0808EE"/>
                </a:solidFill>
              </a:rPr>
              <a:t>的区别：通讯不同；模组内部不同；连杆外形不同。具体应用的区别暂不清楚</a:t>
            </a:r>
            <a:r>
              <a:rPr lang="en-US" altLang="zh-CN" sz="2400" dirty="0" smtClean="0">
                <a:solidFill>
                  <a:srgbClr val="0808EE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FF0000"/>
                </a:solidFill>
              </a:rPr>
              <a:t>相机和夹爪选择还未确定。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933056"/>
            <a:ext cx="2880320" cy="22631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307065"/>
            <a:ext cx="2397287" cy="501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标志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42852"/>
            <a:ext cx="21955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2"/>
          <p:cNvSpPr txBox="1"/>
          <p:nvPr/>
        </p:nvSpPr>
        <p:spPr>
          <a:xfrm>
            <a:off x="357158" y="857232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硬件安装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85720" y="21429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三、硬件</a:t>
            </a:r>
            <a:endParaRPr lang="en-US" altLang="zh-CN" sz="3200" dirty="0" smtClean="0"/>
          </a:p>
        </p:txBody>
      </p:sp>
      <p:sp>
        <p:nvSpPr>
          <p:cNvPr id="5" name="文本框 2"/>
          <p:cNvSpPr txBox="1"/>
          <p:nvPr/>
        </p:nvSpPr>
        <p:spPr>
          <a:xfrm>
            <a:off x="214282" y="1340768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机械臂安装在</a:t>
            </a:r>
            <a:r>
              <a:rPr lang="en-US" altLang="zh-CN" sz="2400" dirty="0" smtClean="0"/>
              <a:t>AGV</a:t>
            </a:r>
            <a:r>
              <a:rPr lang="zh-CN" altLang="en-US" sz="2400" dirty="0" smtClean="0"/>
              <a:t>顶盖中心的位置，相机和夹爪都安装在机械臂末端，如图所示（参考华天视航）。机械臂的电源可以和</a:t>
            </a:r>
            <a:r>
              <a:rPr lang="en-US" altLang="zh-CN" sz="2400" dirty="0" smtClean="0"/>
              <a:t>AGV</a:t>
            </a:r>
            <a:r>
              <a:rPr lang="zh-CN" altLang="en-US" sz="2400" dirty="0" smtClean="0"/>
              <a:t>共用，从而减少系统重量，同时节省空间。本系统需要两个控制器，分别控制</a:t>
            </a:r>
            <a:r>
              <a:rPr lang="en-US" altLang="zh-CN" sz="2400" dirty="0" smtClean="0"/>
              <a:t>AGV</a:t>
            </a:r>
            <a:r>
              <a:rPr lang="zh-CN" altLang="en-US" sz="2400" dirty="0" smtClean="0"/>
              <a:t>和机械臂，同时安装在</a:t>
            </a:r>
            <a:r>
              <a:rPr lang="en-US" altLang="zh-CN" sz="2400" dirty="0" smtClean="0"/>
              <a:t>AGV</a:t>
            </a:r>
            <a:r>
              <a:rPr lang="zh-CN" altLang="en-US" sz="2400" dirty="0" smtClean="0"/>
              <a:t>内部。</a:t>
            </a:r>
            <a:endParaRPr lang="en-US" altLang="zh-CN" sz="2400" dirty="0" smtClean="0"/>
          </a:p>
        </p:txBody>
      </p:sp>
      <p:pic>
        <p:nvPicPr>
          <p:cNvPr id="7" name="Picture 2" descr="E:\AGV项目\小型移动平台\举升式AGV修改定版#\方案评审PPT及图片\14.JPG"/>
          <p:cNvPicPr>
            <a:picLocks noChangeAspect="1" noChangeArrowheads="1"/>
          </p:cNvPicPr>
          <p:nvPr/>
        </p:nvPicPr>
        <p:blipFill>
          <a:blip r:embed="rId3" cstate="print"/>
          <a:srcRect l="27757" r="8080"/>
          <a:stretch>
            <a:fillRect/>
          </a:stretch>
        </p:blipFill>
        <p:spPr bwMode="auto">
          <a:xfrm>
            <a:off x="1035002" y="3573016"/>
            <a:ext cx="2786082" cy="239395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96" y="3961362"/>
            <a:ext cx="2985713" cy="18340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32540" y="5172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相机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53322" y="5067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夹爪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1416</TotalTime>
  <Words>832</Words>
  <Application>Microsoft Office PowerPoint</Application>
  <PresentationFormat>全屏显示(4:3)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Wingdings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张鑫</dc:creator>
  <cp:lastModifiedBy>张鑫</cp:lastModifiedBy>
  <cp:revision>146</cp:revision>
  <dcterms:created xsi:type="dcterms:W3CDTF">2016-02-26T00:53:00Z</dcterms:created>
  <dcterms:modified xsi:type="dcterms:W3CDTF">2016-08-29T16:55:59Z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