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61" r:id="rId3"/>
    <p:sldId id="257" r:id="rId4"/>
    <p:sldId id="258" r:id="rId5"/>
    <p:sldId id="260"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10" d="100"/>
          <a:sy n="110" d="100"/>
        </p:scale>
        <p:origin x="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E3425CA-4B9D-4420-BB9E-C250DB30E421}" type="datetime1">
              <a:rPr lang="en-US" smtClean="0"/>
              <a:t>1/22/2024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586042B-6341-4E38-A80C-926D3BB8AAC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99249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B861-3779-4E37-8DF0-E9EB3EA96210}"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7959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38388-E864-4553-9937-AE9FC5E50CFC}"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33892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1E1E-C50D-4FD4-8B1E-ECD78340D9AB}"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68365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620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144B6-0CA7-46BA-A00B-1E68E5C3ED0C}" type="datetime1">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9880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1F549-537C-41EC-B9CC-5B6A9AC2A6A7}" type="datetime1">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9587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03967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3320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A2B81-2BC3-42D7-B67D-05C685AA80AD}" type="datetime1">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84950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1/22/2024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5295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EF7C3A7-D6F6-4D38-A7C3-B72967BB81A6}" type="datetime1">
              <a:rPr lang="en-US" smtClean="0"/>
              <a:t>1/22/2024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289907942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4" name="Picture 3" descr="Network connection abstract against a white background">
            <a:extLst>
              <a:ext uri="{FF2B5EF4-FFF2-40B4-BE49-F238E27FC236}">
                <a16:creationId xmlns:a16="http://schemas.microsoft.com/office/drawing/2014/main" id="{6FDC5B5E-57B0-C8AB-6CCD-0B08311ABF1D}"/>
              </a:ext>
            </a:extLst>
          </p:cNvPr>
          <p:cNvPicPr>
            <a:picLocks noChangeAspect="1"/>
          </p:cNvPicPr>
          <p:nvPr/>
        </p:nvPicPr>
        <p:blipFill rotWithShape="1">
          <a:blip r:embed="rId2">
            <a:grayscl/>
          </a:blip>
          <a:srcRect t="1150" r="-1" b="-1"/>
          <a:stretch/>
        </p:blipFill>
        <p:spPr>
          <a:xfrm>
            <a:off x="899160" y="1"/>
            <a:ext cx="10393680" cy="6858000"/>
          </a:xfrm>
          <a:prstGeom prst="rect">
            <a:avLst/>
          </a:prstGeom>
        </p:spPr>
      </p:pic>
      <p:sp>
        <p:nvSpPr>
          <p:cNvPr id="7" name="Rectangle 6">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1907995F-86EA-86B5-B95D-2E7E397D1C21}"/>
              </a:ext>
            </a:extLst>
          </p:cNvPr>
          <p:cNvSpPr>
            <a:spLocks noGrp="1"/>
          </p:cNvSpPr>
          <p:nvPr>
            <p:ph type="ctrTitle"/>
          </p:nvPr>
        </p:nvSpPr>
        <p:spPr>
          <a:xfrm>
            <a:off x="1203998" y="1044053"/>
            <a:ext cx="9418320" cy="3875965"/>
          </a:xfrm>
          <a:noFill/>
        </p:spPr>
        <p:txBody>
          <a:bodyPr anchor="ctr">
            <a:normAutofit/>
          </a:bodyPr>
          <a:lstStyle/>
          <a:p>
            <a:pPr algn="ctr"/>
            <a:br>
              <a:rPr lang="ro-RO" sz="6000" dirty="0">
                <a:solidFill>
                  <a:srgbClr val="FFFFFF"/>
                </a:solidFill>
              </a:rPr>
            </a:br>
            <a:br>
              <a:rPr lang="en-US" sz="6000" dirty="0">
                <a:solidFill>
                  <a:srgbClr val="FFFFFF"/>
                </a:solidFill>
              </a:rPr>
            </a:br>
            <a:r>
              <a:rPr lang="en-US" sz="4400" dirty="0">
                <a:solidFill>
                  <a:srgbClr val="FFFFFF"/>
                </a:solidFill>
              </a:rPr>
              <a:t>IBM’s Watson Question</a:t>
            </a:r>
            <a:br>
              <a:rPr lang="en-US" sz="4400" dirty="0">
                <a:solidFill>
                  <a:srgbClr val="FFFFFF"/>
                </a:solidFill>
              </a:rPr>
            </a:br>
            <a:r>
              <a:rPr lang="en-US" sz="4400" dirty="0">
                <a:solidFill>
                  <a:srgbClr val="FFFFFF"/>
                </a:solidFill>
              </a:rPr>
              <a:t>Answering System</a:t>
            </a:r>
          </a:p>
        </p:txBody>
      </p:sp>
      <p:sp>
        <p:nvSpPr>
          <p:cNvPr id="3" name="Subtitle 2">
            <a:extLst>
              <a:ext uri="{FF2B5EF4-FFF2-40B4-BE49-F238E27FC236}">
                <a16:creationId xmlns:a16="http://schemas.microsoft.com/office/drawing/2014/main" id="{9464CC3B-FF51-0D70-C044-89DDD6D1D68E}"/>
              </a:ext>
            </a:extLst>
          </p:cNvPr>
          <p:cNvSpPr>
            <a:spLocks noGrp="1"/>
          </p:cNvSpPr>
          <p:nvPr>
            <p:ph type="subTitle" idx="1"/>
          </p:nvPr>
        </p:nvSpPr>
        <p:spPr>
          <a:xfrm>
            <a:off x="1325533" y="5359399"/>
            <a:ext cx="9418320" cy="896658"/>
          </a:xfrm>
          <a:ln>
            <a:noFill/>
          </a:ln>
        </p:spPr>
        <p:txBody>
          <a:bodyPr>
            <a:noAutofit/>
          </a:bodyPr>
          <a:lstStyle/>
          <a:p>
            <a:pPr algn="r">
              <a:lnSpc>
                <a:spcPct val="120000"/>
              </a:lnSpc>
            </a:pPr>
            <a:r>
              <a:rPr lang="ro-RO" sz="1600" b="1" dirty="0">
                <a:solidFill>
                  <a:schemeClr val="accent1">
                    <a:lumMod val="50000"/>
                  </a:schemeClr>
                </a:solidFill>
                <a:latin typeface="Aptos Light" panose="020B0004020202020204" pitchFamily="34" charset="0"/>
              </a:rPr>
              <a:t>Diaconu</a:t>
            </a:r>
            <a:r>
              <a:rPr lang="ro-RO" sz="1600" dirty="0">
                <a:solidFill>
                  <a:schemeClr val="accent1">
                    <a:lumMod val="50000"/>
                  </a:schemeClr>
                </a:solidFill>
                <a:latin typeface="Aptos Light" panose="020F0502020204030204" pitchFamily="34" charset="0"/>
              </a:rPr>
              <a:t> </a:t>
            </a:r>
            <a:r>
              <a:rPr lang="ro-RO" sz="1600" dirty="0">
                <a:solidFill>
                  <a:srgbClr val="FFFFFF"/>
                </a:solidFill>
                <a:latin typeface="Aptos Light" panose="020F0502020204030204" pitchFamily="34" charset="0"/>
              </a:rPr>
              <a:t>Horia</a:t>
            </a:r>
            <a:endParaRPr lang="en-US" sz="1600" dirty="0">
              <a:solidFill>
                <a:srgbClr val="FFFFFF"/>
              </a:solidFill>
              <a:latin typeface="Aptos Light" panose="020F0502020204030204" pitchFamily="34" charset="0"/>
            </a:endParaRPr>
          </a:p>
        </p:txBody>
      </p:sp>
      <p:sp>
        <p:nvSpPr>
          <p:cNvPr id="8" name="Rectangle 7">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0" name="Straight Connector 9">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8F943B-40EF-0CCB-C765-6CEDC9658E7B}"/>
              </a:ext>
            </a:extLst>
          </p:cNvPr>
          <p:cNvCxnSpPr>
            <a:cxnSpLocks/>
          </p:cNvCxnSpPr>
          <p:nvPr/>
        </p:nvCxnSpPr>
        <p:spPr>
          <a:xfrm flipV="1">
            <a:off x="2261346" y="2915090"/>
            <a:ext cx="7419372" cy="1157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FF55122-D70A-1A10-275F-ACCA93E1D0C7}"/>
              </a:ext>
            </a:extLst>
          </p:cNvPr>
          <p:cNvSpPr txBox="1"/>
          <p:nvPr/>
        </p:nvSpPr>
        <p:spPr>
          <a:xfrm>
            <a:off x="2261346" y="1896010"/>
            <a:ext cx="7876727" cy="1015663"/>
          </a:xfrm>
          <a:prstGeom prst="rect">
            <a:avLst/>
          </a:prstGeom>
          <a:noFill/>
        </p:spPr>
        <p:txBody>
          <a:bodyPr wrap="square" rtlCol="0">
            <a:spAutoFit/>
          </a:bodyPr>
          <a:lstStyle/>
          <a:p>
            <a:r>
              <a:rPr lang="en-US" sz="6000" dirty="0">
                <a:solidFill>
                  <a:srgbClr val="FFFFFF"/>
                </a:solidFill>
                <a:latin typeface="+mj-lt"/>
              </a:rPr>
              <a:t>Data Mining Project</a:t>
            </a:r>
            <a:endParaRPr lang="en-US" sz="6000" dirty="0">
              <a:latin typeface="+mj-lt"/>
            </a:endParaRPr>
          </a:p>
        </p:txBody>
      </p:sp>
      <p:sp>
        <p:nvSpPr>
          <p:cNvPr id="26" name="TextBox 25">
            <a:extLst>
              <a:ext uri="{FF2B5EF4-FFF2-40B4-BE49-F238E27FC236}">
                <a16:creationId xmlns:a16="http://schemas.microsoft.com/office/drawing/2014/main" id="{9F73B0CB-C239-7F9B-971E-E4283CF4F985}"/>
              </a:ext>
            </a:extLst>
          </p:cNvPr>
          <p:cNvSpPr txBox="1"/>
          <p:nvPr/>
        </p:nvSpPr>
        <p:spPr>
          <a:xfrm>
            <a:off x="8929447" y="5694150"/>
            <a:ext cx="1837554" cy="584775"/>
          </a:xfrm>
          <a:prstGeom prst="rect">
            <a:avLst/>
          </a:prstGeom>
          <a:noFill/>
        </p:spPr>
        <p:txBody>
          <a:bodyPr wrap="none" rtlCol="0">
            <a:spAutoFit/>
          </a:bodyPr>
          <a:lstStyle/>
          <a:p>
            <a:r>
              <a:rPr lang="en-US" sz="1600" b="1" dirty="0">
                <a:solidFill>
                  <a:schemeClr val="accent1">
                    <a:lumMod val="50000"/>
                  </a:schemeClr>
                </a:solidFill>
                <a:latin typeface="Aptos Light" panose="020F0502020204030204" pitchFamily="34" charset="0"/>
              </a:rPr>
              <a:t>Moldovan</a:t>
            </a:r>
            <a:r>
              <a:rPr lang="en-US" sz="1600" b="1" dirty="0">
                <a:solidFill>
                  <a:srgbClr val="FFFFFF"/>
                </a:solidFill>
                <a:latin typeface="Aptos Light" panose="020F0502020204030204" pitchFamily="34" charset="0"/>
              </a:rPr>
              <a:t> </a:t>
            </a:r>
            <a:r>
              <a:rPr lang="en-US" sz="1600" dirty="0" err="1">
                <a:solidFill>
                  <a:srgbClr val="FFFFFF"/>
                </a:solidFill>
                <a:latin typeface="Aptos Light" panose="020F0502020204030204" pitchFamily="34" charset="0"/>
              </a:rPr>
              <a:t>Bogdana</a:t>
            </a:r>
            <a:endParaRPr lang="en-US" sz="1600" dirty="0">
              <a:solidFill>
                <a:srgbClr val="FFFFFF"/>
              </a:solidFill>
              <a:latin typeface="Aptos Light" panose="020F0502020204030204" pitchFamily="34" charset="0"/>
            </a:endParaRPr>
          </a:p>
          <a:p>
            <a:endParaRPr lang="en-US" sz="1600" dirty="0"/>
          </a:p>
        </p:txBody>
      </p:sp>
      <p:sp>
        <p:nvSpPr>
          <p:cNvPr id="28" name="TextBox 27">
            <a:extLst>
              <a:ext uri="{FF2B5EF4-FFF2-40B4-BE49-F238E27FC236}">
                <a16:creationId xmlns:a16="http://schemas.microsoft.com/office/drawing/2014/main" id="{549240F7-D027-9882-9A2D-4D7BAFCFEBF2}"/>
              </a:ext>
            </a:extLst>
          </p:cNvPr>
          <p:cNvSpPr txBox="1"/>
          <p:nvPr/>
        </p:nvSpPr>
        <p:spPr>
          <a:xfrm>
            <a:off x="4646889" y="5971942"/>
            <a:ext cx="6096964" cy="370807"/>
          </a:xfrm>
          <a:prstGeom prst="rect">
            <a:avLst/>
          </a:prstGeom>
          <a:noFill/>
        </p:spPr>
        <p:txBody>
          <a:bodyPr wrap="square">
            <a:spAutoFit/>
          </a:bodyPr>
          <a:lstStyle/>
          <a:p>
            <a:pPr algn="r">
              <a:lnSpc>
                <a:spcPct val="120000"/>
              </a:lnSpc>
            </a:pPr>
            <a:r>
              <a:rPr lang="en-US" sz="1600" b="1" dirty="0">
                <a:solidFill>
                  <a:schemeClr val="accent1">
                    <a:lumMod val="50000"/>
                  </a:schemeClr>
                </a:solidFill>
                <a:latin typeface="Aptos Light" panose="020F0502020204030204" pitchFamily="34" charset="0"/>
              </a:rPr>
              <a:t>Filip</a:t>
            </a:r>
            <a:r>
              <a:rPr lang="ro-RO" sz="1600" b="1" dirty="0">
                <a:solidFill>
                  <a:schemeClr val="accent1">
                    <a:lumMod val="50000"/>
                  </a:schemeClr>
                </a:solidFill>
                <a:latin typeface="Aptos Light" panose="020F0502020204030204" pitchFamily="34" charset="0"/>
              </a:rPr>
              <a:t>aș </a:t>
            </a:r>
            <a:r>
              <a:rPr lang="ro-RO" sz="1600" dirty="0">
                <a:solidFill>
                  <a:srgbClr val="FFFFFF"/>
                </a:solidFill>
                <a:latin typeface="Aptos Light" panose="020F0502020204030204" pitchFamily="34" charset="0"/>
              </a:rPr>
              <a:t>Răzvan</a:t>
            </a:r>
            <a:endParaRPr lang="en-US" sz="1600" dirty="0">
              <a:solidFill>
                <a:srgbClr val="FFFFFF"/>
              </a:solidFill>
              <a:latin typeface="Aptos Light" panose="020F0502020204030204" pitchFamily="34" charset="0"/>
            </a:endParaRPr>
          </a:p>
        </p:txBody>
      </p:sp>
      <p:sp>
        <p:nvSpPr>
          <p:cNvPr id="29" name="TextBox 28">
            <a:extLst>
              <a:ext uri="{FF2B5EF4-FFF2-40B4-BE49-F238E27FC236}">
                <a16:creationId xmlns:a16="http://schemas.microsoft.com/office/drawing/2014/main" id="{0AE2F09C-6209-5E20-CCB9-4DEDCEC61B54}"/>
              </a:ext>
            </a:extLst>
          </p:cNvPr>
          <p:cNvSpPr txBox="1"/>
          <p:nvPr/>
        </p:nvSpPr>
        <p:spPr>
          <a:xfrm>
            <a:off x="6194999" y="4958580"/>
            <a:ext cx="4536282" cy="370807"/>
          </a:xfrm>
          <a:prstGeom prst="rect">
            <a:avLst/>
          </a:prstGeom>
          <a:noFill/>
        </p:spPr>
        <p:txBody>
          <a:bodyPr wrap="square" rtlCol="0">
            <a:spAutoFit/>
          </a:bodyPr>
          <a:lstStyle/>
          <a:p>
            <a:pPr algn="r">
              <a:lnSpc>
                <a:spcPct val="120000"/>
              </a:lnSpc>
            </a:pPr>
            <a:r>
              <a:rPr lang="ro-RO" sz="1600" dirty="0">
                <a:solidFill>
                  <a:srgbClr val="FFFFFF"/>
                </a:solidFill>
                <a:latin typeface="Aptos Light" panose="020F0502020204030204" pitchFamily="34" charset="0"/>
              </a:rPr>
              <a:t>Sisteme distribuite în Internet, Grupa 244</a:t>
            </a:r>
            <a:endParaRPr lang="en-US" sz="1600" dirty="0">
              <a:solidFill>
                <a:srgbClr val="FFFFFF"/>
              </a:solidFill>
              <a:latin typeface="Aptos Light" panose="020F0502020204030204" pitchFamily="34" charset="0"/>
            </a:endParaRPr>
          </a:p>
        </p:txBody>
      </p:sp>
    </p:spTree>
    <p:extLst>
      <p:ext uri="{BB962C8B-B14F-4D97-AF65-F5344CB8AC3E}">
        <p14:creationId xmlns:p14="http://schemas.microsoft.com/office/powerpoint/2010/main" val="1778097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78E1DCC1-CECF-49BB-97F0-2233B406D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FF23B-6CB2-8AC0-BFB7-C32F86B22E0E}"/>
              </a:ext>
            </a:extLst>
          </p:cNvPr>
          <p:cNvSpPr>
            <a:spLocks noGrp="1"/>
          </p:cNvSpPr>
          <p:nvPr>
            <p:ph type="title"/>
          </p:nvPr>
        </p:nvSpPr>
        <p:spPr>
          <a:xfrm>
            <a:off x="1192423" y="1302151"/>
            <a:ext cx="8240944" cy="2378597"/>
          </a:xfrm>
          <a:noFill/>
        </p:spPr>
        <p:txBody>
          <a:bodyPr vert="horz" lIns="91440" tIns="45720" rIns="91440" bIns="45720" rtlCol="0" anchor="ctr">
            <a:noAutofit/>
          </a:bodyPr>
          <a:lstStyle/>
          <a:p>
            <a:pPr>
              <a:lnSpc>
                <a:spcPct val="85000"/>
              </a:lnSpc>
            </a:pP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Proiectul</a:t>
            </a:r>
            <a:r>
              <a:rPr lang="en-US" sz="1800" dirty="0">
                <a:solidFill>
                  <a:srgbClr val="FFFFFF"/>
                </a:solidFill>
                <a:latin typeface="Aptos Light" panose="020B0004020202020204" pitchFamily="34" charset="0"/>
              </a:rPr>
              <a:t> are o </a:t>
            </a:r>
            <a:r>
              <a:rPr lang="en-US" sz="1800" dirty="0" err="1">
                <a:solidFill>
                  <a:srgbClr val="FFFFFF"/>
                </a:solidFill>
                <a:latin typeface="Aptos Light" panose="020B0004020202020204" pitchFamily="34" charset="0"/>
              </a:rPr>
              <a:t>importanță</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semnificativă</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în</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contextul</a:t>
            </a:r>
            <a:r>
              <a:rPr lang="en-US" sz="1800" dirty="0">
                <a:solidFill>
                  <a:srgbClr val="FFFFFF"/>
                </a:solidFill>
                <a:latin typeface="Aptos Light" panose="020B0004020202020204" pitchFamily="34" charset="0"/>
              </a:rPr>
              <a:t> mining-</a:t>
            </a:r>
            <a:r>
              <a:rPr lang="en-US" sz="1800" dirty="0" err="1">
                <a:solidFill>
                  <a:srgbClr val="FFFFFF"/>
                </a:solidFill>
                <a:latin typeface="Aptos Light" panose="020B0004020202020204" pitchFamily="34" charset="0"/>
              </a:rPr>
              <a:t>ului</a:t>
            </a:r>
            <a:r>
              <a:rPr lang="en-US" sz="1800" dirty="0">
                <a:solidFill>
                  <a:srgbClr val="FFFFFF"/>
                </a:solidFill>
                <a:latin typeface="Aptos Light" panose="020B0004020202020204" pitchFamily="34" charset="0"/>
              </a:rPr>
              <a:t> de date </a:t>
            </a:r>
            <a:r>
              <a:rPr lang="en-US" sz="1800" dirty="0" err="1">
                <a:solidFill>
                  <a:srgbClr val="FFFFFF"/>
                </a:solidFill>
                <a:latin typeface="Aptos Light" panose="020B0004020202020204" pitchFamily="34" charset="0"/>
              </a:rPr>
              <a:t>și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cercetării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informaționale</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Prin</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indexarea</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eficientă</a:t>
            </a:r>
            <a:r>
              <a:rPr lang="en-US" sz="1800" dirty="0">
                <a:solidFill>
                  <a:srgbClr val="FFFFFF"/>
                </a:solidFill>
                <a:latin typeface="Aptos Light" panose="020B0004020202020204" pitchFamily="34" charset="0"/>
              </a:rPr>
              <a:t> a </a:t>
            </a:r>
            <a:r>
              <a:rPr lang="en-US" sz="1800" dirty="0" err="1">
                <a:solidFill>
                  <a:srgbClr val="FFFFFF"/>
                </a:solidFill>
                <a:latin typeface="Aptos Light" panose="020B0004020202020204" pitchFamily="34" charset="0"/>
              </a:rPr>
              <a:t>conținutului</a:t>
            </a:r>
            <a:r>
              <a:rPr lang="en-US" sz="1800" dirty="0">
                <a:solidFill>
                  <a:srgbClr val="FFFFFF"/>
                </a:solidFill>
                <a:latin typeface="Aptos Light" panose="020B0004020202020204" pitchFamily="34" charset="0"/>
              </a:rPr>
              <a:t> Wikipedia, </a:t>
            </a:r>
            <a:r>
              <a:rPr lang="en-US" sz="1800" dirty="0" err="1">
                <a:solidFill>
                  <a:srgbClr val="FFFFFF"/>
                </a:solidFill>
                <a:latin typeface="Aptos Light" panose="020B0004020202020204" pitchFamily="34" charset="0"/>
              </a:rPr>
              <a:t>acest</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proiect</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facilitează</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accesul</a:t>
            </a:r>
            <a:r>
              <a:rPr lang="en-US" sz="1800" dirty="0">
                <a:solidFill>
                  <a:srgbClr val="FFFFFF"/>
                </a:solidFill>
                <a:latin typeface="Aptos Light" panose="020B0004020202020204" pitchFamily="34" charset="0"/>
              </a:rPr>
              <a:t> rapid </a:t>
            </a:r>
            <a:r>
              <a:rPr lang="en-US" sz="1800" dirty="0" err="1">
                <a:solidFill>
                  <a:srgbClr val="FFFFFF"/>
                </a:solidFill>
                <a:latin typeface="Aptos Light" panose="020B0004020202020204" pitchFamily="34" charset="0"/>
              </a:rPr>
              <a:t>și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structurat</a:t>
            </a:r>
            <a:r>
              <a:rPr lang="en-US" sz="1800" dirty="0">
                <a:solidFill>
                  <a:srgbClr val="FFFFFF"/>
                </a:solidFill>
                <a:latin typeface="Aptos Light" panose="020B0004020202020204" pitchFamily="34" charset="0"/>
              </a:rPr>
              <a:t> la </a:t>
            </a:r>
            <a:r>
              <a:rPr lang="en-US" sz="1800" dirty="0" err="1">
                <a:solidFill>
                  <a:srgbClr val="FFFFFF"/>
                </a:solidFill>
                <a:latin typeface="Aptos Light" panose="020B0004020202020204" pitchFamily="34" charset="0"/>
              </a:rPr>
              <a:t>informații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extinse</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permițând</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utilizatorilor</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să</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efectueze</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căutări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și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să</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recupereze</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pagini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relevante</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în</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funcție</a:t>
            </a:r>
            <a:r>
              <a:rPr lang="en-US" sz="1800" dirty="0">
                <a:solidFill>
                  <a:srgbClr val="FFFFFF"/>
                </a:solidFill>
                <a:latin typeface="Aptos Light" panose="020B0004020202020204" pitchFamily="34" charset="0"/>
              </a:rPr>
              <a:t> de </a:t>
            </a:r>
            <a:r>
              <a:rPr lang="en-US" sz="1800" dirty="0" err="1">
                <a:solidFill>
                  <a:srgbClr val="FFFFFF"/>
                </a:solidFill>
                <a:latin typeface="Aptos Light" panose="020B0004020202020204" pitchFamily="34" charset="0"/>
              </a:rPr>
              <a:t>interogările</a:t>
            </a:r>
            <a:r>
              <a:rPr lang="en-US" sz="1800" dirty="0">
                <a:solidFill>
                  <a:srgbClr val="FFFFFF"/>
                </a:solidFill>
                <a:latin typeface="Aptos Light" panose="020B0004020202020204" pitchFamily="34" charset="0"/>
              </a:rPr>
              <a:t> lor. </a:t>
            </a:r>
            <a:br>
              <a:rPr lang="en-US" sz="1800" dirty="0">
                <a:solidFill>
                  <a:srgbClr val="FFFFFF"/>
                </a:solidFill>
                <a:latin typeface="Aptos Light" panose="020B0004020202020204" pitchFamily="34" charset="0"/>
              </a:rPr>
            </a:br>
            <a:br>
              <a:rPr lang="en-US" sz="1800" dirty="0">
                <a:solidFill>
                  <a:srgbClr val="FFFFFF"/>
                </a:solidFill>
                <a:latin typeface="Aptos Light" panose="020B0004020202020204" pitchFamily="34" charset="0"/>
              </a:rPr>
            </a:b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Prin</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participarea</a:t>
            </a:r>
            <a:r>
              <a:rPr lang="en-US" sz="1800" dirty="0">
                <a:solidFill>
                  <a:srgbClr val="FFFFFF"/>
                </a:solidFill>
                <a:latin typeface="Aptos Light" panose="020B0004020202020204" pitchFamily="34" charset="0"/>
              </a:rPr>
              <a:t> la </a:t>
            </a:r>
            <a:r>
              <a:rPr lang="en-US" sz="1800" dirty="0" err="1">
                <a:solidFill>
                  <a:srgbClr val="FFFFFF"/>
                </a:solidFill>
                <a:latin typeface="Aptos Light" panose="020B0004020202020204" pitchFamily="34" charset="0"/>
              </a:rPr>
              <a:t>acest</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proiect</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studenții</a:t>
            </a:r>
            <a:r>
              <a:rPr lang="en-US" sz="1800" dirty="0">
                <a:solidFill>
                  <a:srgbClr val="FFFFFF"/>
                </a:solidFill>
                <a:latin typeface="Aptos Light" panose="020B0004020202020204" pitchFamily="34" charset="0"/>
              </a:rPr>
              <a:t> au </a:t>
            </a:r>
            <a:r>
              <a:rPr lang="en-US" sz="1800" dirty="0" err="1">
                <a:solidFill>
                  <a:srgbClr val="FFFFFF"/>
                </a:solidFill>
                <a:latin typeface="Aptos Light" panose="020B0004020202020204" pitchFamily="34" charset="0"/>
              </a:rPr>
              <a:t>șansa</a:t>
            </a:r>
            <a:r>
              <a:rPr lang="en-US" sz="1800" dirty="0">
                <a:solidFill>
                  <a:srgbClr val="FFFFFF"/>
                </a:solidFill>
                <a:latin typeface="Aptos Light" panose="020B0004020202020204" pitchFamily="34" charset="0"/>
              </a:rPr>
              <a:t> de a </a:t>
            </a:r>
            <a:r>
              <a:rPr lang="en-US" sz="1800" dirty="0" err="1">
                <a:solidFill>
                  <a:srgbClr val="FFFFFF"/>
                </a:solidFill>
                <a:latin typeface="Aptos Light" panose="020B0004020202020204" pitchFamily="34" charset="0"/>
              </a:rPr>
              <a:t>lucra</a:t>
            </a:r>
            <a:r>
              <a:rPr lang="en-US" sz="1800" dirty="0">
                <a:solidFill>
                  <a:srgbClr val="FFFFFF"/>
                </a:solidFill>
                <a:latin typeface="Aptos Light" panose="020B0004020202020204" pitchFamily="34" charset="0"/>
              </a:rPr>
              <a:t> direct cu </a:t>
            </a:r>
            <a:r>
              <a:rPr lang="en-US" sz="1800" dirty="0" err="1">
                <a:solidFill>
                  <a:srgbClr val="FFFFFF"/>
                </a:solidFill>
                <a:latin typeface="Aptos Light" panose="020B0004020202020204" pitchFamily="34" charset="0"/>
              </a:rPr>
              <a:t>concepte</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și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tehnologii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relevante</a:t>
            </a:r>
            <a:r>
              <a:rPr lang="en-US" sz="1800" dirty="0">
                <a:solidFill>
                  <a:srgbClr val="FFFFFF"/>
                </a:solidFill>
                <a:latin typeface="Aptos Light" panose="020B0004020202020204" pitchFamily="34" charset="0"/>
              </a:rPr>
              <a:t>, precum </a:t>
            </a:r>
            <a:r>
              <a:rPr lang="en-US" sz="1800" dirty="0" err="1">
                <a:solidFill>
                  <a:srgbClr val="FFFFFF"/>
                </a:solidFill>
                <a:latin typeface="Aptos Light" panose="020B0004020202020204" pitchFamily="34" charset="0"/>
              </a:rPr>
              <a:t>indexarea</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și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căutarea</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eficientă</a:t>
            </a:r>
            <a:r>
              <a:rPr lang="en-US" sz="1800" dirty="0">
                <a:solidFill>
                  <a:srgbClr val="FFFFFF"/>
                </a:solidFill>
                <a:latin typeface="Aptos Light" panose="020B0004020202020204" pitchFamily="34" charset="0"/>
              </a:rPr>
              <a:t> a </a:t>
            </a:r>
            <a:r>
              <a:rPr lang="en-US" sz="1800" dirty="0" err="1">
                <a:solidFill>
                  <a:srgbClr val="FFFFFF"/>
                </a:solidFill>
                <a:latin typeface="Aptos Light" panose="020B0004020202020204" pitchFamily="34" charset="0"/>
              </a:rPr>
              <a:t>informațiilor</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Proiectul</a:t>
            </a:r>
            <a:r>
              <a:rPr lang="en-US" sz="1800" dirty="0">
                <a:solidFill>
                  <a:srgbClr val="FFFFFF"/>
                </a:solidFill>
                <a:latin typeface="Aptos Light" panose="020B0004020202020204" pitchFamily="34" charset="0"/>
              </a:rPr>
              <a:t> nu </a:t>
            </a:r>
            <a:r>
              <a:rPr lang="en-US" sz="1800" dirty="0" err="1">
                <a:solidFill>
                  <a:srgbClr val="FFFFFF"/>
                </a:solidFill>
                <a:latin typeface="Aptos Light" panose="020B0004020202020204" pitchFamily="34" charset="0"/>
              </a:rPr>
              <a:t>doar</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consolidează</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înțelegerea</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teoretică</a:t>
            </a:r>
            <a:r>
              <a:rPr lang="en-US" sz="1800" dirty="0">
                <a:solidFill>
                  <a:srgbClr val="FFFFFF"/>
                </a:solidFill>
                <a:latin typeface="Aptos Light" panose="020B0004020202020204" pitchFamily="34" charset="0"/>
              </a:rPr>
              <a:t>, ci </a:t>
            </a:r>
            <a:r>
              <a:rPr lang="en-US" sz="1800" dirty="0" err="1">
                <a:solidFill>
                  <a:srgbClr val="FFFFFF"/>
                </a:solidFill>
                <a:latin typeface="Aptos Light" panose="020B0004020202020204" pitchFamily="34" charset="0"/>
              </a:rPr>
              <a:t>oferă</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și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experiență</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practică</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în</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gestionarea</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seturilor</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mari</a:t>
            </a:r>
            <a:r>
              <a:rPr lang="en-US" sz="1800" dirty="0">
                <a:solidFill>
                  <a:srgbClr val="FFFFFF"/>
                </a:solidFill>
                <a:latin typeface="Aptos Light" panose="020B0004020202020204" pitchFamily="34" charset="0"/>
              </a:rPr>
              <a:t> de date, </a:t>
            </a:r>
            <a:r>
              <a:rPr lang="en-US" sz="1800" dirty="0" err="1">
                <a:solidFill>
                  <a:srgbClr val="FFFFFF"/>
                </a:solidFill>
                <a:latin typeface="Aptos Light" panose="020B0004020202020204" pitchFamily="34" charset="0"/>
              </a:rPr>
              <a:t>extinzându</a:t>
            </a:r>
            <a:r>
              <a:rPr lang="en-US" sz="1800" dirty="0">
                <a:solidFill>
                  <a:srgbClr val="FFFFFF"/>
                </a:solidFill>
                <a:latin typeface="Aptos Light" panose="020B0004020202020204" pitchFamily="34" charset="0"/>
              </a:rPr>
              <a:t>-ne </a:t>
            </a:r>
            <a:r>
              <a:rPr lang="en-US" sz="1800" dirty="0" err="1">
                <a:solidFill>
                  <a:srgbClr val="FFFFFF"/>
                </a:solidFill>
                <a:latin typeface="Aptos Light" panose="020B0004020202020204" pitchFamily="34" charset="0"/>
              </a:rPr>
              <a:t>perspectiva</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asupra</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aplicațiilor</a:t>
            </a:r>
            <a:r>
              <a:rPr lang="en-US" sz="1800" dirty="0">
                <a:solidFill>
                  <a:srgbClr val="FFFFFF"/>
                </a:solidFill>
                <a:latin typeface="Aptos Light" panose="020B0004020202020204" pitchFamily="34" charset="0"/>
              </a:rPr>
              <a:t> practice ale </a:t>
            </a:r>
            <a:r>
              <a:rPr lang="en-US" sz="1800" dirty="0" err="1">
                <a:solidFill>
                  <a:srgbClr val="FFFFFF"/>
                </a:solidFill>
                <a:latin typeface="Aptos Light" panose="020B0004020202020204" pitchFamily="34" charset="0"/>
              </a:rPr>
              <a:t>conceptelor</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academice</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în</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lumea</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reală</a:t>
            </a:r>
            <a:r>
              <a:rPr lang="en-US" sz="1800" dirty="0">
                <a:solidFill>
                  <a:srgbClr val="FFFFFF"/>
                </a:solidFill>
                <a:latin typeface="Aptos Light" panose="020B0004020202020204" pitchFamily="34" charset="0"/>
              </a:rPr>
              <a:t> a </a:t>
            </a:r>
            <a:r>
              <a:rPr lang="en-US" sz="1800" dirty="0" err="1">
                <a:solidFill>
                  <a:srgbClr val="FFFFFF"/>
                </a:solidFill>
                <a:latin typeface="Aptos Light" panose="020B0004020202020204" pitchFamily="34" charset="0"/>
              </a:rPr>
              <a:t>cercetării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și</a:t>
            </a:r>
            <a:r>
              <a:rPr lang="en-US" sz="1800" dirty="0">
                <a:solidFill>
                  <a:srgbClr val="FFFFFF"/>
                </a:solidFill>
                <a:latin typeface="Aptos Light" panose="020B0004020202020204" pitchFamily="34" charset="0"/>
              </a:rPr>
              <a:t> </a:t>
            </a:r>
            <a:r>
              <a:rPr lang="en-US" sz="1800" dirty="0" err="1">
                <a:solidFill>
                  <a:srgbClr val="FFFFFF"/>
                </a:solidFill>
                <a:latin typeface="Aptos Light" panose="020B0004020202020204" pitchFamily="34" charset="0"/>
              </a:rPr>
              <a:t>dezvoltării</a:t>
            </a:r>
            <a:r>
              <a:rPr lang="en-US" sz="1800" dirty="0">
                <a:solidFill>
                  <a:srgbClr val="FFFFFF"/>
                </a:solidFill>
                <a:latin typeface="Aptos Light" panose="020B0004020202020204" pitchFamily="34" charset="0"/>
              </a:rPr>
              <a:t> software. </a:t>
            </a:r>
          </a:p>
        </p:txBody>
      </p:sp>
      <p:sp>
        <p:nvSpPr>
          <p:cNvPr id="23" name="Rectangle 22">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Content Placeholder 2">
            <a:extLst>
              <a:ext uri="{FF2B5EF4-FFF2-40B4-BE49-F238E27FC236}">
                <a16:creationId xmlns:a16="http://schemas.microsoft.com/office/drawing/2014/main" id="{A9C8DA54-1C62-34DA-0E9C-B24ABFCF7B8E}"/>
              </a:ext>
            </a:extLst>
          </p:cNvPr>
          <p:cNvSpPr>
            <a:spLocks noGrp="1"/>
          </p:cNvSpPr>
          <p:nvPr>
            <p:ph idx="1"/>
          </p:nvPr>
        </p:nvSpPr>
        <p:spPr>
          <a:xfrm>
            <a:off x="1261872" y="5533371"/>
            <a:ext cx="9418320" cy="896658"/>
          </a:xfrm>
        </p:spPr>
        <p:txBody>
          <a:bodyPr vert="horz" lIns="91440" tIns="45720" rIns="91440" bIns="45720" rtlCol="0" anchor="ctr">
            <a:normAutofit/>
          </a:bodyPr>
          <a:lstStyle/>
          <a:p>
            <a:pPr marL="0" indent="0">
              <a:buNone/>
            </a:pPr>
            <a:r>
              <a:rPr lang="ro-RO" sz="4400" dirty="0">
                <a:latin typeface="Aptos Light" panose="020B0004020202020204" pitchFamily="34" charset="0"/>
              </a:rPr>
              <a:t>Importanța proiectului</a:t>
            </a:r>
            <a:endParaRPr lang="en-US" sz="4400" dirty="0">
              <a:latin typeface="Aptos Light" panose="020B0004020202020204" pitchFamily="34" charset="0"/>
            </a:endParaRPr>
          </a:p>
        </p:txBody>
      </p:sp>
    </p:spTree>
    <p:extLst>
      <p:ext uri="{BB962C8B-B14F-4D97-AF65-F5344CB8AC3E}">
        <p14:creationId xmlns:p14="http://schemas.microsoft.com/office/powerpoint/2010/main" val="308627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FE4190-99F9-4742-A0E8-6DCDC4924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rgbClr val="46464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BDC9F4B3-E048-4DF2-8375-37385E22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45838"/>
            <a:ext cx="11292840" cy="51121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2A7B0992-8632-4B33-A492-ACB4655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2021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833CA88-E0B0-DE32-D50C-9E2823A73741}"/>
              </a:ext>
            </a:extLst>
          </p:cNvPr>
          <p:cNvSpPr>
            <a:spLocks noGrp="1"/>
          </p:cNvSpPr>
          <p:nvPr>
            <p:ph type="title"/>
          </p:nvPr>
        </p:nvSpPr>
        <p:spPr>
          <a:xfrm>
            <a:off x="1261872" y="365760"/>
            <a:ext cx="9692640" cy="1325562"/>
          </a:xfrm>
        </p:spPr>
        <p:txBody>
          <a:bodyPr>
            <a:normAutofit/>
          </a:bodyPr>
          <a:lstStyle/>
          <a:p>
            <a:r>
              <a:rPr lang="ro-RO" dirty="0">
                <a:solidFill>
                  <a:srgbClr val="FFFFFF"/>
                </a:solidFill>
                <a:latin typeface="Aptos Light" panose="020B0004020202020204" pitchFamily="34" charset="0"/>
              </a:rPr>
              <a:t>Ce tehnologii am utilizat? De ce?</a:t>
            </a:r>
            <a:endParaRPr lang="en-US" dirty="0">
              <a:solidFill>
                <a:srgbClr val="FFFFFF"/>
              </a:solidFill>
              <a:latin typeface="Aptos Light" panose="020B0004020202020204" pitchFamily="34" charset="0"/>
            </a:endParaRPr>
          </a:p>
        </p:txBody>
      </p:sp>
      <p:sp>
        <p:nvSpPr>
          <p:cNvPr id="3" name="Content Placeholder 2">
            <a:extLst>
              <a:ext uri="{FF2B5EF4-FFF2-40B4-BE49-F238E27FC236}">
                <a16:creationId xmlns:a16="http://schemas.microsoft.com/office/drawing/2014/main" id="{66E1A20D-F6A5-8C63-0BB7-728521D8A0EB}"/>
              </a:ext>
            </a:extLst>
          </p:cNvPr>
          <p:cNvSpPr>
            <a:spLocks noGrp="1"/>
          </p:cNvSpPr>
          <p:nvPr>
            <p:ph idx="1"/>
          </p:nvPr>
        </p:nvSpPr>
        <p:spPr>
          <a:xfrm>
            <a:off x="1261872" y="2326990"/>
            <a:ext cx="8595360" cy="3853147"/>
          </a:xfrm>
        </p:spPr>
        <p:txBody>
          <a:bodyPr>
            <a:normAutofit/>
          </a:bodyPr>
          <a:lstStyle/>
          <a:p>
            <a:pPr marL="0" indent="0">
              <a:buNone/>
            </a:pPr>
            <a:r>
              <a:rPr lang="ro-RO"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Pentru</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realizarea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proiectului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nostru</a:t>
            </a:r>
            <a:r>
              <a:rPr lang="en-US" dirty="0">
                <a:solidFill>
                  <a:srgbClr val="FFFFFF"/>
                </a:solidFill>
                <a:latin typeface="Aptos Light" panose="020B0004020202020204" pitchFamily="34" charset="0"/>
              </a:rPr>
              <a:t>, am ales </a:t>
            </a:r>
            <a:r>
              <a:rPr lang="en-US" dirty="0" err="1">
                <a:solidFill>
                  <a:srgbClr val="FFFFFF"/>
                </a:solidFill>
                <a:latin typeface="Aptos Light" panose="020B0004020202020204" pitchFamily="34" charset="0"/>
              </a:rPr>
              <a:t>să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utilizăm</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limbajul</a:t>
            </a:r>
            <a:r>
              <a:rPr lang="en-US" dirty="0">
                <a:solidFill>
                  <a:srgbClr val="FFFFFF"/>
                </a:solidFill>
                <a:latin typeface="Aptos Light" panose="020B0004020202020204" pitchFamily="34" charset="0"/>
              </a:rPr>
              <a:t> de </a:t>
            </a:r>
            <a:r>
              <a:rPr lang="en-US" dirty="0" err="1">
                <a:solidFill>
                  <a:srgbClr val="FFFFFF"/>
                </a:solidFill>
                <a:latin typeface="Aptos Light" panose="020B0004020202020204" pitchFamily="34" charset="0"/>
              </a:rPr>
              <a:t>programare</a:t>
            </a:r>
            <a:r>
              <a:rPr lang="en-US" dirty="0">
                <a:solidFill>
                  <a:srgbClr val="FFFFFF"/>
                </a:solidFill>
                <a:latin typeface="Aptos Light" panose="020B0004020202020204" pitchFamily="34" charset="0"/>
              </a:rPr>
              <a:t> </a:t>
            </a:r>
            <a:r>
              <a:rPr lang="en-US" dirty="0">
                <a:solidFill>
                  <a:schemeClr val="accent1">
                    <a:lumMod val="50000"/>
                  </a:schemeClr>
                </a:solidFill>
                <a:latin typeface="Aptos Light" panose="020B0004020202020204" pitchFamily="34" charset="0"/>
              </a:rPr>
              <a:t>Python</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datorită</a:t>
            </a:r>
            <a:r>
              <a:rPr lang="en-US" dirty="0">
                <a:solidFill>
                  <a:srgbClr val="FFFFFF"/>
                </a:solidFill>
                <a:latin typeface="Aptos Light" panose="020B0004020202020204" pitchFamily="34" charset="0"/>
              </a:rPr>
              <a:t> </a:t>
            </a:r>
            <a:r>
              <a:rPr lang="en-US" dirty="0" err="1">
                <a:solidFill>
                  <a:schemeClr val="accent1">
                    <a:lumMod val="50000"/>
                  </a:schemeClr>
                </a:solidFill>
                <a:latin typeface="Aptos Light" panose="020B0004020202020204" pitchFamily="34" charset="0"/>
              </a:rPr>
              <a:t>versatilității</a:t>
            </a:r>
            <a:r>
              <a:rPr lang="en-US" dirty="0">
                <a:solidFill>
                  <a:srgbClr val="FFFFFF"/>
                </a:solidFill>
                <a:latin typeface="Aptos Light" panose="020B0004020202020204" pitchFamily="34" charset="0"/>
              </a:rPr>
              <a:t> sale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 </a:t>
            </a:r>
            <a:r>
              <a:rPr lang="en-US" dirty="0" err="1">
                <a:solidFill>
                  <a:srgbClr val="FFFFFF"/>
                </a:solidFill>
                <a:latin typeface="Aptos Light" panose="020B0004020202020204" pitchFamily="34" charset="0"/>
              </a:rPr>
              <a:t>bogatei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colecții</a:t>
            </a:r>
            <a:r>
              <a:rPr lang="en-US" dirty="0">
                <a:solidFill>
                  <a:srgbClr val="FFFFFF"/>
                </a:solidFill>
                <a:latin typeface="Aptos Light" panose="020B0004020202020204" pitchFamily="34" charset="0"/>
              </a:rPr>
              <a:t> de </a:t>
            </a:r>
            <a:r>
              <a:rPr lang="en-US" dirty="0" err="1">
                <a:solidFill>
                  <a:schemeClr val="accent1">
                    <a:lumMod val="50000"/>
                  </a:schemeClr>
                </a:solidFill>
                <a:latin typeface="Aptos Light" panose="020B0004020202020204" pitchFamily="34" charset="0"/>
              </a:rPr>
              <a:t>biblioteci</a:t>
            </a:r>
            <a:r>
              <a:rPr lang="en-US" dirty="0">
                <a:solidFill>
                  <a:schemeClr val="accent1">
                    <a:lumMod val="50000"/>
                  </a:schemeClr>
                </a:solidFill>
                <a:latin typeface="Aptos Light" panose="020B0004020202020204" pitchFamily="34" charset="0"/>
              </a:rPr>
              <a:t> </a:t>
            </a:r>
            <a:r>
              <a:rPr lang="en-US" dirty="0" err="1">
                <a:solidFill>
                  <a:srgbClr val="FFFFFF"/>
                </a:solidFill>
                <a:latin typeface="Aptos Light" panose="020B0004020202020204" pitchFamily="34" charset="0"/>
              </a:rPr>
              <a:t>disponibile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pentru</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prelucrarea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textului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manipularea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datelor</a:t>
            </a:r>
            <a:r>
              <a:rPr lang="ro-RO" dirty="0">
                <a:solidFill>
                  <a:srgbClr val="FFFFFF"/>
                </a:solidFill>
                <a:latin typeface="Aptos Light" panose="020B0004020202020204" pitchFamily="34" charset="0"/>
              </a:rPr>
              <a:t>.</a:t>
            </a:r>
          </a:p>
          <a:p>
            <a:pPr marL="0" indent="0">
              <a:buNone/>
            </a:pPr>
            <a:r>
              <a:rPr lang="ro-RO"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Pentru</a:t>
            </a:r>
            <a:r>
              <a:rPr lang="en-US" dirty="0">
                <a:solidFill>
                  <a:srgbClr val="FFFFFF"/>
                </a:solidFill>
                <a:latin typeface="Aptos Light" panose="020B0004020202020204" pitchFamily="34" charset="0"/>
              </a:rPr>
              <a:t> a </a:t>
            </a:r>
            <a:r>
              <a:rPr lang="en-US" dirty="0" err="1">
                <a:solidFill>
                  <a:srgbClr val="FFFFFF"/>
                </a:solidFill>
                <a:latin typeface="Aptos Light" panose="020B0004020202020204" pitchFamily="34" charset="0"/>
              </a:rPr>
              <a:t>gestiona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eficient</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căutarea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indexarea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textului</a:t>
            </a:r>
            <a:r>
              <a:rPr lang="en-US" dirty="0">
                <a:solidFill>
                  <a:srgbClr val="FFFFFF"/>
                </a:solidFill>
                <a:latin typeface="Aptos Light" panose="020B0004020202020204" pitchFamily="34" charset="0"/>
              </a:rPr>
              <a:t>, am ales </a:t>
            </a:r>
            <a:r>
              <a:rPr lang="en-US" dirty="0" err="1">
                <a:solidFill>
                  <a:srgbClr val="FFFFFF"/>
                </a:solidFill>
                <a:latin typeface="Aptos Light" panose="020B0004020202020204" pitchFamily="34" charset="0"/>
              </a:rPr>
              <a:t>să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folosim</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biblioteca</a:t>
            </a:r>
            <a:r>
              <a:rPr lang="en-US" dirty="0">
                <a:solidFill>
                  <a:srgbClr val="FFFFFF"/>
                </a:solidFill>
                <a:latin typeface="Aptos Light" panose="020B0004020202020204" pitchFamily="34" charset="0"/>
              </a:rPr>
              <a:t> </a:t>
            </a:r>
            <a:r>
              <a:rPr lang="en-US" dirty="0">
                <a:solidFill>
                  <a:schemeClr val="accent1">
                    <a:lumMod val="50000"/>
                  </a:schemeClr>
                </a:solidFill>
                <a:latin typeface="Aptos Light" panose="020B0004020202020204" pitchFamily="34" charset="0"/>
              </a:rPr>
              <a:t>Whoosh</a:t>
            </a:r>
            <a:r>
              <a:rPr lang="en-US" dirty="0">
                <a:solidFill>
                  <a:srgbClr val="FFFFFF"/>
                </a:solidFill>
                <a:latin typeface="Aptos Light" panose="020B0004020202020204" pitchFamily="34" charset="0"/>
              </a:rPr>
              <a:t>, care </a:t>
            </a:r>
            <a:r>
              <a:rPr lang="en-US" dirty="0" err="1">
                <a:solidFill>
                  <a:srgbClr val="FFFFFF"/>
                </a:solidFill>
                <a:latin typeface="Aptos Light" panose="020B0004020202020204" pitchFamily="34" charset="0"/>
              </a:rPr>
              <a:t>furnizează</a:t>
            </a:r>
            <a:r>
              <a:rPr lang="en-US" dirty="0">
                <a:solidFill>
                  <a:srgbClr val="FFFFFF"/>
                </a:solidFill>
                <a:latin typeface="Aptos Light" panose="020B0004020202020204" pitchFamily="34" charset="0"/>
              </a:rPr>
              <a:t> un </a:t>
            </a:r>
            <a:r>
              <a:rPr lang="en-US" dirty="0" err="1">
                <a:solidFill>
                  <a:srgbClr val="FFFFFF"/>
                </a:solidFill>
                <a:latin typeface="Aptos Light" panose="020B0004020202020204" pitchFamily="34" charset="0"/>
              </a:rPr>
              <a:t>cadru</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puternic</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pentru</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construirea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gestionarea</a:t>
            </a:r>
            <a:r>
              <a:rPr lang="en-US" dirty="0">
                <a:solidFill>
                  <a:srgbClr val="FFFFFF"/>
                </a:solidFill>
                <a:latin typeface="Aptos Light" panose="020B0004020202020204" pitchFamily="34" charset="0"/>
              </a:rPr>
              <a:t> index</a:t>
            </a:r>
            <a:r>
              <a:rPr lang="ro-RO" dirty="0">
                <a:solidFill>
                  <a:srgbClr val="FFFFFF"/>
                </a:solidFill>
                <a:latin typeface="Aptos Light" panose="020B0004020202020204" pitchFamily="34" charset="0"/>
              </a:rPr>
              <a:t>ării</a:t>
            </a:r>
            <a:r>
              <a:rPr lang="en-US" dirty="0">
                <a:latin typeface="Aptos Light" panose="020B0004020202020204" pitchFamily="34" charset="0"/>
              </a:rPr>
              <a:t>.</a:t>
            </a:r>
            <a:r>
              <a:rPr lang="en-US" dirty="0">
                <a:solidFill>
                  <a:schemeClr val="accent1">
                    <a:lumMod val="50000"/>
                  </a:schemeClr>
                </a:solidFill>
                <a:latin typeface="Aptos Light" panose="020B0004020202020204" pitchFamily="34" charset="0"/>
              </a:rPr>
              <a:t> Whoosh </a:t>
            </a:r>
            <a:r>
              <a:rPr lang="en-US" dirty="0" err="1">
                <a:solidFill>
                  <a:srgbClr val="FFFFFF"/>
                </a:solidFill>
                <a:latin typeface="Aptos Light" panose="020B0004020202020204" pitchFamily="34" charset="0"/>
              </a:rPr>
              <a:t>oferă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facilități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avansate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pentru</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căutarea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textului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inclusiv</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opțiuni</a:t>
            </a:r>
            <a:r>
              <a:rPr lang="en-US" dirty="0">
                <a:solidFill>
                  <a:srgbClr val="FFFFFF"/>
                </a:solidFill>
                <a:latin typeface="Aptos Light" panose="020B0004020202020204" pitchFamily="34" charset="0"/>
              </a:rPr>
              <a:t> de </a:t>
            </a:r>
            <a:r>
              <a:rPr lang="en-US" dirty="0" err="1">
                <a:solidFill>
                  <a:srgbClr val="FFFFFF"/>
                </a:solidFill>
                <a:latin typeface="Aptos Light" panose="020B0004020202020204" pitchFamily="34" charset="0"/>
              </a:rPr>
              <a:t>interogare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flexibile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t>
            </a:r>
            <a:r>
              <a:rPr lang="en-US" dirty="0" err="1">
                <a:solidFill>
                  <a:schemeClr val="accent1">
                    <a:lumMod val="50000"/>
                  </a:schemeClr>
                </a:solidFill>
                <a:latin typeface="Aptos Light" panose="020B0004020202020204" pitchFamily="34" charset="0"/>
              </a:rPr>
              <a:t>gestionarea</a:t>
            </a:r>
            <a:r>
              <a:rPr lang="en-US" dirty="0">
                <a:solidFill>
                  <a:schemeClr val="accent1">
                    <a:lumMod val="50000"/>
                  </a:schemeClr>
                </a:solidFill>
                <a:latin typeface="Aptos Light" panose="020B0004020202020204" pitchFamily="34" charset="0"/>
              </a:rPr>
              <a:t> </a:t>
            </a:r>
            <a:r>
              <a:rPr lang="en-US" dirty="0" err="1">
                <a:solidFill>
                  <a:schemeClr val="accent1">
                    <a:lumMod val="50000"/>
                  </a:schemeClr>
                </a:solidFill>
                <a:latin typeface="Aptos Light" panose="020B0004020202020204" pitchFamily="34" charset="0"/>
              </a:rPr>
              <a:t>eficientă</a:t>
            </a:r>
            <a:r>
              <a:rPr lang="en-US" dirty="0">
                <a:solidFill>
                  <a:schemeClr val="accent1">
                    <a:lumMod val="50000"/>
                  </a:schemeClr>
                </a:solidFill>
                <a:latin typeface="Aptos Light" panose="020B0004020202020204" pitchFamily="34" charset="0"/>
              </a:rPr>
              <a:t> a </a:t>
            </a:r>
            <a:r>
              <a:rPr lang="en-US" dirty="0" err="1">
                <a:solidFill>
                  <a:schemeClr val="accent1">
                    <a:lumMod val="50000"/>
                  </a:schemeClr>
                </a:solidFill>
                <a:latin typeface="Aptos Light" panose="020B0004020202020204" pitchFamily="34" charset="0"/>
              </a:rPr>
              <a:t>indexului</a:t>
            </a:r>
            <a:r>
              <a:rPr lang="en-US" dirty="0">
                <a:solidFill>
                  <a:srgbClr val="FFFFFF"/>
                </a:solidFill>
                <a:latin typeface="Aptos Light" panose="020B0004020202020204" pitchFamily="34" charset="0"/>
              </a:rPr>
              <a:t>. </a:t>
            </a:r>
            <a:endParaRPr lang="ro-RO" dirty="0">
              <a:solidFill>
                <a:srgbClr val="FFFFFF"/>
              </a:solidFill>
              <a:latin typeface="Aptos Light" panose="020B0004020202020204" pitchFamily="34" charset="0"/>
            </a:endParaRPr>
          </a:p>
          <a:p>
            <a:pPr marL="0" indent="0">
              <a:buNone/>
            </a:pPr>
            <a:r>
              <a:rPr lang="ro-RO"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Alegerea</a:t>
            </a:r>
            <a:r>
              <a:rPr lang="en-US" dirty="0">
                <a:solidFill>
                  <a:srgbClr val="FFFFFF"/>
                </a:solidFill>
                <a:latin typeface="Aptos Light" panose="020B0004020202020204" pitchFamily="34" charset="0"/>
              </a:rPr>
              <a:t> </a:t>
            </a:r>
            <a:r>
              <a:rPr lang="ro-RO" dirty="0">
                <a:solidFill>
                  <a:srgbClr val="FFFFFF"/>
                </a:solidFill>
                <a:latin typeface="Aptos Light" panose="020B0004020202020204" pitchFamily="34" charset="0"/>
              </a:rPr>
              <a:t>acestor două tehnologii </a:t>
            </a:r>
            <a:r>
              <a:rPr lang="en-US" dirty="0">
                <a:solidFill>
                  <a:srgbClr val="FFFFFF"/>
                </a:solidFill>
                <a:latin typeface="Aptos Light" panose="020B0004020202020204" pitchFamily="34" charset="0"/>
              </a:rPr>
              <a:t>ne-a </a:t>
            </a:r>
            <a:r>
              <a:rPr lang="en-US" dirty="0" err="1">
                <a:solidFill>
                  <a:srgbClr val="FFFFFF"/>
                </a:solidFill>
                <a:latin typeface="Aptos Light" panose="020B0004020202020204" pitchFamily="34" charset="0"/>
              </a:rPr>
              <a:t>permis</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să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implementăm</a:t>
            </a:r>
            <a:r>
              <a:rPr lang="en-US" dirty="0">
                <a:solidFill>
                  <a:srgbClr val="FFFFFF"/>
                </a:solidFill>
                <a:latin typeface="Aptos Light" panose="020B0004020202020204" pitchFamily="34" charset="0"/>
              </a:rPr>
              <a:t> rapid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eficient</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funcționalitățile</a:t>
            </a:r>
            <a:r>
              <a:rPr lang="en-US" dirty="0">
                <a:solidFill>
                  <a:srgbClr val="FFFFFF"/>
                </a:solidFill>
                <a:latin typeface="Aptos Light" panose="020B0004020202020204" pitchFamily="34" charset="0"/>
              </a:rPr>
              <a:t> de </a:t>
            </a:r>
            <a:r>
              <a:rPr lang="en-US" dirty="0" err="1">
                <a:solidFill>
                  <a:srgbClr val="FFFFFF"/>
                </a:solidFill>
                <a:latin typeface="Aptos Light" panose="020B0004020202020204" pitchFamily="34" charset="0"/>
              </a:rPr>
              <a:t>indexare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căutare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contribuind</a:t>
            </a:r>
            <a:r>
              <a:rPr lang="en-US" dirty="0">
                <a:solidFill>
                  <a:srgbClr val="FFFFFF"/>
                </a:solidFill>
                <a:latin typeface="Aptos Light" panose="020B0004020202020204" pitchFamily="34" charset="0"/>
              </a:rPr>
              <a:t> la </a:t>
            </a:r>
            <a:r>
              <a:rPr lang="en-US" dirty="0" err="1">
                <a:solidFill>
                  <a:srgbClr val="FFFFFF"/>
                </a:solidFill>
                <a:latin typeface="Aptos Light" panose="020B0004020202020204" pitchFamily="34" charset="0"/>
              </a:rPr>
              <a:t>dezvoltarea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unei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soluții</a:t>
            </a:r>
            <a:r>
              <a:rPr lang="en-US" dirty="0">
                <a:solidFill>
                  <a:srgbClr val="FFFFFF"/>
                </a:solidFill>
                <a:latin typeface="Aptos Light" panose="020B0004020202020204" pitchFamily="34" charset="0"/>
              </a:rPr>
              <a:t> </a:t>
            </a:r>
            <a:r>
              <a:rPr lang="ro-RO" dirty="0">
                <a:solidFill>
                  <a:srgbClr val="FFFFFF"/>
                </a:solidFill>
                <a:latin typeface="Aptos Light" panose="020B0004020202020204" pitchFamily="34" charset="0"/>
              </a:rPr>
              <a:t>eficiente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ușor</a:t>
            </a:r>
            <a:r>
              <a:rPr lang="en-US" dirty="0">
                <a:solidFill>
                  <a:srgbClr val="FFFFFF"/>
                </a:solidFill>
                <a:latin typeface="Aptos Light" panose="020B0004020202020204" pitchFamily="34" charset="0"/>
              </a:rPr>
              <a:t> de </a:t>
            </a:r>
            <a:r>
              <a:rPr lang="ro-RO" dirty="0">
                <a:solidFill>
                  <a:srgbClr val="FFFFFF"/>
                </a:solidFill>
                <a:latin typeface="Aptos Light" panose="020B0004020202020204" pitchFamily="34" charset="0"/>
              </a:rPr>
              <a:t>dezvoltat</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pentru</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proiectul</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nostru</a:t>
            </a:r>
            <a:r>
              <a:rPr lang="en-US" dirty="0">
                <a:solidFill>
                  <a:srgbClr val="FFFFFF"/>
                </a:solidFill>
                <a:latin typeface="Aptos Light" panose="020B0004020202020204" pitchFamily="34" charset="0"/>
              </a:rPr>
              <a:t>.</a:t>
            </a:r>
          </a:p>
        </p:txBody>
      </p:sp>
      <p:pic>
        <p:nvPicPr>
          <p:cNvPr id="5" name="Picture 4" descr="A blue and yellow snake logo&#10;&#10;Description automatically generated">
            <a:extLst>
              <a:ext uri="{FF2B5EF4-FFF2-40B4-BE49-F238E27FC236}">
                <a16:creationId xmlns:a16="http://schemas.microsoft.com/office/drawing/2014/main" id="{4DFCB7B6-8FC0-1D00-0B8D-14495E93C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94" y="2326990"/>
            <a:ext cx="1097280" cy="1202370"/>
          </a:xfrm>
          <a:prstGeom prst="rect">
            <a:avLst/>
          </a:prstGeom>
        </p:spPr>
      </p:pic>
    </p:spTree>
    <p:extLst>
      <p:ext uri="{BB962C8B-B14F-4D97-AF65-F5344CB8AC3E}">
        <p14:creationId xmlns:p14="http://schemas.microsoft.com/office/powerpoint/2010/main" val="33961274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78E1DCC1-CECF-49BB-97F0-2233B406D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itle 1">
            <a:extLst>
              <a:ext uri="{FF2B5EF4-FFF2-40B4-BE49-F238E27FC236}">
                <a16:creationId xmlns:a16="http://schemas.microsoft.com/office/drawing/2014/main" id="{08122B1D-3228-C47F-649D-F38142060F81}"/>
              </a:ext>
            </a:extLst>
          </p:cNvPr>
          <p:cNvSpPr txBox="1">
            <a:spLocks/>
          </p:cNvSpPr>
          <p:nvPr/>
        </p:nvSpPr>
        <p:spPr>
          <a:xfrm>
            <a:off x="1151912" y="5003008"/>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ro-RO" dirty="0">
                <a:solidFill>
                  <a:schemeClr val="accent1">
                    <a:lumMod val="50000"/>
                  </a:schemeClr>
                </a:solidFill>
                <a:latin typeface="Aptos Light" panose="020B0004020202020204" pitchFamily="34" charset="0"/>
              </a:rPr>
              <a:t>Cum am realizat indexarea?</a:t>
            </a:r>
            <a:endParaRPr lang="en-US" dirty="0">
              <a:solidFill>
                <a:schemeClr val="accent1">
                  <a:lumMod val="50000"/>
                </a:schemeClr>
              </a:solidFill>
              <a:latin typeface="Aptos Light" panose="020B0004020202020204" pitchFamily="34" charset="0"/>
            </a:endParaRPr>
          </a:p>
        </p:txBody>
      </p:sp>
      <p:sp>
        <p:nvSpPr>
          <p:cNvPr id="4" name="Content Placeholder 2">
            <a:extLst>
              <a:ext uri="{FF2B5EF4-FFF2-40B4-BE49-F238E27FC236}">
                <a16:creationId xmlns:a16="http://schemas.microsoft.com/office/drawing/2014/main" id="{922EF545-C412-13E4-AF40-5DC3FAB64604}"/>
              </a:ext>
            </a:extLst>
          </p:cNvPr>
          <p:cNvSpPr>
            <a:spLocks noGrp="1"/>
          </p:cNvSpPr>
          <p:nvPr>
            <p:ph idx="1"/>
          </p:nvPr>
        </p:nvSpPr>
        <p:spPr>
          <a:xfrm>
            <a:off x="267791" y="104258"/>
            <a:ext cx="6406355" cy="3853147"/>
          </a:xfrm>
        </p:spPr>
        <p:txBody>
          <a:bodyPr>
            <a:noAutofit/>
          </a:bodyPr>
          <a:lstStyle/>
          <a:p>
            <a:pPr marL="0" indent="0">
              <a:buNone/>
            </a:pPr>
            <a:r>
              <a:rPr lang="ro-RO" sz="1600" dirty="0">
                <a:solidFill>
                  <a:srgbClr val="FFFFFF"/>
                </a:solidFill>
                <a:latin typeface="Aptos Light" panose="020B0004020202020204" pitchFamily="34" charset="0"/>
              </a:rPr>
              <a:t>	Am implementat un proces de indexare a datelor Wikipedia dintr-un director specificat. În prima parte, am definit un schema pentru index folosind Whoosh, care include un câmp pentru titlu și un câmp pentru conținut (text). Funcția `create_index` verifică dacă directorul de index există și, în caz contrar, îl creează.</a:t>
            </a:r>
          </a:p>
          <a:p>
            <a:pPr marL="0" indent="0">
              <a:buNone/>
            </a:pPr>
            <a:r>
              <a:rPr lang="ro-RO" sz="1600" dirty="0">
                <a:solidFill>
                  <a:srgbClr val="FFFFFF"/>
                </a:solidFill>
                <a:latin typeface="Aptos Light" panose="020B0004020202020204" pitchFamily="34" charset="0"/>
              </a:rPr>
              <a:t>	În funcția `index_wikipedia_data`, am parcurs fișierele din directorul specificat `data_folder`, fiecare conținând informații despre articolele Wikipedia. Am divizat conținutul fiecărui fișier în articole distincte folosind separatorul "[[". Apoi, pentru fiecare articol, am extrase titlul și conținutul și le-am adăugat în index folosind obiectul `writer` asociat. Acest proces se repetă pentru toate fișierele din directorul dat.</a:t>
            </a:r>
          </a:p>
          <a:p>
            <a:pPr marL="0" indent="0">
              <a:buNone/>
            </a:pPr>
            <a:r>
              <a:rPr lang="ro-RO" sz="1600" dirty="0">
                <a:solidFill>
                  <a:srgbClr val="FFFFFF"/>
                </a:solidFill>
                <a:latin typeface="Aptos Light" panose="020B0004020202020204" pitchFamily="34" charset="0"/>
              </a:rPr>
              <a:t>	În final, apelăm `writer.commit()` pentru a finaliza procesul de indexare. Astfel, indexul rezultat conține titlurile și conținuturile articolelor Wikipedia, pregătit pentru a fi utilizat în operațiuni de căutare ulterioare. Această metodă de indexare ne permite să organizăm și să accesăm rapid informațiile din colecția de date, facilitând căutarea și recuperarea eficientă a informațiilor relevante în cadrul proiectului nostru de minerit de date.</a:t>
            </a:r>
            <a:endParaRPr lang="en-US" sz="1600" dirty="0">
              <a:solidFill>
                <a:srgbClr val="FFFFFF"/>
              </a:solidFill>
              <a:latin typeface="Aptos Light" panose="020B0004020202020204" pitchFamily="34" charset="0"/>
            </a:endParaRPr>
          </a:p>
        </p:txBody>
      </p:sp>
      <p:pic>
        <p:nvPicPr>
          <p:cNvPr id="6" name="Picture 5" descr="A computer screen shot of a program&#10;&#10;Description automatically generated">
            <a:extLst>
              <a:ext uri="{FF2B5EF4-FFF2-40B4-BE49-F238E27FC236}">
                <a16:creationId xmlns:a16="http://schemas.microsoft.com/office/drawing/2014/main" id="{535CE55D-49FE-1827-5BAF-4849926D2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1938" y="-4217"/>
            <a:ext cx="4350902" cy="5108211"/>
          </a:xfrm>
          <a:prstGeom prst="rect">
            <a:avLst/>
          </a:prstGeom>
        </p:spPr>
      </p:pic>
    </p:spTree>
    <p:extLst>
      <p:ext uri="{BB962C8B-B14F-4D97-AF65-F5344CB8AC3E}">
        <p14:creationId xmlns:p14="http://schemas.microsoft.com/office/powerpoint/2010/main" val="198860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78E1DCC1-CECF-49BB-97F0-2233B406D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37F80A8-9DBF-EBDB-9622-CB114F2550C3}"/>
              </a:ext>
            </a:extLst>
          </p:cNvPr>
          <p:cNvSpPr>
            <a:spLocks noGrp="1"/>
          </p:cNvSpPr>
          <p:nvPr>
            <p:ph idx="1"/>
          </p:nvPr>
        </p:nvSpPr>
        <p:spPr>
          <a:xfrm>
            <a:off x="995655" y="620431"/>
            <a:ext cx="8595360" cy="3853147"/>
          </a:xfrm>
        </p:spPr>
        <p:txBody>
          <a:bodyPr>
            <a:normAutofit lnSpcReduction="10000"/>
          </a:bodyPr>
          <a:lstStyle/>
          <a:p>
            <a:pPr marL="0" indent="0">
              <a:buNone/>
            </a:pP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În</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procesul</a:t>
            </a:r>
            <a:r>
              <a:rPr lang="en-US" dirty="0">
                <a:solidFill>
                  <a:srgbClr val="FFFFFF"/>
                </a:solidFill>
                <a:latin typeface="Aptos Light" panose="020B0004020202020204" pitchFamily="34" charset="0"/>
              </a:rPr>
              <a:t> de </a:t>
            </a:r>
            <a:r>
              <a:rPr lang="en-US" dirty="0" err="1">
                <a:solidFill>
                  <a:srgbClr val="FFFFFF"/>
                </a:solidFill>
                <a:latin typeface="Aptos Light" panose="020B0004020202020204" pitchFamily="34" charset="0"/>
              </a:rPr>
              <a:t>evaluare</a:t>
            </a:r>
            <a:r>
              <a:rPr lang="en-US" dirty="0">
                <a:solidFill>
                  <a:srgbClr val="FFFFFF"/>
                </a:solidFill>
                <a:latin typeface="Aptos Light" panose="020B0004020202020204" pitchFamily="34" charset="0"/>
              </a:rPr>
              <a:t> a </a:t>
            </a:r>
            <a:r>
              <a:rPr lang="en-US" dirty="0" err="1">
                <a:solidFill>
                  <a:srgbClr val="FFFFFF"/>
                </a:solidFill>
                <a:latin typeface="Aptos Light" panose="020B0004020202020204" pitchFamily="34" charset="0"/>
              </a:rPr>
              <a:t>performanțelor</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sistemului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nostru</a:t>
            </a:r>
            <a:r>
              <a:rPr lang="en-US" dirty="0">
                <a:solidFill>
                  <a:srgbClr val="FFFFFF"/>
                </a:solidFill>
                <a:latin typeface="Aptos Light" panose="020B0004020202020204" pitchFamily="34" charset="0"/>
              </a:rPr>
              <a:t>, am ales </a:t>
            </a:r>
            <a:r>
              <a:rPr lang="en-US" dirty="0" err="1">
                <a:solidFill>
                  <a:srgbClr val="FFFFFF"/>
                </a:solidFill>
                <a:latin typeface="Aptos Light" panose="020B0004020202020204" pitchFamily="34" charset="0"/>
              </a:rPr>
              <a:t>să</a:t>
            </a:r>
            <a:r>
              <a:rPr lang="en-US" dirty="0">
                <a:solidFill>
                  <a:srgbClr val="FFFFFF"/>
                </a:solidFill>
                <a:latin typeface="Aptos Light" panose="020B0004020202020204" pitchFamily="34" charset="0"/>
              </a:rPr>
              <a:t> ne </a:t>
            </a:r>
            <a:r>
              <a:rPr lang="en-US" dirty="0" err="1">
                <a:solidFill>
                  <a:srgbClr val="FFFFFF"/>
                </a:solidFill>
                <a:latin typeface="Aptos Light" panose="020B0004020202020204" pitchFamily="34" charset="0"/>
              </a:rPr>
              <a:t>focalizăm</a:t>
            </a:r>
            <a:r>
              <a:rPr lang="en-US" dirty="0">
                <a:solidFill>
                  <a:srgbClr val="FFFFFF"/>
                </a:solidFill>
                <a:latin typeface="Aptos Light" panose="020B0004020202020204" pitchFamily="34" charset="0"/>
              </a:rPr>
              <a:t> pe </a:t>
            </a:r>
            <a:r>
              <a:rPr lang="en-US" dirty="0" err="1">
                <a:solidFill>
                  <a:srgbClr val="FFFFFF"/>
                </a:solidFill>
                <a:latin typeface="Aptos Light" panose="020B0004020202020204" pitchFamily="34" charset="0"/>
              </a:rPr>
              <a:t>metrica</a:t>
            </a:r>
            <a:r>
              <a:rPr lang="en-US" dirty="0">
                <a:solidFill>
                  <a:srgbClr val="FFFFFF"/>
                </a:solidFill>
                <a:latin typeface="Aptos Light" panose="020B0004020202020204" pitchFamily="34" charset="0"/>
              </a:rPr>
              <a:t> Precision at 1 (P@1) </a:t>
            </a:r>
            <a:r>
              <a:rPr lang="en-US" dirty="0" err="1">
                <a:solidFill>
                  <a:srgbClr val="FFFFFF"/>
                </a:solidFill>
                <a:latin typeface="Aptos Light" panose="020B0004020202020204" pitchFamily="34" charset="0"/>
              </a:rPr>
              <a:t>pentru</a:t>
            </a:r>
            <a:r>
              <a:rPr lang="en-US" dirty="0">
                <a:solidFill>
                  <a:srgbClr val="FFFFFF"/>
                </a:solidFill>
                <a:latin typeface="Aptos Light" panose="020B0004020202020204" pitchFamily="34" charset="0"/>
              </a:rPr>
              <a:t> a </a:t>
            </a:r>
            <a:r>
              <a:rPr lang="en-US" dirty="0" err="1">
                <a:solidFill>
                  <a:srgbClr val="FFFFFF"/>
                </a:solidFill>
                <a:latin typeface="Aptos Light" panose="020B0004020202020204" pitchFamily="34" charset="0"/>
              </a:rPr>
              <a:t>obține</a:t>
            </a:r>
            <a:r>
              <a:rPr lang="en-US" dirty="0">
                <a:solidFill>
                  <a:srgbClr val="FFFFFF"/>
                </a:solidFill>
                <a:latin typeface="Aptos Light" panose="020B0004020202020204" pitchFamily="34" charset="0"/>
              </a:rPr>
              <a:t> o </a:t>
            </a:r>
            <a:r>
              <a:rPr lang="en-US" dirty="0" err="1">
                <a:solidFill>
                  <a:srgbClr val="FFFFFF"/>
                </a:solidFill>
                <a:latin typeface="Aptos Light" panose="020B0004020202020204" pitchFamily="34" charset="0"/>
              </a:rPr>
              <a:t>evaluare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detaliată</a:t>
            </a:r>
            <a:r>
              <a:rPr lang="en-US" dirty="0">
                <a:solidFill>
                  <a:srgbClr val="FFFFFF"/>
                </a:solidFill>
                <a:latin typeface="Aptos Light" panose="020B0004020202020204" pitchFamily="34" charset="0"/>
              </a:rPr>
              <a:t> a </a:t>
            </a:r>
            <a:r>
              <a:rPr lang="en-US" dirty="0" err="1">
                <a:solidFill>
                  <a:srgbClr val="FFFFFF"/>
                </a:solidFill>
                <a:latin typeface="Aptos Light" panose="020B0004020202020204" pitchFamily="34" charset="0"/>
              </a:rPr>
              <a:t>eficacității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căutării</a:t>
            </a:r>
            <a:r>
              <a:rPr lang="en-US" dirty="0">
                <a:solidFill>
                  <a:srgbClr val="FFFFFF"/>
                </a:solidFill>
                <a:latin typeface="Aptos Light" panose="020B0004020202020204" pitchFamily="34" charset="0"/>
              </a:rPr>
              <a:t>. P@1 </a:t>
            </a:r>
            <a:r>
              <a:rPr lang="en-US" dirty="0" err="1">
                <a:solidFill>
                  <a:srgbClr val="FFFFFF"/>
                </a:solidFill>
                <a:latin typeface="Aptos Light" panose="020B0004020202020204" pitchFamily="34" charset="0"/>
              </a:rPr>
              <a:t>este</a:t>
            </a:r>
            <a:r>
              <a:rPr lang="en-US" dirty="0">
                <a:solidFill>
                  <a:srgbClr val="FFFFFF"/>
                </a:solidFill>
                <a:latin typeface="Aptos Light" panose="020B0004020202020204" pitchFamily="34" charset="0"/>
              </a:rPr>
              <a:t> o </a:t>
            </a:r>
            <a:r>
              <a:rPr lang="en-US" dirty="0" err="1">
                <a:solidFill>
                  <a:srgbClr val="FFFFFF"/>
                </a:solidFill>
                <a:latin typeface="Aptos Light" panose="020B0004020202020204" pitchFamily="34" charset="0"/>
              </a:rPr>
              <a:t>măsură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specifică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concentrată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asupra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acurateții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primului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rezultat</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returnat</a:t>
            </a:r>
            <a:r>
              <a:rPr lang="en-US" dirty="0">
                <a:solidFill>
                  <a:srgbClr val="FFFFFF"/>
                </a:solidFill>
                <a:latin typeface="Aptos Light" panose="020B0004020202020204" pitchFamily="34" charset="0"/>
              </a:rPr>
              <a:t> de </a:t>
            </a:r>
            <a:r>
              <a:rPr lang="en-US" dirty="0" err="1">
                <a:solidFill>
                  <a:srgbClr val="FFFFFF"/>
                </a:solidFill>
                <a:latin typeface="Aptos Light" panose="020B0004020202020204" pitchFamily="34" charset="0"/>
              </a:rPr>
              <a:t>către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sistem</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în</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răspuns</a:t>
            </a:r>
            <a:r>
              <a:rPr lang="en-US" dirty="0">
                <a:solidFill>
                  <a:srgbClr val="FFFFFF"/>
                </a:solidFill>
                <a:latin typeface="Aptos Light" panose="020B0004020202020204" pitchFamily="34" charset="0"/>
              </a:rPr>
              <a:t> la o </a:t>
            </a:r>
            <a:r>
              <a:rPr lang="en-US" dirty="0" err="1">
                <a:solidFill>
                  <a:srgbClr val="FFFFFF"/>
                </a:solidFill>
                <a:latin typeface="Aptos Light" panose="020B0004020202020204" pitchFamily="34" charset="0"/>
              </a:rPr>
              <a:t>interogare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Alegerea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acestei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metrici</a:t>
            </a:r>
            <a:r>
              <a:rPr lang="en-US" dirty="0">
                <a:solidFill>
                  <a:srgbClr val="FFFFFF"/>
                </a:solidFill>
                <a:latin typeface="Aptos Light" panose="020B0004020202020204" pitchFamily="34" charset="0"/>
              </a:rPr>
              <a:t> a </a:t>
            </a:r>
            <a:r>
              <a:rPr lang="en-US" dirty="0" err="1">
                <a:solidFill>
                  <a:srgbClr val="FFFFFF"/>
                </a:solidFill>
                <a:latin typeface="Aptos Light" panose="020B0004020202020204" pitchFamily="34" charset="0"/>
              </a:rPr>
              <a:t>fost</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strategică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în</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contextul</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proiectului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nostru</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unde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relevanța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primului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rezultat</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este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deosebit</a:t>
            </a:r>
            <a:r>
              <a:rPr lang="en-US" dirty="0">
                <a:solidFill>
                  <a:srgbClr val="FFFFFF"/>
                </a:solidFill>
                <a:latin typeface="Aptos Light" panose="020B0004020202020204" pitchFamily="34" charset="0"/>
              </a:rPr>
              <a:t> de </a:t>
            </a:r>
            <a:r>
              <a:rPr lang="en-US" dirty="0" err="1">
                <a:solidFill>
                  <a:srgbClr val="FFFFFF"/>
                </a:solidFill>
                <a:latin typeface="Aptos Light" panose="020B0004020202020204" pitchFamily="34" charset="0"/>
              </a:rPr>
              <a:t>importantă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pentru</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utilizatori</a:t>
            </a:r>
            <a:r>
              <a:rPr lang="en-US" dirty="0">
                <a:solidFill>
                  <a:srgbClr val="FFFFFF"/>
                </a:solidFill>
                <a:latin typeface="Aptos Light" panose="020B0004020202020204" pitchFamily="34" charset="0"/>
              </a:rPr>
              <a:t>.</a:t>
            </a:r>
          </a:p>
          <a:p>
            <a:pPr marL="0" indent="0">
              <a:buNone/>
            </a:pPr>
            <a:endParaRPr lang="en-US" dirty="0">
              <a:solidFill>
                <a:srgbClr val="FFFFFF"/>
              </a:solidFill>
              <a:latin typeface="Aptos Light" panose="020B0004020202020204" pitchFamily="34" charset="0"/>
            </a:endParaRPr>
          </a:p>
          <a:p>
            <a:pPr marL="0" indent="0">
              <a:buNone/>
            </a:pP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Această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perspectivă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detaliată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asupra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eficacității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căutării</a:t>
            </a:r>
            <a:r>
              <a:rPr lang="en-US" dirty="0">
                <a:solidFill>
                  <a:srgbClr val="FFFFFF"/>
                </a:solidFill>
                <a:latin typeface="Aptos Light" panose="020B0004020202020204" pitchFamily="34" charset="0"/>
              </a:rPr>
              <a:t> ne-a </a:t>
            </a:r>
            <a:r>
              <a:rPr lang="en-US" dirty="0" err="1">
                <a:solidFill>
                  <a:srgbClr val="FFFFFF"/>
                </a:solidFill>
                <a:latin typeface="Aptos Light" panose="020B0004020202020204" pitchFamily="34" charset="0"/>
              </a:rPr>
              <a:t>permis</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să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identificăm</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să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aducem</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îmbunătățiri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în</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vederea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maximizării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acurateței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și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relevanței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primului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rezultat</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furnizat</a:t>
            </a:r>
            <a:r>
              <a:rPr lang="en-US" dirty="0">
                <a:solidFill>
                  <a:srgbClr val="FFFFFF"/>
                </a:solidFill>
                <a:latin typeface="Aptos Light" panose="020B0004020202020204" pitchFamily="34" charset="0"/>
              </a:rPr>
              <a:t> de </a:t>
            </a:r>
            <a:r>
              <a:rPr lang="en-US" dirty="0" err="1">
                <a:solidFill>
                  <a:srgbClr val="FFFFFF"/>
                </a:solidFill>
                <a:latin typeface="Aptos Light" panose="020B0004020202020204" pitchFamily="34" charset="0"/>
              </a:rPr>
              <a:t>către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sistem</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În</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esență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folosirea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metricii</a:t>
            </a:r>
            <a:r>
              <a:rPr lang="en-US" dirty="0">
                <a:solidFill>
                  <a:srgbClr val="FFFFFF"/>
                </a:solidFill>
                <a:latin typeface="Aptos Light" panose="020B0004020202020204" pitchFamily="34" charset="0"/>
              </a:rPr>
              <a:t> P@1 a </a:t>
            </a:r>
            <a:r>
              <a:rPr lang="en-US" dirty="0" err="1">
                <a:solidFill>
                  <a:srgbClr val="FFFFFF"/>
                </a:solidFill>
                <a:latin typeface="Aptos Light" panose="020B0004020202020204" pitchFamily="34" charset="0"/>
              </a:rPr>
              <a:t>oferit</a:t>
            </a:r>
            <a:r>
              <a:rPr lang="en-US" dirty="0">
                <a:solidFill>
                  <a:srgbClr val="FFFFFF"/>
                </a:solidFill>
                <a:latin typeface="Aptos Light" panose="020B0004020202020204" pitchFamily="34" charset="0"/>
              </a:rPr>
              <a:t> o </a:t>
            </a:r>
            <a:r>
              <a:rPr lang="en-US" dirty="0" err="1">
                <a:solidFill>
                  <a:srgbClr val="FFFFFF"/>
                </a:solidFill>
                <a:latin typeface="Aptos Light" panose="020B0004020202020204" pitchFamily="34" charset="0"/>
              </a:rPr>
              <a:t>transparență</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asupra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performanței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noastre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într</a:t>
            </a:r>
            <a:r>
              <a:rPr lang="en-US" dirty="0">
                <a:solidFill>
                  <a:srgbClr val="FFFFFF"/>
                </a:solidFill>
                <a:latin typeface="Aptos Light" panose="020B0004020202020204" pitchFamily="34" charset="0"/>
              </a:rPr>
              <a:t>-un mod specific la </a:t>
            </a:r>
            <a:r>
              <a:rPr lang="en-US" dirty="0" err="1">
                <a:solidFill>
                  <a:srgbClr val="FFFFFF"/>
                </a:solidFill>
                <a:latin typeface="Aptos Light" panose="020B0004020202020204" pitchFamily="34" charset="0"/>
              </a:rPr>
              <a:t>nevoile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proiectului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nostru</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contribuind</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astfel</a:t>
            </a:r>
            <a:r>
              <a:rPr lang="en-US" dirty="0">
                <a:solidFill>
                  <a:srgbClr val="FFFFFF"/>
                </a:solidFill>
                <a:latin typeface="Aptos Light" panose="020B0004020202020204" pitchFamily="34" charset="0"/>
              </a:rPr>
              <a:t> la </a:t>
            </a:r>
            <a:r>
              <a:rPr lang="en-US" dirty="0" err="1">
                <a:solidFill>
                  <a:srgbClr val="FFFFFF"/>
                </a:solidFill>
                <a:latin typeface="Aptos Light" panose="020B0004020202020204" pitchFamily="34" charset="0"/>
              </a:rPr>
              <a:t>dezvoltarea</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continuă</a:t>
            </a:r>
            <a:r>
              <a:rPr lang="en-US" dirty="0">
                <a:solidFill>
                  <a:srgbClr val="FFFFFF"/>
                </a:solidFill>
                <a:latin typeface="Aptos Light" panose="020B0004020202020204" pitchFamily="34" charset="0"/>
              </a:rPr>
              <a:t> a </a:t>
            </a:r>
            <a:r>
              <a:rPr lang="en-US" dirty="0" err="1">
                <a:solidFill>
                  <a:srgbClr val="FFFFFF"/>
                </a:solidFill>
                <a:latin typeface="Aptos Light" panose="020B0004020202020204" pitchFamily="34" charset="0"/>
              </a:rPr>
              <a:t>sistemului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pentru</a:t>
            </a:r>
            <a:r>
              <a:rPr lang="en-US" dirty="0">
                <a:solidFill>
                  <a:srgbClr val="FFFFFF"/>
                </a:solidFill>
                <a:latin typeface="Aptos Light" panose="020B0004020202020204" pitchFamily="34" charset="0"/>
              </a:rPr>
              <a:t> a </a:t>
            </a:r>
            <a:r>
              <a:rPr lang="en-US" dirty="0" err="1">
                <a:solidFill>
                  <a:srgbClr val="FFFFFF"/>
                </a:solidFill>
                <a:latin typeface="Aptos Light" panose="020B0004020202020204" pitchFamily="34" charset="0"/>
              </a:rPr>
              <a:t>îndeplini</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cerințele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utilizatorilor</a:t>
            </a:r>
            <a:r>
              <a:rPr lang="en-US" dirty="0">
                <a:solidFill>
                  <a:srgbClr val="FFFFFF"/>
                </a:solidFill>
                <a:latin typeface="Aptos Light" panose="020B0004020202020204" pitchFamily="34" charset="0"/>
              </a:rPr>
              <a:t>.</a:t>
            </a:r>
          </a:p>
        </p:txBody>
      </p:sp>
      <p:sp>
        <p:nvSpPr>
          <p:cNvPr id="4" name="Title 1">
            <a:extLst>
              <a:ext uri="{FF2B5EF4-FFF2-40B4-BE49-F238E27FC236}">
                <a16:creationId xmlns:a16="http://schemas.microsoft.com/office/drawing/2014/main" id="{233297E1-4559-BA24-3A8D-77F0539383AC}"/>
              </a:ext>
            </a:extLst>
          </p:cNvPr>
          <p:cNvSpPr txBox="1">
            <a:spLocks/>
          </p:cNvSpPr>
          <p:nvPr/>
        </p:nvSpPr>
        <p:spPr>
          <a:xfrm>
            <a:off x="1151912" y="5003008"/>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ro-RO" dirty="0">
                <a:solidFill>
                  <a:schemeClr val="accent1">
                    <a:lumMod val="50000"/>
                  </a:schemeClr>
                </a:solidFill>
                <a:latin typeface="Aptos Light" panose="020B0004020202020204" pitchFamily="34" charset="0"/>
              </a:rPr>
              <a:t>Analiza erorilor </a:t>
            </a:r>
            <a:endParaRPr lang="en-US" dirty="0">
              <a:solidFill>
                <a:schemeClr val="accent1">
                  <a:lumMod val="50000"/>
                </a:schemeClr>
              </a:solidFill>
              <a:latin typeface="Aptos Light" panose="020B0004020202020204" pitchFamily="34" charset="0"/>
            </a:endParaRPr>
          </a:p>
        </p:txBody>
      </p:sp>
    </p:spTree>
    <p:extLst>
      <p:ext uri="{BB962C8B-B14F-4D97-AF65-F5344CB8AC3E}">
        <p14:creationId xmlns:p14="http://schemas.microsoft.com/office/powerpoint/2010/main" val="138626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FE4190-99F9-4742-A0E8-6DCDC4924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rgbClr val="46464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BDC9F4B3-E048-4DF2-8375-37385E22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45838"/>
            <a:ext cx="11292840" cy="51121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2A7B0992-8632-4B33-A492-ACB4655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2021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04FF23B-6CB2-8AC0-BFB7-C32F86B22E0E}"/>
              </a:ext>
            </a:extLst>
          </p:cNvPr>
          <p:cNvSpPr>
            <a:spLocks noGrp="1"/>
          </p:cNvSpPr>
          <p:nvPr>
            <p:ph type="title"/>
          </p:nvPr>
        </p:nvSpPr>
        <p:spPr>
          <a:xfrm>
            <a:off x="1261872" y="365760"/>
            <a:ext cx="9692640" cy="1325562"/>
          </a:xfrm>
        </p:spPr>
        <p:txBody>
          <a:bodyPr>
            <a:normAutofit/>
          </a:bodyPr>
          <a:lstStyle/>
          <a:p>
            <a:r>
              <a:rPr lang="en-US" dirty="0" err="1">
                <a:solidFill>
                  <a:srgbClr val="FFFFFF"/>
                </a:solidFill>
                <a:latin typeface="Aptos Light" panose="020B0004020202020204" pitchFamily="34" charset="0"/>
              </a:rPr>
              <a:t>Rezultate</a:t>
            </a:r>
            <a:r>
              <a:rPr lang="en-US" dirty="0">
                <a:solidFill>
                  <a:srgbClr val="FFFFFF"/>
                </a:solidFill>
                <a:latin typeface="Aptos Light" panose="020B0004020202020204" pitchFamily="34" charset="0"/>
              </a:rPr>
              <a:t> </a:t>
            </a:r>
            <a:r>
              <a:rPr lang="en-US" dirty="0" err="1">
                <a:solidFill>
                  <a:srgbClr val="FFFFFF"/>
                </a:solidFill>
                <a:latin typeface="Aptos Light" panose="020B0004020202020204" pitchFamily="34" charset="0"/>
              </a:rPr>
              <a:t>ob</a:t>
            </a:r>
            <a:r>
              <a:rPr lang="ro-RO" dirty="0">
                <a:solidFill>
                  <a:srgbClr val="FFFFFF"/>
                </a:solidFill>
                <a:latin typeface="Aptos Light" panose="020B0004020202020204" pitchFamily="34" charset="0"/>
              </a:rPr>
              <a:t>ținute</a:t>
            </a:r>
            <a:endParaRPr lang="en-US" dirty="0">
              <a:solidFill>
                <a:srgbClr val="FFFFFF"/>
              </a:solidFill>
            </a:endParaRPr>
          </a:p>
        </p:txBody>
      </p:sp>
      <p:sp>
        <p:nvSpPr>
          <p:cNvPr id="4" name="Content Placeholder 2">
            <a:extLst>
              <a:ext uri="{FF2B5EF4-FFF2-40B4-BE49-F238E27FC236}">
                <a16:creationId xmlns:a16="http://schemas.microsoft.com/office/drawing/2014/main" id="{8BE196EF-3A04-71D0-6207-C45AA0DAE9B0}"/>
              </a:ext>
            </a:extLst>
          </p:cNvPr>
          <p:cNvSpPr>
            <a:spLocks noGrp="1"/>
          </p:cNvSpPr>
          <p:nvPr>
            <p:ph idx="1"/>
          </p:nvPr>
        </p:nvSpPr>
        <p:spPr>
          <a:xfrm>
            <a:off x="1018805" y="2142503"/>
            <a:ext cx="8595360" cy="3853147"/>
          </a:xfrm>
        </p:spPr>
        <p:txBody>
          <a:bodyPr>
            <a:noAutofit/>
          </a:bodyPr>
          <a:lstStyle/>
          <a:p>
            <a:pPr marL="0" indent="0">
              <a:buNone/>
            </a:pPr>
            <a:r>
              <a:rPr lang="ro-RO" dirty="0">
                <a:solidFill>
                  <a:srgbClr val="FFFFFF"/>
                </a:solidFill>
                <a:latin typeface="Aptos Light" panose="020B0004020202020204" pitchFamily="34" charset="0"/>
              </a:rPr>
              <a:t>	În procesul nostru de analiză, am constatat că, pe setul de date furnizat de problema inițială, am obținut o precizie concretă de doar 4%, semnalând astfel o performanță suboptimală în identificarea răspunsurilor corecte. În plus, am observat o tendință de furnizare a unor răspunsuri din categoria corectă, chiar dacă acestea nu corespundeau întotdeauna cu răspunsurile corecte. </a:t>
            </a:r>
          </a:p>
          <a:p>
            <a:pPr marL="0" indent="0">
              <a:buNone/>
            </a:pPr>
            <a:r>
              <a:rPr lang="en-US" dirty="0">
                <a:solidFill>
                  <a:srgbClr val="FFFFFF"/>
                </a:solidFill>
                <a:latin typeface="Aptos Light" panose="020B0004020202020204" pitchFamily="34" charset="0"/>
              </a:rPr>
              <a:t>	</a:t>
            </a:r>
            <a:r>
              <a:rPr lang="ro-RO" dirty="0">
                <a:solidFill>
                  <a:srgbClr val="FFFFFF"/>
                </a:solidFill>
                <a:latin typeface="Aptos Light" panose="020B0004020202020204" pitchFamily="34" charset="0"/>
              </a:rPr>
              <a:t>Cu toate acestea, prin dezvoltarea și implementarea propriului set de date, am obținut îmbunătățiri semnificative. Astfel, pe noul nostru set de date, am reușit să răspundem corect la 14 din 20 de întrebări, atingând astfel o precizie notabilă de 70%. Această adaptabilitate și capacitate de îmbunătățire evidențiază importanța dezvoltării și evaluării sistemelor pe seturi de date personalizate pentru a asigura o performanță optimă în contextul specific al problemei abordate.</a:t>
            </a:r>
            <a:endParaRPr lang="en-US" dirty="0">
              <a:solidFill>
                <a:srgbClr val="FFFFFF"/>
              </a:solidFill>
              <a:latin typeface="Aptos Light" panose="020B0004020202020204" pitchFamily="34" charset="0"/>
            </a:endParaRPr>
          </a:p>
        </p:txBody>
      </p:sp>
    </p:spTree>
    <p:extLst>
      <p:ext uri="{BB962C8B-B14F-4D97-AF65-F5344CB8AC3E}">
        <p14:creationId xmlns:p14="http://schemas.microsoft.com/office/powerpoint/2010/main" val="3659507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9A363-A092-4F74-314F-EB8275ACDFD3}"/>
              </a:ext>
            </a:extLst>
          </p:cNvPr>
          <p:cNvSpPr>
            <a:spLocks noGrp="1"/>
          </p:cNvSpPr>
          <p:nvPr>
            <p:ph idx="1"/>
          </p:nvPr>
        </p:nvSpPr>
        <p:spPr>
          <a:xfrm>
            <a:off x="1499153" y="2720051"/>
            <a:ext cx="8595360" cy="4351337"/>
          </a:xfrm>
        </p:spPr>
        <p:txBody>
          <a:bodyPr>
            <a:normAutofit/>
          </a:bodyPr>
          <a:lstStyle/>
          <a:p>
            <a:pPr marL="0" indent="0">
              <a:buNone/>
            </a:pPr>
            <a:r>
              <a:rPr lang="ro-RO" sz="5400" dirty="0">
                <a:solidFill>
                  <a:schemeClr val="accent2">
                    <a:lumMod val="75000"/>
                  </a:schemeClr>
                </a:solidFill>
                <a:latin typeface="Aptos Light" panose="020B0004020202020204" pitchFamily="34" charset="0"/>
              </a:rPr>
              <a:t>Vă mulțumim pentru atenție!</a:t>
            </a:r>
            <a:endParaRPr lang="en-US" sz="5400" dirty="0">
              <a:solidFill>
                <a:schemeClr val="accent2">
                  <a:lumMod val="75000"/>
                </a:schemeClr>
              </a:solidFill>
              <a:latin typeface="Aptos Light" panose="020B0004020202020204" pitchFamily="34" charset="0"/>
            </a:endParaRPr>
          </a:p>
          <a:p>
            <a:endParaRPr lang="en-US" sz="5400" dirty="0">
              <a:solidFill>
                <a:schemeClr val="accent2">
                  <a:lumMod val="75000"/>
                </a:schemeClr>
              </a:solidFill>
              <a:latin typeface="Aptos Light" panose="020B0004020202020204" pitchFamily="34" charset="0"/>
            </a:endParaRPr>
          </a:p>
        </p:txBody>
      </p:sp>
      <p:cxnSp>
        <p:nvCxnSpPr>
          <p:cNvPr id="4" name="Straight Connector 3">
            <a:extLst>
              <a:ext uri="{FF2B5EF4-FFF2-40B4-BE49-F238E27FC236}">
                <a16:creationId xmlns:a16="http://schemas.microsoft.com/office/drawing/2014/main" id="{9F1EF4B8-2E0F-0369-1FFD-A8F1FB1DA016}"/>
              </a:ext>
            </a:extLst>
          </p:cNvPr>
          <p:cNvCxnSpPr>
            <a:cxnSpLocks/>
          </p:cNvCxnSpPr>
          <p:nvPr/>
        </p:nvCxnSpPr>
        <p:spPr>
          <a:xfrm>
            <a:off x="1306435" y="2585211"/>
            <a:ext cx="8908224"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AA9201E-C6D9-B53C-235C-84AB1B47090B}"/>
              </a:ext>
            </a:extLst>
          </p:cNvPr>
          <p:cNvCxnSpPr>
            <a:cxnSpLocks/>
          </p:cNvCxnSpPr>
          <p:nvPr/>
        </p:nvCxnSpPr>
        <p:spPr>
          <a:xfrm>
            <a:off x="1306435" y="3773545"/>
            <a:ext cx="8908224"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8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300</TotalTime>
  <Words>773</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 Light</vt:lpstr>
      <vt:lpstr>Arial</vt:lpstr>
      <vt:lpstr>Century Gothic</vt:lpstr>
      <vt:lpstr>Century Schoolbook</vt:lpstr>
      <vt:lpstr>Wingdings 2</vt:lpstr>
      <vt:lpstr>View</vt:lpstr>
      <vt:lpstr>  IBM’s Watson Question Answering System</vt:lpstr>
      <vt:lpstr> Proiectul are o importanță semnificativă în contextul mining-ului de date și cercetării informaționale. Prin indexarea eficientă a conținutului Wikipedia, acest proiect facilitează accesul rapid și structurat la informații extinse, permițând utilizatorilor să efectueze căutări și să recupereze pagini relevante în funcție de interogările lor.    Prin participarea la acest proiect, studenții au șansa de a lucra direct cu concepte și tehnologii relevante, precum indexarea și căutarea eficientă a informațiilor. Proiectul nu doar consolidează înțelegerea teoretică, ci oferă și experiență practică în gestionarea seturilor mari de date, extinzându-ne perspectiva asupra aplicațiilor practice ale conceptelor academice în lumea reală a cercetării și dezvoltării software. </vt:lpstr>
      <vt:lpstr>Ce tehnologii am utilizat? De ce?</vt:lpstr>
      <vt:lpstr>PowerPoint Presentation</vt:lpstr>
      <vt:lpstr>PowerPoint Presentation</vt:lpstr>
      <vt:lpstr>Rezultate obținute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IBM’s Watson Question Answering System</dc:title>
  <dc:creator>Filipas Razvan</dc:creator>
  <cp:lastModifiedBy>Filipas Razvan</cp:lastModifiedBy>
  <cp:revision>3</cp:revision>
  <dcterms:created xsi:type="dcterms:W3CDTF">2024-01-21T11:33:55Z</dcterms:created>
  <dcterms:modified xsi:type="dcterms:W3CDTF">2024-01-22T15:26:25Z</dcterms:modified>
</cp:coreProperties>
</file>