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60" r:id="rId2"/>
    <p:sldId id="256" r:id="rId3"/>
    <p:sldId id="263" r:id="rId4"/>
    <p:sldId id="264" r:id="rId5"/>
    <p:sldId id="269" r:id="rId6"/>
    <p:sldId id="266" r:id="rId7"/>
    <p:sldId id="270" r:id="rId8"/>
    <p:sldId id="268" r:id="rId9"/>
    <p:sldId id="265" r:id="rId10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74" autoAdjust="0"/>
    <p:restoredTop sz="95196" autoAdjust="0"/>
  </p:normalViewPr>
  <p:slideViewPr>
    <p:cSldViewPr snapToGrid="0">
      <p:cViewPr>
        <p:scale>
          <a:sx n="75" d="100"/>
          <a:sy n="75" d="100"/>
        </p:scale>
        <p:origin x="51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664EF-3BE3-4082-959F-25BAFE23D702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7A8B5-2E18-46D3-9BDE-6E274D699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453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7A8B5-2E18-46D3-9BDE-6E274D69917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2895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7A8B5-2E18-46D3-9BDE-6E274D69917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646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36A6-5691-4861-9D12-3213ED883BD4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476A-D9A3-46FF-8A4A-28EDD2756D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72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36A6-5691-4861-9D12-3213ED883BD4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476A-D9A3-46FF-8A4A-28EDD2756D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60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36A6-5691-4861-9D12-3213ED883BD4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476A-D9A3-46FF-8A4A-28EDD2756D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95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36A6-5691-4861-9D12-3213ED883BD4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476A-D9A3-46FF-8A4A-28EDD2756D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36A6-5691-4861-9D12-3213ED883BD4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476A-D9A3-46FF-8A4A-28EDD2756D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49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36A6-5691-4861-9D12-3213ED883BD4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476A-D9A3-46FF-8A4A-28EDD2756D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79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36A6-5691-4861-9D12-3213ED883BD4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476A-D9A3-46FF-8A4A-28EDD2756D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52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36A6-5691-4861-9D12-3213ED883BD4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476A-D9A3-46FF-8A4A-28EDD2756D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26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36A6-5691-4861-9D12-3213ED883BD4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476A-D9A3-46FF-8A4A-28EDD2756D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093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36A6-5691-4861-9D12-3213ED883BD4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476A-D9A3-46FF-8A4A-28EDD2756D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84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36A6-5691-4861-9D12-3213ED883BD4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9476A-D9A3-46FF-8A4A-28EDD2756D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37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736A6-5691-4861-9D12-3213ED883BD4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9476A-D9A3-46FF-8A4A-28EDD2756D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97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A718529-733F-409E-93A8-5183DD0C3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30"/>
            <a:ext cx="12192000" cy="6857998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190F0D9-9040-4AF7-AB15-028ED1BAC0D1}"/>
              </a:ext>
            </a:extLst>
          </p:cNvPr>
          <p:cNvSpPr txBox="1"/>
          <p:nvPr/>
        </p:nvSpPr>
        <p:spPr>
          <a:xfrm>
            <a:off x="0" y="4826673"/>
            <a:ext cx="2416046" cy="20313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n w="158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メンバー名</a:t>
            </a:r>
            <a:endParaRPr kumimoji="1" lang="en-US" altLang="ja-JP" dirty="0">
              <a:ln w="158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endParaRPr kumimoji="1" lang="en-US" altLang="ja-JP" dirty="0">
              <a:ln w="158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dirty="0">
                <a:ln w="158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リーダー　坂本　翔唯</a:t>
            </a:r>
            <a:endParaRPr kumimoji="1" lang="en-US" altLang="ja-JP" dirty="0">
              <a:ln w="158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dirty="0">
                <a:ln w="158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　　　　早川　友貴</a:t>
            </a:r>
            <a:endParaRPr kumimoji="1" lang="en-US" altLang="ja-JP" dirty="0">
              <a:ln w="158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dirty="0">
                <a:ln w="158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　　　　堀川　萩大</a:t>
            </a:r>
            <a:endParaRPr kumimoji="1" lang="en-US" altLang="ja-JP" dirty="0">
              <a:ln w="158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dirty="0">
                <a:ln w="158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　　　　丹野　竜之介</a:t>
            </a:r>
            <a:endParaRPr kumimoji="1" lang="en-US" altLang="ja-JP" dirty="0">
              <a:ln w="158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dirty="0">
                <a:ln w="158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　　　　小笠原　彪</a:t>
            </a:r>
            <a:endParaRPr kumimoji="1" lang="ja-JP" altLang="en-US" sz="1600" dirty="0">
              <a:ln w="158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E4F19B98-B356-46D6-984A-2603298820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6" t="24659" r="4839" b="25400"/>
          <a:stretch/>
        </p:blipFill>
        <p:spPr>
          <a:xfrm>
            <a:off x="10154856" y="5688955"/>
            <a:ext cx="2037144" cy="116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1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A8BF172-11AC-4E59-99A2-54F7BBC48F40}"/>
              </a:ext>
            </a:extLst>
          </p:cNvPr>
          <p:cNvSpPr/>
          <p:nvPr/>
        </p:nvSpPr>
        <p:spPr>
          <a:xfrm>
            <a:off x="1" y="4764207"/>
            <a:ext cx="2071868" cy="155442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7E670B0-E8E1-48BA-917C-8875533E6BAC}"/>
              </a:ext>
            </a:extLst>
          </p:cNvPr>
          <p:cNvSpPr/>
          <p:nvPr/>
        </p:nvSpPr>
        <p:spPr>
          <a:xfrm>
            <a:off x="1" y="1508604"/>
            <a:ext cx="6597569" cy="155442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7A65903-ACA2-48C7-869F-4D3F27B442BA}"/>
              </a:ext>
            </a:extLst>
          </p:cNvPr>
          <p:cNvSpPr txBox="1"/>
          <p:nvPr/>
        </p:nvSpPr>
        <p:spPr>
          <a:xfrm>
            <a:off x="0" y="101546"/>
            <a:ext cx="4618700" cy="925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16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コンセプト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9DD776B-32FA-4220-A3F6-EA0B4FF0DAFD}"/>
              </a:ext>
            </a:extLst>
          </p:cNvPr>
          <p:cNvSpPr txBox="1"/>
          <p:nvPr/>
        </p:nvSpPr>
        <p:spPr>
          <a:xfrm>
            <a:off x="0" y="3677756"/>
            <a:ext cx="4618700" cy="925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16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ターゲット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8D24326-57C8-427B-9E38-3A156A6BAF04}"/>
              </a:ext>
            </a:extLst>
          </p:cNvPr>
          <p:cNvSpPr txBox="1"/>
          <p:nvPr/>
        </p:nvSpPr>
        <p:spPr>
          <a:xfrm>
            <a:off x="242047" y="1882588"/>
            <a:ext cx="80454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見えない</a:t>
            </a:r>
            <a:r>
              <a:rPr kumimoji="1" lang="ja-JP" altLang="en-US" sz="4400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何か</a:t>
            </a:r>
            <a:r>
              <a:rPr kumimoji="1" lang="ja-JP" altLang="en-US" sz="4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が迫る恐怖</a:t>
            </a:r>
            <a:endParaRPr kumimoji="1" lang="ja-JP" altLang="en-US" sz="4400" dirty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1519B7B-1D3C-4883-929C-DE1029D4B5CB}"/>
              </a:ext>
            </a:extLst>
          </p:cNvPr>
          <p:cNvSpPr txBox="1"/>
          <p:nvPr/>
        </p:nvSpPr>
        <p:spPr>
          <a:xfrm>
            <a:off x="242047" y="5218253"/>
            <a:ext cx="160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全年齢</a:t>
            </a:r>
          </a:p>
        </p:txBody>
      </p:sp>
    </p:spTree>
    <p:extLst>
      <p:ext uri="{BB962C8B-B14F-4D97-AF65-F5344CB8AC3E}">
        <p14:creationId xmlns:p14="http://schemas.microsoft.com/office/powerpoint/2010/main" val="423759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E2A28A1-6FE9-4F13-969B-3B67BE197167}"/>
              </a:ext>
            </a:extLst>
          </p:cNvPr>
          <p:cNvSpPr/>
          <p:nvPr/>
        </p:nvSpPr>
        <p:spPr>
          <a:xfrm>
            <a:off x="100319" y="1034974"/>
            <a:ext cx="11912387" cy="555408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DDF2304-41DD-491E-B243-42C9AA5E811C}"/>
              </a:ext>
            </a:extLst>
          </p:cNvPr>
          <p:cNvSpPr txBox="1"/>
          <p:nvPr/>
        </p:nvSpPr>
        <p:spPr>
          <a:xfrm>
            <a:off x="269977" y="1549858"/>
            <a:ext cx="114468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肝試しに古い施設に訪れたプレイヤー</a:t>
            </a:r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なぜか入ってきたはずの扉に鍵がかかっていた。</a:t>
            </a:r>
          </a:p>
          <a:p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外に出るための</a:t>
            </a:r>
            <a:r>
              <a:rPr kumimoji="1" lang="ja-JP" altLang="en-US" sz="3200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キー</a:t>
            </a:r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を探しに施設内を探しているとき、</a:t>
            </a:r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徐々に物音や、自分の体に震えが起こってくる。</a:t>
            </a:r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何もいないはずの場所に急に現れる得体の知れない</a:t>
            </a:r>
            <a:r>
              <a:rPr kumimoji="1" lang="ja-JP" altLang="en-US" sz="3200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何か</a:t>
            </a:r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から逃げ</a:t>
            </a:r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kumimoji="1" lang="en-US" altLang="ja-JP" sz="3200" dirty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扉からの脱出を目指す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225E3BB-BFAE-4F0C-81B5-071DC3933CFA}"/>
              </a:ext>
            </a:extLst>
          </p:cNvPr>
          <p:cNvSpPr txBox="1"/>
          <p:nvPr/>
        </p:nvSpPr>
        <p:spPr>
          <a:xfrm>
            <a:off x="0" y="0"/>
            <a:ext cx="1669143" cy="925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16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概要</a:t>
            </a:r>
          </a:p>
        </p:txBody>
      </p:sp>
    </p:spTree>
    <p:extLst>
      <p:ext uri="{BB962C8B-B14F-4D97-AF65-F5344CB8AC3E}">
        <p14:creationId xmlns:p14="http://schemas.microsoft.com/office/powerpoint/2010/main" val="2373626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46E9952E-76BC-4FDF-8730-20E59EA1585B}"/>
              </a:ext>
            </a:extLst>
          </p:cNvPr>
          <p:cNvSpPr/>
          <p:nvPr/>
        </p:nvSpPr>
        <p:spPr>
          <a:xfrm>
            <a:off x="8398775" y="2788572"/>
            <a:ext cx="1547799" cy="10809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DA300B23-ADE3-4AEA-82B7-C96330921EAC}"/>
              </a:ext>
            </a:extLst>
          </p:cNvPr>
          <p:cNvSpPr/>
          <p:nvPr/>
        </p:nvSpPr>
        <p:spPr>
          <a:xfrm>
            <a:off x="2297648" y="2788572"/>
            <a:ext cx="1547799" cy="10809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85F0AEF-9F37-447D-B30B-80CEB192D91F}"/>
              </a:ext>
            </a:extLst>
          </p:cNvPr>
          <p:cNvSpPr txBox="1"/>
          <p:nvPr/>
        </p:nvSpPr>
        <p:spPr>
          <a:xfrm>
            <a:off x="0" y="11589"/>
            <a:ext cx="5124824" cy="925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16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ゲームイメージ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045B734-7A8B-469E-9C79-8AB137185624}"/>
              </a:ext>
            </a:extLst>
          </p:cNvPr>
          <p:cNvSpPr txBox="1"/>
          <p:nvPr/>
        </p:nvSpPr>
        <p:spPr>
          <a:xfrm>
            <a:off x="5234225" y="81579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一人称視点</a:t>
            </a: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7AF48DB-AA2F-410E-BD10-499CF1448673}"/>
              </a:ext>
            </a:extLst>
          </p:cNvPr>
          <p:cNvGrpSpPr/>
          <p:nvPr/>
        </p:nvGrpSpPr>
        <p:grpSpPr>
          <a:xfrm>
            <a:off x="5315026" y="4992590"/>
            <a:ext cx="1561946" cy="461665"/>
            <a:chOff x="3508449" y="4995848"/>
            <a:chExt cx="1561946" cy="461665"/>
          </a:xfrm>
        </p:grpSpPr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81209E71-5323-44CB-895D-4344554402E7}"/>
                </a:ext>
              </a:extLst>
            </p:cNvPr>
            <p:cNvSpPr txBox="1"/>
            <p:nvPr/>
          </p:nvSpPr>
          <p:spPr>
            <a:xfrm>
              <a:off x="3508449" y="4995848"/>
              <a:ext cx="14157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操作方法</a:t>
              </a: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FA5AAA1A-760B-4682-B234-2AF5BF20720C}"/>
                </a:ext>
              </a:extLst>
            </p:cNvPr>
            <p:cNvCxnSpPr>
              <a:cxnSpLocks/>
            </p:cNvCxnSpPr>
            <p:nvPr/>
          </p:nvCxnSpPr>
          <p:spPr>
            <a:xfrm>
              <a:off x="3508449" y="5457513"/>
              <a:ext cx="156194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0C89BA7-0B3B-4219-876B-2B70A8D06F79}"/>
              </a:ext>
            </a:extLst>
          </p:cNvPr>
          <p:cNvGrpSpPr/>
          <p:nvPr/>
        </p:nvGrpSpPr>
        <p:grpSpPr>
          <a:xfrm>
            <a:off x="3613230" y="5460378"/>
            <a:ext cx="4965539" cy="1259033"/>
            <a:chOff x="0" y="1412417"/>
            <a:chExt cx="4965539" cy="1259033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F5CE7C15-6891-48F3-AC2E-114ABC0C73E7}"/>
                </a:ext>
              </a:extLst>
            </p:cNvPr>
            <p:cNvSpPr/>
            <p:nvPr/>
          </p:nvSpPr>
          <p:spPr>
            <a:xfrm>
              <a:off x="0" y="1412417"/>
              <a:ext cx="4965539" cy="12590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020B2530-ADE8-4758-BBF3-D040916E2E16}"/>
                </a:ext>
              </a:extLst>
            </p:cNvPr>
            <p:cNvSpPr txBox="1"/>
            <p:nvPr/>
          </p:nvSpPr>
          <p:spPr>
            <a:xfrm>
              <a:off x="272617" y="1541107"/>
              <a:ext cx="1814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Ｌスティック：移動</a:t>
              </a: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1D339B53-C67B-4395-9C4B-7E5A90E01401}"/>
                </a:ext>
              </a:extLst>
            </p:cNvPr>
            <p:cNvSpPr txBox="1"/>
            <p:nvPr/>
          </p:nvSpPr>
          <p:spPr>
            <a:xfrm>
              <a:off x="272617" y="2008895"/>
              <a:ext cx="1494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ボタン１：走る</a:t>
              </a: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5AA2312D-EEA1-4A91-AFBF-1B5C627673A6}"/>
                </a:ext>
              </a:extLst>
            </p:cNvPr>
            <p:cNvSpPr txBox="1"/>
            <p:nvPr/>
          </p:nvSpPr>
          <p:spPr>
            <a:xfrm>
              <a:off x="2524739" y="1525990"/>
              <a:ext cx="2258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R</a:t>
              </a:r>
              <a:r>
                <a:rPr kumimoji="1" lang="ja-JP" altLang="en-US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スティック：視点移動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471A9460-1F18-4209-8707-870E17DD8F40}"/>
                </a:ext>
              </a:extLst>
            </p:cNvPr>
            <p:cNvSpPr txBox="1"/>
            <p:nvPr/>
          </p:nvSpPr>
          <p:spPr>
            <a:xfrm>
              <a:off x="2524739" y="2008895"/>
              <a:ext cx="2002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ボタン２：アクション</a:t>
              </a:r>
            </a:p>
          </p:txBody>
        </p: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41BB3C7-29A0-4F14-B81E-97F3E103F79D}"/>
              </a:ext>
            </a:extLst>
          </p:cNvPr>
          <p:cNvSpPr txBox="1"/>
          <p:nvPr/>
        </p:nvSpPr>
        <p:spPr>
          <a:xfrm>
            <a:off x="8132570" y="1092505"/>
            <a:ext cx="2014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「悪透モード」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649E787-8856-4FCE-ACC9-F40878CEFBF5}"/>
              </a:ext>
            </a:extLst>
          </p:cNvPr>
          <p:cNvSpPr txBox="1"/>
          <p:nvPr/>
        </p:nvSpPr>
        <p:spPr>
          <a:xfrm>
            <a:off x="2065959" y="1092505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「透走モード」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E7D5C3E-93A4-4F86-B223-1368B9633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9" y="1669503"/>
            <a:ext cx="5652119" cy="3177377"/>
          </a:xfrm>
          <a:prstGeom prst="rect">
            <a:avLst/>
          </a:prstGeom>
          <a:ln w="50800">
            <a:solidFill>
              <a:schemeClr val="tx1"/>
            </a:solidFill>
          </a:ln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1053E46B-510A-48AB-A9ED-55AB53C5006E}"/>
              </a:ext>
            </a:extLst>
          </p:cNvPr>
          <p:cNvSpPr txBox="1"/>
          <p:nvPr/>
        </p:nvSpPr>
        <p:spPr>
          <a:xfrm>
            <a:off x="296716" y="2384245"/>
            <a:ext cx="960277" cy="404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正気度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90CEF52-F71D-459B-897E-AAE9189CAA2D}"/>
              </a:ext>
            </a:extLst>
          </p:cNvPr>
          <p:cNvSpPr txBox="1"/>
          <p:nvPr/>
        </p:nvSpPr>
        <p:spPr>
          <a:xfrm>
            <a:off x="296716" y="3825346"/>
            <a:ext cx="1058551" cy="404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アイテム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5EA30678-9A7B-43E6-B784-E8674EF9995B}"/>
              </a:ext>
            </a:extLst>
          </p:cNvPr>
          <p:cNvSpPr/>
          <p:nvPr/>
        </p:nvSpPr>
        <p:spPr>
          <a:xfrm>
            <a:off x="2474039" y="4612182"/>
            <a:ext cx="1034410" cy="228574"/>
          </a:xfrm>
          <a:prstGeom prst="rect">
            <a:avLst/>
          </a:prstGeom>
          <a:solidFill>
            <a:srgbClr val="FFC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65F2BDE-9667-4734-8686-265E5315DEED}"/>
              </a:ext>
            </a:extLst>
          </p:cNvPr>
          <p:cNvSpPr txBox="1"/>
          <p:nvPr/>
        </p:nvSpPr>
        <p:spPr>
          <a:xfrm>
            <a:off x="2518842" y="4190112"/>
            <a:ext cx="93480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スタミナ</a:t>
            </a: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4F762070-8942-46AF-BE06-EA755716C3BD}"/>
              </a:ext>
            </a:extLst>
          </p:cNvPr>
          <p:cNvSpPr txBox="1"/>
          <p:nvPr/>
        </p:nvSpPr>
        <p:spPr>
          <a:xfrm>
            <a:off x="4806565" y="2193356"/>
            <a:ext cx="7569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タイム</a:t>
            </a:r>
          </a:p>
        </p:txBody>
      </p:sp>
      <p:pic>
        <p:nvPicPr>
          <p:cNvPr id="96" name="図 95">
            <a:extLst>
              <a:ext uri="{FF2B5EF4-FFF2-40B4-BE49-F238E27FC236}">
                <a16:creationId xmlns:a16="http://schemas.microsoft.com/office/drawing/2014/main" id="{B498FDAC-08B2-433E-956D-74BC4333F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668" y="1676490"/>
            <a:ext cx="5711329" cy="3210663"/>
          </a:xfrm>
          <a:prstGeom prst="rect">
            <a:avLst/>
          </a:prstGeom>
          <a:ln w="50800">
            <a:solidFill>
              <a:schemeClr val="tx1"/>
            </a:solidFill>
          </a:ln>
        </p:spPr>
      </p:pic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CD46CF9C-E53B-4B61-BEF7-550F88DCF82E}"/>
              </a:ext>
            </a:extLst>
          </p:cNvPr>
          <p:cNvSpPr txBox="1"/>
          <p:nvPr/>
        </p:nvSpPr>
        <p:spPr>
          <a:xfrm>
            <a:off x="6307168" y="2418103"/>
            <a:ext cx="960277" cy="404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正気度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50F5FB96-081E-41D0-89A1-3E7C001E1AE5}"/>
              </a:ext>
            </a:extLst>
          </p:cNvPr>
          <p:cNvSpPr txBox="1"/>
          <p:nvPr/>
        </p:nvSpPr>
        <p:spPr>
          <a:xfrm>
            <a:off x="8794206" y="2048771"/>
            <a:ext cx="7569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タイム</a:t>
            </a:r>
          </a:p>
        </p:txBody>
      </p: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F48C1248-A399-4643-A26D-FFC2BE96EF47}"/>
              </a:ext>
            </a:extLst>
          </p:cNvPr>
          <p:cNvGrpSpPr/>
          <p:nvPr/>
        </p:nvGrpSpPr>
        <p:grpSpPr>
          <a:xfrm>
            <a:off x="8349573" y="4602768"/>
            <a:ext cx="1201571" cy="228575"/>
            <a:chOff x="8578769" y="4606109"/>
            <a:chExt cx="1201571" cy="228575"/>
          </a:xfrm>
        </p:grpSpPr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969D4CC5-8A33-42BD-9FAC-CE4ECC04D10E}"/>
                </a:ext>
              </a:extLst>
            </p:cNvPr>
            <p:cNvSpPr/>
            <p:nvPr/>
          </p:nvSpPr>
          <p:spPr>
            <a:xfrm>
              <a:off x="8578769" y="4606109"/>
              <a:ext cx="1201571" cy="2285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08D072DA-F000-4A48-A06C-F9F87327A8F6}"/>
                </a:ext>
              </a:extLst>
            </p:cNvPr>
            <p:cNvSpPr/>
            <p:nvPr/>
          </p:nvSpPr>
          <p:spPr>
            <a:xfrm>
              <a:off x="8578769" y="4606109"/>
              <a:ext cx="1034410" cy="228574"/>
            </a:xfrm>
            <a:prstGeom prst="rect">
              <a:avLst/>
            </a:prstGeom>
            <a:solidFill>
              <a:srgbClr val="FFC00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17E1C05B-A152-4749-957F-7ADC051F9291}"/>
              </a:ext>
            </a:extLst>
          </p:cNvPr>
          <p:cNvSpPr txBox="1"/>
          <p:nvPr/>
        </p:nvSpPr>
        <p:spPr>
          <a:xfrm>
            <a:off x="8476365" y="4186771"/>
            <a:ext cx="947985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スタミナ</a:t>
            </a:r>
          </a:p>
        </p:txBody>
      </p:sp>
    </p:spTree>
    <p:extLst>
      <p:ext uri="{BB962C8B-B14F-4D97-AF65-F5344CB8AC3E}">
        <p14:creationId xmlns:p14="http://schemas.microsoft.com/office/powerpoint/2010/main" val="237197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7EA9AAE4-655D-4304-976E-55E81B54A41C}"/>
              </a:ext>
            </a:extLst>
          </p:cNvPr>
          <p:cNvSpPr/>
          <p:nvPr/>
        </p:nvSpPr>
        <p:spPr>
          <a:xfrm>
            <a:off x="-92599" y="1242522"/>
            <a:ext cx="11229085" cy="196548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2B3C911-14A5-42EC-A168-98AADF53EE63}"/>
              </a:ext>
            </a:extLst>
          </p:cNvPr>
          <p:cNvSpPr txBox="1"/>
          <p:nvPr/>
        </p:nvSpPr>
        <p:spPr>
          <a:xfrm>
            <a:off x="-19362" y="1461781"/>
            <a:ext cx="10515558" cy="433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25444">
              <a:defRPr/>
            </a:pPr>
            <a:r>
              <a:rPr kumimoji="1" lang="ja-JP" altLang="en-US" sz="2215" b="1" kern="0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キー：</a:t>
            </a:r>
            <a:r>
              <a:rPr kumimoji="1" lang="ja-JP" altLang="en-US" sz="2215" b="1" kern="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一人一つしか持てない、一人でも入手していると</a:t>
            </a:r>
            <a:r>
              <a:rPr kumimoji="1" lang="ja-JP" altLang="en-US" sz="2215" b="1" kern="0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出口</a:t>
            </a:r>
            <a:r>
              <a:rPr kumimoji="1" lang="ja-JP" altLang="en-US" sz="2215" b="1" kern="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が見えるようになる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5B9B038-A737-42FC-8B36-D9CB88314761}"/>
              </a:ext>
            </a:extLst>
          </p:cNvPr>
          <p:cNvSpPr txBox="1"/>
          <p:nvPr/>
        </p:nvSpPr>
        <p:spPr>
          <a:xfrm>
            <a:off x="-19361" y="817466"/>
            <a:ext cx="1623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脱出方法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BAD44E6-7264-4904-A6DB-F1F854A136AA}"/>
              </a:ext>
            </a:extLst>
          </p:cNvPr>
          <p:cNvSpPr txBox="1"/>
          <p:nvPr/>
        </p:nvSpPr>
        <p:spPr>
          <a:xfrm>
            <a:off x="-23725" y="2125137"/>
            <a:ext cx="10197805" cy="774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25444">
              <a:defRPr/>
            </a:pPr>
            <a:r>
              <a:rPr kumimoji="1" lang="ja-JP" altLang="en-US" sz="2215" b="1" kern="0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出口：それぞれのキー</a:t>
            </a:r>
            <a:r>
              <a:rPr kumimoji="1" lang="ja-JP" altLang="en-US" sz="2215" b="1" kern="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を使うことで出口から全員が脱出できるようになる</a:t>
            </a:r>
            <a:endParaRPr kumimoji="1" lang="en-US" altLang="ja-JP" sz="2215" b="1" kern="0" dirty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r" defTabSz="1125444">
              <a:defRPr/>
            </a:pPr>
            <a:r>
              <a:rPr kumimoji="1" lang="ja-JP" altLang="en-US" sz="2215" b="1" kern="0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　　制限時間</a:t>
            </a:r>
            <a:r>
              <a:rPr kumimoji="1" lang="ja-JP" altLang="en-US" sz="2215" b="1" kern="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を過ぎると脱出に感づいた「</a:t>
            </a:r>
            <a:r>
              <a:rPr kumimoji="1" lang="ja-JP" altLang="en-US" sz="2215" b="1" kern="0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何か</a:t>
            </a:r>
            <a:r>
              <a:rPr kumimoji="1" lang="ja-JP" altLang="en-US" sz="2215" b="1" kern="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」に壊されてしまう</a:t>
            </a: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21C9156C-2AA7-44D2-8D74-B106DFF5508E}"/>
              </a:ext>
            </a:extLst>
          </p:cNvPr>
          <p:cNvCxnSpPr>
            <a:cxnSpLocks/>
          </p:cNvCxnSpPr>
          <p:nvPr/>
        </p:nvCxnSpPr>
        <p:spPr>
          <a:xfrm>
            <a:off x="24422" y="1325126"/>
            <a:ext cx="229590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5FC4AB1-31F9-44D6-842C-E4D8319049DA}"/>
              </a:ext>
            </a:extLst>
          </p:cNvPr>
          <p:cNvSpPr txBox="1"/>
          <p:nvPr/>
        </p:nvSpPr>
        <p:spPr>
          <a:xfrm>
            <a:off x="0" y="0"/>
            <a:ext cx="4618700" cy="925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16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ゲーム特徴</a:t>
            </a:r>
          </a:p>
        </p:txBody>
      </p: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6D1C2096-A696-4B96-8E30-CB924DA096FA}"/>
              </a:ext>
            </a:extLst>
          </p:cNvPr>
          <p:cNvGrpSpPr/>
          <p:nvPr/>
        </p:nvGrpSpPr>
        <p:grpSpPr>
          <a:xfrm rot="1960186">
            <a:off x="9648266" y="1433042"/>
            <a:ext cx="304871" cy="501574"/>
            <a:chOff x="386899" y="4062437"/>
            <a:chExt cx="408122" cy="7229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7" name="四角形: 角を丸くする 106">
              <a:extLst>
                <a:ext uri="{FF2B5EF4-FFF2-40B4-BE49-F238E27FC236}">
                  <a16:creationId xmlns:a16="http://schemas.microsoft.com/office/drawing/2014/main" id="{247F37B4-D3A4-4286-8FCC-F6B7BCC6729A}"/>
                </a:ext>
              </a:extLst>
            </p:cNvPr>
            <p:cNvSpPr/>
            <p:nvPr/>
          </p:nvSpPr>
          <p:spPr>
            <a:xfrm>
              <a:off x="386899" y="4062437"/>
              <a:ext cx="382925" cy="281748"/>
            </a:xfrm>
            <a:prstGeom prst="roundRect">
              <a:avLst/>
            </a:prstGeom>
            <a:solidFill>
              <a:srgbClr val="FFFF00"/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08" name="四角形: 角を丸くする 107">
              <a:extLst>
                <a:ext uri="{FF2B5EF4-FFF2-40B4-BE49-F238E27FC236}">
                  <a16:creationId xmlns:a16="http://schemas.microsoft.com/office/drawing/2014/main" id="{EB27A086-016E-4E14-9F7F-AA9B1F429E5F}"/>
                </a:ext>
              </a:extLst>
            </p:cNvPr>
            <p:cNvSpPr/>
            <p:nvPr/>
          </p:nvSpPr>
          <p:spPr>
            <a:xfrm>
              <a:off x="477938" y="4135464"/>
              <a:ext cx="200845" cy="135693"/>
            </a:xfrm>
            <a:prstGeom prst="roundRect">
              <a:avLst/>
            </a:prstGeom>
            <a:solidFill>
              <a:srgbClr val="4472C4">
                <a:lumMod val="75000"/>
              </a:srgbClr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72D0557C-7F3E-4C78-912C-F232BD09ED7F}"/>
                </a:ext>
              </a:extLst>
            </p:cNvPr>
            <p:cNvSpPr/>
            <p:nvPr/>
          </p:nvSpPr>
          <p:spPr>
            <a:xfrm>
              <a:off x="532467" y="4288024"/>
              <a:ext cx="88482" cy="497335"/>
            </a:xfrm>
            <a:prstGeom prst="rect">
              <a:avLst/>
            </a:prstGeom>
            <a:solidFill>
              <a:srgbClr val="FFFF00"/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EC955E2E-E422-4204-ABC3-A987698E4449}"/>
                </a:ext>
              </a:extLst>
            </p:cNvPr>
            <p:cNvSpPr/>
            <p:nvPr/>
          </p:nvSpPr>
          <p:spPr>
            <a:xfrm>
              <a:off x="559989" y="4704552"/>
              <a:ext cx="235032" cy="78439"/>
            </a:xfrm>
            <a:prstGeom prst="rect">
              <a:avLst/>
            </a:prstGeom>
            <a:solidFill>
              <a:srgbClr val="FFFF00"/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73D47417-3F6E-44CF-9127-F3739A01BFF8}"/>
                </a:ext>
              </a:extLst>
            </p:cNvPr>
            <p:cNvSpPr/>
            <p:nvPr/>
          </p:nvSpPr>
          <p:spPr>
            <a:xfrm>
              <a:off x="552056" y="4553087"/>
              <a:ext cx="214462" cy="78438"/>
            </a:xfrm>
            <a:prstGeom prst="rect">
              <a:avLst/>
            </a:prstGeom>
            <a:solidFill>
              <a:srgbClr val="FFFF00"/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494D5FD-66DF-468A-A5E2-766FCF50C68E}"/>
              </a:ext>
            </a:extLst>
          </p:cNvPr>
          <p:cNvGrpSpPr/>
          <p:nvPr/>
        </p:nvGrpSpPr>
        <p:grpSpPr>
          <a:xfrm>
            <a:off x="10243981" y="2394706"/>
            <a:ext cx="252214" cy="490127"/>
            <a:chOff x="7761491" y="4169865"/>
            <a:chExt cx="252214" cy="490127"/>
          </a:xfrm>
        </p:grpSpPr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D81A689A-C451-4E2B-9292-BA9E5457950C}"/>
                </a:ext>
              </a:extLst>
            </p:cNvPr>
            <p:cNvSpPr/>
            <p:nvPr/>
          </p:nvSpPr>
          <p:spPr>
            <a:xfrm>
              <a:off x="7761491" y="4169865"/>
              <a:ext cx="252214" cy="490127"/>
            </a:xfrm>
            <a:prstGeom prst="rect">
              <a:avLst/>
            </a:prstGeom>
            <a:solidFill>
              <a:sysClr val="windowText" lastClr="000000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C3D38560-FE68-481E-9AFB-28E27FD62F2C}"/>
                </a:ext>
              </a:extLst>
            </p:cNvPr>
            <p:cNvSpPr/>
            <p:nvPr/>
          </p:nvSpPr>
          <p:spPr>
            <a:xfrm>
              <a:off x="7815649" y="4245849"/>
              <a:ext cx="169818" cy="165937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1FE30137-219F-4C45-8887-007B500FC7A0}"/>
                </a:ext>
              </a:extLst>
            </p:cNvPr>
            <p:cNvSpPr/>
            <p:nvPr/>
          </p:nvSpPr>
          <p:spPr>
            <a:xfrm>
              <a:off x="7863195" y="4374186"/>
              <a:ext cx="80609" cy="157247"/>
            </a:xfrm>
            <a:prstGeom prst="rect">
              <a:avLst/>
            </a:prstGeom>
            <a:solidFill>
              <a:srgbClr val="FFFF00"/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D5F1B4D0-F58F-4B7C-BB71-641F0031A571}"/>
              </a:ext>
            </a:extLst>
          </p:cNvPr>
          <p:cNvSpPr txBox="1"/>
          <p:nvPr/>
        </p:nvSpPr>
        <p:spPr>
          <a:xfrm>
            <a:off x="5289553" y="3740524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キー</a:t>
            </a:r>
            <a:r>
              <a:rPr kumimoji="1" lang="ja-JP" altLang="en-US" sz="2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を見つけるためプレイヤーは施設内を巡回</a:t>
            </a: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3AE5602E-9754-4929-B3A0-78DCA4C4975D}"/>
              </a:ext>
            </a:extLst>
          </p:cNvPr>
          <p:cNvSpPr txBox="1"/>
          <p:nvPr/>
        </p:nvSpPr>
        <p:spPr>
          <a:xfrm>
            <a:off x="7600621" y="4164695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※</a:t>
            </a:r>
            <a:r>
              <a:rPr kumimoji="1" lang="ja-JP" altLang="en-US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複数人の時、プレイヤー同士は見えない</a:t>
            </a:r>
          </a:p>
        </p:txBody>
      </p: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D6B28F32-6ABE-4370-BB13-8D03934F1B8A}"/>
              </a:ext>
            </a:extLst>
          </p:cNvPr>
          <p:cNvGrpSpPr/>
          <p:nvPr/>
        </p:nvGrpSpPr>
        <p:grpSpPr>
          <a:xfrm>
            <a:off x="3712975" y="164150"/>
            <a:ext cx="4037936" cy="736853"/>
            <a:chOff x="4637534" y="368609"/>
            <a:chExt cx="3590702" cy="1232915"/>
          </a:xfrm>
        </p:grpSpPr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41424958-A0F2-4C0F-9A0F-BFB9A139C3C5}"/>
                </a:ext>
              </a:extLst>
            </p:cNvPr>
            <p:cNvSpPr txBox="1"/>
            <p:nvPr/>
          </p:nvSpPr>
          <p:spPr>
            <a:xfrm>
              <a:off x="4637534" y="524306"/>
              <a:ext cx="359070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u="sng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1</a:t>
              </a:r>
              <a:r>
                <a:rPr kumimoji="1" lang="ja-JP" altLang="en-US" sz="3200" u="sng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～４人モード</a:t>
              </a:r>
              <a:r>
                <a:rPr kumimoji="1" lang="ja-JP" altLang="en-US" sz="32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　「</a:t>
              </a:r>
              <a:r>
                <a:rPr kumimoji="1" lang="ja-JP" altLang="en-US" sz="3200" dirty="0">
                  <a:solidFill>
                    <a:srgbClr val="FF0000"/>
                  </a:solidFill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透走</a:t>
              </a:r>
              <a:r>
                <a:rPr kumimoji="1" lang="ja-JP" altLang="en-US" sz="32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」</a:t>
              </a:r>
            </a:p>
          </p:txBody>
        </p: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A9850EFD-6040-416B-B4F9-D3AB3DCFA33D}"/>
                </a:ext>
              </a:extLst>
            </p:cNvPr>
            <p:cNvSpPr txBox="1"/>
            <p:nvPr/>
          </p:nvSpPr>
          <p:spPr>
            <a:xfrm>
              <a:off x="7153309" y="368609"/>
              <a:ext cx="941283" cy="319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125444">
                <a:defRPr/>
              </a:pPr>
              <a:r>
                <a:rPr kumimoji="1" lang="ja-JP" altLang="en-US" sz="1477" b="1" kern="0" dirty="0"/>
                <a:t>とうそう</a:t>
              </a: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B190C98-0A51-4E00-88CE-7BD1E16AD9F5}"/>
              </a:ext>
            </a:extLst>
          </p:cNvPr>
          <p:cNvGrpSpPr/>
          <p:nvPr/>
        </p:nvGrpSpPr>
        <p:grpSpPr>
          <a:xfrm>
            <a:off x="254473" y="3344656"/>
            <a:ext cx="4905231" cy="2967740"/>
            <a:chOff x="318627" y="2937949"/>
            <a:chExt cx="5183071" cy="3135837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A9610F61-7098-4E07-B0D4-5B307CDF86C1}"/>
                </a:ext>
              </a:extLst>
            </p:cNvPr>
            <p:cNvGrpSpPr/>
            <p:nvPr/>
          </p:nvGrpSpPr>
          <p:grpSpPr>
            <a:xfrm>
              <a:off x="318627" y="2937949"/>
              <a:ext cx="5183071" cy="3135837"/>
              <a:chOff x="301026" y="3071121"/>
              <a:chExt cx="6082474" cy="3679991"/>
            </a:xfrm>
          </p:grpSpPr>
          <p:grpSp>
            <p:nvGrpSpPr>
              <p:cNvPr id="126" name="グループ化 125">
                <a:extLst>
                  <a:ext uri="{FF2B5EF4-FFF2-40B4-BE49-F238E27FC236}">
                    <a16:creationId xmlns:a16="http://schemas.microsoft.com/office/drawing/2014/main" id="{CFF77619-14C4-47F6-9FB9-B92839E7CC59}"/>
                  </a:ext>
                </a:extLst>
              </p:cNvPr>
              <p:cNvGrpSpPr/>
              <p:nvPr/>
            </p:nvGrpSpPr>
            <p:grpSpPr>
              <a:xfrm>
                <a:off x="301026" y="3071121"/>
                <a:ext cx="6082474" cy="3679991"/>
                <a:chOff x="529349" y="3302127"/>
                <a:chExt cx="6082474" cy="3679991"/>
              </a:xfrm>
            </p:grpSpPr>
            <p:grpSp>
              <p:nvGrpSpPr>
                <p:cNvPr id="2" name="グループ化 1">
                  <a:extLst>
                    <a:ext uri="{FF2B5EF4-FFF2-40B4-BE49-F238E27FC236}">
                      <a16:creationId xmlns:a16="http://schemas.microsoft.com/office/drawing/2014/main" id="{6237D11A-9D50-4708-BDE8-4EDC03698B62}"/>
                    </a:ext>
                  </a:extLst>
                </p:cNvPr>
                <p:cNvGrpSpPr/>
                <p:nvPr/>
              </p:nvGrpSpPr>
              <p:grpSpPr>
                <a:xfrm>
                  <a:off x="529349" y="3302127"/>
                  <a:ext cx="6082474" cy="3679991"/>
                  <a:chOff x="1708516" y="3073006"/>
                  <a:chExt cx="6082474" cy="3679991"/>
                </a:xfrm>
              </p:grpSpPr>
              <p:sp>
                <p:nvSpPr>
                  <p:cNvPr id="104" name="正方形/長方形 103">
                    <a:extLst>
                      <a:ext uri="{FF2B5EF4-FFF2-40B4-BE49-F238E27FC236}">
                        <a16:creationId xmlns:a16="http://schemas.microsoft.com/office/drawing/2014/main" id="{3A60337E-6F17-4D58-92CC-67DA2DE659BF}"/>
                      </a:ext>
                    </a:extLst>
                  </p:cNvPr>
                  <p:cNvSpPr/>
                  <p:nvPr/>
                </p:nvSpPr>
                <p:spPr>
                  <a:xfrm>
                    <a:off x="1710182" y="3073006"/>
                    <a:ext cx="6080808" cy="3328555"/>
                  </a:xfrm>
                  <a:prstGeom prst="rect">
                    <a:avLst/>
                  </a:prstGeom>
                  <a:solidFill>
                    <a:srgbClr val="4472C4">
                      <a:lumMod val="75000"/>
                    </a:srgbClr>
                  </a:solidFill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endParaRPr>
                  </a:p>
                </p:txBody>
              </p:sp>
              <p:sp>
                <p:nvSpPr>
                  <p:cNvPr id="40" name="正方形/長方形 39">
                    <a:extLst>
                      <a:ext uri="{FF2B5EF4-FFF2-40B4-BE49-F238E27FC236}">
                        <a16:creationId xmlns:a16="http://schemas.microsoft.com/office/drawing/2014/main" id="{C5A5C7B6-3BA9-4005-84A2-C81819E5DB38}"/>
                      </a:ext>
                    </a:extLst>
                  </p:cNvPr>
                  <p:cNvSpPr/>
                  <p:nvPr/>
                </p:nvSpPr>
                <p:spPr>
                  <a:xfrm>
                    <a:off x="6416931" y="4570591"/>
                    <a:ext cx="29353" cy="926096"/>
                  </a:xfrm>
                  <a:prstGeom prst="rect">
                    <a:avLst/>
                  </a:prstGeom>
                  <a:solidFill>
                    <a:srgbClr val="4472C4">
                      <a:lumMod val="75000"/>
                    </a:srgbClr>
                  </a:solidFill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endParaRPr>
                  </a:p>
                </p:txBody>
              </p:sp>
              <p:sp>
                <p:nvSpPr>
                  <p:cNvPr id="41" name="正方形/長方形 40">
                    <a:extLst>
                      <a:ext uri="{FF2B5EF4-FFF2-40B4-BE49-F238E27FC236}">
                        <a16:creationId xmlns:a16="http://schemas.microsoft.com/office/drawing/2014/main" id="{757DF4EA-5E54-43C3-BFD3-9428269E9ACC}"/>
                      </a:ext>
                    </a:extLst>
                  </p:cNvPr>
                  <p:cNvSpPr/>
                  <p:nvPr/>
                </p:nvSpPr>
                <p:spPr>
                  <a:xfrm>
                    <a:off x="3586981" y="4525091"/>
                    <a:ext cx="29353" cy="852358"/>
                  </a:xfrm>
                  <a:prstGeom prst="rect">
                    <a:avLst/>
                  </a:prstGeom>
                  <a:solidFill>
                    <a:srgbClr val="4472C4">
                      <a:lumMod val="75000"/>
                    </a:srgbClr>
                  </a:solidFill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endParaRPr>
                  </a:p>
                </p:txBody>
              </p:sp>
              <p:sp>
                <p:nvSpPr>
                  <p:cNvPr id="42" name="正方形/長方形 41">
                    <a:extLst>
                      <a:ext uri="{FF2B5EF4-FFF2-40B4-BE49-F238E27FC236}">
                        <a16:creationId xmlns:a16="http://schemas.microsoft.com/office/drawing/2014/main" id="{4D282729-7EF1-4926-B736-321DA4DADA1A}"/>
                      </a:ext>
                    </a:extLst>
                  </p:cNvPr>
                  <p:cNvSpPr/>
                  <p:nvPr/>
                </p:nvSpPr>
                <p:spPr>
                  <a:xfrm flipH="1">
                    <a:off x="4142234" y="3649881"/>
                    <a:ext cx="29353" cy="904564"/>
                  </a:xfrm>
                  <a:prstGeom prst="rect">
                    <a:avLst/>
                  </a:prstGeom>
                  <a:solidFill>
                    <a:srgbClr val="4472C4">
                      <a:lumMod val="75000"/>
                    </a:srgbClr>
                  </a:solidFill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endParaRPr>
                  </a:p>
                </p:txBody>
              </p:sp>
              <p:sp>
                <p:nvSpPr>
                  <p:cNvPr id="43" name="正方形/長方形 42">
                    <a:extLst>
                      <a:ext uri="{FF2B5EF4-FFF2-40B4-BE49-F238E27FC236}">
                        <a16:creationId xmlns:a16="http://schemas.microsoft.com/office/drawing/2014/main" id="{3A5539D1-4F19-44FA-81D5-B971F3FF5D86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5095894" y="3629818"/>
                    <a:ext cx="29353" cy="1819900"/>
                  </a:xfrm>
                  <a:prstGeom prst="rect">
                    <a:avLst/>
                  </a:prstGeom>
                  <a:solidFill>
                    <a:srgbClr val="4472C4">
                      <a:lumMod val="75000"/>
                    </a:srgbClr>
                  </a:solidFill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endParaRPr>
                  </a:p>
                </p:txBody>
              </p:sp>
              <p:sp>
                <p:nvSpPr>
                  <p:cNvPr id="44" name="正方形/長方形 43">
                    <a:extLst>
                      <a:ext uri="{FF2B5EF4-FFF2-40B4-BE49-F238E27FC236}">
                        <a16:creationId xmlns:a16="http://schemas.microsoft.com/office/drawing/2014/main" id="{8D863728-9042-410A-B430-BB410A3E6D6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512657" y="3250104"/>
                    <a:ext cx="29353" cy="770200"/>
                  </a:xfrm>
                  <a:prstGeom prst="rect">
                    <a:avLst/>
                  </a:prstGeom>
                  <a:solidFill>
                    <a:srgbClr val="4472C4">
                      <a:lumMod val="75000"/>
                    </a:srgbClr>
                  </a:solidFill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endParaRPr>
                  </a:p>
                </p:txBody>
              </p:sp>
              <p:sp>
                <p:nvSpPr>
                  <p:cNvPr id="45" name="正方形/長方形 44">
                    <a:extLst>
                      <a:ext uri="{FF2B5EF4-FFF2-40B4-BE49-F238E27FC236}">
                        <a16:creationId xmlns:a16="http://schemas.microsoft.com/office/drawing/2014/main" id="{73B3E9E6-AC2C-4E07-8117-8CA4E9C2FD3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005844" y="3260864"/>
                    <a:ext cx="29353" cy="770200"/>
                  </a:xfrm>
                  <a:prstGeom prst="rect">
                    <a:avLst/>
                  </a:prstGeom>
                  <a:solidFill>
                    <a:srgbClr val="4472C4">
                      <a:lumMod val="75000"/>
                    </a:srgbClr>
                  </a:solidFill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endParaRPr>
                  </a:p>
                </p:txBody>
              </p:sp>
              <p:sp>
                <p:nvSpPr>
                  <p:cNvPr id="46" name="正方形/長方形 45">
                    <a:extLst>
                      <a:ext uri="{FF2B5EF4-FFF2-40B4-BE49-F238E27FC236}">
                        <a16:creationId xmlns:a16="http://schemas.microsoft.com/office/drawing/2014/main" id="{7D5716B2-F08B-48F3-BB38-9EA2F06875E9}"/>
                      </a:ext>
                    </a:extLst>
                  </p:cNvPr>
                  <p:cNvSpPr/>
                  <p:nvPr/>
                </p:nvSpPr>
                <p:spPr>
                  <a:xfrm flipH="1">
                    <a:off x="6011499" y="3660641"/>
                    <a:ext cx="29353" cy="1819900"/>
                  </a:xfrm>
                  <a:prstGeom prst="rect">
                    <a:avLst/>
                  </a:prstGeom>
                  <a:solidFill>
                    <a:srgbClr val="4472C4">
                      <a:lumMod val="75000"/>
                    </a:srgbClr>
                  </a:solidFill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endParaRPr>
                  </a:p>
                </p:txBody>
              </p:sp>
              <p:sp>
                <p:nvSpPr>
                  <p:cNvPr id="47" name="正方形/長方形 46">
                    <a:extLst>
                      <a:ext uri="{FF2B5EF4-FFF2-40B4-BE49-F238E27FC236}">
                        <a16:creationId xmlns:a16="http://schemas.microsoft.com/office/drawing/2014/main" id="{ECC0A7B1-6321-49FD-9A77-92A4206488E1}"/>
                      </a:ext>
                    </a:extLst>
                  </p:cNvPr>
                  <p:cNvSpPr/>
                  <p:nvPr/>
                </p:nvSpPr>
                <p:spPr>
                  <a:xfrm flipH="1">
                    <a:off x="5574727" y="4984485"/>
                    <a:ext cx="29353" cy="1410254"/>
                  </a:xfrm>
                  <a:prstGeom prst="rect">
                    <a:avLst/>
                  </a:prstGeom>
                  <a:solidFill>
                    <a:srgbClr val="4472C4">
                      <a:lumMod val="75000"/>
                    </a:srgbClr>
                  </a:solidFill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endParaRPr>
                  </a:p>
                </p:txBody>
              </p:sp>
              <p:sp>
                <p:nvSpPr>
                  <p:cNvPr id="48" name="正方形/長方形 47">
                    <a:extLst>
                      <a:ext uri="{FF2B5EF4-FFF2-40B4-BE49-F238E27FC236}">
                        <a16:creationId xmlns:a16="http://schemas.microsoft.com/office/drawing/2014/main" id="{B26EFED1-7463-48A4-8C12-021E19CDAFE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093928" y="3872062"/>
                    <a:ext cx="29353" cy="1364766"/>
                  </a:xfrm>
                  <a:prstGeom prst="rect">
                    <a:avLst/>
                  </a:prstGeom>
                  <a:solidFill>
                    <a:srgbClr val="4472C4">
                      <a:lumMod val="75000"/>
                    </a:srgbClr>
                  </a:solidFill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endParaRPr>
                  </a:p>
                </p:txBody>
              </p:sp>
              <p:sp>
                <p:nvSpPr>
                  <p:cNvPr id="49" name="正方形/長方形 48">
                    <a:extLst>
                      <a:ext uri="{FF2B5EF4-FFF2-40B4-BE49-F238E27FC236}">
                        <a16:creationId xmlns:a16="http://schemas.microsoft.com/office/drawing/2014/main" id="{A162E667-2C15-409E-AC3F-C1DB1EB70DA3}"/>
                      </a:ext>
                    </a:extLst>
                  </p:cNvPr>
                  <p:cNvSpPr/>
                  <p:nvPr/>
                </p:nvSpPr>
                <p:spPr>
                  <a:xfrm>
                    <a:off x="6414911" y="4335755"/>
                    <a:ext cx="29353" cy="218689"/>
                  </a:xfrm>
                  <a:prstGeom prst="rect">
                    <a:avLst/>
                  </a:prstGeom>
                  <a:solidFill>
                    <a:srgbClr val="4472C4">
                      <a:lumMod val="75000"/>
                    </a:srgbClr>
                  </a:solidFill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endParaRPr>
                  </a:p>
                </p:txBody>
              </p:sp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012F4FEC-9150-4B6B-B8F1-C682E6ACF2FE}"/>
                      </a:ext>
                    </a:extLst>
                  </p:cNvPr>
                  <p:cNvSpPr/>
                  <p:nvPr/>
                </p:nvSpPr>
                <p:spPr>
                  <a:xfrm>
                    <a:off x="6379906" y="3660641"/>
                    <a:ext cx="29353" cy="218689"/>
                  </a:xfrm>
                  <a:prstGeom prst="rect">
                    <a:avLst/>
                  </a:prstGeom>
                  <a:solidFill>
                    <a:srgbClr val="4472C4">
                      <a:lumMod val="75000"/>
                    </a:srgbClr>
                  </a:solidFill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endParaRPr>
                  </a:p>
                </p:txBody>
              </p:sp>
              <p:sp>
                <p:nvSpPr>
                  <p:cNvPr id="51" name="正方形/長方形 50">
                    <a:extLst>
                      <a:ext uri="{FF2B5EF4-FFF2-40B4-BE49-F238E27FC236}">
                        <a16:creationId xmlns:a16="http://schemas.microsoft.com/office/drawing/2014/main" id="{604795C4-B767-4EEC-B9E6-AF26B21C3BE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520889" y="3536620"/>
                    <a:ext cx="29353" cy="218689"/>
                  </a:xfrm>
                  <a:prstGeom prst="rect">
                    <a:avLst/>
                  </a:prstGeom>
                  <a:solidFill>
                    <a:srgbClr val="4472C4">
                      <a:lumMod val="75000"/>
                    </a:srgbClr>
                  </a:solidFill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endParaRPr>
                  </a:p>
                </p:txBody>
              </p:sp>
              <p:sp>
                <p:nvSpPr>
                  <p:cNvPr id="52" name="正方形/長方形 51">
                    <a:extLst>
                      <a:ext uri="{FF2B5EF4-FFF2-40B4-BE49-F238E27FC236}">
                        <a16:creationId xmlns:a16="http://schemas.microsoft.com/office/drawing/2014/main" id="{01FCDBF6-CC88-4A74-AC38-F251A9A55009}"/>
                      </a:ext>
                    </a:extLst>
                  </p:cNvPr>
                  <p:cNvSpPr/>
                  <p:nvPr/>
                </p:nvSpPr>
                <p:spPr>
                  <a:xfrm>
                    <a:off x="6625667" y="3564064"/>
                    <a:ext cx="29353" cy="96576"/>
                  </a:xfrm>
                  <a:prstGeom prst="rect">
                    <a:avLst/>
                  </a:prstGeom>
                  <a:solidFill>
                    <a:srgbClr val="4472C4">
                      <a:lumMod val="75000"/>
                    </a:srgbClr>
                  </a:solidFill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endParaRPr>
                  </a:p>
                </p:txBody>
              </p:sp>
              <p:sp>
                <p:nvSpPr>
                  <p:cNvPr id="53" name="正方形/長方形 52">
                    <a:extLst>
                      <a:ext uri="{FF2B5EF4-FFF2-40B4-BE49-F238E27FC236}">
                        <a16:creationId xmlns:a16="http://schemas.microsoft.com/office/drawing/2014/main" id="{BC350D42-8C2C-4DA3-BCA6-6EA65E5108AB}"/>
                      </a:ext>
                    </a:extLst>
                  </p:cNvPr>
                  <p:cNvSpPr/>
                  <p:nvPr/>
                </p:nvSpPr>
                <p:spPr>
                  <a:xfrm>
                    <a:off x="6615557" y="3078764"/>
                    <a:ext cx="29353" cy="96576"/>
                  </a:xfrm>
                  <a:prstGeom prst="rect">
                    <a:avLst/>
                  </a:prstGeom>
                  <a:solidFill>
                    <a:srgbClr val="4472C4">
                      <a:lumMod val="75000"/>
                    </a:srgbClr>
                  </a:solidFill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endParaRPr>
                  </a:p>
                </p:txBody>
              </p:sp>
              <p:sp>
                <p:nvSpPr>
                  <p:cNvPr id="54" name="正方形/長方形 53">
                    <a:extLst>
                      <a:ext uri="{FF2B5EF4-FFF2-40B4-BE49-F238E27FC236}">
                        <a16:creationId xmlns:a16="http://schemas.microsoft.com/office/drawing/2014/main" id="{C6B7462B-0BAE-4E38-9903-F4CD2CAEA0B3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5384101" y="4796238"/>
                    <a:ext cx="29353" cy="400259"/>
                  </a:xfrm>
                  <a:prstGeom prst="rect">
                    <a:avLst/>
                  </a:prstGeom>
                  <a:solidFill>
                    <a:srgbClr val="4472C4">
                      <a:lumMod val="75000"/>
                    </a:srgbClr>
                  </a:solidFill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endParaRPr>
                  </a:p>
                </p:txBody>
              </p:sp>
              <p:sp>
                <p:nvSpPr>
                  <p:cNvPr id="55" name="正方形/長方形 54">
                    <a:extLst>
                      <a:ext uri="{FF2B5EF4-FFF2-40B4-BE49-F238E27FC236}">
                        <a16:creationId xmlns:a16="http://schemas.microsoft.com/office/drawing/2014/main" id="{99118944-7767-4C50-9D43-84998639FE01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4363461" y="4663538"/>
                    <a:ext cx="29353" cy="665658"/>
                  </a:xfrm>
                  <a:prstGeom prst="rect">
                    <a:avLst/>
                  </a:prstGeom>
                  <a:solidFill>
                    <a:srgbClr val="4472C4">
                      <a:lumMod val="75000"/>
                    </a:srgbClr>
                  </a:solidFill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endParaRPr>
                  </a:p>
                </p:txBody>
              </p:sp>
              <p:sp>
                <p:nvSpPr>
                  <p:cNvPr id="56" name="正方形/長方形 55">
                    <a:extLst>
                      <a:ext uri="{FF2B5EF4-FFF2-40B4-BE49-F238E27FC236}">
                        <a16:creationId xmlns:a16="http://schemas.microsoft.com/office/drawing/2014/main" id="{61A04D7F-DE2B-412A-89CB-BD659F228166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4015826" y="5735903"/>
                    <a:ext cx="29353" cy="665658"/>
                  </a:xfrm>
                  <a:prstGeom prst="rect">
                    <a:avLst/>
                  </a:prstGeom>
                  <a:solidFill>
                    <a:srgbClr val="4472C4">
                      <a:lumMod val="75000"/>
                    </a:srgbClr>
                  </a:solidFill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endParaRPr>
                  </a:p>
                </p:txBody>
              </p:sp>
              <p:sp>
                <p:nvSpPr>
                  <p:cNvPr id="57" name="正方形/長方形 56">
                    <a:extLst>
                      <a:ext uri="{FF2B5EF4-FFF2-40B4-BE49-F238E27FC236}">
                        <a16:creationId xmlns:a16="http://schemas.microsoft.com/office/drawing/2014/main" id="{3004ED85-1B6C-43A6-8992-AB986BE64183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4013049" y="4981690"/>
                    <a:ext cx="29353" cy="400259"/>
                  </a:xfrm>
                  <a:prstGeom prst="rect">
                    <a:avLst/>
                  </a:prstGeom>
                  <a:solidFill>
                    <a:srgbClr val="4472C4">
                      <a:lumMod val="75000"/>
                    </a:srgbClr>
                  </a:solidFill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endParaRPr>
                  </a:p>
                </p:txBody>
              </p:sp>
              <p:sp>
                <p:nvSpPr>
                  <p:cNvPr id="58" name="正方形/長方形 57">
                    <a:extLst>
                      <a:ext uri="{FF2B5EF4-FFF2-40B4-BE49-F238E27FC236}">
                        <a16:creationId xmlns:a16="http://schemas.microsoft.com/office/drawing/2014/main" id="{925A22ED-C4D8-41DB-BA79-E9F19C4C97B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135507" y="5512611"/>
                    <a:ext cx="29354" cy="878437"/>
                  </a:xfrm>
                  <a:prstGeom prst="rect">
                    <a:avLst/>
                  </a:prstGeom>
                  <a:solidFill>
                    <a:srgbClr val="4472C4">
                      <a:lumMod val="75000"/>
                    </a:srgbClr>
                  </a:solidFill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endParaRPr>
                  </a:p>
                </p:txBody>
              </p:sp>
              <p:sp>
                <p:nvSpPr>
                  <p:cNvPr id="59" name="正方形/長方形 58">
                    <a:extLst>
                      <a:ext uri="{FF2B5EF4-FFF2-40B4-BE49-F238E27FC236}">
                        <a16:creationId xmlns:a16="http://schemas.microsoft.com/office/drawing/2014/main" id="{6D235FA0-645F-4CF2-A838-FC30C74E0E0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177755" y="3661307"/>
                    <a:ext cx="29353" cy="852358"/>
                  </a:xfrm>
                  <a:prstGeom prst="rect">
                    <a:avLst/>
                  </a:prstGeom>
                  <a:solidFill>
                    <a:srgbClr val="4472C4">
                      <a:lumMod val="75000"/>
                    </a:srgbClr>
                  </a:solidFill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endParaRPr>
                  </a:p>
                </p:txBody>
              </p:sp>
              <p:sp>
                <p:nvSpPr>
                  <p:cNvPr id="60" name="正方形/長方形 59">
                    <a:extLst>
                      <a:ext uri="{FF2B5EF4-FFF2-40B4-BE49-F238E27FC236}">
                        <a16:creationId xmlns:a16="http://schemas.microsoft.com/office/drawing/2014/main" id="{D7E09B84-111D-4A11-B24E-3240D8532D67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2736899" y="3078764"/>
                    <a:ext cx="29353" cy="1023398"/>
                  </a:xfrm>
                  <a:prstGeom prst="rect">
                    <a:avLst/>
                  </a:prstGeom>
                  <a:solidFill>
                    <a:srgbClr val="4472C4">
                      <a:lumMod val="75000"/>
                    </a:srgbClr>
                  </a:solidFill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endParaRPr>
                  </a:p>
                </p:txBody>
              </p:sp>
              <p:sp>
                <p:nvSpPr>
                  <p:cNvPr id="61" name="正方形/長方形 60">
                    <a:extLst>
                      <a:ext uri="{FF2B5EF4-FFF2-40B4-BE49-F238E27FC236}">
                        <a16:creationId xmlns:a16="http://schemas.microsoft.com/office/drawing/2014/main" id="{CE7428E1-741A-4B33-AD5D-8A609BFCC30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477318" y="3712276"/>
                    <a:ext cx="29767" cy="699936"/>
                  </a:xfrm>
                  <a:prstGeom prst="rect">
                    <a:avLst/>
                  </a:prstGeom>
                  <a:solidFill>
                    <a:srgbClr val="4472C4">
                      <a:lumMod val="75000"/>
                    </a:srgbClr>
                  </a:solidFill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endParaRPr>
                  </a:p>
                </p:txBody>
              </p:sp>
              <p:sp>
                <p:nvSpPr>
                  <p:cNvPr id="62" name="正方形/長方形 61">
                    <a:extLst>
                      <a:ext uri="{FF2B5EF4-FFF2-40B4-BE49-F238E27FC236}">
                        <a16:creationId xmlns:a16="http://schemas.microsoft.com/office/drawing/2014/main" id="{22B8DC32-EAE6-4A5B-94C8-ACDFD3F20CFC}"/>
                      </a:ext>
                    </a:extLst>
                  </p:cNvPr>
                  <p:cNvSpPr/>
                  <p:nvPr/>
                </p:nvSpPr>
                <p:spPr>
                  <a:xfrm>
                    <a:off x="5249588" y="3620527"/>
                    <a:ext cx="29353" cy="932932"/>
                  </a:xfrm>
                  <a:prstGeom prst="rect">
                    <a:avLst/>
                  </a:prstGeom>
                  <a:solidFill>
                    <a:srgbClr val="4472C4">
                      <a:lumMod val="75000"/>
                    </a:srgbClr>
                  </a:solidFill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endParaRPr>
                  </a:p>
                </p:txBody>
              </p:sp>
              <p:sp>
                <p:nvSpPr>
                  <p:cNvPr id="63" name="正方形/長方形 62">
                    <a:extLst>
                      <a:ext uri="{FF2B5EF4-FFF2-40B4-BE49-F238E27FC236}">
                        <a16:creationId xmlns:a16="http://schemas.microsoft.com/office/drawing/2014/main" id="{C1686F8B-2BA3-4152-86E5-4317AF1259C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833796" y="5027481"/>
                    <a:ext cx="29767" cy="699936"/>
                  </a:xfrm>
                  <a:prstGeom prst="rect">
                    <a:avLst/>
                  </a:prstGeom>
                  <a:solidFill>
                    <a:srgbClr val="4472C4">
                      <a:lumMod val="75000"/>
                    </a:srgbClr>
                  </a:solidFill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endParaRPr>
                  </a:p>
                </p:txBody>
              </p:sp>
              <p:sp>
                <p:nvSpPr>
                  <p:cNvPr id="64" name="正方形/長方形 63">
                    <a:extLst>
                      <a:ext uri="{FF2B5EF4-FFF2-40B4-BE49-F238E27FC236}">
                        <a16:creationId xmlns:a16="http://schemas.microsoft.com/office/drawing/2014/main" id="{117CC889-1739-4C6D-B456-9478964769E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207601" y="3333091"/>
                    <a:ext cx="29353" cy="438935"/>
                  </a:xfrm>
                  <a:prstGeom prst="rect">
                    <a:avLst/>
                  </a:prstGeom>
                  <a:solidFill>
                    <a:srgbClr val="4472C4">
                      <a:lumMod val="75000"/>
                    </a:srgbClr>
                  </a:solidFill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endParaRPr>
                  </a:p>
                </p:txBody>
              </p:sp>
              <p:sp>
                <p:nvSpPr>
                  <p:cNvPr id="65" name="正方形/長方形 64">
                    <a:extLst>
                      <a:ext uri="{FF2B5EF4-FFF2-40B4-BE49-F238E27FC236}">
                        <a16:creationId xmlns:a16="http://schemas.microsoft.com/office/drawing/2014/main" id="{A56089C7-B8A0-4CCC-8FCD-479DE0E1888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096937" y="4040003"/>
                    <a:ext cx="29354" cy="1009440"/>
                  </a:xfrm>
                  <a:prstGeom prst="rect">
                    <a:avLst/>
                  </a:prstGeom>
                  <a:solidFill>
                    <a:srgbClr val="4472C4">
                      <a:lumMod val="75000"/>
                    </a:srgbClr>
                  </a:solidFill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endParaRPr>
                  </a:p>
                </p:txBody>
              </p:sp>
              <p:sp>
                <p:nvSpPr>
                  <p:cNvPr id="66" name="正方形/長方形 65">
                    <a:extLst>
                      <a:ext uri="{FF2B5EF4-FFF2-40B4-BE49-F238E27FC236}">
                        <a16:creationId xmlns:a16="http://schemas.microsoft.com/office/drawing/2014/main" id="{54105A58-2F29-4880-8386-5F6C3E646D7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649034" y="4014299"/>
                    <a:ext cx="29353" cy="146374"/>
                  </a:xfrm>
                  <a:prstGeom prst="rect">
                    <a:avLst/>
                  </a:prstGeom>
                  <a:solidFill>
                    <a:srgbClr val="4472C4">
                      <a:lumMod val="75000"/>
                    </a:srgbClr>
                  </a:solidFill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endParaRPr>
                  </a:p>
                </p:txBody>
              </p:sp>
              <p:sp>
                <p:nvSpPr>
                  <p:cNvPr id="67" name="正方形/長方形 66">
                    <a:extLst>
                      <a:ext uri="{FF2B5EF4-FFF2-40B4-BE49-F238E27FC236}">
                        <a16:creationId xmlns:a16="http://schemas.microsoft.com/office/drawing/2014/main" id="{46C15019-7CD0-4536-B8C5-DDA5465E69A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887416" y="3889850"/>
                    <a:ext cx="29353" cy="387154"/>
                  </a:xfrm>
                  <a:prstGeom prst="rect">
                    <a:avLst/>
                  </a:prstGeom>
                  <a:solidFill>
                    <a:srgbClr val="4472C4">
                      <a:lumMod val="75000"/>
                    </a:srgbClr>
                  </a:solidFill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endParaRPr>
                  </a:p>
                </p:txBody>
              </p:sp>
              <p:sp>
                <p:nvSpPr>
                  <p:cNvPr id="68" name="正方形/長方形 67">
                    <a:extLst>
                      <a:ext uri="{FF2B5EF4-FFF2-40B4-BE49-F238E27FC236}">
                        <a16:creationId xmlns:a16="http://schemas.microsoft.com/office/drawing/2014/main" id="{ADA7ADD8-0E70-4BE4-8D77-1704E1DB325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871660" y="4389144"/>
                    <a:ext cx="29355" cy="330605"/>
                  </a:xfrm>
                  <a:prstGeom prst="rect">
                    <a:avLst/>
                  </a:prstGeom>
                  <a:solidFill>
                    <a:srgbClr val="4472C4">
                      <a:lumMod val="75000"/>
                    </a:srgbClr>
                  </a:solidFill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endParaRPr>
                  </a:p>
                </p:txBody>
              </p:sp>
              <p:sp>
                <p:nvSpPr>
                  <p:cNvPr id="69" name="正方形/長方形 68">
                    <a:extLst>
                      <a:ext uri="{FF2B5EF4-FFF2-40B4-BE49-F238E27FC236}">
                        <a16:creationId xmlns:a16="http://schemas.microsoft.com/office/drawing/2014/main" id="{16C151B7-E8C1-42F7-9B78-A868EB3D86E9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2544143" y="4545409"/>
                    <a:ext cx="29354" cy="918017"/>
                  </a:xfrm>
                  <a:prstGeom prst="rect">
                    <a:avLst/>
                  </a:prstGeom>
                  <a:solidFill>
                    <a:srgbClr val="4472C4">
                      <a:lumMod val="75000"/>
                    </a:srgbClr>
                  </a:solidFill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endParaRPr>
                  </a:p>
                </p:txBody>
              </p:sp>
              <p:sp>
                <p:nvSpPr>
                  <p:cNvPr id="70" name="正方形/長方形 69">
                    <a:extLst>
                      <a:ext uri="{FF2B5EF4-FFF2-40B4-BE49-F238E27FC236}">
                        <a16:creationId xmlns:a16="http://schemas.microsoft.com/office/drawing/2014/main" id="{25CF34A0-F125-40D9-AF98-1C74DF623C2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064171" y="5735902"/>
                    <a:ext cx="29354" cy="180892"/>
                  </a:xfrm>
                  <a:prstGeom prst="rect">
                    <a:avLst/>
                  </a:prstGeom>
                  <a:solidFill>
                    <a:srgbClr val="4472C4">
                      <a:lumMod val="75000"/>
                    </a:srgbClr>
                  </a:solidFill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endParaRPr>
                  </a:p>
                </p:txBody>
              </p:sp>
              <p:sp>
                <p:nvSpPr>
                  <p:cNvPr id="71" name="正方形/長方形 70">
                    <a:extLst>
                      <a:ext uri="{FF2B5EF4-FFF2-40B4-BE49-F238E27FC236}">
                        <a16:creationId xmlns:a16="http://schemas.microsoft.com/office/drawing/2014/main" id="{AB6A47CB-50A3-45BA-B1F7-4E6398AC723F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2839432" y="5147818"/>
                    <a:ext cx="29353" cy="1508595"/>
                  </a:xfrm>
                  <a:prstGeom prst="rect">
                    <a:avLst/>
                  </a:prstGeom>
                  <a:solidFill>
                    <a:srgbClr val="4472C4">
                      <a:lumMod val="75000"/>
                    </a:srgbClr>
                  </a:solidFill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endParaRPr>
                  </a:p>
                </p:txBody>
              </p:sp>
              <p:sp>
                <p:nvSpPr>
                  <p:cNvPr id="72" name="正方形/長方形 71">
                    <a:extLst>
                      <a:ext uri="{FF2B5EF4-FFF2-40B4-BE49-F238E27FC236}">
                        <a16:creationId xmlns:a16="http://schemas.microsoft.com/office/drawing/2014/main" id="{432F26A6-A2AE-407F-8C06-BCFDB58D9FFA}"/>
                      </a:ext>
                    </a:extLst>
                  </p:cNvPr>
                  <p:cNvSpPr/>
                  <p:nvPr/>
                </p:nvSpPr>
                <p:spPr>
                  <a:xfrm flipH="1">
                    <a:off x="2997061" y="4998777"/>
                    <a:ext cx="29354" cy="918017"/>
                  </a:xfrm>
                  <a:prstGeom prst="rect">
                    <a:avLst/>
                  </a:prstGeom>
                  <a:solidFill>
                    <a:srgbClr val="4472C4">
                      <a:lumMod val="75000"/>
                    </a:srgbClr>
                  </a:solidFill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endParaRPr>
                  </a:p>
                </p:txBody>
              </p:sp>
              <p:sp>
                <p:nvSpPr>
                  <p:cNvPr id="73" name="正方形/長方形 72">
                    <a:extLst>
                      <a:ext uri="{FF2B5EF4-FFF2-40B4-BE49-F238E27FC236}">
                        <a16:creationId xmlns:a16="http://schemas.microsoft.com/office/drawing/2014/main" id="{A76A448E-7F89-41B7-A8DA-899978B4DEE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085248" y="5008466"/>
                    <a:ext cx="29354" cy="180892"/>
                  </a:xfrm>
                  <a:prstGeom prst="rect">
                    <a:avLst/>
                  </a:prstGeom>
                  <a:solidFill>
                    <a:srgbClr val="4472C4">
                      <a:lumMod val="75000"/>
                    </a:srgbClr>
                  </a:solidFill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endParaRPr>
                  </a:p>
                </p:txBody>
              </p:sp>
              <p:sp>
                <p:nvSpPr>
                  <p:cNvPr id="75" name="正方形/長方形 74">
                    <a:extLst>
                      <a:ext uri="{FF2B5EF4-FFF2-40B4-BE49-F238E27FC236}">
                        <a16:creationId xmlns:a16="http://schemas.microsoft.com/office/drawing/2014/main" id="{D7F24707-7B6B-44C6-9D94-5C6778BDFA0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160632" y="6338902"/>
                    <a:ext cx="338063" cy="490127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endParaRPr>
                  </a:p>
                </p:txBody>
              </p:sp>
              <p:grpSp>
                <p:nvGrpSpPr>
                  <p:cNvPr id="77" name="グループ化 76">
                    <a:extLst>
                      <a:ext uri="{FF2B5EF4-FFF2-40B4-BE49-F238E27FC236}">
                        <a16:creationId xmlns:a16="http://schemas.microsoft.com/office/drawing/2014/main" id="{D84A403F-BA08-4D94-9218-1C319C083FE2}"/>
                      </a:ext>
                    </a:extLst>
                  </p:cNvPr>
                  <p:cNvGrpSpPr/>
                  <p:nvPr/>
                </p:nvGrpSpPr>
                <p:grpSpPr>
                  <a:xfrm>
                    <a:off x="5238364" y="6432587"/>
                    <a:ext cx="169818" cy="285574"/>
                    <a:chOff x="10929386" y="4667234"/>
                    <a:chExt cx="264501" cy="444798"/>
                  </a:xfrm>
                </p:grpSpPr>
                <p:sp>
                  <p:nvSpPr>
                    <p:cNvPr id="100" name="楕円 99">
                      <a:extLst>
                        <a:ext uri="{FF2B5EF4-FFF2-40B4-BE49-F238E27FC236}">
                          <a16:creationId xmlns:a16="http://schemas.microsoft.com/office/drawing/2014/main" id="{44D9882B-9507-40D6-9FFE-9F730F3AD9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29386" y="4667234"/>
                      <a:ext cx="264501" cy="258454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101" name="正方形/長方形 100">
                      <a:extLst>
                        <a:ext uri="{FF2B5EF4-FFF2-40B4-BE49-F238E27FC236}">
                          <a16:creationId xmlns:a16="http://schemas.microsoft.com/office/drawing/2014/main" id="{3F58A39E-54D0-4E9F-AFA9-47CBCB4094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003423" y="4867112"/>
                      <a:ext cx="125554" cy="244920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79" name="グループ化 78">
                    <a:extLst>
                      <a:ext uri="{FF2B5EF4-FFF2-40B4-BE49-F238E27FC236}">
                        <a16:creationId xmlns:a16="http://schemas.microsoft.com/office/drawing/2014/main" id="{8A3EF6A6-6AA0-4FD6-963B-6F3E60AF4724}"/>
                      </a:ext>
                    </a:extLst>
                  </p:cNvPr>
                  <p:cNvGrpSpPr/>
                  <p:nvPr/>
                </p:nvGrpSpPr>
                <p:grpSpPr>
                  <a:xfrm rot="1577775">
                    <a:off x="2695744" y="5539744"/>
                    <a:ext cx="160871" cy="264665"/>
                    <a:chOff x="386899" y="4062437"/>
                    <a:chExt cx="408122" cy="722922"/>
                  </a:xfr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93" name="四角形: 角を丸くする 92">
                      <a:extLst>
                        <a:ext uri="{FF2B5EF4-FFF2-40B4-BE49-F238E27FC236}">
                          <a16:creationId xmlns:a16="http://schemas.microsoft.com/office/drawing/2014/main" id="{1D744A56-16B5-4AB3-BDD4-65FBD91252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899" y="4062437"/>
                      <a:ext cx="382925" cy="281748"/>
                    </a:xfrm>
                    <a:prstGeom prst="roundRect">
                      <a:avLst/>
                    </a:prstGeom>
                    <a:solidFill>
                      <a:srgbClr val="FFFF00"/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94" name="四角形: 角を丸くする 93">
                      <a:extLst>
                        <a:ext uri="{FF2B5EF4-FFF2-40B4-BE49-F238E27FC236}">
                          <a16:creationId xmlns:a16="http://schemas.microsoft.com/office/drawing/2014/main" id="{15727673-BA4D-4509-A2DE-22614AA1FA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938" y="4135464"/>
                      <a:ext cx="200845" cy="135693"/>
                    </a:xfrm>
                    <a:prstGeom prst="roundRect">
                      <a:avLst/>
                    </a:prstGeom>
                    <a:solidFill>
                      <a:srgbClr val="4472C4">
                        <a:lumMod val="75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95" name="正方形/長方形 94">
                      <a:extLst>
                        <a:ext uri="{FF2B5EF4-FFF2-40B4-BE49-F238E27FC236}">
                          <a16:creationId xmlns:a16="http://schemas.microsoft.com/office/drawing/2014/main" id="{D5B2E1C2-EEFE-4F5E-998C-A91113DA7D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2467" y="4288024"/>
                      <a:ext cx="88482" cy="497335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96" name="正方形/長方形 95">
                      <a:extLst>
                        <a:ext uri="{FF2B5EF4-FFF2-40B4-BE49-F238E27FC236}">
                          <a16:creationId xmlns:a16="http://schemas.microsoft.com/office/drawing/2014/main" id="{D1245998-6D9D-434A-94C4-C8300B2177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989" y="4704552"/>
                      <a:ext cx="235032" cy="78439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97" name="正方形/長方形 96">
                      <a:extLst>
                        <a:ext uri="{FF2B5EF4-FFF2-40B4-BE49-F238E27FC236}">
                          <a16:creationId xmlns:a16="http://schemas.microsoft.com/office/drawing/2014/main" id="{53EAF38B-2AB7-416A-B773-B769FA6603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056" y="4553087"/>
                      <a:ext cx="214462" cy="78438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80" name="グループ化 79">
                    <a:extLst>
                      <a:ext uri="{FF2B5EF4-FFF2-40B4-BE49-F238E27FC236}">
                        <a16:creationId xmlns:a16="http://schemas.microsoft.com/office/drawing/2014/main" id="{C94E0FD0-7D56-4918-BA72-9DF4C1DD68BD}"/>
                      </a:ext>
                    </a:extLst>
                  </p:cNvPr>
                  <p:cNvGrpSpPr/>
                  <p:nvPr/>
                </p:nvGrpSpPr>
                <p:grpSpPr>
                  <a:xfrm rot="1577775">
                    <a:off x="4248384" y="4183453"/>
                    <a:ext cx="160871" cy="264665"/>
                    <a:chOff x="386899" y="4062437"/>
                    <a:chExt cx="408122" cy="722922"/>
                  </a:xfr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88" name="四角形: 角を丸くする 87">
                      <a:extLst>
                        <a:ext uri="{FF2B5EF4-FFF2-40B4-BE49-F238E27FC236}">
                          <a16:creationId xmlns:a16="http://schemas.microsoft.com/office/drawing/2014/main" id="{BDB2A77B-3DCE-4673-A044-69EE3A19C2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899" y="4062437"/>
                      <a:ext cx="382925" cy="281748"/>
                    </a:xfrm>
                    <a:prstGeom prst="roundRect">
                      <a:avLst/>
                    </a:prstGeom>
                    <a:solidFill>
                      <a:srgbClr val="FFFF00"/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89" name="四角形: 角を丸くする 88">
                      <a:extLst>
                        <a:ext uri="{FF2B5EF4-FFF2-40B4-BE49-F238E27FC236}">
                          <a16:creationId xmlns:a16="http://schemas.microsoft.com/office/drawing/2014/main" id="{E9637774-8746-414D-9C7D-3DA9B5A568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938" y="4135464"/>
                      <a:ext cx="200845" cy="135693"/>
                    </a:xfrm>
                    <a:prstGeom prst="roundRect">
                      <a:avLst/>
                    </a:prstGeom>
                    <a:solidFill>
                      <a:srgbClr val="4472C4">
                        <a:lumMod val="75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90" name="正方形/長方形 89">
                      <a:extLst>
                        <a:ext uri="{FF2B5EF4-FFF2-40B4-BE49-F238E27FC236}">
                          <a16:creationId xmlns:a16="http://schemas.microsoft.com/office/drawing/2014/main" id="{A3E158F8-E101-484E-ACC1-F3805996C1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2467" y="4288024"/>
                      <a:ext cx="88482" cy="497335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91" name="正方形/長方形 90">
                      <a:extLst>
                        <a:ext uri="{FF2B5EF4-FFF2-40B4-BE49-F238E27FC236}">
                          <a16:creationId xmlns:a16="http://schemas.microsoft.com/office/drawing/2014/main" id="{DB9609FD-87E6-4E1A-8142-574A63EC14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989" y="4704552"/>
                      <a:ext cx="235032" cy="78439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92" name="正方形/長方形 91">
                      <a:extLst>
                        <a:ext uri="{FF2B5EF4-FFF2-40B4-BE49-F238E27FC236}">
                          <a16:creationId xmlns:a16="http://schemas.microsoft.com/office/drawing/2014/main" id="{7226474D-DB46-4EA8-9D44-E728DC8506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056" y="4553087"/>
                      <a:ext cx="214462" cy="78438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81" name="グループ化 80">
                    <a:extLst>
                      <a:ext uri="{FF2B5EF4-FFF2-40B4-BE49-F238E27FC236}">
                        <a16:creationId xmlns:a16="http://schemas.microsoft.com/office/drawing/2014/main" id="{C0B010E6-68DE-4079-BE72-D5FBCBB8B4F1}"/>
                      </a:ext>
                    </a:extLst>
                  </p:cNvPr>
                  <p:cNvGrpSpPr/>
                  <p:nvPr/>
                </p:nvGrpSpPr>
                <p:grpSpPr>
                  <a:xfrm rot="1577775">
                    <a:off x="7414166" y="4198083"/>
                    <a:ext cx="160871" cy="264665"/>
                    <a:chOff x="386899" y="4062437"/>
                    <a:chExt cx="408122" cy="722922"/>
                  </a:xfr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83" name="四角形: 角を丸くする 82">
                      <a:extLst>
                        <a:ext uri="{FF2B5EF4-FFF2-40B4-BE49-F238E27FC236}">
                          <a16:creationId xmlns:a16="http://schemas.microsoft.com/office/drawing/2014/main" id="{0B805D59-AC9A-4A44-8677-9EEB9AC865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899" y="4062437"/>
                      <a:ext cx="382925" cy="281748"/>
                    </a:xfrm>
                    <a:prstGeom prst="roundRect">
                      <a:avLst/>
                    </a:prstGeom>
                    <a:solidFill>
                      <a:srgbClr val="FFFF00"/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84" name="四角形: 角を丸くする 83">
                      <a:extLst>
                        <a:ext uri="{FF2B5EF4-FFF2-40B4-BE49-F238E27FC236}">
                          <a16:creationId xmlns:a16="http://schemas.microsoft.com/office/drawing/2014/main" id="{85695E71-4535-4079-A16F-975ABB3B04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938" y="4135464"/>
                      <a:ext cx="200845" cy="135693"/>
                    </a:xfrm>
                    <a:prstGeom prst="roundRect">
                      <a:avLst/>
                    </a:prstGeom>
                    <a:solidFill>
                      <a:srgbClr val="4472C4">
                        <a:lumMod val="75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85" name="正方形/長方形 84">
                      <a:extLst>
                        <a:ext uri="{FF2B5EF4-FFF2-40B4-BE49-F238E27FC236}">
                          <a16:creationId xmlns:a16="http://schemas.microsoft.com/office/drawing/2014/main" id="{F8DE5E4E-15E0-4AD7-B8F2-F7A99903D0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2467" y="4288024"/>
                      <a:ext cx="88482" cy="497335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86" name="正方形/長方形 85">
                      <a:extLst>
                        <a:ext uri="{FF2B5EF4-FFF2-40B4-BE49-F238E27FC236}">
                          <a16:creationId xmlns:a16="http://schemas.microsoft.com/office/drawing/2014/main" id="{E21BF7FB-F636-48B3-B05A-59E1635AE4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989" y="4704552"/>
                      <a:ext cx="235032" cy="78439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87" name="正方形/長方形 86">
                      <a:extLst>
                        <a:ext uri="{FF2B5EF4-FFF2-40B4-BE49-F238E27FC236}">
                          <a16:creationId xmlns:a16="http://schemas.microsoft.com/office/drawing/2014/main" id="{A0F70203-EAD3-4966-987E-F938B7C158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056" y="4553087"/>
                      <a:ext cx="214462" cy="78438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82" name="正方形/長方形 81">
                    <a:extLst>
                      <a:ext uri="{FF2B5EF4-FFF2-40B4-BE49-F238E27FC236}">
                        <a16:creationId xmlns:a16="http://schemas.microsoft.com/office/drawing/2014/main" id="{4AC69AE9-1D3A-4300-AD8C-0A58C04E6ADF}"/>
                      </a:ext>
                    </a:extLst>
                  </p:cNvPr>
                  <p:cNvSpPr/>
                  <p:nvPr/>
                </p:nvSpPr>
                <p:spPr>
                  <a:xfrm>
                    <a:off x="7168865" y="3620920"/>
                    <a:ext cx="29353" cy="932932"/>
                  </a:xfrm>
                  <a:prstGeom prst="rect">
                    <a:avLst/>
                  </a:prstGeom>
                  <a:solidFill>
                    <a:srgbClr val="4472C4">
                      <a:lumMod val="75000"/>
                    </a:srgbClr>
                  </a:solidFill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endParaRPr>
                  </a:p>
                </p:txBody>
              </p:sp>
            </p:grpSp>
            <p:grpSp>
              <p:nvGrpSpPr>
                <p:cNvPr id="120" name="グループ化 119">
                  <a:extLst>
                    <a:ext uri="{FF2B5EF4-FFF2-40B4-BE49-F238E27FC236}">
                      <a16:creationId xmlns:a16="http://schemas.microsoft.com/office/drawing/2014/main" id="{5FFD5009-0056-487B-B735-39028B41ACAB}"/>
                    </a:ext>
                  </a:extLst>
                </p:cNvPr>
                <p:cNvGrpSpPr/>
                <p:nvPr/>
              </p:nvGrpSpPr>
              <p:grpSpPr>
                <a:xfrm rot="1577775">
                  <a:off x="4124435" y="5844205"/>
                  <a:ext cx="160871" cy="264665"/>
                  <a:chOff x="386899" y="4062437"/>
                  <a:chExt cx="408122" cy="722922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21" name="四角形: 角を丸くする 120">
                    <a:extLst>
                      <a:ext uri="{FF2B5EF4-FFF2-40B4-BE49-F238E27FC236}">
                        <a16:creationId xmlns:a16="http://schemas.microsoft.com/office/drawing/2014/main" id="{F9FAA8B6-5E78-4E75-AF69-64FE573422FA}"/>
                      </a:ext>
                    </a:extLst>
                  </p:cNvPr>
                  <p:cNvSpPr/>
                  <p:nvPr/>
                </p:nvSpPr>
                <p:spPr>
                  <a:xfrm>
                    <a:off x="386899" y="4062437"/>
                    <a:ext cx="382925" cy="281748"/>
                  </a:xfrm>
                  <a:prstGeom prst="roundRect">
                    <a:avLst/>
                  </a:prstGeom>
                  <a:solidFill>
                    <a:srgbClr val="FFFF00"/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endParaRPr>
                  </a:p>
                </p:txBody>
              </p:sp>
              <p:sp>
                <p:nvSpPr>
                  <p:cNvPr id="122" name="四角形: 角を丸くする 121">
                    <a:extLst>
                      <a:ext uri="{FF2B5EF4-FFF2-40B4-BE49-F238E27FC236}">
                        <a16:creationId xmlns:a16="http://schemas.microsoft.com/office/drawing/2014/main" id="{11EA6D66-7157-46A3-A0F6-1C0DF69C4F69}"/>
                      </a:ext>
                    </a:extLst>
                  </p:cNvPr>
                  <p:cNvSpPr/>
                  <p:nvPr/>
                </p:nvSpPr>
                <p:spPr>
                  <a:xfrm>
                    <a:off x="477938" y="4135464"/>
                    <a:ext cx="200845" cy="135693"/>
                  </a:xfrm>
                  <a:prstGeom prst="roundRect">
                    <a:avLst/>
                  </a:prstGeom>
                  <a:solidFill>
                    <a:srgbClr val="4472C4">
                      <a:lumMod val="75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endParaRPr>
                  </a:p>
                </p:txBody>
              </p:sp>
              <p:sp>
                <p:nvSpPr>
                  <p:cNvPr id="123" name="正方形/長方形 122">
                    <a:extLst>
                      <a:ext uri="{FF2B5EF4-FFF2-40B4-BE49-F238E27FC236}">
                        <a16:creationId xmlns:a16="http://schemas.microsoft.com/office/drawing/2014/main" id="{F18EE49B-CEBB-47FF-A21E-063E1BBF2B77}"/>
                      </a:ext>
                    </a:extLst>
                  </p:cNvPr>
                  <p:cNvSpPr/>
                  <p:nvPr/>
                </p:nvSpPr>
                <p:spPr>
                  <a:xfrm>
                    <a:off x="532467" y="4288024"/>
                    <a:ext cx="88482" cy="497335"/>
                  </a:xfrm>
                  <a:prstGeom prst="rect">
                    <a:avLst/>
                  </a:prstGeom>
                  <a:solidFill>
                    <a:srgbClr val="FFFF00"/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endParaRPr>
                  </a:p>
                </p:txBody>
              </p:sp>
              <p:sp>
                <p:nvSpPr>
                  <p:cNvPr id="124" name="正方形/長方形 123">
                    <a:extLst>
                      <a:ext uri="{FF2B5EF4-FFF2-40B4-BE49-F238E27FC236}">
                        <a16:creationId xmlns:a16="http://schemas.microsoft.com/office/drawing/2014/main" id="{98617CE4-156E-443B-B92F-F65BB7B85D62}"/>
                      </a:ext>
                    </a:extLst>
                  </p:cNvPr>
                  <p:cNvSpPr/>
                  <p:nvPr/>
                </p:nvSpPr>
                <p:spPr>
                  <a:xfrm>
                    <a:off x="559989" y="4704552"/>
                    <a:ext cx="235032" cy="78439"/>
                  </a:xfrm>
                  <a:prstGeom prst="rect">
                    <a:avLst/>
                  </a:prstGeom>
                  <a:solidFill>
                    <a:srgbClr val="FFFF00"/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endParaRPr>
                  </a:p>
                </p:txBody>
              </p:sp>
              <p:sp>
                <p:nvSpPr>
                  <p:cNvPr id="125" name="正方形/長方形 124">
                    <a:extLst>
                      <a:ext uri="{FF2B5EF4-FFF2-40B4-BE49-F238E27FC236}">
                        <a16:creationId xmlns:a16="http://schemas.microsoft.com/office/drawing/2014/main" id="{836B780D-4B56-4475-B5B5-5C542A80608A}"/>
                      </a:ext>
                    </a:extLst>
                  </p:cNvPr>
                  <p:cNvSpPr/>
                  <p:nvPr/>
                </p:nvSpPr>
                <p:spPr>
                  <a:xfrm>
                    <a:off x="552056" y="4553087"/>
                    <a:ext cx="214462" cy="78438"/>
                  </a:xfrm>
                  <a:prstGeom prst="rect">
                    <a:avLst/>
                  </a:prstGeom>
                  <a:solidFill>
                    <a:srgbClr val="FFFF00"/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50" charset="-128"/>
                      <a:cs typeface="+mn-cs"/>
                    </a:endParaRPr>
                  </a:p>
                </p:txBody>
              </p:sp>
            </p:grpSp>
          </p:grpSp>
          <p:sp>
            <p:nvSpPr>
              <p:cNvPr id="137" name="スマイル 136">
                <a:extLst>
                  <a:ext uri="{FF2B5EF4-FFF2-40B4-BE49-F238E27FC236}">
                    <a16:creationId xmlns:a16="http://schemas.microsoft.com/office/drawing/2014/main" id="{0BC571BF-7DC1-4D4F-985E-F738DAD08512}"/>
                  </a:ext>
                </a:extLst>
              </p:cNvPr>
              <p:cNvSpPr/>
              <p:nvPr/>
            </p:nvSpPr>
            <p:spPr>
              <a:xfrm>
                <a:off x="319957" y="6006394"/>
                <a:ext cx="387155" cy="375519"/>
              </a:xfrm>
              <a:prstGeom prst="smileyFace">
                <a:avLst>
                  <a:gd name="adj" fmla="val -4653"/>
                </a:avLst>
              </a:prstGeom>
              <a:gradFill>
                <a:gsLst>
                  <a:gs pos="87000">
                    <a:sysClr val="window" lastClr="FFFFFF">
                      <a:lumMod val="65000"/>
                    </a:sysClr>
                  </a:gs>
                  <a:gs pos="14000">
                    <a:srgbClr val="FF0000"/>
                  </a:gs>
                  <a:gs pos="88000">
                    <a:sysClr val="window" lastClr="FFFFFF">
                      <a:lumMod val="75000"/>
                    </a:sysClr>
                  </a:gs>
                  <a:gs pos="100000">
                    <a:sysClr val="window" lastClr="FFFFFF">
                      <a:lumMod val="85000"/>
                    </a:sysClr>
                  </a:gs>
                  <a:gs pos="98000">
                    <a:sysClr val="windowText" lastClr="000000">
                      <a:lumMod val="95000"/>
                      <a:lumOff val="5000"/>
                    </a:sysClr>
                  </a:gs>
                </a:gsLst>
                <a:lin ang="5400000" scaled="1"/>
              </a:gra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algn="ctr" defTabSz="1125444">
                  <a:defRPr/>
                </a:pPr>
                <a:endParaRPr kumimoji="1" lang="ja-JP" altLang="en-US" sz="2215" kern="0" dirty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endParaRPr>
              </a:p>
            </p:txBody>
          </p:sp>
        </p:grp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3BB158D3-1335-4C4C-A7CC-5E36B8F00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9121" y="5197513"/>
              <a:ext cx="451143" cy="530398"/>
            </a:xfrm>
            <a:prstGeom prst="rect">
              <a:avLst/>
            </a:prstGeom>
          </p:spPr>
        </p:pic>
      </p:grp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72F6B7B9-595D-4720-98E6-9056ACB810E2}"/>
              </a:ext>
            </a:extLst>
          </p:cNvPr>
          <p:cNvSpPr/>
          <p:nvPr/>
        </p:nvSpPr>
        <p:spPr>
          <a:xfrm>
            <a:off x="5822539" y="5221810"/>
            <a:ext cx="5958978" cy="12993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8425">
            <a:solidFill>
              <a:schemeClr val="accent1">
                <a:shade val="50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0020A406-356B-469D-866D-52F6D2F5D373}"/>
              </a:ext>
            </a:extLst>
          </p:cNvPr>
          <p:cNvSpPr txBox="1"/>
          <p:nvPr/>
        </p:nvSpPr>
        <p:spPr>
          <a:xfrm>
            <a:off x="6114726" y="5316270"/>
            <a:ext cx="51090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キー</a:t>
            </a:r>
            <a:r>
              <a:rPr kumimoji="1" lang="ja-JP" altLang="en-US" sz="32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や</a:t>
            </a:r>
            <a:r>
              <a:rPr kumimoji="1" lang="ja-JP" altLang="en-US" sz="32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出口</a:t>
            </a:r>
            <a:r>
              <a:rPr kumimoji="1" lang="ja-JP" altLang="en-US" sz="32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の位置を共有し</a:t>
            </a:r>
            <a:endParaRPr kumimoji="1" lang="en-US" altLang="ja-JP" sz="32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kumimoji="1" lang="ja-JP" altLang="en-US" sz="32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素早い脱出を目指す</a:t>
            </a:r>
          </a:p>
        </p:txBody>
      </p:sp>
    </p:spTree>
    <p:extLst>
      <p:ext uri="{BB962C8B-B14F-4D97-AF65-F5344CB8AC3E}">
        <p14:creationId xmlns:p14="http://schemas.microsoft.com/office/powerpoint/2010/main" val="328931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49AA8402-D80F-40B7-8278-B30619F85B91}"/>
              </a:ext>
            </a:extLst>
          </p:cNvPr>
          <p:cNvSpPr/>
          <p:nvPr/>
        </p:nvSpPr>
        <p:spPr>
          <a:xfrm>
            <a:off x="6680405" y="2757494"/>
            <a:ext cx="5511596" cy="410050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203ACF29-F160-4087-9D84-1C7023B5B9F5}"/>
              </a:ext>
            </a:extLst>
          </p:cNvPr>
          <p:cNvSpPr/>
          <p:nvPr/>
        </p:nvSpPr>
        <p:spPr>
          <a:xfrm>
            <a:off x="-1" y="2757494"/>
            <a:ext cx="6725571" cy="410050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BBB9D78-43E0-4447-994F-FB55BC2CA467}"/>
              </a:ext>
            </a:extLst>
          </p:cNvPr>
          <p:cNvSpPr txBox="1"/>
          <p:nvPr/>
        </p:nvSpPr>
        <p:spPr>
          <a:xfrm>
            <a:off x="6777157" y="982181"/>
            <a:ext cx="5416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何か</a:t>
            </a:r>
            <a:r>
              <a:rPr kumimoji="1" lang="ja-JP" altLang="en-US" sz="24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との距離によって耳、手、目から</a:t>
            </a:r>
            <a:endParaRPr kumimoji="1" lang="en-US" altLang="ja-JP" sz="24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pPr algn="ctr"/>
            <a:r>
              <a:rPr kumimoji="1" lang="ja-JP" altLang="en-US" sz="24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得られる情報を頼りに逃げる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D414859-0894-40C3-A995-BEAAEC3AFD52}"/>
              </a:ext>
            </a:extLst>
          </p:cNvPr>
          <p:cNvSpPr txBox="1"/>
          <p:nvPr/>
        </p:nvSpPr>
        <p:spPr>
          <a:xfrm>
            <a:off x="24391" y="6583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距離によって増えていく感覚</a:t>
            </a: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209523E0-A666-438E-9799-8FAB01254037}"/>
              </a:ext>
            </a:extLst>
          </p:cNvPr>
          <p:cNvSpPr txBox="1"/>
          <p:nvPr/>
        </p:nvSpPr>
        <p:spPr>
          <a:xfrm>
            <a:off x="114954" y="3690359"/>
            <a:ext cx="359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足音や視界内に入ると追ってくる</a:t>
            </a:r>
            <a:endParaRPr kumimoji="1"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B8EFAA8C-5DA8-4435-A017-D04DD1612B2D}"/>
              </a:ext>
            </a:extLst>
          </p:cNvPr>
          <p:cNvSpPr txBox="1"/>
          <p:nvPr/>
        </p:nvSpPr>
        <p:spPr>
          <a:xfrm>
            <a:off x="3281384" y="3457195"/>
            <a:ext cx="326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一度触れると正気度が減り</a:t>
            </a:r>
            <a:endParaRPr kumimoji="1"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r"/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どこかへ姿を消してしまう</a:t>
            </a:r>
            <a:endParaRPr kumimoji="1"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327D58C6-1AB1-4FA9-842B-8A90305B512F}"/>
              </a:ext>
            </a:extLst>
          </p:cNvPr>
          <p:cNvGrpSpPr/>
          <p:nvPr/>
        </p:nvGrpSpPr>
        <p:grpSpPr>
          <a:xfrm>
            <a:off x="557501" y="4279016"/>
            <a:ext cx="2577768" cy="680115"/>
            <a:chOff x="1022350" y="4072239"/>
            <a:chExt cx="2577768" cy="680115"/>
          </a:xfrm>
        </p:grpSpPr>
        <p:pic>
          <p:nvPicPr>
            <p:cNvPr id="142" name="図 141">
              <a:extLst>
                <a:ext uri="{FF2B5EF4-FFF2-40B4-BE49-F238E27FC236}">
                  <a16:creationId xmlns:a16="http://schemas.microsoft.com/office/drawing/2014/main" id="{355F11F7-61BF-409E-9E54-078D38822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6386" y="4072239"/>
              <a:ext cx="723732" cy="680115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sp>
          <p:nvSpPr>
            <p:cNvPr id="149" name="スマイル 148">
              <a:extLst>
                <a:ext uri="{FF2B5EF4-FFF2-40B4-BE49-F238E27FC236}">
                  <a16:creationId xmlns:a16="http://schemas.microsoft.com/office/drawing/2014/main" id="{B01AEE66-8EE3-46C8-86F4-FFE3F1EF0C98}"/>
                </a:ext>
              </a:extLst>
            </p:cNvPr>
            <p:cNvSpPr/>
            <p:nvPr/>
          </p:nvSpPr>
          <p:spPr>
            <a:xfrm>
              <a:off x="1022350" y="4086078"/>
              <a:ext cx="672490" cy="619060"/>
            </a:xfrm>
            <a:prstGeom prst="smileyFace">
              <a:avLst>
                <a:gd name="adj" fmla="val -4653"/>
              </a:avLst>
            </a:prstGeom>
            <a:gradFill>
              <a:gsLst>
                <a:gs pos="87000">
                  <a:sysClr val="window" lastClr="FFFFFF">
                    <a:lumMod val="65000"/>
                  </a:sysClr>
                </a:gs>
                <a:gs pos="14000">
                  <a:srgbClr val="FF0000"/>
                </a:gs>
                <a:gs pos="88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  <a:gs pos="98000">
                  <a:sysClr val="windowText" lastClr="000000">
                    <a:lumMod val="95000"/>
                    <a:lumOff val="5000"/>
                  </a:sysClr>
                </a:gs>
              </a:gsLst>
              <a:lin ang="5400000" scaled="1"/>
            </a:gra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>
              <a:softEdge rad="63500"/>
            </a:effectLst>
          </p:spPr>
          <p:txBody>
            <a:bodyPr rtlCol="0" anchor="ctr"/>
            <a:lstStyle/>
            <a:p>
              <a:pPr algn="ctr" defTabSz="1125444">
                <a:defRPr/>
              </a:pPr>
              <a:endParaRPr kumimoji="1" lang="ja-JP" altLang="en-US" sz="2215" kern="0" dirty="0">
                <a:solidFill>
                  <a:prstClr val="white"/>
                </a:solidFill>
                <a:latin typeface="Calibri" panose="020F0502020204030204"/>
                <a:ea typeface="游ゴシック" panose="020B0400000000000000" pitchFamily="50" charset="-128"/>
              </a:endParaRPr>
            </a:p>
          </p:txBody>
        </p:sp>
      </p:grp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FB50591A-F216-4548-9A80-2ABD2C3D45D7}"/>
              </a:ext>
            </a:extLst>
          </p:cNvPr>
          <p:cNvCxnSpPr>
            <a:cxnSpLocks/>
          </p:cNvCxnSpPr>
          <p:nvPr/>
        </p:nvCxnSpPr>
        <p:spPr>
          <a:xfrm flipV="1">
            <a:off x="118014" y="562729"/>
            <a:ext cx="5294776" cy="55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E27C4F85-738B-40F1-B183-466AB6BE0CCB}"/>
              </a:ext>
            </a:extLst>
          </p:cNvPr>
          <p:cNvGrpSpPr/>
          <p:nvPr/>
        </p:nvGrpSpPr>
        <p:grpSpPr>
          <a:xfrm>
            <a:off x="-164045" y="2258818"/>
            <a:ext cx="1930949" cy="584775"/>
            <a:chOff x="-174966" y="2676352"/>
            <a:chExt cx="1930949" cy="584775"/>
          </a:xfrm>
        </p:grpSpPr>
        <p:sp>
          <p:nvSpPr>
            <p:cNvPr id="155" name="正方形/長方形 154">
              <a:extLst>
                <a:ext uri="{FF2B5EF4-FFF2-40B4-BE49-F238E27FC236}">
                  <a16:creationId xmlns:a16="http://schemas.microsoft.com/office/drawing/2014/main" id="{BA5436BA-FEB9-4158-87B7-056ED8E62445}"/>
                </a:ext>
              </a:extLst>
            </p:cNvPr>
            <p:cNvSpPr/>
            <p:nvPr/>
          </p:nvSpPr>
          <p:spPr>
            <a:xfrm>
              <a:off x="-174966" y="2676352"/>
              <a:ext cx="172354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ja-JP" altLang="en-US" sz="3200" dirty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「</a:t>
              </a:r>
              <a:r>
                <a:rPr kumimoji="1" lang="ja-JP" altLang="en-US" sz="2800" dirty="0">
                  <a:solidFill>
                    <a:srgbClr val="FF0000"/>
                  </a:solidFill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何か</a:t>
              </a:r>
              <a:r>
                <a:rPr kumimoji="1" lang="ja-JP" altLang="en-US" sz="3200" dirty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」</a:t>
              </a:r>
              <a:endParaRPr lang="ja-JP" altLang="en-US" sz="3200" dirty="0"/>
            </a:p>
          </p:txBody>
        </p:sp>
        <p:cxnSp>
          <p:nvCxnSpPr>
            <p:cNvPr id="157" name="直線コネクタ 156">
              <a:extLst>
                <a:ext uri="{FF2B5EF4-FFF2-40B4-BE49-F238E27FC236}">
                  <a16:creationId xmlns:a16="http://schemas.microsoft.com/office/drawing/2014/main" id="{EEBC7B84-0742-4EE4-8721-A2CC3B8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52181" y="3199572"/>
              <a:ext cx="170380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6873DEDA-A99D-4A7A-9DB7-0A871731C396}"/>
              </a:ext>
            </a:extLst>
          </p:cNvPr>
          <p:cNvSpPr txBox="1"/>
          <p:nvPr/>
        </p:nvSpPr>
        <p:spPr>
          <a:xfrm>
            <a:off x="3783512" y="6252508"/>
            <a:ext cx="251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0</a:t>
            </a:r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になるとゲームオーバー</a:t>
            </a:r>
          </a:p>
        </p:txBody>
      </p:sp>
      <p:pic>
        <p:nvPicPr>
          <p:cNvPr id="2050" name="Picture 2" descr="寝た人のピクトグラムイラストのフリー素材｜イラストイメージ">
            <a:extLst>
              <a:ext uri="{FF2B5EF4-FFF2-40B4-BE49-F238E27FC236}">
                <a16:creationId xmlns:a16="http://schemas.microsoft.com/office/drawing/2014/main" id="{04E0B674-3E36-4793-A98D-BA8A734585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4" t="47884" r="8618" b="35736"/>
          <a:stretch/>
        </p:blipFill>
        <p:spPr bwMode="auto">
          <a:xfrm>
            <a:off x="4607264" y="5778621"/>
            <a:ext cx="1332606" cy="29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F72A98F7-1683-4A37-A29E-5A0E6FA4A437}"/>
              </a:ext>
            </a:extLst>
          </p:cNvPr>
          <p:cNvCxnSpPr>
            <a:stCxn id="166" idx="0"/>
            <a:endCxn id="166" idx="0"/>
          </p:cNvCxnSpPr>
          <p:nvPr/>
        </p:nvCxnSpPr>
        <p:spPr>
          <a:xfrm>
            <a:off x="5361611" y="435796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84FBEB8E-F76B-47FB-84B4-A0C29B9E1D77}"/>
              </a:ext>
            </a:extLst>
          </p:cNvPr>
          <p:cNvGrpSpPr/>
          <p:nvPr/>
        </p:nvGrpSpPr>
        <p:grpSpPr>
          <a:xfrm>
            <a:off x="4240102" y="4291788"/>
            <a:ext cx="1253856" cy="988157"/>
            <a:chOff x="4268236" y="4508866"/>
            <a:chExt cx="1253856" cy="988157"/>
          </a:xfrm>
        </p:grpSpPr>
        <p:pic>
          <p:nvPicPr>
            <p:cNvPr id="140" name="図 139">
              <a:extLst>
                <a:ext uri="{FF2B5EF4-FFF2-40B4-BE49-F238E27FC236}">
                  <a16:creationId xmlns:a16="http://schemas.microsoft.com/office/drawing/2014/main" id="{7E8BACC6-7E67-4044-B8E7-7DCAE9404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9344" y="4618386"/>
              <a:ext cx="513253" cy="878637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sp>
          <p:nvSpPr>
            <p:cNvPr id="165" name="スマイル 164">
              <a:extLst>
                <a:ext uri="{FF2B5EF4-FFF2-40B4-BE49-F238E27FC236}">
                  <a16:creationId xmlns:a16="http://schemas.microsoft.com/office/drawing/2014/main" id="{EDE73BDF-6BCB-49D4-928B-7D1D23C762C8}"/>
                </a:ext>
              </a:extLst>
            </p:cNvPr>
            <p:cNvSpPr/>
            <p:nvPr/>
          </p:nvSpPr>
          <p:spPr>
            <a:xfrm>
              <a:off x="4268236" y="4761867"/>
              <a:ext cx="666047" cy="613129"/>
            </a:xfrm>
            <a:prstGeom prst="smileyFace">
              <a:avLst>
                <a:gd name="adj" fmla="val -4653"/>
              </a:avLst>
            </a:prstGeom>
            <a:gradFill>
              <a:gsLst>
                <a:gs pos="87000">
                  <a:sysClr val="window" lastClr="FFFFFF">
                    <a:lumMod val="65000"/>
                  </a:sysClr>
                </a:gs>
                <a:gs pos="14000">
                  <a:srgbClr val="FF0000"/>
                </a:gs>
                <a:gs pos="88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  <a:gs pos="98000">
                  <a:sysClr val="windowText" lastClr="000000">
                    <a:lumMod val="95000"/>
                    <a:lumOff val="5000"/>
                  </a:sysClr>
                </a:gs>
              </a:gsLst>
              <a:lin ang="5400000" scaled="1"/>
            </a:gra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>
              <a:softEdge rad="63500"/>
            </a:effectLst>
          </p:spPr>
          <p:txBody>
            <a:bodyPr rtlCol="0" anchor="ctr"/>
            <a:lstStyle/>
            <a:p>
              <a:pPr algn="ctr" defTabSz="1125444">
                <a:defRPr/>
              </a:pPr>
              <a:endParaRPr kumimoji="1" lang="ja-JP" altLang="en-US" sz="2215" kern="0" dirty="0">
                <a:solidFill>
                  <a:prstClr val="white"/>
                </a:solidFill>
                <a:latin typeface="Calibri" panose="020F0502020204030204"/>
                <a:ea typeface="游ゴシック" panose="020B0400000000000000" pitchFamily="50" charset="-128"/>
              </a:endParaRPr>
            </a:p>
          </p:txBody>
        </p:sp>
        <p:grpSp>
          <p:nvGrpSpPr>
            <p:cNvPr id="2052" name="グループ化 2051">
              <a:extLst>
                <a:ext uri="{FF2B5EF4-FFF2-40B4-BE49-F238E27FC236}">
                  <a16:creationId xmlns:a16="http://schemas.microsoft.com/office/drawing/2014/main" id="{42535AE7-77A1-43CF-8128-04D06CE2F336}"/>
                </a:ext>
              </a:extLst>
            </p:cNvPr>
            <p:cNvGrpSpPr/>
            <p:nvPr/>
          </p:nvGrpSpPr>
          <p:grpSpPr>
            <a:xfrm>
              <a:off x="5257397" y="4508866"/>
              <a:ext cx="264695" cy="264695"/>
              <a:chOff x="7308607" y="1970808"/>
              <a:chExt cx="264695" cy="264695"/>
            </a:xfrm>
          </p:grpSpPr>
          <p:sp>
            <p:nvSpPr>
              <p:cNvPr id="166" name="ハート 165">
                <a:extLst>
                  <a:ext uri="{FF2B5EF4-FFF2-40B4-BE49-F238E27FC236}">
                    <a16:creationId xmlns:a16="http://schemas.microsoft.com/office/drawing/2014/main" id="{2B4EF98F-F701-4205-BCDF-89E8D25B437D}"/>
                  </a:ext>
                </a:extLst>
              </p:cNvPr>
              <p:cNvSpPr/>
              <p:nvPr/>
            </p:nvSpPr>
            <p:spPr>
              <a:xfrm>
                <a:off x="7308607" y="1970808"/>
                <a:ext cx="264695" cy="264695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86" name="グループ化 185">
                <a:extLst>
                  <a:ext uri="{FF2B5EF4-FFF2-40B4-BE49-F238E27FC236}">
                    <a16:creationId xmlns:a16="http://schemas.microsoft.com/office/drawing/2014/main" id="{96A09374-04EB-487E-9A10-2973F1E3FF87}"/>
                  </a:ext>
                </a:extLst>
              </p:cNvPr>
              <p:cNvGrpSpPr/>
              <p:nvPr/>
            </p:nvGrpSpPr>
            <p:grpSpPr>
              <a:xfrm>
                <a:off x="7419201" y="2055116"/>
                <a:ext cx="43505" cy="173047"/>
                <a:chOff x="7684244" y="2050364"/>
                <a:chExt cx="43505" cy="173047"/>
              </a:xfrm>
            </p:grpSpPr>
            <p:grpSp>
              <p:nvGrpSpPr>
                <p:cNvPr id="179" name="グループ化 178">
                  <a:extLst>
                    <a:ext uri="{FF2B5EF4-FFF2-40B4-BE49-F238E27FC236}">
                      <a16:creationId xmlns:a16="http://schemas.microsoft.com/office/drawing/2014/main" id="{B8C69667-41F8-4DD8-BDB8-001CC8789BE1}"/>
                    </a:ext>
                  </a:extLst>
                </p:cNvPr>
                <p:cNvGrpSpPr/>
                <p:nvPr/>
              </p:nvGrpSpPr>
              <p:grpSpPr>
                <a:xfrm>
                  <a:off x="7686459" y="2050364"/>
                  <a:ext cx="41290" cy="92424"/>
                  <a:chOff x="8488102" y="1875871"/>
                  <a:chExt cx="41290" cy="92424"/>
                </a:xfrm>
              </p:grpSpPr>
              <p:cxnSp>
                <p:nvCxnSpPr>
                  <p:cNvPr id="172" name="直線コネクタ 171">
                    <a:extLst>
                      <a:ext uri="{FF2B5EF4-FFF2-40B4-BE49-F238E27FC236}">
                        <a16:creationId xmlns:a16="http://schemas.microsoft.com/office/drawing/2014/main" id="{A4042A7B-DA22-43DE-ADFF-FE10C314B6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8508747" y="1875871"/>
                    <a:ext cx="20645" cy="5580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直線コネクタ 177">
                    <a:extLst>
                      <a:ext uri="{FF2B5EF4-FFF2-40B4-BE49-F238E27FC236}">
                        <a16:creationId xmlns:a16="http://schemas.microsoft.com/office/drawing/2014/main" id="{87346D9C-81D7-42FA-AC2F-4367EA56EC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488102" y="1931678"/>
                    <a:ext cx="41290" cy="36617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9" name="直線コネクタ 188">
                  <a:extLst>
                    <a:ext uri="{FF2B5EF4-FFF2-40B4-BE49-F238E27FC236}">
                      <a16:creationId xmlns:a16="http://schemas.microsoft.com/office/drawing/2014/main" id="{043D7765-5D2B-43D9-9C1C-57B6B7DD36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4244" y="2142788"/>
                  <a:ext cx="21753" cy="8062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07DB81B7-2749-48A1-898A-DA9E3AE74408}"/>
              </a:ext>
            </a:extLst>
          </p:cNvPr>
          <p:cNvSpPr txBox="1"/>
          <p:nvPr/>
        </p:nvSpPr>
        <p:spPr>
          <a:xfrm>
            <a:off x="284031" y="2995530"/>
            <a:ext cx="360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「</a:t>
            </a:r>
            <a:r>
              <a:rPr kumimoji="1" lang="ja-JP" altLang="en-US" sz="2400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何か</a:t>
            </a:r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」は常に巡回している</a:t>
            </a:r>
            <a:endParaRPr kumimoji="1" lang="en-US" altLang="ja-JP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F3879293-8765-4879-8F6F-1090E207C253}"/>
              </a:ext>
            </a:extLst>
          </p:cNvPr>
          <p:cNvGrpSpPr/>
          <p:nvPr/>
        </p:nvGrpSpPr>
        <p:grpSpPr>
          <a:xfrm>
            <a:off x="583248" y="5583865"/>
            <a:ext cx="2363865" cy="878637"/>
            <a:chOff x="1045333" y="5157634"/>
            <a:chExt cx="2363865" cy="878637"/>
          </a:xfrm>
        </p:grpSpPr>
        <p:sp>
          <p:nvSpPr>
            <p:cNvPr id="122" name="二等辺三角形 121">
              <a:extLst>
                <a:ext uri="{FF2B5EF4-FFF2-40B4-BE49-F238E27FC236}">
                  <a16:creationId xmlns:a16="http://schemas.microsoft.com/office/drawing/2014/main" id="{C47CBC3D-6D91-4822-B02B-5C5B483B5FA6}"/>
                </a:ext>
              </a:extLst>
            </p:cNvPr>
            <p:cNvSpPr/>
            <p:nvPr/>
          </p:nvSpPr>
          <p:spPr>
            <a:xfrm rot="16200000">
              <a:off x="1937609" y="4943700"/>
              <a:ext cx="754289" cy="1380196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スマイル 79">
              <a:extLst>
                <a:ext uri="{FF2B5EF4-FFF2-40B4-BE49-F238E27FC236}">
                  <a16:creationId xmlns:a16="http://schemas.microsoft.com/office/drawing/2014/main" id="{BB9D702F-26BA-4430-AA18-55D0BB924060}"/>
                </a:ext>
              </a:extLst>
            </p:cNvPr>
            <p:cNvSpPr/>
            <p:nvPr/>
          </p:nvSpPr>
          <p:spPr>
            <a:xfrm>
              <a:off x="1045333" y="5372736"/>
              <a:ext cx="672490" cy="619060"/>
            </a:xfrm>
            <a:prstGeom prst="smileyFace">
              <a:avLst>
                <a:gd name="adj" fmla="val -4653"/>
              </a:avLst>
            </a:prstGeom>
            <a:gradFill>
              <a:gsLst>
                <a:gs pos="87000">
                  <a:sysClr val="window" lastClr="FFFFFF">
                    <a:lumMod val="65000"/>
                  </a:sysClr>
                </a:gs>
                <a:gs pos="14000">
                  <a:srgbClr val="FF0000"/>
                </a:gs>
                <a:gs pos="88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  <a:gs pos="98000">
                  <a:sysClr val="windowText" lastClr="000000">
                    <a:lumMod val="95000"/>
                    <a:lumOff val="5000"/>
                  </a:sysClr>
                </a:gs>
              </a:gsLst>
              <a:lin ang="5400000" scaled="1"/>
            </a:gra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>
              <a:softEdge rad="63500"/>
            </a:effectLst>
          </p:spPr>
          <p:txBody>
            <a:bodyPr rtlCol="0" anchor="ctr"/>
            <a:lstStyle/>
            <a:p>
              <a:pPr algn="ctr" defTabSz="1125444">
                <a:defRPr/>
              </a:pPr>
              <a:endParaRPr kumimoji="1" lang="ja-JP" altLang="en-US" sz="2215" kern="0" dirty="0">
                <a:solidFill>
                  <a:prstClr val="white"/>
                </a:solidFill>
                <a:latin typeface="Calibri" panose="020F0502020204030204"/>
                <a:ea typeface="游ゴシック" panose="020B0400000000000000" pitchFamily="50" charset="-128"/>
              </a:endParaRPr>
            </a:p>
          </p:txBody>
        </p:sp>
        <p:pic>
          <p:nvPicPr>
            <p:cNvPr id="81" name="図 80">
              <a:extLst>
                <a:ext uri="{FF2B5EF4-FFF2-40B4-BE49-F238E27FC236}">
                  <a16:creationId xmlns:a16="http://schemas.microsoft.com/office/drawing/2014/main" id="{EA367B9D-1A31-4C5A-8BE3-19011703B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945" y="5157634"/>
              <a:ext cx="513253" cy="878637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</p:grp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7818539E-7518-4015-8D52-6D0687B72AFE}"/>
              </a:ext>
            </a:extLst>
          </p:cNvPr>
          <p:cNvSpPr txBox="1"/>
          <p:nvPr/>
        </p:nvSpPr>
        <p:spPr>
          <a:xfrm>
            <a:off x="6756977" y="4550968"/>
            <a:ext cx="237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感覚による予測</a:t>
            </a:r>
            <a:endParaRPr kumimoji="1" lang="en-US" altLang="ja-JP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487C4CC-2C63-4743-B882-401774D14E38}"/>
              </a:ext>
            </a:extLst>
          </p:cNvPr>
          <p:cNvGrpSpPr/>
          <p:nvPr/>
        </p:nvGrpSpPr>
        <p:grpSpPr>
          <a:xfrm>
            <a:off x="6923562" y="4800340"/>
            <a:ext cx="4685396" cy="1817109"/>
            <a:chOff x="7935689" y="7333175"/>
            <a:chExt cx="4233683" cy="1641923"/>
          </a:xfrm>
        </p:grpSpPr>
        <p:sp>
          <p:nvSpPr>
            <p:cNvPr id="151" name="テキスト ボックス 150">
              <a:extLst>
                <a:ext uri="{FF2B5EF4-FFF2-40B4-BE49-F238E27FC236}">
                  <a16:creationId xmlns:a16="http://schemas.microsoft.com/office/drawing/2014/main" id="{547668E7-52A8-42AC-8A6D-1AD64A6F5435}"/>
                </a:ext>
              </a:extLst>
            </p:cNvPr>
            <p:cNvSpPr txBox="1"/>
            <p:nvPr/>
          </p:nvSpPr>
          <p:spPr>
            <a:xfrm>
              <a:off x="7935689" y="8121744"/>
              <a:ext cx="26642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壁越しに「</a:t>
              </a:r>
              <a:r>
                <a:rPr kumimoji="1" lang="ja-JP" altLang="en-US" dirty="0">
                  <a:solidFill>
                    <a:srgbClr val="FF0000"/>
                  </a:solidFill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何か</a:t>
              </a:r>
              <a:r>
                <a:rPr kumimoji="1" lang="ja-JP" altLang="en-US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」が</a:t>
              </a:r>
              <a:endParaRPr kumimoji="1"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  <a:p>
              <a:pPr algn="r"/>
              <a:r>
                <a:rPr kumimoji="1" lang="ja-JP" altLang="en-US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巡回しているかもしれない</a:t>
              </a:r>
            </a:p>
          </p:txBody>
        </p:sp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2421D0A4-2BD9-49FA-BC86-D4649F83A961}"/>
                </a:ext>
              </a:extLst>
            </p:cNvPr>
            <p:cNvGrpSpPr/>
            <p:nvPr/>
          </p:nvGrpSpPr>
          <p:grpSpPr>
            <a:xfrm>
              <a:off x="10906079" y="7333175"/>
              <a:ext cx="1263293" cy="1641923"/>
              <a:chOff x="9832471" y="4620152"/>
              <a:chExt cx="1175204" cy="1879122"/>
            </a:xfrm>
          </p:grpSpPr>
          <p:grpSp>
            <p:nvGrpSpPr>
              <p:cNvPr id="132" name="グループ化 131">
                <a:extLst>
                  <a:ext uri="{FF2B5EF4-FFF2-40B4-BE49-F238E27FC236}">
                    <a16:creationId xmlns:a16="http://schemas.microsoft.com/office/drawing/2014/main" id="{7BE5F483-ABF9-4B63-8D20-FF5F7017C2BE}"/>
                  </a:ext>
                </a:extLst>
              </p:cNvPr>
              <p:cNvGrpSpPr/>
              <p:nvPr/>
            </p:nvGrpSpPr>
            <p:grpSpPr>
              <a:xfrm>
                <a:off x="9832471" y="4620152"/>
                <a:ext cx="1175204" cy="1879122"/>
                <a:chOff x="6342346" y="4890553"/>
                <a:chExt cx="1175204" cy="1879120"/>
              </a:xfrm>
            </p:grpSpPr>
            <p:grpSp>
              <p:nvGrpSpPr>
                <p:cNvPr id="134" name="グループ化 133">
                  <a:extLst>
                    <a:ext uri="{FF2B5EF4-FFF2-40B4-BE49-F238E27FC236}">
                      <a16:creationId xmlns:a16="http://schemas.microsoft.com/office/drawing/2014/main" id="{89A149E3-FB62-4939-91EC-B66BE15D4AF6}"/>
                    </a:ext>
                  </a:extLst>
                </p:cNvPr>
                <p:cNvGrpSpPr/>
                <p:nvPr/>
              </p:nvGrpSpPr>
              <p:grpSpPr>
                <a:xfrm>
                  <a:off x="6342346" y="4890553"/>
                  <a:ext cx="1175204" cy="1879120"/>
                  <a:chOff x="6144688" y="4799832"/>
                  <a:chExt cx="1175204" cy="1879120"/>
                </a:xfrm>
              </p:grpSpPr>
              <p:cxnSp>
                <p:nvCxnSpPr>
                  <p:cNvPr id="139" name="直線コネクタ 138">
                    <a:extLst>
                      <a:ext uri="{FF2B5EF4-FFF2-40B4-BE49-F238E27FC236}">
                        <a16:creationId xmlns:a16="http://schemas.microsoft.com/office/drawing/2014/main" id="{2488C938-85FC-400F-9064-CBA3C7122D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27315" y="4799833"/>
                    <a:ext cx="0" cy="1879119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直線コネクタ 140">
                    <a:extLst>
                      <a:ext uri="{FF2B5EF4-FFF2-40B4-BE49-F238E27FC236}">
                        <a16:creationId xmlns:a16="http://schemas.microsoft.com/office/drawing/2014/main" id="{9C3C415B-1F7F-4D78-A0EE-BE8C0BAA07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19892" y="4799832"/>
                    <a:ext cx="0" cy="187911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線コネクタ 142">
                    <a:extLst>
                      <a:ext uri="{FF2B5EF4-FFF2-40B4-BE49-F238E27FC236}">
                        <a16:creationId xmlns:a16="http://schemas.microsoft.com/office/drawing/2014/main" id="{C401B425-60D0-45C1-A063-763F78CF65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144688" y="4799836"/>
                    <a:ext cx="0" cy="184790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7" name="二等辺三角形 136">
                  <a:extLst>
                    <a:ext uri="{FF2B5EF4-FFF2-40B4-BE49-F238E27FC236}">
                      <a16:creationId xmlns:a16="http://schemas.microsoft.com/office/drawing/2014/main" id="{51A626B3-4A03-47F7-A7BA-AEAD5FAA14E5}"/>
                    </a:ext>
                  </a:extLst>
                </p:cNvPr>
                <p:cNvSpPr/>
                <p:nvPr/>
              </p:nvSpPr>
              <p:spPr>
                <a:xfrm rot="10800000">
                  <a:off x="6934263" y="5106783"/>
                  <a:ext cx="575732" cy="892426"/>
                </a:xfrm>
                <a:prstGeom prst="triangl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3" name="スマイル 132">
                  <a:extLst>
                    <a:ext uri="{FF2B5EF4-FFF2-40B4-BE49-F238E27FC236}">
                      <a16:creationId xmlns:a16="http://schemas.microsoft.com/office/drawing/2014/main" id="{1E1597A7-19F4-40E4-AC9E-3EDF19E4C5D2}"/>
                    </a:ext>
                  </a:extLst>
                </p:cNvPr>
                <p:cNvSpPr/>
                <p:nvPr/>
              </p:nvSpPr>
              <p:spPr>
                <a:xfrm>
                  <a:off x="7058400" y="5958842"/>
                  <a:ext cx="346742" cy="319192"/>
                </a:xfrm>
                <a:prstGeom prst="smileyFace">
                  <a:avLst>
                    <a:gd name="adj" fmla="val -4653"/>
                  </a:avLst>
                </a:prstGeom>
                <a:gradFill>
                  <a:gsLst>
                    <a:gs pos="87000">
                      <a:sysClr val="window" lastClr="FFFFFF">
                        <a:lumMod val="65000"/>
                      </a:sysClr>
                    </a:gs>
                    <a:gs pos="14000">
                      <a:srgbClr val="FF0000"/>
                    </a:gs>
                    <a:gs pos="88000">
                      <a:sysClr val="window" lastClr="FFFFFF">
                        <a:lumMod val="7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  <a:gs pos="98000">
                      <a:sysClr val="windowText" lastClr="000000">
                        <a:lumMod val="95000"/>
                        <a:lumOff val="5000"/>
                      </a:sysClr>
                    </a:gs>
                  </a:gsLst>
                  <a:lin ang="5400000" scaled="1"/>
                </a:gra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>
                  <a:softEdge rad="63500"/>
                </a:effectLst>
              </p:spPr>
              <p:txBody>
                <a:bodyPr rtlCol="0" anchor="ctr"/>
                <a:lstStyle/>
                <a:p>
                  <a:pPr algn="ctr" defTabSz="1125444">
                    <a:defRPr/>
                  </a:pPr>
                  <a:endParaRPr kumimoji="1" lang="ja-JP" altLang="en-US" sz="2215" kern="0" dirty="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50" charset="-128"/>
                  </a:endParaRPr>
                </a:p>
              </p:txBody>
            </p:sp>
          </p:grpSp>
          <p:pic>
            <p:nvPicPr>
              <p:cNvPr id="146" name="図 145">
                <a:extLst>
                  <a:ext uri="{FF2B5EF4-FFF2-40B4-BE49-F238E27FC236}">
                    <a16:creationId xmlns:a16="http://schemas.microsoft.com/office/drawing/2014/main" id="{357BC761-53CD-4E0D-872D-3F3F877D1D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24958" y="5381409"/>
                <a:ext cx="304716" cy="521643"/>
              </a:xfrm>
              <a:prstGeom prst="rect">
                <a:avLst/>
              </a:prstGeom>
              <a:scene3d>
                <a:camera prst="orthographicFront">
                  <a:rot lat="0" lon="10800000" rev="0"/>
                </a:camera>
                <a:lightRig rig="threePt" dir="t"/>
              </a:scene3d>
            </p:spPr>
          </p:pic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D10B8614-E0F5-4F0E-B076-30D5EEBBC2E9}"/>
                  </a:ext>
                </a:extLst>
              </p:cNvPr>
              <p:cNvSpPr txBox="1"/>
              <p:nvPr/>
            </p:nvSpPr>
            <p:spPr>
              <a:xfrm>
                <a:off x="10205116" y="5183581"/>
                <a:ext cx="304716" cy="383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！</a:t>
                </a:r>
              </a:p>
            </p:txBody>
          </p:sp>
        </p:grp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AFCBE413-E315-4DB2-B78B-0BF9636A4241}"/>
                </a:ext>
              </a:extLst>
            </p:cNvPr>
            <p:cNvSpPr/>
            <p:nvPr/>
          </p:nvSpPr>
          <p:spPr>
            <a:xfrm>
              <a:off x="10567138" y="7545186"/>
              <a:ext cx="1388227" cy="1327716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90" name="Picture 8" descr="https://cdn.discordapp.com/attachments/1047671900555456572/1051734148223614986/gmkr01-o0.jpg">
              <a:extLst>
                <a:ext uri="{FF2B5EF4-FFF2-40B4-BE49-F238E27FC236}">
                  <a16:creationId xmlns:a16="http://schemas.microsoft.com/office/drawing/2014/main" id="{8EC00A88-06B9-4074-B5CF-1C7B67C239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9452" y="7709226"/>
              <a:ext cx="861810" cy="508528"/>
            </a:xfrm>
            <a:prstGeom prst="rect">
              <a:avLst/>
            </a:prstGeom>
            <a:noFill/>
            <a:ln w="22225">
              <a:solidFill>
                <a:sysClr val="window" lastClr="FFFFFF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3" name="矢印: 上 62">
            <a:extLst>
              <a:ext uri="{FF2B5EF4-FFF2-40B4-BE49-F238E27FC236}">
                <a16:creationId xmlns:a16="http://schemas.microsoft.com/office/drawing/2014/main" id="{FB42CD58-2336-4345-9D13-457FBDF2A3D9}"/>
              </a:ext>
            </a:extLst>
          </p:cNvPr>
          <p:cNvSpPr/>
          <p:nvPr/>
        </p:nvSpPr>
        <p:spPr>
          <a:xfrm rot="5400000">
            <a:off x="1594911" y="4231828"/>
            <a:ext cx="369333" cy="676833"/>
          </a:xfrm>
          <a:prstGeom prst="upArrow">
            <a:avLst>
              <a:gd name="adj1" fmla="val 67266"/>
              <a:gd name="adj2" fmla="val 54316"/>
            </a:avLst>
          </a:prstGeom>
          <a:gradFill>
            <a:gsLst>
              <a:gs pos="5000">
                <a:srgbClr val="FF000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BD93ADB-547B-424C-8320-1DAF6512CA3B}"/>
              </a:ext>
            </a:extLst>
          </p:cNvPr>
          <p:cNvGrpSpPr/>
          <p:nvPr/>
        </p:nvGrpSpPr>
        <p:grpSpPr>
          <a:xfrm>
            <a:off x="118014" y="807885"/>
            <a:ext cx="6584416" cy="1181557"/>
            <a:chOff x="118014" y="807885"/>
            <a:chExt cx="6584416" cy="118155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D69CDAC4-EEAA-46B6-A37D-2AE0079D5868}"/>
                </a:ext>
              </a:extLst>
            </p:cNvPr>
            <p:cNvGrpSpPr/>
            <p:nvPr/>
          </p:nvGrpSpPr>
          <p:grpSpPr>
            <a:xfrm>
              <a:off x="118014" y="807885"/>
              <a:ext cx="6584416" cy="1181557"/>
              <a:chOff x="3963107" y="5602147"/>
              <a:chExt cx="5861805" cy="1123203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EF7BEEFE-CA62-434B-99DB-63DD25B940A4}"/>
                  </a:ext>
                </a:extLst>
              </p:cNvPr>
              <p:cNvSpPr/>
              <p:nvPr/>
            </p:nvSpPr>
            <p:spPr>
              <a:xfrm>
                <a:off x="3963107" y="5602147"/>
                <a:ext cx="5861805" cy="1123203"/>
              </a:xfrm>
              <a:prstGeom prst="rect">
                <a:avLst/>
              </a:prstGeom>
              <a:gradFill>
                <a:gsLst>
                  <a:gs pos="5000">
                    <a:sysClr val="windowText" lastClr="000000"/>
                  </a:gs>
                  <a:gs pos="66000">
                    <a:sysClr val="windowText" lastClr="000000">
                      <a:lumMod val="75000"/>
                      <a:lumOff val="25000"/>
                    </a:sysClr>
                  </a:gs>
                  <a:gs pos="83000">
                    <a:sysClr val="windowText" lastClr="000000">
                      <a:lumMod val="85000"/>
                      <a:lumOff val="15000"/>
                    </a:sysClr>
                  </a:gs>
                  <a:gs pos="100000">
                    <a:sysClr val="windowText" lastClr="000000">
                      <a:lumMod val="95000"/>
                      <a:lumOff val="5000"/>
                    </a:sysClr>
                  </a:gs>
                </a:gsLst>
                <a:lin ang="5400000" scaled="1"/>
              </a:gradFill>
              <a:ln w="31750" cap="flat" cmpd="sng" algn="ctr">
                <a:solidFill>
                  <a:srgbClr val="FF0000"/>
                </a:solidFill>
                <a:prstDash val="solid"/>
                <a:miter lim="800000"/>
              </a:ln>
              <a:effectLst>
                <a:outerShdw dist="50800" dir="5400000" algn="ctr" rotWithShape="0">
                  <a:srgbClr val="000000">
                    <a:alpha val="43137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1125444">
                  <a:defRPr/>
                </a:pPr>
                <a:endParaRPr kumimoji="1" lang="ja-JP" altLang="en-US" sz="2215" kern="0" dirty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endParaRP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EBE2F69-2EEC-4379-82A8-465E4E21B982}"/>
                  </a:ext>
                </a:extLst>
              </p:cNvPr>
              <p:cNvSpPr txBox="1"/>
              <p:nvPr/>
            </p:nvSpPr>
            <p:spPr>
              <a:xfrm>
                <a:off x="7218045" y="6130994"/>
                <a:ext cx="737644" cy="43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125444">
                  <a:defRPr/>
                </a:pPr>
                <a:r>
                  <a:rPr kumimoji="1" lang="ja-JP" altLang="en-US" sz="2462" b="1" kern="0" dirty="0">
                    <a:solidFill>
                      <a:prstClr val="white"/>
                    </a:solidFill>
                  </a:rPr>
                  <a:t>視覚</a:t>
                </a: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9BD97B2-0A60-4569-8DA2-FCF0C1CE15C5}"/>
                  </a:ext>
                </a:extLst>
              </p:cNvPr>
              <p:cNvSpPr txBox="1"/>
              <p:nvPr/>
            </p:nvSpPr>
            <p:spPr>
              <a:xfrm>
                <a:off x="5298013" y="6144124"/>
                <a:ext cx="737646" cy="43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125444">
                  <a:defRPr/>
                </a:pPr>
                <a:r>
                  <a:rPr kumimoji="1" lang="ja-JP" altLang="en-US" sz="2462" b="1" kern="0" dirty="0">
                    <a:solidFill>
                      <a:prstClr val="white"/>
                    </a:solidFill>
                  </a:rPr>
                  <a:t>触覚</a:t>
                </a:r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8FD1487-DE13-4D14-8905-0DB017673587}"/>
                  </a:ext>
                </a:extLst>
              </p:cNvPr>
              <p:cNvSpPr txBox="1"/>
              <p:nvPr/>
            </p:nvSpPr>
            <p:spPr>
              <a:xfrm>
                <a:off x="3980427" y="6162774"/>
                <a:ext cx="737644" cy="43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125444">
                  <a:defRPr/>
                </a:pPr>
                <a:r>
                  <a:rPr kumimoji="1" lang="ja-JP" altLang="en-US" sz="2462" b="1" kern="0" dirty="0">
                    <a:solidFill>
                      <a:prstClr val="white"/>
                    </a:solidFill>
                  </a:rPr>
                  <a:t>聴覚</a:t>
                </a:r>
              </a:p>
            </p:txBody>
          </p:sp>
          <p:sp>
            <p:nvSpPr>
              <p:cNvPr id="13" name="動作設定ボタン: サウンド 12">
                <a:hlinkClick r:id="" action="ppaction://noaction" highlightClick="1">
                  <a:snd r:embed="rId6" name="applause.wav"/>
                </a:hlinkClick>
                <a:extLst>
                  <a:ext uri="{FF2B5EF4-FFF2-40B4-BE49-F238E27FC236}">
                    <a16:creationId xmlns:a16="http://schemas.microsoft.com/office/drawing/2014/main" id="{C775BE21-CCBD-4E2B-A0A1-1D4520615E5C}"/>
                  </a:ext>
                </a:extLst>
              </p:cNvPr>
              <p:cNvSpPr/>
              <p:nvPr/>
            </p:nvSpPr>
            <p:spPr>
              <a:xfrm>
                <a:off x="4710979" y="5969675"/>
                <a:ext cx="430065" cy="438737"/>
              </a:xfrm>
              <a:prstGeom prst="actionButtonSound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125444">
                  <a:defRPr/>
                </a:pPr>
                <a:endParaRPr kumimoji="1" lang="ja-JP" altLang="en-US" sz="2215" ker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endParaRPr>
              </a:p>
            </p:txBody>
          </p:sp>
          <p:pic>
            <p:nvPicPr>
              <p:cNvPr id="14" name="Picture 8" descr="https://cdn.discordapp.com/attachments/1047671900555456572/1051734148223614986/gmkr01-o0.jpg">
                <a:extLst>
                  <a:ext uri="{FF2B5EF4-FFF2-40B4-BE49-F238E27FC236}">
                    <a16:creationId xmlns:a16="http://schemas.microsoft.com/office/drawing/2014/main" id="{308CA10A-9D78-44CE-A547-824C863501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619" y="5851526"/>
                <a:ext cx="886980" cy="558863"/>
              </a:xfrm>
              <a:prstGeom prst="rect">
                <a:avLst/>
              </a:prstGeom>
              <a:noFill/>
              <a:ln w="22225">
                <a:solidFill>
                  <a:sysClr val="window" lastClr="FFFFFF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スマイル 14">
                <a:extLst>
                  <a:ext uri="{FF2B5EF4-FFF2-40B4-BE49-F238E27FC236}">
                    <a16:creationId xmlns:a16="http://schemas.microsoft.com/office/drawing/2014/main" id="{4E1ABEED-7B7B-4FBC-80D7-43E2AC13A301}"/>
                  </a:ext>
                </a:extLst>
              </p:cNvPr>
              <p:cNvSpPr/>
              <p:nvPr/>
            </p:nvSpPr>
            <p:spPr>
              <a:xfrm>
                <a:off x="7870324" y="5793633"/>
                <a:ext cx="541163" cy="560487"/>
              </a:xfrm>
              <a:prstGeom prst="smileyFace">
                <a:avLst>
                  <a:gd name="adj" fmla="val -4653"/>
                </a:avLst>
              </a:prstGeom>
              <a:gradFill>
                <a:gsLst>
                  <a:gs pos="87000">
                    <a:sysClr val="window" lastClr="FFFFFF">
                      <a:lumMod val="65000"/>
                    </a:sysClr>
                  </a:gs>
                  <a:gs pos="14000">
                    <a:srgbClr val="FF0000"/>
                  </a:gs>
                  <a:gs pos="88000">
                    <a:sysClr val="window" lastClr="FFFFFF">
                      <a:lumMod val="75000"/>
                    </a:sysClr>
                  </a:gs>
                  <a:gs pos="100000">
                    <a:sysClr val="window" lastClr="FFFFFF">
                      <a:lumMod val="85000"/>
                    </a:sysClr>
                  </a:gs>
                  <a:gs pos="98000">
                    <a:sysClr val="windowText" lastClr="000000">
                      <a:lumMod val="95000"/>
                      <a:lumOff val="5000"/>
                    </a:sysClr>
                  </a:gs>
                </a:gsLst>
                <a:lin ang="5400000" scaled="1"/>
              </a:gra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algn="ctr" defTabSz="1125444">
                  <a:defRPr/>
                </a:pPr>
                <a:endParaRPr kumimoji="1" lang="ja-JP" altLang="en-US" sz="2215" kern="0" dirty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endParaRPr>
              </a:p>
            </p:txBody>
          </p: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588A29B3-CE73-4648-AE51-2BC884F449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76620" y="5742544"/>
                <a:ext cx="692572" cy="235052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85BD5CA0-E150-4C3E-856A-84D0708397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7254" y="6085315"/>
                <a:ext cx="703494" cy="280733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sp>
            <p:nvSpPr>
              <p:cNvPr id="18" name="矢印: 右 17">
                <a:extLst>
                  <a:ext uri="{FF2B5EF4-FFF2-40B4-BE49-F238E27FC236}">
                    <a16:creationId xmlns:a16="http://schemas.microsoft.com/office/drawing/2014/main" id="{74FF4207-1FE7-4590-95E8-E8D0D58B2314}"/>
                  </a:ext>
                </a:extLst>
              </p:cNvPr>
              <p:cNvSpPr/>
              <p:nvPr/>
            </p:nvSpPr>
            <p:spPr>
              <a:xfrm>
                <a:off x="4486324" y="6484424"/>
                <a:ext cx="4551781" cy="194840"/>
              </a:xfrm>
              <a:prstGeom prst="rightArrow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125444">
                  <a:defRPr/>
                </a:pPr>
                <a:endParaRPr kumimoji="1" lang="ja-JP" altLang="en-US" sz="2215" kern="0" dirty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endParaRPr>
              </a:p>
            </p:txBody>
          </p:sp>
        </p:grpSp>
        <p:pic>
          <p:nvPicPr>
            <p:cNvPr id="64" name="図 63">
              <a:extLst>
                <a:ext uri="{FF2B5EF4-FFF2-40B4-BE49-F238E27FC236}">
                  <a16:creationId xmlns:a16="http://schemas.microsoft.com/office/drawing/2014/main" id="{E07F8904-847E-470E-8E5A-8E573AFE4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44506" y="935368"/>
              <a:ext cx="729454" cy="857602"/>
            </a:xfrm>
            <a:prstGeom prst="rect">
              <a:avLst/>
            </a:prstGeom>
          </p:spPr>
        </p:pic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60B73806-F0E9-4A84-900F-6C5BD539BBE5}"/>
              </a:ext>
            </a:extLst>
          </p:cNvPr>
          <p:cNvGrpSpPr/>
          <p:nvPr/>
        </p:nvGrpSpPr>
        <p:grpSpPr>
          <a:xfrm>
            <a:off x="6711028" y="2252254"/>
            <a:ext cx="1920184" cy="523220"/>
            <a:chOff x="6238943" y="2829757"/>
            <a:chExt cx="1920184" cy="523220"/>
          </a:xfrm>
        </p:grpSpPr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A6FDD124-1644-45DB-A3ED-DBE0166B6428}"/>
                </a:ext>
              </a:extLst>
            </p:cNvPr>
            <p:cNvSpPr txBox="1"/>
            <p:nvPr/>
          </p:nvSpPr>
          <p:spPr>
            <a:xfrm>
              <a:off x="6238943" y="2829757"/>
              <a:ext cx="1623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ギミック</a:t>
              </a:r>
            </a:p>
          </p:txBody>
        </p: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5491CEB7-8997-4EB5-BB17-E9F81CCAF2F1}"/>
                </a:ext>
              </a:extLst>
            </p:cNvPr>
            <p:cNvCxnSpPr>
              <a:cxnSpLocks/>
            </p:cNvCxnSpPr>
            <p:nvPr/>
          </p:nvCxnSpPr>
          <p:spPr>
            <a:xfrm>
              <a:off x="6378983" y="3337118"/>
              <a:ext cx="1780144" cy="1585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9BEBB65-E315-42F9-8E2A-5B8E1A892E6A}"/>
              </a:ext>
            </a:extLst>
          </p:cNvPr>
          <p:cNvGrpSpPr/>
          <p:nvPr/>
        </p:nvGrpSpPr>
        <p:grpSpPr>
          <a:xfrm>
            <a:off x="7675331" y="3345329"/>
            <a:ext cx="3620519" cy="1030892"/>
            <a:chOff x="12822308" y="4162646"/>
            <a:chExt cx="4750032" cy="1352505"/>
          </a:xfrm>
        </p:grpSpPr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82FF4309-C476-4707-BC8F-ED9123B2EB64}"/>
                </a:ext>
              </a:extLst>
            </p:cNvPr>
            <p:cNvGrpSpPr/>
            <p:nvPr/>
          </p:nvGrpSpPr>
          <p:grpSpPr>
            <a:xfrm>
              <a:off x="16195699" y="4179934"/>
              <a:ext cx="1376641" cy="1311558"/>
              <a:chOff x="9708099" y="3944216"/>
              <a:chExt cx="1804060" cy="1718770"/>
            </a:xfrm>
          </p:grpSpPr>
          <p:grpSp>
            <p:nvGrpSpPr>
              <p:cNvPr id="67" name="グループ化 66">
                <a:extLst>
                  <a:ext uri="{FF2B5EF4-FFF2-40B4-BE49-F238E27FC236}">
                    <a16:creationId xmlns:a16="http://schemas.microsoft.com/office/drawing/2014/main" id="{324E804A-5758-45DA-8ED3-993344E2EC4C}"/>
                  </a:ext>
                </a:extLst>
              </p:cNvPr>
              <p:cNvGrpSpPr/>
              <p:nvPr/>
            </p:nvGrpSpPr>
            <p:grpSpPr>
              <a:xfrm>
                <a:off x="9708099" y="3944216"/>
                <a:ext cx="1679847" cy="1718770"/>
                <a:chOff x="6855157" y="3899472"/>
                <a:chExt cx="2319323" cy="2373063"/>
              </a:xfrm>
            </p:grpSpPr>
            <p:sp>
              <p:nvSpPr>
                <p:cNvPr id="74" name="正方形/長方形 73">
                  <a:extLst>
                    <a:ext uri="{FF2B5EF4-FFF2-40B4-BE49-F238E27FC236}">
                      <a16:creationId xmlns:a16="http://schemas.microsoft.com/office/drawing/2014/main" id="{F80C1509-E37D-4D7F-89E1-7BABFB272FC2}"/>
                    </a:ext>
                  </a:extLst>
                </p:cNvPr>
                <p:cNvSpPr/>
                <p:nvPr/>
              </p:nvSpPr>
              <p:spPr>
                <a:xfrm>
                  <a:off x="6915056" y="4730452"/>
                  <a:ext cx="842506" cy="21364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8" name="正方形/長方形 77">
                  <a:extLst>
                    <a:ext uri="{FF2B5EF4-FFF2-40B4-BE49-F238E27FC236}">
                      <a16:creationId xmlns:a16="http://schemas.microsoft.com/office/drawing/2014/main" id="{40410590-7349-4CA6-B845-D1D9C5978C4D}"/>
                    </a:ext>
                  </a:extLst>
                </p:cNvPr>
                <p:cNvSpPr/>
                <p:nvPr/>
              </p:nvSpPr>
              <p:spPr>
                <a:xfrm>
                  <a:off x="7727376" y="4751263"/>
                  <a:ext cx="47472" cy="1508783"/>
                </a:xfrm>
                <a:prstGeom prst="rect">
                  <a:avLst/>
                </a:prstGeom>
                <a:solidFill>
                  <a:schemeClr val="tx1"/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  <p:sp>
              <p:nvSpPr>
                <p:cNvPr id="79" name="正方形/長方形 78">
                  <a:extLst>
                    <a:ext uri="{FF2B5EF4-FFF2-40B4-BE49-F238E27FC236}">
                      <a16:creationId xmlns:a16="http://schemas.microsoft.com/office/drawing/2014/main" id="{940FF1AE-DB9F-4C0D-9282-BD57F6F0A52D}"/>
                    </a:ext>
                  </a:extLst>
                </p:cNvPr>
                <p:cNvSpPr/>
                <p:nvPr/>
              </p:nvSpPr>
              <p:spPr>
                <a:xfrm flipH="1">
                  <a:off x="6855157" y="3899472"/>
                  <a:ext cx="59899" cy="2360574"/>
                </a:xfrm>
                <a:prstGeom prst="rect">
                  <a:avLst/>
                </a:prstGeom>
                <a:solidFill>
                  <a:schemeClr val="tx1"/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  <p:sp>
              <p:nvSpPr>
                <p:cNvPr id="82" name="正方形/長方形 81">
                  <a:extLst>
                    <a:ext uri="{FF2B5EF4-FFF2-40B4-BE49-F238E27FC236}">
                      <a16:creationId xmlns:a16="http://schemas.microsoft.com/office/drawing/2014/main" id="{C7B7769F-5566-4AAF-9327-5F6EB429F73F}"/>
                    </a:ext>
                  </a:extLst>
                </p:cNvPr>
                <p:cNvSpPr/>
                <p:nvPr/>
              </p:nvSpPr>
              <p:spPr>
                <a:xfrm>
                  <a:off x="8598057" y="4763752"/>
                  <a:ext cx="47472" cy="1508783"/>
                </a:xfrm>
                <a:prstGeom prst="rect">
                  <a:avLst/>
                </a:prstGeom>
                <a:solidFill>
                  <a:schemeClr val="tx1"/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D073B0D8-9108-4AF6-80F3-B81DE3D836AC}"/>
                    </a:ext>
                  </a:extLst>
                </p:cNvPr>
                <p:cNvSpPr/>
                <p:nvPr/>
              </p:nvSpPr>
              <p:spPr>
                <a:xfrm rot="5400000">
                  <a:off x="7993112" y="2770316"/>
                  <a:ext cx="45719" cy="2317016"/>
                </a:xfrm>
                <a:prstGeom prst="rect">
                  <a:avLst/>
                </a:prstGeom>
                <a:solidFill>
                  <a:schemeClr val="tx1"/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</p:grpSp>
          <p:grpSp>
            <p:nvGrpSpPr>
              <p:cNvPr id="68" name="グループ化 67">
                <a:extLst>
                  <a:ext uri="{FF2B5EF4-FFF2-40B4-BE49-F238E27FC236}">
                    <a16:creationId xmlns:a16="http://schemas.microsoft.com/office/drawing/2014/main" id="{ACB9C5EF-3582-41E2-A118-F6B5E6CDDD36}"/>
                  </a:ext>
                </a:extLst>
              </p:cNvPr>
              <p:cNvGrpSpPr/>
              <p:nvPr/>
            </p:nvGrpSpPr>
            <p:grpSpPr>
              <a:xfrm>
                <a:off x="10975762" y="4135272"/>
                <a:ext cx="264149" cy="363038"/>
                <a:chOff x="9259790" y="1175657"/>
                <a:chExt cx="1052933" cy="1447118"/>
              </a:xfrm>
            </p:grpSpPr>
            <p:sp>
              <p:nvSpPr>
                <p:cNvPr id="70" name="フローチャート: 論理積ゲート 69">
                  <a:extLst>
                    <a:ext uri="{FF2B5EF4-FFF2-40B4-BE49-F238E27FC236}">
                      <a16:creationId xmlns:a16="http://schemas.microsoft.com/office/drawing/2014/main" id="{D3B51D44-62B1-45E3-B930-D05F8C6EAE1D}"/>
                    </a:ext>
                  </a:extLst>
                </p:cNvPr>
                <p:cNvSpPr/>
                <p:nvPr/>
              </p:nvSpPr>
              <p:spPr>
                <a:xfrm rot="16200000">
                  <a:off x="9476014" y="1786065"/>
                  <a:ext cx="620486" cy="1052933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2" name="楕円 71">
                  <a:extLst>
                    <a:ext uri="{FF2B5EF4-FFF2-40B4-BE49-F238E27FC236}">
                      <a16:creationId xmlns:a16="http://schemas.microsoft.com/office/drawing/2014/main" id="{F4205F49-D87F-4015-A3E1-246E7C1377A6}"/>
                    </a:ext>
                  </a:extLst>
                </p:cNvPr>
                <p:cNvSpPr/>
                <p:nvPr/>
              </p:nvSpPr>
              <p:spPr>
                <a:xfrm>
                  <a:off x="9329057" y="1175657"/>
                  <a:ext cx="914400" cy="914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A81AF940-E171-4FCB-8859-975D4B8A1588}"/>
                  </a:ext>
                </a:extLst>
              </p:cNvPr>
              <p:cNvSpPr txBox="1"/>
              <p:nvPr/>
            </p:nvSpPr>
            <p:spPr>
              <a:xfrm>
                <a:off x="11130772" y="3984893"/>
                <a:ext cx="381387" cy="372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？</a:t>
                </a:r>
              </a:p>
            </p:txBody>
          </p:sp>
        </p:grpSp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BAD29DDE-C884-47B6-AAEF-0B4E72687782}"/>
                </a:ext>
              </a:extLst>
            </p:cNvPr>
            <p:cNvGrpSpPr/>
            <p:nvPr/>
          </p:nvGrpSpPr>
          <p:grpSpPr>
            <a:xfrm>
              <a:off x="12822308" y="4162646"/>
              <a:ext cx="1321876" cy="1352505"/>
              <a:chOff x="6651400" y="3900846"/>
              <a:chExt cx="1731347" cy="1771463"/>
            </a:xfrm>
          </p:grpSpPr>
          <p:grpSp>
            <p:nvGrpSpPr>
              <p:cNvPr id="89" name="グループ化 88">
                <a:extLst>
                  <a:ext uri="{FF2B5EF4-FFF2-40B4-BE49-F238E27FC236}">
                    <a16:creationId xmlns:a16="http://schemas.microsoft.com/office/drawing/2014/main" id="{8FCF98AE-3012-41A5-BACD-5B431B3D1BDF}"/>
                  </a:ext>
                </a:extLst>
              </p:cNvPr>
              <p:cNvGrpSpPr/>
              <p:nvPr/>
            </p:nvGrpSpPr>
            <p:grpSpPr>
              <a:xfrm>
                <a:off x="6651400" y="3900846"/>
                <a:ext cx="1731347" cy="1771463"/>
                <a:chOff x="6855157" y="3899472"/>
                <a:chExt cx="2319323" cy="2373063"/>
              </a:xfrm>
            </p:grpSpPr>
            <p:sp>
              <p:nvSpPr>
                <p:cNvPr id="92" name="正方形/長方形 91">
                  <a:extLst>
                    <a:ext uri="{FF2B5EF4-FFF2-40B4-BE49-F238E27FC236}">
                      <a16:creationId xmlns:a16="http://schemas.microsoft.com/office/drawing/2014/main" id="{BCFB1183-24C7-4426-AB0D-EDE7FB3FE34D}"/>
                    </a:ext>
                  </a:extLst>
                </p:cNvPr>
                <p:cNvSpPr/>
                <p:nvPr/>
              </p:nvSpPr>
              <p:spPr>
                <a:xfrm>
                  <a:off x="7779287" y="4736773"/>
                  <a:ext cx="842506" cy="21364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3" name="正方形/長方形 92">
                  <a:extLst>
                    <a:ext uri="{FF2B5EF4-FFF2-40B4-BE49-F238E27FC236}">
                      <a16:creationId xmlns:a16="http://schemas.microsoft.com/office/drawing/2014/main" id="{82DB4B53-DA8D-48F9-A5B9-7ABA87409CC1}"/>
                    </a:ext>
                  </a:extLst>
                </p:cNvPr>
                <p:cNvSpPr/>
                <p:nvPr/>
              </p:nvSpPr>
              <p:spPr>
                <a:xfrm>
                  <a:off x="7727376" y="4751263"/>
                  <a:ext cx="47472" cy="1508783"/>
                </a:xfrm>
                <a:prstGeom prst="rect">
                  <a:avLst/>
                </a:prstGeom>
                <a:solidFill>
                  <a:schemeClr val="tx1"/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  <p:sp>
              <p:nvSpPr>
                <p:cNvPr id="94" name="正方形/長方形 93">
                  <a:extLst>
                    <a:ext uri="{FF2B5EF4-FFF2-40B4-BE49-F238E27FC236}">
                      <a16:creationId xmlns:a16="http://schemas.microsoft.com/office/drawing/2014/main" id="{17AA8FE7-A5DD-4B99-9F16-1C7BFAE0887E}"/>
                    </a:ext>
                  </a:extLst>
                </p:cNvPr>
                <p:cNvSpPr/>
                <p:nvPr/>
              </p:nvSpPr>
              <p:spPr>
                <a:xfrm flipH="1">
                  <a:off x="6855157" y="3899472"/>
                  <a:ext cx="59899" cy="2360574"/>
                </a:xfrm>
                <a:prstGeom prst="rect">
                  <a:avLst/>
                </a:prstGeom>
                <a:solidFill>
                  <a:schemeClr val="tx1"/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  <p:sp>
              <p:nvSpPr>
                <p:cNvPr id="95" name="正方形/長方形 94">
                  <a:extLst>
                    <a:ext uri="{FF2B5EF4-FFF2-40B4-BE49-F238E27FC236}">
                      <a16:creationId xmlns:a16="http://schemas.microsoft.com/office/drawing/2014/main" id="{E9AB4F2D-151D-4C3E-BCA1-B3C7A0BA6DAF}"/>
                    </a:ext>
                  </a:extLst>
                </p:cNvPr>
                <p:cNvSpPr/>
                <p:nvPr/>
              </p:nvSpPr>
              <p:spPr>
                <a:xfrm>
                  <a:off x="8598057" y="4763752"/>
                  <a:ext cx="47472" cy="1508783"/>
                </a:xfrm>
                <a:prstGeom prst="rect">
                  <a:avLst/>
                </a:prstGeom>
                <a:solidFill>
                  <a:schemeClr val="tx1"/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  <p:sp>
              <p:nvSpPr>
                <p:cNvPr id="96" name="正方形/長方形 95">
                  <a:extLst>
                    <a:ext uri="{FF2B5EF4-FFF2-40B4-BE49-F238E27FC236}">
                      <a16:creationId xmlns:a16="http://schemas.microsoft.com/office/drawing/2014/main" id="{87E8B740-0F47-4003-9EE7-189106889872}"/>
                    </a:ext>
                  </a:extLst>
                </p:cNvPr>
                <p:cNvSpPr/>
                <p:nvPr/>
              </p:nvSpPr>
              <p:spPr>
                <a:xfrm rot="5400000">
                  <a:off x="7993112" y="2770316"/>
                  <a:ext cx="45719" cy="2317016"/>
                </a:xfrm>
                <a:prstGeom prst="rect">
                  <a:avLst/>
                </a:prstGeom>
                <a:solidFill>
                  <a:schemeClr val="tx1"/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</p:grpSp>
          <p:pic>
            <p:nvPicPr>
              <p:cNvPr id="90" name="図 89">
                <a:extLst>
                  <a:ext uri="{FF2B5EF4-FFF2-40B4-BE49-F238E27FC236}">
                    <a16:creationId xmlns:a16="http://schemas.microsoft.com/office/drawing/2014/main" id="{8CFFF2C7-601F-43C2-979E-D3C38F8290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7582" y="4008712"/>
                <a:ext cx="261644" cy="447908"/>
              </a:xfrm>
              <a:prstGeom prst="rect">
                <a:avLst/>
              </a:prstGeom>
              <a:scene3d>
                <a:camera prst="orthographicFront">
                  <a:rot lat="0" lon="10800000" rev="0"/>
                </a:camera>
                <a:lightRig rig="threePt" dir="t"/>
              </a:scene3d>
            </p:spPr>
          </p:pic>
          <p:sp>
            <p:nvSpPr>
              <p:cNvPr id="91" name="矢印: 左 90">
                <a:extLst>
                  <a:ext uri="{FF2B5EF4-FFF2-40B4-BE49-F238E27FC236}">
                    <a16:creationId xmlns:a16="http://schemas.microsoft.com/office/drawing/2014/main" id="{1B19CA8B-6233-4C42-8ECB-810803717574}"/>
                  </a:ext>
                </a:extLst>
              </p:cNvPr>
              <p:cNvSpPr/>
              <p:nvPr/>
            </p:nvSpPr>
            <p:spPr>
              <a:xfrm>
                <a:off x="6913530" y="4524571"/>
                <a:ext cx="805923" cy="143403"/>
              </a:xfrm>
              <a:prstGeom prst="leftArrow">
                <a:avLst/>
              </a:prstGeom>
              <a:solidFill>
                <a:schemeClr val="bg1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98" name="矢印: 上 97">
              <a:extLst>
                <a:ext uri="{FF2B5EF4-FFF2-40B4-BE49-F238E27FC236}">
                  <a16:creationId xmlns:a16="http://schemas.microsoft.com/office/drawing/2014/main" id="{99BC8D4B-AE88-4A4E-8455-008744D73927}"/>
                </a:ext>
              </a:extLst>
            </p:cNvPr>
            <p:cNvSpPr/>
            <p:nvPr/>
          </p:nvSpPr>
          <p:spPr>
            <a:xfrm rot="5400000">
              <a:off x="14845978" y="4521521"/>
              <a:ext cx="830997" cy="895853"/>
            </a:xfrm>
            <a:prstGeom prst="upArrow">
              <a:avLst>
                <a:gd name="adj1" fmla="val 67266"/>
                <a:gd name="adj2" fmla="val 54316"/>
              </a:avLst>
            </a:prstGeom>
            <a:gradFill>
              <a:gsLst>
                <a:gs pos="500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9C91DFA-BFB3-4873-9438-BD55305E0051}"/>
              </a:ext>
            </a:extLst>
          </p:cNvPr>
          <p:cNvSpPr txBox="1"/>
          <p:nvPr/>
        </p:nvSpPr>
        <p:spPr>
          <a:xfrm>
            <a:off x="6756977" y="2872335"/>
            <a:ext cx="5601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スライド式の扉によって通路がリアルタイムに変化</a:t>
            </a:r>
          </a:p>
        </p:txBody>
      </p:sp>
    </p:spTree>
    <p:extLst>
      <p:ext uri="{BB962C8B-B14F-4D97-AF65-F5344CB8AC3E}">
        <p14:creationId xmlns:p14="http://schemas.microsoft.com/office/powerpoint/2010/main" val="1876974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F00B46B4-8D0B-421A-ADF3-FCA313B7CAD1}"/>
              </a:ext>
            </a:extLst>
          </p:cNvPr>
          <p:cNvSpPr/>
          <p:nvPr/>
        </p:nvSpPr>
        <p:spPr>
          <a:xfrm>
            <a:off x="157284" y="4225653"/>
            <a:ext cx="2508681" cy="242857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60CF7CDD-E8EF-442F-886B-352F4CA0D52C}"/>
              </a:ext>
            </a:extLst>
          </p:cNvPr>
          <p:cNvSpPr/>
          <p:nvPr/>
        </p:nvSpPr>
        <p:spPr>
          <a:xfrm>
            <a:off x="3195169" y="4210929"/>
            <a:ext cx="2508681" cy="242857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C37E6830-EAC8-47CE-B5C2-B897FC02FC07}"/>
              </a:ext>
            </a:extLst>
          </p:cNvPr>
          <p:cNvSpPr/>
          <p:nvPr/>
        </p:nvSpPr>
        <p:spPr>
          <a:xfrm>
            <a:off x="3179011" y="1249670"/>
            <a:ext cx="2508681" cy="242857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772837C-993C-4037-A453-44EBEA26ECF0}"/>
              </a:ext>
            </a:extLst>
          </p:cNvPr>
          <p:cNvSpPr txBox="1"/>
          <p:nvPr/>
        </p:nvSpPr>
        <p:spPr>
          <a:xfrm>
            <a:off x="5836555" y="1698647"/>
            <a:ext cx="6416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「</a:t>
            </a:r>
            <a:r>
              <a:rPr kumimoji="1" lang="ja-JP" altLang="en-US" sz="2400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何か</a:t>
            </a:r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」に見つかりそうな時は忍び足でやり過ごす</a:t>
            </a:r>
            <a:endParaRPr kumimoji="1" lang="en-US" altLang="ja-JP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729BBB03-5469-46C5-BE1A-DF749077370E}"/>
              </a:ext>
            </a:extLst>
          </p:cNvPr>
          <p:cNvGrpSpPr/>
          <p:nvPr/>
        </p:nvGrpSpPr>
        <p:grpSpPr>
          <a:xfrm>
            <a:off x="10068133" y="5913838"/>
            <a:ext cx="1353185" cy="257416"/>
            <a:chOff x="5956392" y="5536194"/>
            <a:chExt cx="2203760" cy="493694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22735-50BB-4C62-9C62-DF84E79D6097}"/>
                </a:ext>
              </a:extLst>
            </p:cNvPr>
            <p:cNvSpPr/>
            <p:nvPr/>
          </p:nvSpPr>
          <p:spPr>
            <a:xfrm>
              <a:off x="5956392" y="5536195"/>
              <a:ext cx="2203760" cy="4936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77022F15-77A5-4555-974A-BF5A1225C183}"/>
                </a:ext>
              </a:extLst>
            </p:cNvPr>
            <p:cNvSpPr/>
            <p:nvPr/>
          </p:nvSpPr>
          <p:spPr>
            <a:xfrm>
              <a:off x="5956392" y="5536194"/>
              <a:ext cx="1897176" cy="493692"/>
            </a:xfrm>
            <a:prstGeom prst="rect">
              <a:avLst/>
            </a:prstGeom>
            <a:solidFill>
              <a:srgbClr val="FFC00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9176D25-3DFF-49A1-96A5-D34EA16CB536}"/>
              </a:ext>
            </a:extLst>
          </p:cNvPr>
          <p:cNvSpPr txBox="1"/>
          <p:nvPr/>
        </p:nvSpPr>
        <p:spPr>
          <a:xfrm>
            <a:off x="6159050" y="5864152"/>
            <a:ext cx="359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スタミナが切れると走れないため</a:t>
            </a:r>
            <a:endParaRPr kumimoji="1" lang="en-US" altLang="ja-JP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9CDDD8CA-CD55-42B2-AE1B-12C7E9BA35DD}"/>
              </a:ext>
            </a:extLst>
          </p:cNvPr>
          <p:cNvGrpSpPr/>
          <p:nvPr/>
        </p:nvGrpSpPr>
        <p:grpSpPr>
          <a:xfrm>
            <a:off x="3495472" y="1520193"/>
            <a:ext cx="1574153" cy="1898625"/>
            <a:chOff x="6163534" y="4843583"/>
            <a:chExt cx="1574153" cy="1898625"/>
          </a:xfrm>
        </p:grpSpPr>
        <p:sp>
          <p:nvSpPr>
            <p:cNvPr id="38" name="スマイル 37">
              <a:extLst>
                <a:ext uri="{FF2B5EF4-FFF2-40B4-BE49-F238E27FC236}">
                  <a16:creationId xmlns:a16="http://schemas.microsoft.com/office/drawing/2014/main" id="{8EF4964B-AE8B-4CD3-9837-A750B1E00552}"/>
                </a:ext>
              </a:extLst>
            </p:cNvPr>
            <p:cNvSpPr/>
            <p:nvPr/>
          </p:nvSpPr>
          <p:spPr>
            <a:xfrm>
              <a:off x="7277670" y="6423016"/>
              <a:ext cx="346742" cy="319192"/>
            </a:xfrm>
            <a:prstGeom prst="smileyFace">
              <a:avLst>
                <a:gd name="adj" fmla="val -4653"/>
              </a:avLst>
            </a:prstGeom>
            <a:gradFill>
              <a:gsLst>
                <a:gs pos="87000">
                  <a:sysClr val="window" lastClr="FFFFFF">
                    <a:lumMod val="65000"/>
                  </a:sysClr>
                </a:gs>
                <a:gs pos="14000">
                  <a:srgbClr val="FF0000"/>
                </a:gs>
                <a:gs pos="88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  <a:gs pos="98000">
                  <a:sysClr val="windowText" lastClr="000000">
                    <a:lumMod val="95000"/>
                    <a:lumOff val="5000"/>
                  </a:sysClr>
                </a:gs>
              </a:gsLst>
              <a:lin ang="5400000" scaled="1"/>
            </a:gra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>
              <a:softEdge rad="63500"/>
            </a:effectLst>
          </p:spPr>
          <p:txBody>
            <a:bodyPr rtlCol="0" anchor="ctr"/>
            <a:lstStyle/>
            <a:p>
              <a:pPr algn="ctr" defTabSz="1125444">
                <a:defRPr/>
              </a:pPr>
              <a:endParaRPr kumimoji="1" lang="ja-JP" altLang="en-US" sz="2215" kern="0" dirty="0">
                <a:solidFill>
                  <a:prstClr val="white"/>
                </a:solidFill>
                <a:latin typeface="Calibri" panose="020F0502020204030204"/>
                <a:ea typeface="游ゴシック" panose="020B0400000000000000" pitchFamily="50" charset="-128"/>
              </a:endParaRPr>
            </a:p>
          </p:txBody>
        </p: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160CEE91-50C9-415C-B4EF-74230F858CC3}"/>
                </a:ext>
              </a:extLst>
            </p:cNvPr>
            <p:cNvGrpSpPr/>
            <p:nvPr/>
          </p:nvGrpSpPr>
          <p:grpSpPr>
            <a:xfrm>
              <a:off x="6163534" y="4843583"/>
              <a:ext cx="1574153" cy="1879119"/>
              <a:chOff x="5965876" y="4752862"/>
              <a:chExt cx="1574153" cy="1879119"/>
            </a:xfrm>
          </p:grpSpPr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67A3F0B3-27FA-497D-8FD9-BFEE3EA7C277}"/>
                  </a:ext>
                </a:extLst>
              </p:cNvPr>
              <p:cNvCxnSpPr/>
              <p:nvPr/>
            </p:nvCxnSpPr>
            <p:spPr>
              <a:xfrm>
                <a:off x="6947452" y="5490224"/>
                <a:ext cx="0" cy="114175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5772E35C-0DC8-41E9-B918-902C5BEBA2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0029" y="4752862"/>
                <a:ext cx="0" cy="187911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185D977C-895E-4FA0-A2EE-AB6B097346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5876" y="5490223"/>
                <a:ext cx="98999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529FF772-E9B6-4943-B4EF-5F94967DE4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5876" y="4961903"/>
                <a:ext cx="98999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40C31B35-34B1-41F4-BC53-2F6F73DE27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7452" y="4752862"/>
                <a:ext cx="0" cy="20904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8B06789D-D16E-46B1-8853-BC91A38A8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676362" y="5121344"/>
              <a:ext cx="337267" cy="400110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sp>
          <p:nvSpPr>
            <p:cNvPr id="41" name="二等辺三角形 40">
              <a:extLst>
                <a:ext uri="{FF2B5EF4-FFF2-40B4-BE49-F238E27FC236}">
                  <a16:creationId xmlns:a16="http://schemas.microsoft.com/office/drawing/2014/main" id="{E1D92E00-FF47-4F1A-9572-8942BE1D80F4}"/>
                </a:ext>
              </a:extLst>
            </p:cNvPr>
            <p:cNvSpPr/>
            <p:nvPr/>
          </p:nvSpPr>
          <p:spPr>
            <a:xfrm rot="10800000">
              <a:off x="7153533" y="5570956"/>
              <a:ext cx="575732" cy="892426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1D9CEFF-09E8-4D35-88E0-465DB9AA77B0}"/>
              </a:ext>
            </a:extLst>
          </p:cNvPr>
          <p:cNvSpPr txBox="1"/>
          <p:nvPr/>
        </p:nvSpPr>
        <p:spPr>
          <a:xfrm>
            <a:off x="3341140" y="811464"/>
            <a:ext cx="1856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視界の外へ</a:t>
            </a:r>
            <a:endParaRPr kumimoji="1" lang="en-US" altLang="ja-JP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4EDBDE1-701A-4D7F-8952-664EE35A3C9B}"/>
              </a:ext>
            </a:extLst>
          </p:cNvPr>
          <p:cNvSpPr txBox="1"/>
          <p:nvPr/>
        </p:nvSpPr>
        <p:spPr>
          <a:xfrm>
            <a:off x="2551375" y="27596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「</a:t>
            </a:r>
            <a:r>
              <a:rPr kumimoji="1" lang="ja-JP" altLang="en-US" sz="2800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何か</a:t>
            </a:r>
            <a:r>
              <a:rPr kumimoji="1" lang="ja-JP" altLang="en-US" sz="2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」から逃げる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A8856BE-D3EB-4670-BD71-4BDBA35AE6A6}"/>
              </a:ext>
            </a:extLst>
          </p:cNvPr>
          <p:cNvSpPr txBox="1"/>
          <p:nvPr/>
        </p:nvSpPr>
        <p:spPr>
          <a:xfrm>
            <a:off x="14208" y="3784661"/>
            <a:ext cx="2580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一定時間動かない</a:t>
            </a:r>
            <a:endParaRPr kumimoji="1" lang="en-US" altLang="ja-JP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5657F2F-3FBD-4F52-8F5A-36BDB77F5D01}"/>
              </a:ext>
            </a:extLst>
          </p:cNvPr>
          <p:cNvSpPr txBox="1"/>
          <p:nvPr/>
        </p:nvSpPr>
        <p:spPr>
          <a:xfrm>
            <a:off x="3289390" y="3774524"/>
            <a:ext cx="2697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柱の裏でやり過ごす</a:t>
            </a:r>
            <a:endParaRPr kumimoji="1" lang="en-US" altLang="ja-JP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9527EF4B-B126-45B6-B519-83FBA975191A}"/>
              </a:ext>
            </a:extLst>
          </p:cNvPr>
          <p:cNvGrpSpPr/>
          <p:nvPr/>
        </p:nvGrpSpPr>
        <p:grpSpPr>
          <a:xfrm>
            <a:off x="3706408" y="4345320"/>
            <a:ext cx="1486201" cy="2074360"/>
            <a:chOff x="3143958" y="1590082"/>
            <a:chExt cx="1486201" cy="2074360"/>
          </a:xfrm>
        </p:grpSpPr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42A79E11-913D-49E1-9E59-3359D05060C9}"/>
                </a:ext>
              </a:extLst>
            </p:cNvPr>
            <p:cNvGrpSpPr/>
            <p:nvPr/>
          </p:nvGrpSpPr>
          <p:grpSpPr>
            <a:xfrm>
              <a:off x="3599192" y="2382558"/>
              <a:ext cx="575732" cy="1171252"/>
              <a:chOff x="3692148" y="2194972"/>
              <a:chExt cx="575732" cy="1171252"/>
            </a:xfrm>
          </p:grpSpPr>
          <p:sp>
            <p:nvSpPr>
              <p:cNvPr id="86" name="スマイル 85">
                <a:extLst>
                  <a:ext uri="{FF2B5EF4-FFF2-40B4-BE49-F238E27FC236}">
                    <a16:creationId xmlns:a16="http://schemas.microsoft.com/office/drawing/2014/main" id="{EE103EBF-EDF4-4AE3-BFBE-4F46D2F4FDDB}"/>
                  </a:ext>
                </a:extLst>
              </p:cNvPr>
              <p:cNvSpPr/>
              <p:nvPr/>
            </p:nvSpPr>
            <p:spPr>
              <a:xfrm>
                <a:off x="3816285" y="3047032"/>
                <a:ext cx="346742" cy="319192"/>
              </a:xfrm>
              <a:prstGeom prst="smileyFace">
                <a:avLst>
                  <a:gd name="adj" fmla="val -4653"/>
                </a:avLst>
              </a:prstGeom>
              <a:gradFill>
                <a:gsLst>
                  <a:gs pos="87000">
                    <a:sysClr val="window" lastClr="FFFFFF">
                      <a:lumMod val="65000"/>
                    </a:sysClr>
                  </a:gs>
                  <a:gs pos="14000">
                    <a:srgbClr val="FF0000"/>
                  </a:gs>
                  <a:gs pos="88000">
                    <a:sysClr val="window" lastClr="FFFFFF">
                      <a:lumMod val="75000"/>
                    </a:sysClr>
                  </a:gs>
                  <a:gs pos="100000">
                    <a:sysClr val="window" lastClr="FFFFFF">
                      <a:lumMod val="85000"/>
                    </a:sysClr>
                  </a:gs>
                  <a:gs pos="98000">
                    <a:sysClr val="windowText" lastClr="000000">
                      <a:lumMod val="95000"/>
                      <a:lumOff val="5000"/>
                    </a:sysClr>
                  </a:gs>
                </a:gsLst>
                <a:lin ang="5400000" scaled="1"/>
              </a:gra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algn="ctr" defTabSz="1125444">
                  <a:defRPr/>
                </a:pPr>
                <a:endParaRPr kumimoji="1" lang="ja-JP" altLang="en-US" sz="2215" kern="0" dirty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endParaRPr>
              </a:p>
            </p:txBody>
          </p:sp>
          <p:sp>
            <p:nvSpPr>
              <p:cNvPr id="87" name="二等辺三角形 86">
                <a:extLst>
                  <a:ext uri="{FF2B5EF4-FFF2-40B4-BE49-F238E27FC236}">
                    <a16:creationId xmlns:a16="http://schemas.microsoft.com/office/drawing/2014/main" id="{846A559F-9DFD-4A84-89C5-37AC21DC907C}"/>
                  </a:ext>
                </a:extLst>
              </p:cNvPr>
              <p:cNvSpPr/>
              <p:nvPr/>
            </p:nvSpPr>
            <p:spPr>
              <a:xfrm rot="10800000">
                <a:off x="3692148" y="2194972"/>
                <a:ext cx="575732" cy="892426"/>
              </a:xfrm>
              <a:prstGeom prst="triangl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175146F1-0C73-4839-92E8-944BACD43819}"/>
                </a:ext>
              </a:extLst>
            </p:cNvPr>
            <p:cNvCxnSpPr>
              <a:cxnSpLocks/>
            </p:cNvCxnSpPr>
            <p:nvPr/>
          </p:nvCxnSpPr>
          <p:spPr>
            <a:xfrm>
              <a:off x="3143958" y="1779376"/>
              <a:ext cx="0" cy="16849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687C1E13-DDE3-4353-B5D5-87B93A134DC0}"/>
                </a:ext>
              </a:extLst>
            </p:cNvPr>
            <p:cNvCxnSpPr>
              <a:cxnSpLocks/>
            </p:cNvCxnSpPr>
            <p:nvPr/>
          </p:nvCxnSpPr>
          <p:spPr>
            <a:xfrm>
              <a:off x="4630158" y="1778714"/>
              <a:ext cx="0" cy="16855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86B3E73B-29A8-4A32-9750-30E1ED93C2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6399" y="3475707"/>
              <a:ext cx="57423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99983AD9-F210-4C74-A313-DFFCEEA642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0400" y="3475428"/>
              <a:ext cx="51975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B64BA3A0-15A4-453C-BA7F-FD0B5DA2C6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6400" y="1790212"/>
              <a:ext cx="57423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57640386-B1DA-4B2F-8283-10CE8A34CE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0401" y="1790553"/>
              <a:ext cx="51975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A3D9C670-B393-43E2-B752-40042C85F012}"/>
                </a:ext>
              </a:extLst>
            </p:cNvPr>
            <p:cNvCxnSpPr>
              <a:cxnSpLocks/>
            </p:cNvCxnSpPr>
            <p:nvPr/>
          </p:nvCxnSpPr>
          <p:spPr>
            <a:xfrm>
              <a:off x="3714821" y="3464312"/>
              <a:ext cx="0" cy="2001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608690B7-6F1C-41A3-9267-C6EA01EED87E}"/>
                </a:ext>
              </a:extLst>
            </p:cNvPr>
            <p:cNvCxnSpPr>
              <a:cxnSpLocks/>
            </p:cNvCxnSpPr>
            <p:nvPr/>
          </p:nvCxnSpPr>
          <p:spPr>
            <a:xfrm>
              <a:off x="4110400" y="3464312"/>
              <a:ext cx="0" cy="2001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7DA6E45B-233B-4A05-8172-812E9A2C62A6}"/>
                </a:ext>
              </a:extLst>
            </p:cNvPr>
            <p:cNvCxnSpPr>
              <a:cxnSpLocks/>
            </p:cNvCxnSpPr>
            <p:nvPr/>
          </p:nvCxnSpPr>
          <p:spPr>
            <a:xfrm>
              <a:off x="3714822" y="1590082"/>
              <a:ext cx="0" cy="2001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29498F2A-6B90-42F2-83DE-A0A83DE4B9DF}"/>
                </a:ext>
              </a:extLst>
            </p:cNvPr>
            <p:cNvCxnSpPr>
              <a:cxnSpLocks/>
            </p:cNvCxnSpPr>
            <p:nvPr/>
          </p:nvCxnSpPr>
          <p:spPr>
            <a:xfrm>
              <a:off x="4110401" y="1595359"/>
              <a:ext cx="0" cy="2001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31CB8528-D6D7-4495-AD4A-14B0BCBBEF41}"/>
                </a:ext>
              </a:extLst>
            </p:cNvPr>
            <p:cNvSpPr/>
            <p:nvPr/>
          </p:nvSpPr>
          <p:spPr>
            <a:xfrm>
              <a:off x="3439598" y="2273515"/>
              <a:ext cx="275223" cy="2752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柱</a:t>
              </a:r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30B64715-6292-41E8-858B-B17BDD837C3E}"/>
                </a:ext>
              </a:extLst>
            </p:cNvPr>
            <p:cNvSpPr/>
            <p:nvPr/>
          </p:nvSpPr>
          <p:spPr>
            <a:xfrm>
              <a:off x="4110400" y="2724323"/>
              <a:ext cx="275223" cy="2752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柱</a:t>
              </a:r>
            </a:p>
          </p:txBody>
        </p:sp>
        <p:pic>
          <p:nvPicPr>
            <p:cNvPr id="85" name="Picture 2" descr="忍び足|デザインTシャツ通販【Tシャツトリニティ】">
              <a:extLst>
                <a:ext uri="{FF2B5EF4-FFF2-40B4-BE49-F238E27FC236}">
                  <a16:creationId xmlns:a16="http://schemas.microsoft.com/office/drawing/2014/main" id="{4D66C97E-2AC0-4CFC-A2D2-57F648B138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54" r="13207" b="16646"/>
            <a:stretch/>
          </p:blipFill>
          <p:spPr bwMode="auto">
            <a:xfrm flipH="1">
              <a:off x="3174384" y="2037277"/>
              <a:ext cx="310445" cy="306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8" name="グループ化 127">
            <a:extLst>
              <a:ext uri="{FF2B5EF4-FFF2-40B4-BE49-F238E27FC236}">
                <a16:creationId xmlns:a16="http://schemas.microsoft.com/office/drawing/2014/main" id="{DC7C5240-F630-4CB2-AA77-527799623B21}"/>
              </a:ext>
            </a:extLst>
          </p:cNvPr>
          <p:cNvGrpSpPr/>
          <p:nvPr/>
        </p:nvGrpSpPr>
        <p:grpSpPr>
          <a:xfrm>
            <a:off x="563848" y="4626596"/>
            <a:ext cx="1720614" cy="1726552"/>
            <a:chOff x="406986" y="4998543"/>
            <a:chExt cx="1720614" cy="1726552"/>
          </a:xfrm>
        </p:grpSpPr>
        <p:grpSp>
          <p:nvGrpSpPr>
            <p:cNvPr id="96" name="グループ化 95">
              <a:extLst>
                <a:ext uri="{FF2B5EF4-FFF2-40B4-BE49-F238E27FC236}">
                  <a16:creationId xmlns:a16="http://schemas.microsoft.com/office/drawing/2014/main" id="{E639235C-9FE5-4234-824B-62B4DDC11052}"/>
                </a:ext>
              </a:extLst>
            </p:cNvPr>
            <p:cNvGrpSpPr/>
            <p:nvPr/>
          </p:nvGrpSpPr>
          <p:grpSpPr>
            <a:xfrm>
              <a:off x="1042374" y="6076794"/>
              <a:ext cx="436291" cy="648301"/>
              <a:chOff x="1046435" y="6061874"/>
              <a:chExt cx="436291" cy="648301"/>
            </a:xfrm>
          </p:grpSpPr>
          <p:cxnSp>
            <p:nvCxnSpPr>
              <p:cNvPr id="92" name="直線コネクタ 91">
                <a:extLst>
                  <a:ext uri="{FF2B5EF4-FFF2-40B4-BE49-F238E27FC236}">
                    <a16:creationId xmlns:a16="http://schemas.microsoft.com/office/drawing/2014/main" id="{CDE8FB83-C924-4D87-AF7E-0A5393CB42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6435" y="6061874"/>
                <a:ext cx="0" cy="64830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コネクタ 94">
                <a:extLst>
                  <a:ext uri="{FF2B5EF4-FFF2-40B4-BE49-F238E27FC236}">
                    <a16:creationId xmlns:a16="http://schemas.microsoft.com/office/drawing/2014/main" id="{246CA9AB-B2B7-43B2-9731-5C6C4BAE92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2726" y="6061874"/>
                <a:ext cx="0" cy="64830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グループ化 96">
              <a:extLst>
                <a:ext uri="{FF2B5EF4-FFF2-40B4-BE49-F238E27FC236}">
                  <a16:creationId xmlns:a16="http://schemas.microsoft.com/office/drawing/2014/main" id="{FAA5EFF3-D287-4A58-BE54-BFADB426C9C9}"/>
                </a:ext>
              </a:extLst>
            </p:cNvPr>
            <p:cNvGrpSpPr/>
            <p:nvPr/>
          </p:nvGrpSpPr>
          <p:grpSpPr>
            <a:xfrm rot="5400000">
              <a:off x="1585304" y="5537668"/>
              <a:ext cx="436291" cy="648301"/>
              <a:chOff x="1046435" y="6061874"/>
              <a:chExt cx="436291" cy="648301"/>
            </a:xfrm>
          </p:grpSpPr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D9ED2B34-E0BB-447A-B337-B84C6C2717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6435" y="6061874"/>
                <a:ext cx="0" cy="64830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05CBDFBA-6248-4D3E-9AAA-7639491DDA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2726" y="6061874"/>
                <a:ext cx="0" cy="64830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グループ化 99">
              <a:extLst>
                <a:ext uri="{FF2B5EF4-FFF2-40B4-BE49-F238E27FC236}">
                  <a16:creationId xmlns:a16="http://schemas.microsoft.com/office/drawing/2014/main" id="{1B7747EB-23B9-4E30-9982-4B49C3336EF7}"/>
                </a:ext>
              </a:extLst>
            </p:cNvPr>
            <p:cNvGrpSpPr/>
            <p:nvPr/>
          </p:nvGrpSpPr>
          <p:grpSpPr>
            <a:xfrm rot="5400000">
              <a:off x="512991" y="5537668"/>
              <a:ext cx="436291" cy="648301"/>
              <a:chOff x="1046435" y="6061874"/>
              <a:chExt cx="436291" cy="648301"/>
            </a:xfrm>
          </p:grpSpPr>
          <p:cxnSp>
            <p:nvCxnSpPr>
              <p:cNvPr id="101" name="直線コネクタ 100">
                <a:extLst>
                  <a:ext uri="{FF2B5EF4-FFF2-40B4-BE49-F238E27FC236}">
                    <a16:creationId xmlns:a16="http://schemas.microsoft.com/office/drawing/2014/main" id="{447D90B0-EBD7-48F0-98BD-5865F006BF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6435" y="6061874"/>
                <a:ext cx="0" cy="64830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コネクタ 101">
                <a:extLst>
                  <a:ext uri="{FF2B5EF4-FFF2-40B4-BE49-F238E27FC236}">
                    <a16:creationId xmlns:a16="http://schemas.microsoft.com/office/drawing/2014/main" id="{7A17526E-6FBB-44C4-820D-D828231F9B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2726" y="6061874"/>
                <a:ext cx="0" cy="64830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300CA980-8D74-44F5-B5D6-7C658C480F30}"/>
                </a:ext>
              </a:extLst>
            </p:cNvPr>
            <p:cNvGrpSpPr/>
            <p:nvPr/>
          </p:nvGrpSpPr>
          <p:grpSpPr>
            <a:xfrm>
              <a:off x="1055288" y="4998543"/>
              <a:ext cx="436291" cy="648301"/>
              <a:chOff x="1046435" y="6061874"/>
              <a:chExt cx="436291" cy="648301"/>
            </a:xfrm>
          </p:grpSpPr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E929AE08-A579-4DEB-AD1E-F51F3A0DC3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6435" y="6061874"/>
                <a:ext cx="0" cy="64830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4834B60F-0EBB-49BE-B00E-4253CA379D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2726" y="6061874"/>
                <a:ext cx="0" cy="64830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スマイル 105">
              <a:extLst>
                <a:ext uri="{FF2B5EF4-FFF2-40B4-BE49-F238E27FC236}">
                  <a16:creationId xmlns:a16="http://schemas.microsoft.com/office/drawing/2014/main" id="{6A5C7B7B-5E9B-444D-86CA-20ADFFB72DE7}"/>
                </a:ext>
              </a:extLst>
            </p:cNvPr>
            <p:cNvSpPr/>
            <p:nvPr/>
          </p:nvSpPr>
          <p:spPr>
            <a:xfrm>
              <a:off x="1095562" y="5705351"/>
              <a:ext cx="363590" cy="334701"/>
            </a:xfrm>
            <a:prstGeom prst="smileyFace">
              <a:avLst>
                <a:gd name="adj" fmla="val -4653"/>
              </a:avLst>
            </a:prstGeom>
            <a:gradFill>
              <a:gsLst>
                <a:gs pos="87000">
                  <a:sysClr val="window" lastClr="FFFFFF">
                    <a:lumMod val="65000"/>
                  </a:sysClr>
                </a:gs>
                <a:gs pos="14000">
                  <a:srgbClr val="FF0000"/>
                </a:gs>
                <a:gs pos="88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  <a:gs pos="98000">
                  <a:sysClr val="windowText" lastClr="000000">
                    <a:lumMod val="95000"/>
                    <a:lumOff val="5000"/>
                  </a:sysClr>
                </a:gs>
              </a:gsLst>
              <a:lin ang="5400000" scaled="1"/>
            </a:gra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>
              <a:softEdge rad="63500"/>
            </a:effectLst>
          </p:spPr>
          <p:txBody>
            <a:bodyPr rtlCol="0" anchor="ctr"/>
            <a:lstStyle/>
            <a:p>
              <a:pPr algn="ctr" defTabSz="1125444">
                <a:defRPr/>
              </a:pPr>
              <a:endParaRPr kumimoji="1" lang="ja-JP" altLang="en-US" sz="2215" kern="0" dirty="0">
                <a:solidFill>
                  <a:prstClr val="white"/>
                </a:solidFill>
                <a:latin typeface="Calibri" panose="020F0502020204030204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198" name="グループ化 197">
            <a:extLst>
              <a:ext uri="{FF2B5EF4-FFF2-40B4-BE49-F238E27FC236}">
                <a16:creationId xmlns:a16="http://schemas.microsoft.com/office/drawing/2014/main" id="{6A7A1E20-8116-46CE-A9CD-B0861512CAE0}"/>
              </a:ext>
            </a:extLst>
          </p:cNvPr>
          <p:cNvGrpSpPr/>
          <p:nvPr/>
        </p:nvGrpSpPr>
        <p:grpSpPr>
          <a:xfrm>
            <a:off x="9067422" y="3346825"/>
            <a:ext cx="2572955" cy="2364204"/>
            <a:chOff x="7129933" y="4135232"/>
            <a:chExt cx="2508681" cy="2428570"/>
          </a:xfrm>
        </p:grpSpPr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1959D052-2171-4041-BC01-9C274F6CBDE0}"/>
                </a:ext>
              </a:extLst>
            </p:cNvPr>
            <p:cNvSpPr/>
            <p:nvPr/>
          </p:nvSpPr>
          <p:spPr>
            <a:xfrm>
              <a:off x="7129933" y="4135232"/>
              <a:ext cx="2508681" cy="24285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8" name="グループ化 107">
              <a:extLst>
                <a:ext uri="{FF2B5EF4-FFF2-40B4-BE49-F238E27FC236}">
                  <a16:creationId xmlns:a16="http://schemas.microsoft.com/office/drawing/2014/main" id="{6567A4AC-E20E-47B6-89C2-9190798BA571}"/>
                </a:ext>
              </a:extLst>
            </p:cNvPr>
            <p:cNvGrpSpPr/>
            <p:nvPr/>
          </p:nvGrpSpPr>
          <p:grpSpPr>
            <a:xfrm>
              <a:off x="7494016" y="4448403"/>
              <a:ext cx="1635670" cy="1879119"/>
              <a:chOff x="6163534" y="4843583"/>
              <a:chExt cx="1635670" cy="1879119"/>
            </a:xfrm>
          </p:grpSpPr>
          <p:grpSp>
            <p:nvGrpSpPr>
              <p:cNvPr id="110" name="グループ化 109">
                <a:extLst>
                  <a:ext uri="{FF2B5EF4-FFF2-40B4-BE49-F238E27FC236}">
                    <a16:creationId xmlns:a16="http://schemas.microsoft.com/office/drawing/2014/main" id="{31DC8F27-8406-4F93-83BA-10456B06E790}"/>
                  </a:ext>
                </a:extLst>
              </p:cNvPr>
              <p:cNvGrpSpPr/>
              <p:nvPr/>
            </p:nvGrpSpPr>
            <p:grpSpPr>
              <a:xfrm>
                <a:off x="6163534" y="4843583"/>
                <a:ext cx="1574153" cy="1879119"/>
                <a:chOff x="5965876" y="4752862"/>
                <a:chExt cx="1574153" cy="1879119"/>
              </a:xfrm>
            </p:grpSpPr>
            <p:cxnSp>
              <p:nvCxnSpPr>
                <p:cNvPr id="113" name="直線コネクタ 112">
                  <a:extLst>
                    <a:ext uri="{FF2B5EF4-FFF2-40B4-BE49-F238E27FC236}">
                      <a16:creationId xmlns:a16="http://schemas.microsoft.com/office/drawing/2014/main" id="{10ACA0EE-1C86-48E4-80FB-E01D0142ACDC}"/>
                    </a:ext>
                  </a:extLst>
                </p:cNvPr>
                <p:cNvCxnSpPr/>
                <p:nvPr/>
              </p:nvCxnSpPr>
              <p:spPr>
                <a:xfrm>
                  <a:off x="6947452" y="5490224"/>
                  <a:ext cx="0" cy="114175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線コネクタ 113">
                  <a:extLst>
                    <a:ext uri="{FF2B5EF4-FFF2-40B4-BE49-F238E27FC236}">
                      <a16:creationId xmlns:a16="http://schemas.microsoft.com/office/drawing/2014/main" id="{C4A85C48-CCF1-4268-A33B-7939D2147A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0029" y="4752862"/>
                  <a:ext cx="0" cy="187911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線コネクタ 114">
                  <a:extLst>
                    <a:ext uri="{FF2B5EF4-FFF2-40B4-BE49-F238E27FC236}">
                      <a16:creationId xmlns:a16="http://schemas.microsoft.com/office/drawing/2014/main" id="{E20EA1F3-00C7-4073-A545-6AA4901D71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65876" y="5490223"/>
                  <a:ext cx="989999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線コネクタ 115">
                  <a:extLst>
                    <a:ext uri="{FF2B5EF4-FFF2-40B4-BE49-F238E27FC236}">
                      <a16:creationId xmlns:a16="http://schemas.microsoft.com/office/drawing/2014/main" id="{36A9DA16-71C3-452F-9E19-73961A70A9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65876" y="4961903"/>
                  <a:ext cx="989999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線コネクタ 116">
                  <a:extLst>
                    <a:ext uri="{FF2B5EF4-FFF2-40B4-BE49-F238E27FC236}">
                      <a16:creationId xmlns:a16="http://schemas.microsoft.com/office/drawing/2014/main" id="{B4F70631-14D7-4FBA-8BFB-36985555C7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7452" y="4752862"/>
                  <a:ext cx="0" cy="20904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11" name="図 110">
                <a:extLst>
                  <a:ext uri="{FF2B5EF4-FFF2-40B4-BE49-F238E27FC236}">
                    <a16:creationId xmlns:a16="http://schemas.microsoft.com/office/drawing/2014/main" id="{218EFBF9-192A-4A36-A71D-C9E32ED4E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204696" y="5109680"/>
                <a:ext cx="337267" cy="400110"/>
              </a:xfrm>
              <a:prstGeom prst="rect">
                <a:avLst/>
              </a:prstGeom>
              <a:scene3d>
                <a:camera prst="orthographicFront">
                  <a:rot lat="0" lon="10800000" rev="0"/>
                </a:camera>
                <a:lightRig rig="threePt" dir="t"/>
              </a:scene3d>
            </p:spPr>
          </p:pic>
          <p:sp>
            <p:nvSpPr>
              <p:cNvPr id="112" name="二等辺三角形 111">
                <a:extLst>
                  <a:ext uri="{FF2B5EF4-FFF2-40B4-BE49-F238E27FC236}">
                    <a16:creationId xmlns:a16="http://schemas.microsoft.com/office/drawing/2014/main" id="{22D67E80-A5FA-4A1C-8B26-F5CFB23FE991}"/>
                  </a:ext>
                </a:extLst>
              </p:cNvPr>
              <p:cNvSpPr/>
              <p:nvPr/>
            </p:nvSpPr>
            <p:spPr>
              <a:xfrm rot="8327550">
                <a:off x="6953152" y="5073202"/>
                <a:ext cx="575732" cy="892426"/>
              </a:xfrm>
              <a:prstGeom prst="triangl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スマイル 108">
                <a:extLst>
                  <a:ext uri="{FF2B5EF4-FFF2-40B4-BE49-F238E27FC236}">
                    <a16:creationId xmlns:a16="http://schemas.microsoft.com/office/drawing/2014/main" id="{9F350C9A-AADF-4D91-8DC9-C2172A0BD60C}"/>
                  </a:ext>
                </a:extLst>
              </p:cNvPr>
              <p:cNvSpPr/>
              <p:nvPr/>
            </p:nvSpPr>
            <p:spPr>
              <a:xfrm>
                <a:off x="7333635" y="5710923"/>
                <a:ext cx="465569" cy="431999"/>
              </a:xfrm>
              <a:prstGeom prst="smileyFace">
                <a:avLst>
                  <a:gd name="adj" fmla="val -4653"/>
                </a:avLst>
              </a:prstGeom>
              <a:gradFill>
                <a:gsLst>
                  <a:gs pos="87000">
                    <a:sysClr val="window" lastClr="FFFFFF">
                      <a:lumMod val="65000"/>
                    </a:sysClr>
                  </a:gs>
                  <a:gs pos="14000">
                    <a:srgbClr val="FF0000"/>
                  </a:gs>
                  <a:gs pos="88000">
                    <a:sysClr val="window" lastClr="FFFFFF">
                      <a:lumMod val="75000"/>
                    </a:sysClr>
                  </a:gs>
                  <a:gs pos="100000">
                    <a:sysClr val="window" lastClr="FFFFFF">
                      <a:lumMod val="85000"/>
                    </a:sysClr>
                  </a:gs>
                  <a:gs pos="98000">
                    <a:sysClr val="windowText" lastClr="000000">
                      <a:lumMod val="95000"/>
                      <a:lumOff val="5000"/>
                    </a:sysClr>
                  </a:gs>
                </a:gsLst>
                <a:lin ang="5400000" scaled="1"/>
              </a:gra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algn="ctr" defTabSz="1125444">
                  <a:defRPr/>
                </a:pPr>
                <a:endParaRPr kumimoji="1" lang="ja-JP" altLang="en-US" sz="2215" kern="0" dirty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endParaRPr>
              </a:p>
            </p:txBody>
          </p:sp>
        </p:grpSp>
      </p:grp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A37B4F1A-B5D0-4BEF-82CC-46514CEC2B84}"/>
              </a:ext>
            </a:extLst>
          </p:cNvPr>
          <p:cNvGrpSpPr/>
          <p:nvPr/>
        </p:nvGrpSpPr>
        <p:grpSpPr>
          <a:xfrm rot="1960186">
            <a:off x="10648498" y="5053699"/>
            <a:ext cx="204773" cy="319771"/>
            <a:chOff x="386899" y="4062437"/>
            <a:chExt cx="408122" cy="7229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9" name="四角形: 角を丸くする 118">
              <a:extLst>
                <a:ext uri="{FF2B5EF4-FFF2-40B4-BE49-F238E27FC236}">
                  <a16:creationId xmlns:a16="http://schemas.microsoft.com/office/drawing/2014/main" id="{D1B0C485-AEEC-4498-B2ED-D60255ED9BCB}"/>
                </a:ext>
              </a:extLst>
            </p:cNvPr>
            <p:cNvSpPr/>
            <p:nvPr/>
          </p:nvSpPr>
          <p:spPr>
            <a:xfrm>
              <a:off x="386899" y="4062437"/>
              <a:ext cx="382925" cy="281748"/>
            </a:xfrm>
            <a:prstGeom prst="roundRect">
              <a:avLst/>
            </a:prstGeom>
            <a:solidFill>
              <a:srgbClr val="FFFF00"/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20" name="四角形: 角を丸くする 119">
              <a:extLst>
                <a:ext uri="{FF2B5EF4-FFF2-40B4-BE49-F238E27FC236}">
                  <a16:creationId xmlns:a16="http://schemas.microsoft.com/office/drawing/2014/main" id="{2950EC5D-E8CB-4264-B76E-9F8C8621D129}"/>
                </a:ext>
              </a:extLst>
            </p:cNvPr>
            <p:cNvSpPr/>
            <p:nvPr/>
          </p:nvSpPr>
          <p:spPr>
            <a:xfrm>
              <a:off x="477938" y="4135464"/>
              <a:ext cx="200845" cy="135693"/>
            </a:xfrm>
            <a:prstGeom prst="roundRect">
              <a:avLst/>
            </a:prstGeom>
            <a:solidFill>
              <a:srgbClr val="4472C4">
                <a:lumMod val="75000"/>
              </a:srgbClr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63104F2A-EF7F-4171-A45E-1D723BF7F7F9}"/>
                </a:ext>
              </a:extLst>
            </p:cNvPr>
            <p:cNvSpPr/>
            <p:nvPr/>
          </p:nvSpPr>
          <p:spPr>
            <a:xfrm>
              <a:off x="532467" y="4288024"/>
              <a:ext cx="88482" cy="497335"/>
            </a:xfrm>
            <a:prstGeom prst="rect">
              <a:avLst/>
            </a:prstGeom>
            <a:solidFill>
              <a:srgbClr val="FFFF00"/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500DB930-8E22-47B7-9831-83493D689FA7}"/>
                </a:ext>
              </a:extLst>
            </p:cNvPr>
            <p:cNvSpPr/>
            <p:nvPr/>
          </p:nvSpPr>
          <p:spPr>
            <a:xfrm>
              <a:off x="559989" y="4704552"/>
              <a:ext cx="235032" cy="78439"/>
            </a:xfrm>
            <a:prstGeom prst="rect">
              <a:avLst/>
            </a:prstGeom>
            <a:solidFill>
              <a:srgbClr val="FFFF00"/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C4FC9BD3-A8F8-4419-A54B-7B74A1DA914B}"/>
                </a:ext>
              </a:extLst>
            </p:cNvPr>
            <p:cNvSpPr/>
            <p:nvPr/>
          </p:nvSpPr>
          <p:spPr>
            <a:xfrm>
              <a:off x="552056" y="4553087"/>
              <a:ext cx="214462" cy="78438"/>
            </a:xfrm>
            <a:prstGeom prst="rect">
              <a:avLst/>
            </a:prstGeom>
            <a:solidFill>
              <a:srgbClr val="FFFF00"/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9686B5C5-84D8-42D2-9BF8-C736E0054AEE}"/>
              </a:ext>
            </a:extLst>
          </p:cNvPr>
          <p:cNvSpPr txBox="1"/>
          <p:nvPr/>
        </p:nvSpPr>
        <p:spPr>
          <a:xfrm>
            <a:off x="-128256" y="15542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「</a:t>
            </a:r>
            <a:r>
              <a:rPr kumimoji="1" lang="ja-JP" altLang="en-US" sz="2800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何か</a:t>
            </a:r>
            <a:r>
              <a:rPr kumimoji="1" lang="ja-JP" altLang="en-US" sz="2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」の行動</a:t>
            </a:r>
          </a:p>
        </p:txBody>
      </p:sp>
      <p:grpSp>
        <p:nvGrpSpPr>
          <p:cNvPr id="131" name="グループ化 130">
            <a:extLst>
              <a:ext uri="{FF2B5EF4-FFF2-40B4-BE49-F238E27FC236}">
                <a16:creationId xmlns:a16="http://schemas.microsoft.com/office/drawing/2014/main" id="{0BE68672-FF84-4997-B08F-013989AB14C2}"/>
              </a:ext>
            </a:extLst>
          </p:cNvPr>
          <p:cNvGrpSpPr/>
          <p:nvPr/>
        </p:nvGrpSpPr>
        <p:grpSpPr>
          <a:xfrm>
            <a:off x="6460982" y="320610"/>
            <a:ext cx="5333731" cy="1248947"/>
            <a:chOff x="320703" y="4984551"/>
            <a:chExt cx="7778898" cy="1727377"/>
          </a:xfrm>
        </p:grpSpPr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ACBE0CE3-6883-430C-8B0F-48FA19855822}"/>
                </a:ext>
              </a:extLst>
            </p:cNvPr>
            <p:cNvGrpSpPr/>
            <p:nvPr/>
          </p:nvGrpSpPr>
          <p:grpSpPr>
            <a:xfrm>
              <a:off x="320703" y="4984551"/>
              <a:ext cx="7778898" cy="1727377"/>
              <a:chOff x="733163" y="5060904"/>
              <a:chExt cx="5410199" cy="1548578"/>
            </a:xfrm>
          </p:grpSpPr>
          <p:grpSp>
            <p:nvGrpSpPr>
              <p:cNvPr id="147" name="グループ化 146">
                <a:extLst>
                  <a:ext uri="{FF2B5EF4-FFF2-40B4-BE49-F238E27FC236}">
                    <a16:creationId xmlns:a16="http://schemas.microsoft.com/office/drawing/2014/main" id="{C6D53E11-2CD6-4EC0-87FD-37DF26A04B27}"/>
                  </a:ext>
                </a:extLst>
              </p:cNvPr>
              <p:cNvGrpSpPr/>
              <p:nvPr/>
            </p:nvGrpSpPr>
            <p:grpSpPr>
              <a:xfrm>
                <a:off x="733163" y="5060904"/>
                <a:ext cx="5410199" cy="1519905"/>
                <a:chOff x="7069097" y="5107515"/>
                <a:chExt cx="5410199" cy="1519905"/>
              </a:xfrm>
            </p:grpSpPr>
            <p:sp>
              <p:nvSpPr>
                <p:cNvPr id="149" name="正方形/長方形 148">
                  <a:extLst>
                    <a:ext uri="{FF2B5EF4-FFF2-40B4-BE49-F238E27FC236}">
                      <a16:creationId xmlns:a16="http://schemas.microsoft.com/office/drawing/2014/main" id="{21C9A463-68C7-40A8-A5C4-F661F8FE205B}"/>
                    </a:ext>
                  </a:extLst>
                </p:cNvPr>
                <p:cNvSpPr/>
                <p:nvPr/>
              </p:nvSpPr>
              <p:spPr>
                <a:xfrm>
                  <a:off x="7069097" y="5143101"/>
                  <a:ext cx="5410199" cy="1484319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50" name="Picture 2" descr="忍び足|デザインTシャツ通販【Tシャツトリニティ】">
                  <a:extLst>
                    <a:ext uri="{FF2B5EF4-FFF2-40B4-BE49-F238E27FC236}">
                      <a16:creationId xmlns:a16="http://schemas.microsoft.com/office/drawing/2014/main" id="{4187A392-1F6A-42A9-BD24-9F39ED9E979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654" r="13207" b="16646"/>
                <a:stretch/>
              </p:blipFill>
              <p:spPr bwMode="auto">
                <a:xfrm flipH="1">
                  <a:off x="7145238" y="5541715"/>
                  <a:ext cx="700660" cy="71741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1" name="Picture 4" descr="歩く人のシルエットその3 – SILHOUETTE DESIGN">
                  <a:extLst>
                    <a:ext uri="{FF2B5EF4-FFF2-40B4-BE49-F238E27FC236}">
                      <a16:creationId xmlns:a16="http://schemas.microsoft.com/office/drawing/2014/main" id="{6B67227B-5F28-4753-9198-D2B7DD051B0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788" t="4407" r="50000" b="49309"/>
                <a:stretch/>
              </p:blipFill>
              <p:spPr bwMode="auto">
                <a:xfrm flipH="1">
                  <a:off x="9232531" y="5463894"/>
                  <a:ext cx="628076" cy="8256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2" name="Picture 8" descr="走る – SILHOUETTE DESIGN">
                  <a:extLst>
                    <a:ext uri="{FF2B5EF4-FFF2-40B4-BE49-F238E27FC236}">
                      <a16:creationId xmlns:a16="http://schemas.microsoft.com/office/drawing/2014/main" id="{43CEC64B-081A-4AB7-A725-351B45F3402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0982" t="52963" r="4330" b="11244"/>
                <a:stretch/>
              </p:blipFill>
              <p:spPr bwMode="auto">
                <a:xfrm>
                  <a:off x="11000318" y="5585069"/>
                  <a:ext cx="729811" cy="6951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19496285-BF43-452A-8CA5-3C19ED13E8A9}"/>
                    </a:ext>
                  </a:extLst>
                </p:cNvPr>
                <p:cNvSpPr txBox="1"/>
                <p:nvPr/>
              </p:nvSpPr>
              <p:spPr>
                <a:xfrm>
                  <a:off x="9208080" y="5120072"/>
                  <a:ext cx="717480" cy="489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>
                      <a:latin typeface="HGP創英角ｺﾞｼｯｸUB" panose="020B0900000000000000" pitchFamily="50" charset="-128"/>
                      <a:ea typeface="HGP創英角ｺﾞｼｯｸUB" panose="020B0900000000000000" pitchFamily="50" charset="-128"/>
                    </a:rPr>
                    <a:t>歩き</a:t>
                  </a:r>
                </a:p>
              </p:txBody>
            </p:sp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6994CE5B-50B9-4F10-9AD2-19FF59FE5D31}"/>
                    </a:ext>
                  </a:extLst>
                </p:cNvPr>
                <p:cNvSpPr txBox="1"/>
                <p:nvPr/>
              </p:nvSpPr>
              <p:spPr>
                <a:xfrm>
                  <a:off x="7162340" y="5128105"/>
                  <a:ext cx="1030859" cy="489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>
                      <a:latin typeface="HGP創英角ｺﾞｼｯｸUB" panose="020B0900000000000000" pitchFamily="50" charset="-128"/>
                      <a:ea typeface="HGP創英角ｺﾞｼｯｸUB" panose="020B0900000000000000" pitchFamily="50" charset="-128"/>
                    </a:rPr>
                    <a:t>忍び足</a:t>
                  </a:r>
                </a:p>
              </p:txBody>
            </p:sp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4F83433E-2503-4626-BFF9-B6EA7D2A3AF0}"/>
                    </a:ext>
                  </a:extLst>
                </p:cNvPr>
                <p:cNvSpPr txBox="1"/>
                <p:nvPr/>
              </p:nvSpPr>
              <p:spPr>
                <a:xfrm>
                  <a:off x="11171076" y="5107515"/>
                  <a:ext cx="665899" cy="4288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>
                      <a:latin typeface="HGP創英角ｺﾞｼｯｸUB" panose="020B0900000000000000" pitchFamily="50" charset="-128"/>
                      <a:ea typeface="HGP創英角ｺﾞｼｯｸUB" panose="020B0900000000000000" pitchFamily="50" charset="-128"/>
                    </a:rPr>
                    <a:t>走り</a:t>
                  </a:r>
                </a:p>
              </p:txBody>
            </p:sp>
            <p:sp>
              <p:nvSpPr>
                <p:cNvPr id="156" name="矢印: 上 155">
                  <a:extLst>
                    <a:ext uri="{FF2B5EF4-FFF2-40B4-BE49-F238E27FC236}">
                      <a16:creationId xmlns:a16="http://schemas.microsoft.com/office/drawing/2014/main" id="{A44E73B3-FC48-462D-9DF3-748B5E6C2D05}"/>
                    </a:ext>
                  </a:extLst>
                </p:cNvPr>
                <p:cNvSpPr/>
                <p:nvPr/>
              </p:nvSpPr>
              <p:spPr>
                <a:xfrm rot="5400000">
                  <a:off x="9325776" y="4276488"/>
                  <a:ext cx="298873" cy="4306361"/>
                </a:xfrm>
                <a:prstGeom prst="upArrow">
                  <a:avLst>
                    <a:gd name="adj1" fmla="val 67266"/>
                    <a:gd name="adj2" fmla="val 54316"/>
                  </a:avLst>
                </a:prstGeom>
                <a:gradFill>
                  <a:gsLst>
                    <a:gs pos="5000">
                      <a:srgbClr val="FF0000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89D498A3-DFAF-4E83-B839-63E9038BF054}"/>
                  </a:ext>
                </a:extLst>
              </p:cNvPr>
              <p:cNvSpPr txBox="1"/>
              <p:nvPr/>
            </p:nvSpPr>
            <p:spPr>
              <a:xfrm>
                <a:off x="2691353" y="6160605"/>
                <a:ext cx="1327656" cy="448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dirty="0"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バレやすさ</a:t>
                </a:r>
                <a:endParaRPr kumimoji="1" lang="en-US" altLang="ja-JP" sz="16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endParaRPr>
              </a:p>
            </p:txBody>
          </p:sp>
        </p:grpSp>
        <p:grpSp>
          <p:nvGrpSpPr>
            <p:cNvPr id="133" name="グループ化 132">
              <a:extLst>
                <a:ext uri="{FF2B5EF4-FFF2-40B4-BE49-F238E27FC236}">
                  <a16:creationId xmlns:a16="http://schemas.microsoft.com/office/drawing/2014/main" id="{BFD242AC-1DF3-4E3C-B8D4-712F0A437FA8}"/>
                </a:ext>
              </a:extLst>
            </p:cNvPr>
            <p:cNvGrpSpPr/>
            <p:nvPr/>
          </p:nvGrpSpPr>
          <p:grpSpPr>
            <a:xfrm>
              <a:off x="1462404" y="5841761"/>
              <a:ext cx="461673" cy="451405"/>
              <a:chOff x="7501893" y="5898122"/>
              <a:chExt cx="696621" cy="681127"/>
            </a:xfrm>
          </p:grpSpPr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7910FE5C-855F-48CF-8227-190EE860066F}"/>
                  </a:ext>
                </a:extLst>
              </p:cNvPr>
              <p:cNvSpPr/>
              <p:nvPr/>
            </p:nvSpPr>
            <p:spPr>
              <a:xfrm rot="1040560">
                <a:off x="7791973" y="5997704"/>
                <a:ext cx="136366" cy="35779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5" name="フローチャート: 論理積ゲート 144">
                <a:extLst>
                  <a:ext uri="{FF2B5EF4-FFF2-40B4-BE49-F238E27FC236}">
                    <a16:creationId xmlns:a16="http://schemas.microsoft.com/office/drawing/2014/main" id="{983144FC-58D8-4ECA-9524-8F1578B189D8}"/>
                  </a:ext>
                </a:extLst>
              </p:cNvPr>
              <p:cNvSpPr/>
              <p:nvPr/>
            </p:nvSpPr>
            <p:spPr>
              <a:xfrm rot="16200000">
                <a:off x="7620373" y="6102977"/>
                <a:ext cx="357792" cy="594752"/>
              </a:xfrm>
              <a:prstGeom prst="flowChartDelay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6" name="楕円 145">
                <a:extLst>
                  <a:ext uri="{FF2B5EF4-FFF2-40B4-BE49-F238E27FC236}">
                    <a16:creationId xmlns:a16="http://schemas.microsoft.com/office/drawing/2014/main" id="{D2720446-3EF0-4F36-9DD6-5C83F73CE7E5}"/>
                  </a:ext>
                </a:extLst>
              </p:cNvPr>
              <p:cNvSpPr/>
              <p:nvPr/>
            </p:nvSpPr>
            <p:spPr>
              <a:xfrm rot="1040560">
                <a:off x="7603763" y="5898122"/>
                <a:ext cx="594751" cy="204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4" name="グループ化 133">
              <a:extLst>
                <a:ext uri="{FF2B5EF4-FFF2-40B4-BE49-F238E27FC236}">
                  <a16:creationId xmlns:a16="http://schemas.microsoft.com/office/drawing/2014/main" id="{503EFF1F-6EAF-49D4-9504-12E776342CBD}"/>
                </a:ext>
              </a:extLst>
            </p:cNvPr>
            <p:cNvGrpSpPr/>
            <p:nvPr/>
          </p:nvGrpSpPr>
          <p:grpSpPr>
            <a:xfrm>
              <a:off x="4254052" y="5856354"/>
              <a:ext cx="436771" cy="440745"/>
              <a:chOff x="9372949" y="5868295"/>
              <a:chExt cx="783624" cy="790754"/>
            </a:xfrm>
          </p:grpSpPr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31ADC1BE-0176-46FB-AB31-D7EE71BBA6A8}"/>
                  </a:ext>
                </a:extLst>
              </p:cNvPr>
              <p:cNvSpPr/>
              <p:nvPr/>
            </p:nvSpPr>
            <p:spPr>
              <a:xfrm rot="2937651">
                <a:off x="9830041" y="6122360"/>
                <a:ext cx="136365" cy="35779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" name="フローチャート: 論理積ゲート 141">
                <a:extLst>
                  <a:ext uri="{FF2B5EF4-FFF2-40B4-BE49-F238E27FC236}">
                    <a16:creationId xmlns:a16="http://schemas.microsoft.com/office/drawing/2014/main" id="{300A27E4-1913-44CB-B650-04E996C83F69}"/>
                  </a:ext>
                </a:extLst>
              </p:cNvPr>
              <p:cNvSpPr/>
              <p:nvPr/>
            </p:nvSpPr>
            <p:spPr>
              <a:xfrm rot="16200000">
                <a:off x="9491429" y="6182777"/>
                <a:ext cx="357792" cy="594751"/>
              </a:xfrm>
              <a:prstGeom prst="flowChartDelay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" name="楕円 142">
                <a:extLst>
                  <a:ext uri="{FF2B5EF4-FFF2-40B4-BE49-F238E27FC236}">
                    <a16:creationId xmlns:a16="http://schemas.microsoft.com/office/drawing/2014/main" id="{41F94CB1-2501-4C85-A519-ABAD171F9E63}"/>
                  </a:ext>
                </a:extLst>
              </p:cNvPr>
              <p:cNvSpPr/>
              <p:nvPr/>
            </p:nvSpPr>
            <p:spPr>
              <a:xfrm rot="2937651">
                <a:off x="9757197" y="6063670"/>
                <a:ext cx="594752" cy="204001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5" name="テキスト ボックス 134">
              <a:extLst>
                <a:ext uri="{FF2B5EF4-FFF2-40B4-BE49-F238E27FC236}">
                  <a16:creationId xmlns:a16="http://schemas.microsoft.com/office/drawing/2014/main" id="{BF49F5FD-1534-4769-A8C0-771407408B76}"/>
                </a:ext>
              </a:extLst>
            </p:cNvPr>
            <p:cNvSpPr txBox="1"/>
            <p:nvPr/>
          </p:nvSpPr>
          <p:spPr>
            <a:xfrm>
              <a:off x="7268821" y="5941473"/>
              <a:ext cx="28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Arial Black" panose="020B0A04020102020204" pitchFamily="34" charset="0"/>
                  <a:ea typeface="HGP創英角ｺﾞｼｯｸUB" panose="020B0900000000000000" pitchFamily="50" charset="-128"/>
                </a:rPr>
                <a:t>+</a:t>
              </a:r>
              <a:endParaRPr kumimoji="1" lang="ja-JP" altLang="en-US" dirty="0">
                <a:latin typeface="Arial Black" panose="020B0A04020102020204" pitchFamily="34" charset="0"/>
                <a:ea typeface="HGP創英角ｺﾞｼｯｸUB" panose="020B0900000000000000" pitchFamily="50" charset="-128"/>
              </a:endParaRPr>
            </a:p>
          </p:txBody>
        </p: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E35BF6B3-D50B-4E89-822C-53017E4C4CE8}"/>
                </a:ext>
              </a:extLst>
            </p:cNvPr>
            <p:cNvGrpSpPr/>
            <p:nvPr/>
          </p:nvGrpSpPr>
          <p:grpSpPr>
            <a:xfrm>
              <a:off x="6816244" y="5883227"/>
              <a:ext cx="436771" cy="440745"/>
              <a:chOff x="9372949" y="5868295"/>
              <a:chExt cx="783624" cy="790754"/>
            </a:xfrm>
          </p:grpSpPr>
          <p:sp>
            <p:nvSpPr>
              <p:cNvPr id="138" name="正方形/長方形 137">
                <a:extLst>
                  <a:ext uri="{FF2B5EF4-FFF2-40B4-BE49-F238E27FC236}">
                    <a16:creationId xmlns:a16="http://schemas.microsoft.com/office/drawing/2014/main" id="{FEAFC30B-6B3C-4A0E-BDF1-EA234863521F}"/>
                  </a:ext>
                </a:extLst>
              </p:cNvPr>
              <p:cNvSpPr/>
              <p:nvPr/>
            </p:nvSpPr>
            <p:spPr>
              <a:xfrm rot="2937651">
                <a:off x="9830041" y="6122360"/>
                <a:ext cx="136365" cy="35779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フローチャート: 論理積ゲート 138">
                <a:extLst>
                  <a:ext uri="{FF2B5EF4-FFF2-40B4-BE49-F238E27FC236}">
                    <a16:creationId xmlns:a16="http://schemas.microsoft.com/office/drawing/2014/main" id="{BF4238BB-EF98-442A-B353-8B1C77B5C0DB}"/>
                  </a:ext>
                </a:extLst>
              </p:cNvPr>
              <p:cNvSpPr/>
              <p:nvPr/>
            </p:nvSpPr>
            <p:spPr>
              <a:xfrm rot="16200000">
                <a:off x="9491429" y="6182777"/>
                <a:ext cx="357792" cy="594751"/>
              </a:xfrm>
              <a:prstGeom prst="flowChartDelay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" name="楕円 139">
                <a:extLst>
                  <a:ext uri="{FF2B5EF4-FFF2-40B4-BE49-F238E27FC236}">
                    <a16:creationId xmlns:a16="http://schemas.microsoft.com/office/drawing/2014/main" id="{F2696E2E-A530-4F4A-BF84-56B6C05894AF}"/>
                  </a:ext>
                </a:extLst>
              </p:cNvPr>
              <p:cNvSpPr/>
              <p:nvPr/>
            </p:nvSpPr>
            <p:spPr>
              <a:xfrm rot="2937651">
                <a:off x="9757197" y="6063670"/>
                <a:ext cx="594752" cy="204001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124BCBA9-6DA3-4178-B665-536616232223}"/>
                </a:ext>
              </a:extLst>
            </p:cNvPr>
            <p:cNvSpPr txBox="1"/>
            <p:nvPr/>
          </p:nvSpPr>
          <p:spPr>
            <a:xfrm>
              <a:off x="7616384" y="5474716"/>
              <a:ext cx="258128" cy="1009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ボタン</a:t>
              </a:r>
            </a:p>
          </p:txBody>
        </p:sp>
      </p:grp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A7A15462-1BE4-4556-AF43-05F6ADDDBA46}"/>
              </a:ext>
            </a:extLst>
          </p:cNvPr>
          <p:cNvSpPr/>
          <p:nvPr/>
        </p:nvSpPr>
        <p:spPr>
          <a:xfrm>
            <a:off x="67127" y="1123267"/>
            <a:ext cx="2698175" cy="242857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620997E2-AF03-480A-958B-BC5CD0BA9547}"/>
              </a:ext>
            </a:extLst>
          </p:cNvPr>
          <p:cNvSpPr txBox="1"/>
          <p:nvPr/>
        </p:nvSpPr>
        <p:spPr>
          <a:xfrm>
            <a:off x="569908" y="753943"/>
            <a:ext cx="166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通路を巡回</a:t>
            </a:r>
          </a:p>
        </p:txBody>
      </p:sp>
      <p:grpSp>
        <p:nvGrpSpPr>
          <p:cNvPr id="189" name="グループ化 188">
            <a:extLst>
              <a:ext uri="{FF2B5EF4-FFF2-40B4-BE49-F238E27FC236}">
                <a16:creationId xmlns:a16="http://schemas.microsoft.com/office/drawing/2014/main" id="{482B6904-F385-40D3-9AE1-9DAFB326FEF4}"/>
              </a:ext>
            </a:extLst>
          </p:cNvPr>
          <p:cNvGrpSpPr/>
          <p:nvPr/>
        </p:nvGrpSpPr>
        <p:grpSpPr>
          <a:xfrm>
            <a:off x="421674" y="1486099"/>
            <a:ext cx="2021249" cy="1702905"/>
            <a:chOff x="3563162" y="4451115"/>
            <a:chExt cx="2230407" cy="1879121"/>
          </a:xfrm>
        </p:grpSpPr>
        <p:sp>
          <p:nvSpPr>
            <p:cNvPr id="170" name="スマイル 169">
              <a:extLst>
                <a:ext uri="{FF2B5EF4-FFF2-40B4-BE49-F238E27FC236}">
                  <a16:creationId xmlns:a16="http://schemas.microsoft.com/office/drawing/2014/main" id="{35579092-E5FC-490E-BA3E-956C40358EF8}"/>
                </a:ext>
              </a:extLst>
            </p:cNvPr>
            <p:cNvSpPr/>
            <p:nvPr/>
          </p:nvSpPr>
          <p:spPr>
            <a:xfrm>
              <a:off x="5286822" y="5861004"/>
              <a:ext cx="394886" cy="363512"/>
            </a:xfrm>
            <a:prstGeom prst="smileyFace">
              <a:avLst>
                <a:gd name="adj" fmla="val -4653"/>
              </a:avLst>
            </a:prstGeom>
            <a:gradFill>
              <a:gsLst>
                <a:gs pos="87000">
                  <a:sysClr val="window" lastClr="FFFFFF">
                    <a:lumMod val="65000"/>
                  </a:sysClr>
                </a:gs>
                <a:gs pos="14000">
                  <a:srgbClr val="FF0000"/>
                </a:gs>
                <a:gs pos="88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  <a:gs pos="98000">
                  <a:sysClr val="windowText" lastClr="000000">
                    <a:lumMod val="95000"/>
                    <a:lumOff val="5000"/>
                  </a:sysClr>
                </a:gs>
              </a:gsLst>
              <a:lin ang="5400000" scaled="1"/>
            </a:gra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>
              <a:softEdge rad="63500"/>
            </a:effectLst>
          </p:spPr>
          <p:txBody>
            <a:bodyPr rtlCol="0" anchor="ctr"/>
            <a:lstStyle/>
            <a:p>
              <a:pPr algn="ctr" defTabSz="1125444">
                <a:defRPr/>
              </a:pPr>
              <a:endParaRPr kumimoji="1" lang="ja-JP" altLang="en-US" sz="2215" kern="0" dirty="0">
                <a:solidFill>
                  <a:prstClr val="white"/>
                </a:solidFill>
                <a:latin typeface="Calibri" panose="020F0502020204030204"/>
                <a:ea typeface="游ゴシック" panose="020B0400000000000000" pitchFamily="50" charset="-128"/>
              </a:endParaRPr>
            </a:p>
          </p:txBody>
        </p:sp>
        <p:grpSp>
          <p:nvGrpSpPr>
            <p:cNvPr id="185" name="グループ化 184">
              <a:extLst>
                <a:ext uri="{FF2B5EF4-FFF2-40B4-BE49-F238E27FC236}">
                  <a16:creationId xmlns:a16="http://schemas.microsoft.com/office/drawing/2014/main" id="{302D2B0F-720E-4B46-AB67-3A2CF837DA4E}"/>
                </a:ext>
              </a:extLst>
            </p:cNvPr>
            <p:cNvGrpSpPr/>
            <p:nvPr/>
          </p:nvGrpSpPr>
          <p:grpSpPr>
            <a:xfrm>
              <a:off x="3563162" y="4451115"/>
              <a:ext cx="2230407" cy="1879121"/>
              <a:chOff x="3563162" y="4451115"/>
              <a:chExt cx="2230407" cy="1879121"/>
            </a:xfrm>
          </p:grpSpPr>
          <p:grpSp>
            <p:nvGrpSpPr>
              <p:cNvPr id="167" name="グループ化 166">
                <a:extLst>
                  <a:ext uri="{FF2B5EF4-FFF2-40B4-BE49-F238E27FC236}">
                    <a16:creationId xmlns:a16="http://schemas.microsoft.com/office/drawing/2014/main" id="{7C528E20-D228-41E3-A92D-CE864D7955F2}"/>
                  </a:ext>
                </a:extLst>
              </p:cNvPr>
              <p:cNvGrpSpPr/>
              <p:nvPr/>
            </p:nvGrpSpPr>
            <p:grpSpPr>
              <a:xfrm>
                <a:off x="4219416" y="4451116"/>
                <a:ext cx="1574153" cy="1879119"/>
                <a:chOff x="5965876" y="4752862"/>
                <a:chExt cx="1574153" cy="1879119"/>
              </a:xfrm>
            </p:grpSpPr>
            <p:cxnSp>
              <p:nvCxnSpPr>
                <p:cNvPr id="171" name="直線コネクタ 170">
                  <a:extLst>
                    <a:ext uri="{FF2B5EF4-FFF2-40B4-BE49-F238E27FC236}">
                      <a16:creationId xmlns:a16="http://schemas.microsoft.com/office/drawing/2014/main" id="{E118C887-0A13-4966-8418-BE99670CC666}"/>
                    </a:ext>
                  </a:extLst>
                </p:cNvPr>
                <p:cNvCxnSpPr/>
                <p:nvPr/>
              </p:nvCxnSpPr>
              <p:spPr>
                <a:xfrm>
                  <a:off x="6947452" y="5490224"/>
                  <a:ext cx="0" cy="114175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直線コネクタ 171">
                  <a:extLst>
                    <a:ext uri="{FF2B5EF4-FFF2-40B4-BE49-F238E27FC236}">
                      <a16:creationId xmlns:a16="http://schemas.microsoft.com/office/drawing/2014/main" id="{564CD35E-F1FE-4491-833A-2940CFDCB4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0029" y="4752862"/>
                  <a:ext cx="0" cy="187911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線コネクタ 172">
                  <a:extLst>
                    <a:ext uri="{FF2B5EF4-FFF2-40B4-BE49-F238E27FC236}">
                      <a16:creationId xmlns:a16="http://schemas.microsoft.com/office/drawing/2014/main" id="{48DB8DA8-2B98-477E-BF15-07F8C573B1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65876" y="5490223"/>
                  <a:ext cx="989999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線コネクタ 173">
                  <a:extLst>
                    <a:ext uri="{FF2B5EF4-FFF2-40B4-BE49-F238E27FC236}">
                      <a16:creationId xmlns:a16="http://schemas.microsoft.com/office/drawing/2014/main" id="{09B2393D-F26A-4B09-8DC4-4B48979A69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65876" y="4961903"/>
                  <a:ext cx="989999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線コネクタ 174">
                  <a:extLst>
                    <a:ext uri="{FF2B5EF4-FFF2-40B4-BE49-F238E27FC236}">
                      <a16:creationId xmlns:a16="http://schemas.microsoft.com/office/drawing/2014/main" id="{4BF2F007-2429-498F-92D0-9A69C13BE3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7452" y="4752862"/>
                  <a:ext cx="0" cy="20904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グループ化 176">
                <a:extLst>
                  <a:ext uri="{FF2B5EF4-FFF2-40B4-BE49-F238E27FC236}">
                    <a16:creationId xmlns:a16="http://schemas.microsoft.com/office/drawing/2014/main" id="{2BA18A8C-4FE4-401A-9046-FB90D03A6B25}"/>
                  </a:ext>
                </a:extLst>
              </p:cNvPr>
              <p:cNvGrpSpPr/>
              <p:nvPr/>
            </p:nvGrpSpPr>
            <p:grpSpPr>
              <a:xfrm flipH="1">
                <a:off x="3563162" y="4451115"/>
                <a:ext cx="1563750" cy="1879121"/>
                <a:chOff x="5939623" y="4745731"/>
                <a:chExt cx="1574153" cy="1879121"/>
              </a:xfrm>
            </p:grpSpPr>
            <p:cxnSp>
              <p:nvCxnSpPr>
                <p:cNvPr id="180" name="直線コネクタ 179">
                  <a:extLst>
                    <a:ext uri="{FF2B5EF4-FFF2-40B4-BE49-F238E27FC236}">
                      <a16:creationId xmlns:a16="http://schemas.microsoft.com/office/drawing/2014/main" id="{68502F28-D531-42D2-AA80-CFAF8866B25D}"/>
                    </a:ext>
                  </a:extLst>
                </p:cNvPr>
                <p:cNvCxnSpPr/>
                <p:nvPr/>
              </p:nvCxnSpPr>
              <p:spPr>
                <a:xfrm>
                  <a:off x="6921201" y="5483094"/>
                  <a:ext cx="0" cy="114175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直線コネクタ 180">
                  <a:extLst>
                    <a:ext uri="{FF2B5EF4-FFF2-40B4-BE49-F238E27FC236}">
                      <a16:creationId xmlns:a16="http://schemas.microsoft.com/office/drawing/2014/main" id="{997611BF-961C-483A-8144-6F482E8BEE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13776" y="4745732"/>
                  <a:ext cx="0" cy="187911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直線コネクタ 181">
                  <a:extLst>
                    <a:ext uri="{FF2B5EF4-FFF2-40B4-BE49-F238E27FC236}">
                      <a16:creationId xmlns:a16="http://schemas.microsoft.com/office/drawing/2014/main" id="{954EF445-4220-494F-BAAC-0B8AD6F21A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39625" y="5483091"/>
                  <a:ext cx="989999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線コネクタ 182">
                  <a:extLst>
                    <a:ext uri="{FF2B5EF4-FFF2-40B4-BE49-F238E27FC236}">
                      <a16:creationId xmlns:a16="http://schemas.microsoft.com/office/drawing/2014/main" id="{DEC7C3D4-1B5D-46A4-B781-AD226F3D6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39623" y="4954772"/>
                  <a:ext cx="989999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線コネクタ 183">
                  <a:extLst>
                    <a:ext uri="{FF2B5EF4-FFF2-40B4-BE49-F238E27FC236}">
                      <a16:creationId xmlns:a16="http://schemas.microsoft.com/office/drawing/2014/main" id="{4FF50496-94B2-4A39-B87F-75E4AA77A4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21199" y="4745731"/>
                  <a:ext cx="0" cy="20904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6" name="矢印: 上 185">
              <a:extLst>
                <a:ext uri="{FF2B5EF4-FFF2-40B4-BE49-F238E27FC236}">
                  <a16:creationId xmlns:a16="http://schemas.microsoft.com/office/drawing/2014/main" id="{375270E7-1E48-4AAD-BAF4-7FFDD06662D1}"/>
                </a:ext>
              </a:extLst>
            </p:cNvPr>
            <p:cNvSpPr/>
            <p:nvPr/>
          </p:nvSpPr>
          <p:spPr>
            <a:xfrm>
              <a:off x="5347020" y="5228270"/>
              <a:ext cx="321244" cy="456623"/>
            </a:xfrm>
            <a:prstGeom prst="upArrow">
              <a:avLst>
                <a:gd name="adj1" fmla="val 67266"/>
                <a:gd name="adj2" fmla="val 54316"/>
              </a:avLst>
            </a:prstGeom>
            <a:gradFill>
              <a:gsLst>
                <a:gs pos="500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" name="矢印: 上 186">
              <a:extLst>
                <a:ext uri="{FF2B5EF4-FFF2-40B4-BE49-F238E27FC236}">
                  <a16:creationId xmlns:a16="http://schemas.microsoft.com/office/drawing/2014/main" id="{EF24D3FB-516B-4C2A-B467-F1C54AFB3B3F}"/>
                </a:ext>
              </a:extLst>
            </p:cNvPr>
            <p:cNvSpPr/>
            <p:nvPr/>
          </p:nvSpPr>
          <p:spPr>
            <a:xfrm rot="16200000">
              <a:off x="4528574" y="4439971"/>
              <a:ext cx="373130" cy="988556"/>
            </a:xfrm>
            <a:prstGeom prst="upArrow">
              <a:avLst>
                <a:gd name="adj1" fmla="val 67266"/>
                <a:gd name="adj2" fmla="val 54316"/>
              </a:avLst>
            </a:prstGeom>
            <a:gradFill>
              <a:gsLst>
                <a:gs pos="500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" name="矢印: 上 187">
              <a:extLst>
                <a:ext uri="{FF2B5EF4-FFF2-40B4-BE49-F238E27FC236}">
                  <a16:creationId xmlns:a16="http://schemas.microsoft.com/office/drawing/2014/main" id="{F6A1299E-3AEB-4EAE-8676-3A8F7E5896A2}"/>
                </a:ext>
              </a:extLst>
            </p:cNvPr>
            <p:cNvSpPr/>
            <p:nvPr/>
          </p:nvSpPr>
          <p:spPr>
            <a:xfrm rot="10800000">
              <a:off x="3664841" y="5191360"/>
              <a:ext cx="373130" cy="988556"/>
            </a:xfrm>
            <a:prstGeom prst="upArrow">
              <a:avLst>
                <a:gd name="adj1" fmla="val 67266"/>
                <a:gd name="adj2" fmla="val 54316"/>
              </a:avLst>
            </a:prstGeom>
            <a:gradFill>
              <a:gsLst>
                <a:gs pos="500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91" name="直線コネクタ 190">
            <a:extLst>
              <a:ext uri="{FF2B5EF4-FFF2-40B4-BE49-F238E27FC236}">
                <a16:creationId xmlns:a16="http://schemas.microsoft.com/office/drawing/2014/main" id="{5D933301-3315-4405-A596-B7F2A80A29B4}"/>
              </a:ext>
            </a:extLst>
          </p:cNvPr>
          <p:cNvCxnSpPr>
            <a:cxnSpLocks/>
          </p:cNvCxnSpPr>
          <p:nvPr/>
        </p:nvCxnSpPr>
        <p:spPr>
          <a:xfrm>
            <a:off x="2792631" y="799186"/>
            <a:ext cx="320709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BC9EC786-E075-4100-953A-2D456F4A10D7}"/>
              </a:ext>
            </a:extLst>
          </p:cNvPr>
          <p:cNvCxnSpPr>
            <a:cxnSpLocks/>
          </p:cNvCxnSpPr>
          <p:nvPr/>
        </p:nvCxnSpPr>
        <p:spPr>
          <a:xfrm>
            <a:off x="26308" y="638041"/>
            <a:ext cx="256585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グループ化 205">
            <a:extLst>
              <a:ext uri="{FF2B5EF4-FFF2-40B4-BE49-F238E27FC236}">
                <a16:creationId xmlns:a16="http://schemas.microsoft.com/office/drawing/2014/main" id="{EF77B0A2-A6A1-483A-A3BF-B556E0E5D18F}"/>
              </a:ext>
            </a:extLst>
          </p:cNvPr>
          <p:cNvGrpSpPr/>
          <p:nvPr/>
        </p:nvGrpSpPr>
        <p:grpSpPr>
          <a:xfrm>
            <a:off x="6394217" y="3361341"/>
            <a:ext cx="2572955" cy="2364204"/>
            <a:chOff x="7129933" y="4135232"/>
            <a:chExt cx="2508681" cy="2428570"/>
          </a:xfrm>
        </p:grpSpPr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412B5B0B-71FF-45DB-904B-994037A4AB9C}"/>
                </a:ext>
              </a:extLst>
            </p:cNvPr>
            <p:cNvSpPr/>
            <p:nvPr/>
          </p:nvSpPr>
          <p:spPr>
            <a:xfrm>
              <a:off x="7129933" y="4135232"/>
              <a:ext cx="2508681" cy="24285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8" name="グループ化 207">
              <a:extLst>
                <a:ext uri="{FF2B5EF4-FFF2-40B4-BE49-F238E27FC236}">
                  <a16:creationId xmlns:a16="http://schemas.microsoft.com/office/drawing/2014/main" id="{6EA482D5-A38B-42F7-91EA-6FDC771F0FF9}"/>
                </a:ext>
              </a:extLst>
            </p:cNvPr>
            <p:cNvGrpSpPr/>
            <p:nvPr/>
          </p:nvGrpSpPr>
          <p:grpSpPr>
            <a:xfrm>
              <a:off x="7494016" y="4448403"/>
              <a:ext cx="1585428" cy="1879119"/>
              <a:chOff x="6163534" y="4843583"/>
              <a:chExt cx="1585428" cy="1879119"/>
            </a:xfrm>
          </p:grpSpPr>
          <p:grpSp>
            <p:nvGrpSpPr>
              <p:cNvPr id="209" name="グループ化 208">
                <a:extLst>
                  <a:ext uri="{FF2B5EF4-FFF2-40B4-BE49-F238E27FC236}">
                    <a16:creationId xmlns:a16="http://schemas.microsoft.com/office/drawing/2014/main" id="{9BA22E06-EE4A-4649-B113-380B8295ABA2}"/>
                  </a:ext>
                </a:extLst>
              </p:cNvPr>
              <p:cNvGrpSpPr/>
              <p:nvPr/>
            </p:nvGrpSpPr>
            <p:grpSpPr>
              <a:xfrm>
                <a:off x="6163534" y="4843583"/>
                <a:ext cx="1574153" cy="1879119"/>
                <a:chOff x="5965876" y="4752862"/>
                <a:chExt cx="1574153" cy="1879119"/>
              </a:xfrm>
            </p:grpSpPr>
            <p:cxnSp>
              <p:nvCxnSpPr>
                <p:cNvPr id="213" name="直線コネクタ 212">
                  <a:extLst>
                    <a:ext uri="{FF2B5EF4-FFF2-40B4-BE49-F238E27FC236}">
                      <a16:creationId xmlns:a16="http://schemas.microsoft.com/office/drawing/2014/main" id="{B433493B-FC6F-4844-94D8-798579F20DBB}"/>
                    </a:ext>
                  </a:extLst>
                </p:cNvPr>
                <p:cNvCxnSpPr/>
                <p:nvPr/>
              </p:nvCxnSpPr>
              <p:spPr>
                <a:xfrm>
                  <a:off x="6947452" y="5490224"/>
                  <a:ext cx="0" cy="114175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線コネクタ 213">
                  <a:extLst>
                    <a:ext uri="{FF2B5EF4-FFF2-40B4-BE49-F238E27FC236}">
                      <a16:creationId xmlns:a16="http://schemas.microsoft.com/office/drawing/2014/main" id="{AF253133-61D3-4602-8105-29F7264D35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0029" y="4752862"/>
                  <a:ext cx="0" cy="187911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直線コネクタ 214">
                  <a:extLst>
                    <a:ext uri="{FF2B5EF4-FFF2-40B4-BE49-F238E27FC236}">
                      <a16:creationId xmlns:a16="http://schemas.microsoft.com/office/drawing/2014/main" id="{55BBC5EC-B795-4450-AEB0-9861EC9115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65876" y="5490223"/>
                  <a:ext cx="989999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線コネクタ 215">
                  <a:extLst>
                    <a:ext uri="{FF2B5EF4-FFF2-40B4-BE49-F238E27FC236}">
                      <a16:creationId xmlns:a16="http://schemas.microsoft.com/office/drawing/2014/main" id="{29EE794A-C450-42C6-B2E0-D1ADC2551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65876" y="4961903"/>
                  <a:ext cx="989999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直線コネクタ 216">
                  <a:extLst>
                    <a:ext uri="{FF2B5EF4-FFF2-40B4-BE49-F238E27FC236}">
                      <a16:creationId xmlns:a16="http://schemas.microsoft.com/office/drawing/2014/main" id="{9926B895-44A3-4729-9470-926843C07C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7452" y="4752862"/>
                  <a:ext cx="0" cy="20904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10" name="図 209">
                <a:extLst>
                  <a:ext uri="{FF2B5EF4-FFF2-40B4-BE49-F238E27FC236}">
                    <a16:creationId xmlns:a16="http://schemas.microsoft.com/office/drawing/2014/main" id="{A7E3F1C2-AF7D-4230-8724-8A1A7B51A4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204696" y="5109680"/>
                <a:ext cx="337267" cy="400110"/>
              </a:xfrm>
              <a:prstGeom prst="rect">
                <a:avLst/>
              </a:prstGeom>
              <a:scene3d>
                <a:camera prst="orthographicFront">
                  <a:rot lat="0" lon="10800000" rev="0"/>
                </a:camera>
                <a:lightRig rig="threePt" dir="t"/>
              </a:scene3d>
            </p:spPr>
          </p:pic>
          <p:sp>
            <p:nvSpPr>
              <p:cNvPr id="211" name="二等辺三角形 210">
                <a:extLst>
                  <a:ext uri="{FF2B5EF4-FFF2-40B4-BE49-F238E27FC236}">
                    <a16:creationId xmlns:a16="http://schemas.microsoft.com/office/drawing/2014/main" id="{07A2F0C8-4F4F-47FB-8BCD-42184ED19C4B}"/>
                  </a:ext>
                </a:extLst>
              </p:cNvPr>
              <p:cNvSpPr/>
              <p:nvPr/>
            </p:nvSpPr>
            <p:spPr>
              <a:xfrm rot="8327550">
                <a:off x="6953152" y="5073202"/>
                <a:ext cx="575732" cy="892426"/>
              </a:xfrm>
              <a:prstGeom prst="triangl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2" name="スマイル 211">
                <a:extLst>
                  <a:ext uri="{FF2B5EF4-FFF2-40B4-BE49-F238E27FC236}">
                    <a16:creationId xmlns:a16="http://schemas.microsoft.com/office/drawing/2014/main" id="{F105F8B0-4406-4CC9-906D-9EA9FEBFC292}"/>
                  </a:ext>
                </a:extLst>
              </p:cNvPr>
              <p:cNvSpPr/>
              <p:nvPr/>
            </p:nvSpPr>
            <p:spPr>
              <a:xfrm>
                <a:off x="7264741" y="5696012"/>
                <a:ext cx="484221" cy="484324"/>
              </a:xfrm>
              <a:prstGeom prst="smileyFace">
                <a:avLst>
                  <a:gd name="adj" fmla="val -4653"/>
                </a:avLst>
              </a:prstGeom>
              <a:gradFill>
                <a:gsLst>
                  <a:gs pos="87000">
                    <a:sysClr val="window" lastClr="FFFFFF">
                      <a:lumMod val="65000"/>
                    </a:sysClr>
                  </a:gs>
                  <a:gs pos="14000">
                    <a:srgbClr val="FF0000"/>
                  </a:gs>
                  <a:gs pos="88000">
                    <a:sysClr val="window" lastClr="FFFFFF">
                      <a:lumMod val="75000"/>
                    </a:sysClr>
                  </a:gs>
                  <a:gs pos="100000">
                    <a:sysClr val="window" lastClr="FFFFFF">
                      <a:lumMod val="85000"/>
                    </a:sysClr>
                  </a:gs>
                  <a:gs pos="98000">
                    <a:sysClr val="windowText" lastClr="000000">
                      <a:lumMod val="95000"/>
                      <a:lumOff val="5000"/>
                    </a:sysClr>
                  </a:gs>
                </a:gsLst>
                <a:lin ang="5400000" scaled="1"/>
              </a:gra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algn="ctr" defTabSz="1125444">
                  <a:defRPr/>
                </a:pPr>
                <a:endParaRPr kumimoji="1" lang="ja-JP" altLang="en-US" sz="2215" kern="0" dirty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endParaRPr>
              </a:p>
            </p:txBody>
          </p:sp>
        </p:grpSp>
      </p:grpSp>
      <p:cxnSp>
        <p:nvCxnSpPr>
          <p:cNvPr id="219" name="直線コネクタ 218">
            <a:extLst>
              <a:ext uri="{FF2B5EF4-FFF2-40B4-BE49-F238E27FC236}">
                <a16:creationId xmlns:a16="http://schemas.microsoft.com/office/drawing/2014/main" id="{384CC75E-A525-487E-B938-8DFEA251D8FB}"/>
              </a:ext>
            </a:extLst>
          </p:cNvPr>
          <p:cNvCxnSpPr>
            <a:cxnSpLocks/>
          </p:cNvCxnSpPr>
          <p:nvPr/>
        </p:nvCxnSpPr>
        <p:spPr>
          <a:xfrm>
            <a:off x="5967695" y="2151123"/>
            <a:ext cx="622717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A3F139-B8EE-48E2-A915-172C05831D27}"/>
              </a:ext>
            </a:extLst>
          </p:cNvPr>
          <p:cNvSpPr/>
          <p:nvPr/>
        </p:nvSpPr>
        <p:spPr>
          <a:xfrm>
            <a:off x="6996728" y="5440666"/>
            <a:ext cx="1321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位置の把握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1CD6F89-9D14-43E7-ABC3-7851FD7A59A8}"/>
              </a:ext>
            </a:extLst>
          </p:cNvPr>
          <p:cNvSpPr/>
          <p:nvPr/>
        </p:nvSpPr>
        <p:spPr>
          <a:xfrm>
            <a:off x="9847874" y="5427873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キーを取る</a:t>
            </a:r>
            <a:endParaRPr lang="ja-JP" altLang="en-US" dirty="0"/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B135BF49-5800-4083-B591-6944F7EA4EC2}"/>
              </a:ext>
            </a:extLst>
          </p:cNvPr>
          <p:cNvSpPr txBox="1"/>
          <p:nvPr/>
        </p:nvSpPr>
        <p:spPr>
          <a:xfrm>
            <a:off x="7818645" y="6335922"/>
            <a:ext cx="422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場面によって移動を使い分ける</a:t>
            </a:r>
            <a:endParaRPr kumimoji="1" lang="en-US" altLang="ja-JP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D9E8C177-AA14-425E-A78A-098B211F7E0B}"/>
              </a:ext>
            </a:extLst>
          </p:cNvPr>
          <p:cNvSpPr txBox="1"/>
          <p:nvPr/>
        </p:nvSpPr>
        <p:spPr>
          <a:xfrm>
            <a:off x="7111911" y="2668732"/>
            <a:ext cx="3922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位置の把握やキーを取るため走って</a:t>
            </a:r>
            <a:r>
              <a:rPr kumimoji="1" lang="ja-JP" altLang="en-US" sz="2400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誘導</a:t>
            </a:r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することも</a:t>
            </a:r>
            <a:endParaRPr kumimoji="1" lang="en-US" altLang="ja-JP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68796619-3E8E-4920-9662-AE4AAEB493C2}"/>
              </a:ext>
            </a:extLst>
          </p:cNvPr>
          <p:cNvSpPr txBox="1"/>
          <p:nvPr/>
        </p:nvSpPr>
        <p:spPr>
          <a:xfrm>
            <a:off x="7699726" y="2236323"/>
            <a:ext cx="2697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しかし</a:t>
            </a:r>
            <a:endParaRPr kumimoji="1" lang="en-US" altLang="ja-JP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555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4E291657-A32D-4DB0-975F-86F37FE0F71F}"/>
              </a:ext>
            </a:extLst>
          </p:cNvPr>
          <p:cNvSpPr/>
          <p:nvPr/>
        </p:nvSpPr>
        <p:spPr>
          <a:xfrm>
            <a:off x="967240" y="5638078"/>
            <a:ext cx="10288364" cy="12568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8425">
            <a:solidFill>
              <a:schemeClr val="accent1">
                <a:shade val="50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CE428826-58D3-4180-B01A-142795906CF1}"/>
              </a:ext>
            </a:extLst>
          </p:cNvPr>
          <p:cNvGrpSpPr/>
          <p:nvPr/>
        </p:nvGrpSpPr>
        <p:grpSpPr>
          <a:xfrm>
            <a:off x="0" y="-6488"/>
            <a:ext cx="5035353" cy="832604"/>
            <a:chOff x="1358111" y="6670187"/>
            <a:chExt cx="4091225" cy="676490"/>
          </a:xfrm>
        </p:grpSpPr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41A917DA-EE9E-41A3-ACBB-D0D269B6C61E}"/>
                </a:ext>
              </a:extLst>
            </p:cNvPr>
            <p:cNvSpPr txBox="1"/>
            <p:nvPr/>
          </p:nvSpPr>
          <p:spPr>
            <a:xfrm>
              <a:off x="1358111" y="6821533"/>
              <a:ext cx="4091225" cy="525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125444">
                <a:defRPr/>
              </a:pPr>
              <a:r>
                <a:rPr kumimoji="1" lang="en-US" altLang="ja-JP" sz="3600" b="1" u="sng" kern="0" dirty="0"/>
                <a:t>4</a:t>
              </a:r>
              <a:r>
                <a:rPr kumimoji="1" lang="ja-JP" altLang="en-US" sz="3600" b="1" u="sng" kern="0" dirty="0"/>
                <a:t>人限定モード</a:t>
              </a:r>
              <a:r>
                <a:rPr kumimoji="1" lang="ja-JP" altLang="en-US" sz="3600" b="1" kern="0" dirty="0"/>
                <a:t>「</a:t>
              </a:r>
              <a:r>
                <a:rPr kumimoji="1" lang="ja-JP" altLang="en-US" sz="3600" b="1" kern="0" dirty="0">
                  <a:solidFill>
                    <a:srgbClr val="FF0000"/>
                  </a:solidFill>
                </a:rPr>
                <a:t>悪透</a:t>
              </a:r>
              <a:r>
                <a:rPr kumimoji="1" lang="ja-JP" altLang="en-US" sz="3600" b="1" kern="0" dirty="0"/>
                <a:t>」</a:t>
              </a:r>
              <a:endParaRPr kumimoji="1" lang="en-US" altLang="ja-JP" sz="3600" b="1" kern="0" dirty="0"/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662937AB-7119-4FB3-B0CD-4F97B84E5079}"/>
                </a:ext>
              </a:extLst>
            </p:cNvPr>
            <p:cNvSpPr txBox="1"/>
            <p:nvPr/>
          </p:nvSpPr>
          <p:spPr>
            <a:xfrm>
              <a:off x="4251511" y="6670187"/>
              <a:ext cx="764792" cy="2597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125444">
                <a:defRPr/>
              </a:pPr>
              <a:r>
                <a:rPr kumimoji="1" lang="ja-JP" altLang="en-US" sz="1477" b="1" kern="0" dirty="0"/>
                <a:t>あくとう</a:t>
              </a: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411A8BA-0D8C-49AE-B4F5-1921504A5ECA}"/>
              </a:ext>
            </a:extLst>
          </p:cNvPr>
          <p:cNvGrpSpPr/>
          <p:nvPr/>
        </p:nvGrpSpPr>
        <p:grpSpPr>
          <a:xfrm>
            <a:off x="5119342" y="3133873"/>
            <a:ext cx="6136262" cy="1026488"/>
            <a:chOff x="5263258" y="2885218"/>
            <a:chExt cx="6136262" cy="1196755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141C6C83-0999-41C6-B357-261EDC596F3E}"/>
                </a:ext>
              </a:extLst>
            </p:cNvPr>
            <p:cNvSpPr/>
            <p:nvPr/>
          </p:nvSpPr>
          <p:spPr>
            <a:xfrm>
              <a:off x="5263258" y="2885218"/>
              <a:ext cx="6136262" cy="1196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3C65D496-0932-41A3-B536-CA265844D1A0}"/>
                </a:ext>
              </a:extLst>
            </p:cNvPr>
            <p:cNvSpPr txBox="1"/>
            <p:nvPr/>
          </p:nvSpPr>
          <p:spPr>
            <a:xfrm>
              <a:off x="5669500" y="3043521"/>
              <a:ext cx="5585145" cy="902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215" dirty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通路に配置されているアイテム入手によるスコアで競う</a:t>
              </a:r>
            </a:p>
          </p:txBody>
        </p:sp>
      </p:grp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BD488C71-9E03-49B9-ACD9-C18AC43D6298}"/>
              </a:ext>
            </a:extLst>
          </p:cNvPr>
          <p:cNvSpPr/>
          <p:nvPr/>
        </p:nvSpPr>
        <p:spPr>
          <a:xfrm>
            <a:off x="5158121" y="340284"/>
            <a:ext cx="50914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「</a:t>
            </a:r>
            <a:r>
              <a:rPr kumimoji="1" lang="ja-JP" altLang="en-US" sz="2800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透走</a:t>
            </a:r>
            <a:r>
              <a:rPr kumimoji="1"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」の要素に</a:t>
            </a:r>
            <a:r>
              <a:rPr kumimoji="1" lang="ja-JP" altLang="en-US" sz="2800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人狼</a:t>
            </a:r>
            <a:r>
              <a:rPr kumimoji="1"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要素を追加</a:t>
            </a:r>
            <a:endParaRPr lang="ja-JP" altLang="en-US" sz="2800" dirty="0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A9CEBD7-EB80-438F-AE83-5B8CC275E87D}"/>
              </a:ext>
            </a:extLst>
          </p:cNvPr>
          <p:cNvSpPr/>
          <p:nvPr/>
        </p:nvSpPr>
        <p:spPr>
          <a:xfrm>
            <a:off x="4772016" y="2754628"/>
            <a:ext cx="28151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b="1" kern="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「</a:t>
            </a:r>
            <a:r>
              <a:rPr kumimoji="1" lang="ja-JP" altLang="en-US" sz="2800" b="1" kern="0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悪透ランキング</a:t>
            </a:r>
            <a:r>
              <a:rPr kumimoji="1" lang="ja-JP" altLang="en-US" sz="2800" b="1" kern="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」</a:t>
            </a:r>
            <a:endParaRPr lang="ja-JP" altLang="en-US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22B75CA-4D3E-4EA2-BD5C-69BB45155384}"/>
              </a:ext>
            </a:extLst>
          </p:cNvPr>
          <p:cNvSpPr/>
          <p:nvPr/>
        </p:nvSpPr>
        <p:spPr>
          <a:xfrm>
            <a:off x="-14151" y="956166"/>
            <a:ext cx="53936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125444">
              <a:defRPr/>
            </a:pPr>
            <a:r>
              <a:rPr kumimoji="1" lang="ja-JP" altLang="en-US" sz="2000" b="1" kern="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開始時に振動によって伝わる一人の「</a:t>
            </a:r>
            <a:r>
              <a:rPr kumimoji="1" lang="ja-JP" altLang="en-US" sz="2000" b="1" kern="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悪透</a:t>
            </a:r>
            <a:r>
              <a:rPr kumimoji="1" lang="ja-JP" altLang="en-US" sz="2000" b="1" kern="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」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AF2CA46-F19A-4AB3-B127-727F550B4417}"/>
              </a:ext>
            </a:extLst>
          </p:cNvPr>
          <p:cNvGrpSpPr/>
          <p:nvPr/>
        </p:nvGrpSpPr>
        <p:grpSpPr>
          <a:xfrm>
            <a:off x="-121091" y="4686940"/>
            <a:ext cx="11019143" cy="1098157"/>
            <a:chOff x="-113122" y="4508069"/>
            <a:chExt cx="11019143" cy="1098157"/>
          </a:xfrm>
        </p:grpSpPr>
        <p:sp>
          <p:nvSpPr>
            <p:cNvPr id="228" name="正方形/長方形 227">
              <a:extLst>
                <a:ext uri="{FF2B5EF4-FFF2-40B4-BE49-F238E27FC236}">
                  <a16:creationId xmlns:a16="http://schemas.microsoft.com/office/drawing/2014/main" id="{507136E1-A150-4E00-936D-32532A6DBD64}"/>
                </a:ext>
              </a:extLst>
            </p:cNvPr>
            <p:cNvSpPr/>
            <p:nvPr/>
          </p:nvSpPr>
          <p:spPr>
            <a:xfrm>
              <a:off x="-113122" y="4508069"/>
              <a:ext cx="11019143" cy="10981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0" name="テキスト ボックス 229">
              <a:extLst>
                <a:ext uri="{FF2B5EF4-FFF2-40B4-BE49-F238E27FC236}">
                  <a16:creationId xmlns:a16="http://schemas.microsoft.com/office/drawing/2014/main" id="{6C3242E6-FAF9-4471-BC8E-2D28BE789228}"/>
                </a:ext>
              </a:extLst>
            </p:cNvPr>
            <p:cNvSpPr txBox="1"/>
            <p:nvPr/>
          </p:nvSpPr>
          <p:spPr>
            <a:xfrm>
              <a:off x="-25866" y="4654691"/>
              <a:ext cx="10846266" cy="774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125444">
                <a:defRPr/>
              </a:pPr>
              <a:r>
                <a:rPr kumimoji="1" lang="ja-JP" altLang="en-US" sz="2215" b="1" kern="0" dirty="0">
                  <a:solidFill>
                    <a:srgbClr val="FF0000"/>
                  </a:solidFill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出口：</a:t>
              </a:r>
              <a:r>
                <a:rPr kumimoji="1" lang="ja-JP" altLang="en-US" sz="2215" b="1" kern="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一人が出るたびに出口の位置が変わるため、全員が同じ出口から出ることが出来ず</a:t>
              </a:r>
              <a:endParaRPr kumimoji="1" lang="en-US" altLang="ja-JP" sz="2215" b="1" kern="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  <a:p>
              <a:pPr defTabSz="1125444">
                <a:defRPr/>
              </a:pPr>
              <a:r>
                <a:rPr kumimoji="1" lang="ja-JP" altLang="en-US" sz="2215" b="1" kern="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　　　　新しい出口を探さなくてはいけない</a:t>
              </a:r>
              <a:r>
                <a:rPr kumimoji="1" lang="ja-JP" altLang="en-US" sz="1600" b="1" kern="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　</a:t>
              </a:r>
              <a:r>
                <a:rPr kumimoji="1" lang="ja-JP" altLang="en-US" sz="2215" b="1" kern="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　</a:t>
              </a:r>
              <a:endParaRPr kumimoji="1" lang="en-US" altLang="ja-JP" sz="2215" b="1" kern="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</p:grpSp>
      <p:sp>
        <p:nvSpPr>
          <p:cNvPr id="292" name="正方形/長方形 291">
            <a:extLst>
              <a:ext uri="{FF2B5EF4-FFF2-40B4-BE49-F238E27FC236}">
                <a16:creationId xmlns:a16="http://schemas.microsoft.com/office/drawing/2014/main" id="{16CA9B64-1511-4368-B623-4EBA9A29CFE7}"/>
              </a:ext>
            </a:extLst>
          </p:cNvPr>
          <p:cNvSpPr/>
          <p:nvPr/>
        </p:nvSpPr>
        <p:spPr>
          <a:xfrm>
            <a:off x="6201781" y="4041518"/>
            <a:ext cx="610386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25444">
              <a:defRPr/>
            </a:pPr>
            <a:r>
              <a:rPr kumimoji="1" lang="en-US" altLang="ja-JP" sz="2000" b="1" kern="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※</a:t>
            </a:r>
            <a:r>
              <a:rPr kumimoji="1" lang="ja-JP" altLang="en-US" b="1" kern="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悪透</a:t>
            </a:r>
            <a:r>
              <a:rPr kumimoji="1" lang="ja-JP" altLang="en-US" b="1" kern="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ではアイテムやスコアの表記はなくリザルト時に</a:t>
            </a:r>
            <a:endParaRPr kumimoji="1" lang="en-US" altLang="ja-JP" b="1" kern="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 defTabSz="1125444">
              <a:defRPr/>
            </a:pPr>
            <a:r>
              <a:rPr kumimoji="1" lang="ja-JP" altLang="en-US" b="1" kern="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　結果が表示される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5E4D365-A4A6-43B6-86F3-2ABA5DEBC79D}"/>
              </a:ext>
            </a:extLst>
          </p:cNvPr>
          <p:cNvGrpSpPr/>
          <p:nvPr/>
        </p:nvGrpSpPr>
        <p:grpSpPr>
          <a:xfrm>
            <a:off x="-47733" y="4287970"/>
            <a:ext cx="4819749" cy="545904"/>
            <a:chOff x="-25867" y="3950038"/>
            <a:chExt cx="4819749" cy="545904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15588FB9-7258-4BA4-A5F7-20666E08B48F}"/>
                </a:ext>
              </a:extLst>
            </p:cNvPr>
            <p:cNvGrpSpPr/>
            <p:nvPr/>
          </p:nvGrpSpPr>
          <p:grpSpPr>
            <a:xfrm>
              <a:off x="-25867" y="3950038"/>
              <a:ext cx="4819749" cy="523220"/>
              <a:chOff x="3898176" y="977081"/>
              <a:chExt cx="3518898" cy="523220"/>
            </a:xfrm>
          </p:grpSpPr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C77D13A9-984B-4323-B48A-2227CAC391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0688" y="1472661"/>
                <a:ext cx="2613732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4B59ED-E6A2-4422-AB4C-DF0957844C12}"/>
                  </a:ext>
                </a:extLst>
              </p:cNvPr>
              <p:cNvSpPr txBox="1"/>
              <p:nvPr/>
            </p:nvSpPr>
            <p:spPr>
              <a:xfrm>
                <a:off x="3898176" y="977081"/>
                <a:ext cx="351889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>
                    <a:latin typeface="HG創英角ｺﾞｼｯｸUB" panose="020B0909000000000000" pitchFamily="49" charset="-128"/>
                    <a:ea typeface="HG創英角ｺﾞｼｯｸUB" panose="020B0909000000000000" pitchFamily="49" charset="-128"/>
                  </a:rPr>
                  <a:t>脱出方法</a:t>
                </a:r>
                <a:r>
                  <a:rPr kumimoji="1" lang="ja-JP" altLang="en-US" sz="2000" dirty="0">
                    <a:latin typeface="HG創英角ｺﾞｼｯｸUB" panose="020B0909000000000000" pitchFamily="49" charset="-128"/>
                    <a:ea typeface="HG創英角ｺﾞｼｯｸUB" panose="020B0909000000000000" pitchFamily="49" charset="-128"/>
                  </a:rPr>
                  <a:t>（透走との違い）</a:t>
                </a:r>
                <a:endParaRPr kumimoji="1" lang="ja-JP" altLang="en-US" sz="2800" dirty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endParaRPr>
              </a:p>
            </p:txBody>
          </p:sp>
        </p:grpSp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B4CAD914-2EAD-4D0F-9839-45ABB06BDD68}"/>
                </a:ext>
              </a:extLst>
            </p:cNvPr>
            <p:cNvGrpSpPr/>
            <p:nvPr/>
          </p:nvGrpSpPr>
          <p:grpSpPr>
            <a:xfrm rot="1960186">
              <a:off x="3496517" y="3994368"/>
              <a:ext cx="304871" cy="501574"/>
              <a:chOff x="386899" y="4062437"/>
              <a:chExt cx="408122" cy="72292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C61640C2-387E-4B40-AA3F-DE929A3843A7}"/>
                  </a:ext>
                </a:extLst>
              </p:cNvPr>
              <p:cNvSpPr/>
              <p:nvPr/>
            </p:nvSpPr>
            <p:spPr>
              <a:xfrm>
                <a:off x="386899" y="4062437"/>
                <a:ext cx="382925" cy="281748"/>
              </a:xfrm>
              <a:prstGeom prst="roundRect">
                <a:avLst/>
              </a:prstGeom>
              <a:solidFill>
                <a:srgbClr val="FFFF00"/>
              </a:solidFill>
              <a:ln w="381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E0473B1-4C8A-478A-9ECF-430B5E796F31}"/>
                  </a:ext>
                </a:extLst>
              </p:cNvPr>
              <p:cNvSpPr/>
              <p:nvPr/>
            </p:nvSpPr>
            <p:spPr>
              <a:xfrm>
                <a:off x="477938" y="4135464"/>
                <a:ext cx="200845" cy="135693"/>
              </a:xfrm>
              <a:prstGeom prst="roundRect">
                <a:avLst/>
              </a:prstGeom>
              <a:solidFill>
                <a:srgbClr val="4472C4">
                  <a:lumMod val="75000"/>
                </a:srgbClr>
              </a:solidFill>
              <a:ln w="381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8CBD9175-E15D-4585-A8E4-33FB9AFF616B}"/>
                  </a:ext>
                </a:extLst>
              </p:cNvPr>
              <p:cNvSpPr/>
              <p:nvPr/>
            </p:nvSpPr>
            <p:spPr>
              <a:xfrm>
                <a:off x="532467" y="4288024"/>
                <a:ext cx="88482" cy="497335"/>
              </a:xfrm>
              <a:prstGeom prst="rect">
                <a:avLst/>
              </a:prstGeom>
              <a:solidFill>
                <a:srgbClr val="FFFF00"/>
              </a:solidFill>
              <a:ln w="381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A9539AE5-91C0-4240-9344-B2D3235C169F}"/>
                  </a:ext>
                </a:extLst>
              </p:cNvPr>
              <p:cNvSpPr/>
              <p:nvPr/>
            </p:nvSpPr>
            <p:spPr>
              <a:xfrm>
                <a:off x="559989" y="4704552"/>
                <a:ext cx="235032" cy="78439"/>
              </a:xfrm>
              <a:prstGeom prst="rect">
                <a:avLst/>
              </a:prstGeom>
              <a:solidFill>
                <a:srgbClr val="FFFF00"/>
              </a:solidFill>
              <a:ln w="381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BDC1CEB0-4EAA-4B28-B59E-F0D50FDD033E}"/>
                  </a:ext>
                </a:extLst>
              </p:cNvPr>
              <p:cNvSpPr/>
              <p:nvPr/>
            </p:nvSpPr>
            <p:spPr>
              <a:xfrm>
                <a:off x="552056" y="4553087"/>
                <a:ext cx="214462" cy="78438"/>
              </a:xfrm>
              <a:prstGeom prst="rect">
                <a:avLst/>
              </a:prstGeom>
              <a:solidFill>
                <a:srgbClr val="FFFF00"/>
              </a:solidFill>
              <a:ln w="381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</p:grp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9083A65-58CD-4F9B-A1BF-4E2C2DB99972}"/>
              </a:ext>
            </a:extLst>
          </p:cNvPr>
          <p:cNvGrpSpPr/>
          <p:nvPr/>
        </p:nvGrpSpPr>
        <p:grpSpPr>
          <a:xfrm>
            <a:off x="5379522" y="739446"/>
            <a:ext cx="6702776" cy="2125674"/>
            <a:chOff x="5345940" y="798354"/>
            <a:chExt cx="6702776" cy="2155598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C35E6048-2132-40F6-85E4-94105A1376DD}"/>
                </a:ext>
              </a:extLst>
            </p:cNvPr>
            <p:cNvSpPr/>
            <p:nvPr/>
          </p:nvSpPr>
          <p:spPr>
            <a:xfrm>
              <a:off x="5345940" y="798354"/>
              <a:ext cx="6702776" cy="21555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3E81363D-CA2C-48C9-B183-3FF29323DDA2}"/>
                </a:ext>
              </a:extLst>
            </p:cNvPr>
            <p:cNvSpPr txBox="1"/>
            <p:nvPr/>
          </p:nvSpPr>
          <p:spPr>
            <a:xfrm>
              <a:off x="5473432" y="921460"/>
              <a:ext cx="6447791" cy="784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215" dirty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振動の回数によって「</a:t>
              </a:r>
              <a:r>
                <a:rPr kumimoji="1" lang="ja-JP" altLang="en-US" sz="2215" dirty="0">
                  <a:solidFill>
                    <a:srgbClr val="FF0000"/>
                  </a:solidFill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悪透</a:t>
              </a:r>
              <a:r>
                <a:rPr kumimoji="1" lang="ja-JP" altLang="en-US" sz="2215" dirty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」自身が脱出する</a:t>
              </a:r>
              <a:endParaRPr kumimoji="1" lang="en-US" altLang="ja-JP" sz="2215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  <a:p>
              <a:pPr algn="ctr"/>
              <a:r>
                <a:rPr kumimoji="1" lang="ja-JP" altLang="en-US" sz="2215" dirty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順番が知らされ、順番通り脱出できなければ</a:t>
              </a:r>
              <a:r>
                <a:rPr kumimoji="1" lang="ja-JP" altLang="en-US" sz="2215" dirty="0">
                  <a:solidFill>
                    <a:srgbClr val="FF0000"/>
                  </a:solidFill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敗北</a:t>
              </a:r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3D4DAABA-1798-4E45-8A09-CB5DD1844766}"/>
                </a:ext>
              </a:extLst>
            </p:cNvPr>
            <p:cNvSpPr txBox="1"/>
            <p:nvPr/>
          </p:nvSpPr>
          <p:spPr>
            <a:xfrm>
              <a:off x="5413161" y="1905844"/>
              <a:ext cx="6568332" cy="784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215" dirty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プレイヤーは誰が「</a:t>
              </a:r>
              <a:r>
                <a:rPr kumimoji="1" lang="ja-JP" altLang="en-US" sz="2215" dirty="0">
                  <a:solidFill>
                    <a:srgbClr val="FF0000"/>
                  </a:solidFill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悪透</a:t>
              </a:r>
              <a:r>
                <a:rPr kumimoji="1" lang="ja-JP" altLang="en-US" sz="2215" dirty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」なのか</a:t>
              </a:r>
              <a:endParaRPr kumimoji="1" lang="en-US" altLang="ja-JP" sz="2215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  <a:p>
              <a:pPr algn="ctr"/>
              <a:r>
                <a:rPr kumimoji="1" lang="ja-JP" altLang="en-US" sz="2215" dirty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行動から見極め「</a:t>
              </a:r>
              <a:r>
                <a:rPr kumimoji="1" lang="ja-JP" altLang="en-US" sz="2215" dirty="0">
                  <a:solidFill>
                    <a:srgbClr val="FF0000"/>
                  </a:solidFill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悪透</a:t>
              </a:r>
              <a:r>
                <a:rPr kumimoji="1" lang="ja-JP" altLang="en-US" sz="2215" dirty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」の勝利を阻止する</a:t>
              </a:r>
            </a:p>
          </p:txBody>
        </p:sp>
      </p:grpSp>
      <p:pic>
        <p:nvPicPr>
          <p:cNvPr id="8" name="図 7">
            <a:extLst>
              <a:ext uri="{FF2B5EF4-FFF2-40B4-BE49-F238E27FC236}">
                <a16:creationId xmlns:a16="http://schemas.microsoft.com/office/drawing/2014/main" id="{C745DA90-0C89-4911-8AE3-7141DF596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58" y="1301183"/>
            <a:ext cx="4720663" cy="2814386"/>
          </a:xfrm>
          <a:prstGeom prst="rect">
            <a:avLst/>
          </a:prstGeom>
        </p:spPr>
      </p:pic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37C5995-3896-474E-9383-B6231A753D27}"/>
              </a:ext>
            </a:extLst>
          </p:cNvPr>
          <p:cNvSpPr/>
          <p:nvPr/>
        </p:nvSpPr>
        <p:spPr>
          <a:xfrm>
            <a:off x="1138317" y="5726211"/>
            <a:ext cx="100864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25444">
              <a:defRPr/>
            </a:pPr>
            <a:r>
              <a:rPr kumimoji="1" lang="ja-JP" altLang="en-US" sz="3200" b="1" kern="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「</a:t>
            </a:r>
            <a:r>
              <a:rPr kumimoji="1" lang="ja-JP" altLang="en-US" sz="3200" b="1" kern="0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透走</a:t>
            </a:r>
            <a:r>
              <a:rPr kumimoji="1" lang="ja-JP" altLang="en-US" sz="3200" b="1" kern="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」では味わえない</a:t>
            </a:r>
            <a:r>
              <a:rPr kumimoji="1" lang="ja-JP" altLang="en-US" sz="3200" b="1" kern="0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探り合い</a:t>
            </a:r>
            <a:r>
              <a:rPr kumimoji="1" lang="ja-JP" altLang="en-US" sz="3200" b="1" kern="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の楽しさ</a:t>
            </a:r>
            <a:endParaRPr kumimoji="1" lang="en-US" altLang="ja-JP" sz="3200" b="1" kern="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 defTabSz="1125444">
              <a:defRPr/>
            </a:pPr>
            <a:r>
              <a:rPr kumimoji="1" lang="ja-JP" altLang="en-US" sz="3200" b="1" kern="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「</a:t>
            </a:r>
            <a:r>
              <a:rPr kumimoji="1" lang="ja-JP" altLang="en-US" sz="3200" b="1" kern="0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悪透</a:t>
            </a:r>
            <a:r>
              <a:rPr kumimoji="1" lang="ja-JP" altLang="en-US" sz="3200" b="1" kern="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」との駆け引きを楽しむ</a:t>
            </a:r>
            <a:endParaRPr kumimoji="1" lang="en-US" altLang="ja-JP" sz="3200" b="1" kern="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199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8D51EA-B961-4EEE-A97F-485585DD68B2}"/>
              </a:ext>
            </a:extLst>
          </p:cNvPr>
          <p:cNvSpPr/>
          <p:nvPr/>
        </p:nvSpPr>
        <p:spPr>
          <a:xfrm>
            <a:off x="100319" y="1034974"/>
            <a:ext cx="11912387" cy="555408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FFE1F4C-785F-43E5-8765-25289F6434CF}"/>
              </a:ext>
            </a:extLst>
          </p:cNvPr>
          <p:cNvSpPr txBox="1"/>
          <p:nvPr/>
        </p:nvSpPr>
        <p:spPr>
          <a:xfrm>
            <a:off x="0" y="0"/>
            <a:ext cx="5760720" cy="925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16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アピールポイント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AEF84C-1D93-4663-8CD5-8D073B6AA798}"/>
              </a:ext>
            </a:extLst>
          </p:cNvPr>
          <p:cNvSpPr txBox="1"/>
          <p:nvPr/>
        </p:nvSpPr>
        <p:spPr>
          <a:xfrm>
            <a:off x="179294" y="2223637"/>
            <a:ext cx="118334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プレイヤー自身の行動による駆け引き</a:t>
            </a:r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そして</a:t>
            </a:r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音、振動、視覚による三段階のリアクションで透走の世界観をより</a:t>
            </a:r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リアルな恐怖体験へ</a:t>
            </a:r>
          </a:p>
          <a:p>
            <a:pPr algn="ctr"/>
            <a:endParaRPr kumimoji="1" lang="ja-JP" altLang="en-US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0583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2237</TotalTime>
  <Words>654</Words>
  <Application>Microsoft Office PowerPoint</Application>
  <PresentationFormat>ワイド画面</PresentationFormat>
  <Paragraphs>114</Paragraphs>
  <Slides>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9" baseType="lpstr">
      <vt:lpstr>HGP創英角ｺﾞｼｯｸUB</vt:lpstr>
      <vt:lpstr>HGS創英角ｺﾞｼｯｸUB</vt:lpstr>
      <vt:lpstr>HG創英角ｺﾞｼｯｸUB</vt:lpstr>
      <vt:lpstr>游ゴシック</vt:lpstr>
      <vt:lpstr>游ゴシック Light</vt:lpstr>
      <vt:lpstr>Arial</vt:lpstr>
      <vt:lpstr>Arial Black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186</cp:revision>
  <dcterms:created xsi:type="dcterms:W3CDTF">2023-01-11T06:19:59Z</dcterms:created>
  <dcterms:modified xsi:type="dcterms:W3CDTF">2023-01-16T10:34:52Z</dcterms:modified>
</cp:coreProperties>
</file>