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8" r:id="rId3"/>
    <p:sldId id="256" r:id="rId4"/>
    <p:sldId id="267" r:id="rId5"/>
    <p:sldId id="259" r:id="rId6"/>
    <p:sldId id="26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8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7F2B-7B83-73D8-32F0-129005723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50674-B47F-0105-0DE7-8949AF793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A0910-9851-1C19-0E2F-1653DA76DA49}"/>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2A6375FA-64E0-7063-4BF9-9CC5CEFC6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84F94-20EB-EE94-F601-09CA95E46648}"/>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56716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60C5-76D3-2767-E4C1-A751D00E5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97263-FEC3-CCAA-B842-79ADB317D8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7EF27-D233-136A-800C-DD5DDD4D9E74}"/>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76A48368-4D2B-6C87-74E0-3CC2D3209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398FA-FBF0-608E-847C-B2DE5B9D9E3D}"/>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62317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5CF12-05A6-7102-902B-180D97B4E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9EDAD-AA90-03B9-D020-9BFC06E8DD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E0A02-07F4-C2F1-565F-1FAD9BC142DA}"/>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ECDB65F1-6C8D-D47E-E3D1-8E81A9503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11218-D0CC-02F2-737D-4DBE41295914}"/>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292554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318A-5FBB-19CB-E4C2-D727AE209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849D6-7F64-24A5-ABD2-22E7E9A66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B3DF5-23AC-2AFE-7A83-603F6E28C793}"/>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E9645B33-C03A-DC34-36F4-EDDA03712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61A97-64B9-2ADA-49DC-C3E4A2AF7C55}"/>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166886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FD5-24ED-203A-51ED-C5FB99497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0BD12-FF06-1E59-C684-B950894AB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8A41F-6EB7-C611-6DA0-0BA415D4A5F5}"/>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7C848310-F58E-41BF-3FA5-0D1C52098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54606-CCB7-1926-0262-E2461B8DB0AD}"/>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127657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B24-7A0F-695B-AA64-40FADC090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1652D0-FB7A-1391-9044-AF1E090657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406560-726F-8B41-0A5A-4402967DF2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57CE7-FFD3-271F-51F7-7EA6F09F650E}"/>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6" name="Footer Placeholder 5">
            <a:extLst>
              <a:ext uri="{FF2B5EF4-FFF2-40B4-BE49-F238E27FC236}">
                <a16:creationId xmlns:a16="http://schemas.microsoft.com/office/drawing/2014/main" id="{C303649F-1DDB-4787-39EF-EB833F22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95045-27AA-23EC-EC59-1ADE443DEF39}"/>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123155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4BB5-89F5-0258-4BDA-5D842D6FBD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57CC09-E5D7-F683-705A-2C7FCEB8F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82B84-56BC-283C-AB95-9209E389A3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1FADB6-8C3F-FA11-83F7-F290F5F5D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3F4F0-FF79-CF50-6D66-5C140F665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0ECADC-A9E9-9B29-61BE-C344D2EDCF1F}"/>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8" name="Footer Placeholder 7">
            <a:extLst>
              <a:ext uri="{FF2B5EF4-FFF2-40B4-BE49-F238E27FC236}">
                <a16:creationId xmlns:a16="http://schemas.microsoft.com/office/drawing/2014/main" id="{1CF2CF6D-D723-B347-DF97-DF8C82D34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D4C8CD-CB1F-63D0-8276-1A9577ECEDF9}"/>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207691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322C-D05A-ED25-0DBC-79D80CB0C2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2FCED-B261-66A3-1E3D-BD0EEFEB1929}"/>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4" name="Footer Placeholder 3">
            <a:extLst>
              <a:ext uri="{FF2B5EF4-FFF2-40B4-BE49-F238E27FC236}">
                <a16:creationId xmlns:a16="http://schemas.microsoft.com/office/drawing/2014/main" id="{4CCEBB06-2BB7-A765-7F3C-6DCE665E3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EEBC4-C88D-4E8E-57B4-C2C41DCCA2DD}"/>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34042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9B908-F686-2920-ABE9-959ACB774D0E}"/>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3" name="Footer Placeholder 2">
            <a:extLst>
              <a:ext uri="{FF2B5EF4-FFF2-40B4-BE49-F238E27FC236}">
                <a16:creationId xmlns:a16="http://schemas.microsoft.com/office/drawing/2014/main" id="{0E8F619A-4A8D-586A-7F5D-957442E879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972E1-B7EC-0814-D359-60B923254EEC}"/>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126790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24EE-F133-A27A-52F6-0D88F1B35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AE2B6-73EC-8360-5864-3B54E0A58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00369-6877-C0D5-00FF-50BDA112C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10830-9E9E-B01B-8F77-15205C9450CE}"/>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6" name="Footer Placeholder 5">
            <a:extLst>
              <a:ext uri="{FF2B5EF4-FFF2-40B4-BE49-F238E27FC236}">
                <a16:creationId xmlns:a16="http://schemas.microsoft.com/office/drawing/2014/main" id="{B1C737E5-282D-FA74-AF1A-0896D5228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5BF5D-215B-262D-E0C3-9A9A1C1222A1}"/>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105265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33F0-A2EA-BAB8-15AB-5CEE70BC4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AC40C1-CC73-B76E-4BB9-6BB8FC303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E54DF-0D5E-78B0-9DF6-05F0AD5B0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A2FBA-4A30-4A8E-46F3-4B26C9BBD70C}"/>
              </a:ext>
            </a:extLst>
          </p:cNvPr>
          <p:cNvSpPr>
            <a:spLocks noGrp="1"/>
          </p:cNvSpPr>
          <p:nvPr>
            <p:ph type="dt" sz="half" idx="10"/>
          </p:nvPr>
        </p:nvSpPr>
        <p:spPr/>
        <p:txBody>
          <a:bodyPr/>
          <a:lstStyle/>
          <a:p>
            <a:fld id="{FB67B710-CBC1-449F-A67A-6F6BBAF1EC8B}" type="datetimeFigureOut">
              <a:rPr lang="en-US" smtClean="0"/>
              <a:t>3/14/2023</a:t>
            </a:fld>
            <a:endParaRPr lang="en-US"/>
          </a:p>
        </p:txBody>
      </p:sp>
      <p:sp>
        <p:nvSpPr>
          <p:cNvPr id="6" name="Footer Placeholder 5">
            <a:extLst>
              <a:ext uri="{FF2B5EF4-FFF2-40B4-BE49-F238E27FC236}">
                <a16:creationId xmlns:a16="http://schemas.microsoft.com/office/drawing/2014/main" id="{11A40BD0-3E45-E2E8-005A-CE137AF46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5D8B6-4639-E998-8E11-9E372659C6AC}"/>
              </a:ext>
            </a:extLst>
          </p:cNvPr>
          <p:cNvSpPr>
            <a:spLocks noGrp="1"/>
          </p:cNvSpPr>
          <p:nvPr>
            <p:ph type="sldNum" sz="quarter" idx="12"/>
          </p:nvPr>
        </p:nvSpPr>
        <p:spPr/>
        <p:txBody>
          <a:bodyPr/>
          <a:lstStyle/>
          <a:p>
            <a:fld id="{27436F09-DFC0-434E-A3E1-31AFBE0E3413}" type="slidenum">
              <a:rPr lang="en-US" smtClean="0"/>
              <a:t>‹#›</a:t>
            </a:fld>
            <a:endParaRPr lang="en-US"/>
          </a:p>
        </p:txBody>
      </p:sp>
    </p:spTree>
    <p:extLst>
      <p:ext uri="{BB962C8B-B14F-4D97-AF65-F5344CB8AC3E}">
        <p14:creationId xmlns:p14="http://schemas.microsoft.com/office/powerpoint/2010/main" val="328934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7ADF0-FD61-CA5D-0E4D-795625F80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E5D1BE-1828-1F75-E8CE-B120081CC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5DCA0-B406-29FC-9838-C0F7C9F0A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7B710-CBC1-449F-A67A-6F6BBAF1EC8B}" type="datetimeFigureOut">
              <a:rPr lang="en-US" smtClean="0"/>
              <a:t>3/14/2023</a:t>
            </a:fld>
            <a:endParaRPr lang="en-US"/>
          </a:p>
        </p:txBody>
      </p:sp>
      <p:sp>
        <p:nvSpPr>
          <p:cNvPr id="5" name="Footer Placeholder 4">
            <a:extLst>
              <a:ext uri="{FF2B5EF4-FFF2-40B4-BE49-F238E27FC236}">
                <a16:creationId xmlns:a16="http://schemas.microsoft.com/office/drawing/2014/main" id="{C931E7E8-D02A-B37C-130C-1EC857E10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467E3D-E711-9491-FC89-4F49E50BE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36F09-DFC0-434E-A3E1-31AFBE0E3413}" type="slidenum">
              <a:rPr lang="en-US" smtClean="0"/>
              <a:t>‹#›</a:t>
            </a:fld>
            <a:endParaRPr lang="en-US"/>
          </a:p>
        </p:txBody>
      </p:sp>
    </p:spTree>
    <p:extLst>
      <p:ext uri="{BB962C8B-B14F-4D97-AF65-F5344CB8AC3E}">
        <p14:creationId xmlns:p14="http://schemas.microsoft.com/office/powerpoint/2010/main" val="40837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5804B-B299-A416-F88B-1EE1B3C4010A}"/>
              </a:ext>
            </a:extLst>
          </p:cNvPr>
          <p:cNvSpPr txBox="1"/>
          <p:nvPr/>
        </p:nvSpPr>
        <p:spPr>
          <a:xfrm>
            <a:off x="1837465" y="528918"/>
            <a:ext cx="7853381" cy="1354217"/>
          </a:xfrm>
          <a:prstGeom prst="rect">
            <a:avLst/>
          </a:prstGeom>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endParaRPr lang="en-US" sz="3200" b="1" dirty="0"/>
          </a:p>
          <a:p>
            <a:pPr algn="ctr"/>
            <a:r>
              <a:rPr lang="en-US" sz="3200" b="1" dirty="0"/>
              <a:t>SUST Medical Center Management System</a:t>
            </a:r>
          </a:p>
          <a:p>
            <a:pPr algn="ctr"/>
            <a:endParaRPr lang="en-US" dirty="0"/>
          </a:p>
        </p:txBody>
      </p:sp>
      <p:sp>
        <p:nvSpPr>
          <p:cNvPr id="2" name="TextBox 1">
            <a:extLst>
              <a:ext uri="{FF2B5EF4-FFF2-40B4-BE49-F238E27FC236}">
                <a16:creationId xmlns:a16="http://schemas.microsoft.com/office/drawing/2014/main" id="{3CEA082C-F9A7-93DE-F4B4-839B7D726103}"/>
              </a:ext>
            </a:extLst>
          </p:cNvPr>
          <p:cNvSpPr txBox="1"/>
          <p:nvPr/>
        </p:nvSpPr>
        <p:spPr>
          <a:xfrm>
            <a:off x="1837465" y="2456329"/>
            <a:ext cx="8283688" cy="2862322"/>
          </a:xfrm>
          <a:prstGeom prst="rect">
            <a:avLst/>
          </a:prstGeom>
          <a:noFill/>
        </p:spPr>
        <p:txBody>
          <a:bodyPr wrap="square" rtlCol="0">
            <a:spAutoFit/>
          </a:bodyPr>
          <a:lstStyle/>
          <a:p>
            <a:r>
              <a:rPr lang="en-US" dirty="0"/>
              <a:t>Given Task : Requirements analysis </a:t>
            </a:r>
          </a:p>
          <a:p>
            <a:endParaRPr lang="en-US" dirty="0"/>
          </a:p>
          <a:p>
            <a:endParaRPr lang="en-US" dirty="0"/>
          </a:p>
          <a:p>
            <a:r>
              <a:rPr lang="en-US" dirty="0"/>
              <a:t>Team Member : </a:t>
            </a:r>
          </a:p>
          <a:p>
            <a:endParaRPr lang="en-US" dirty="0"/>
          </a:p>
          <a:p>
            <a:r>
              <a:rPr lang="en-US" dirty="0"/>
              <a:t>Rifat </a:t>
            </a:r>
            <a:r>
              <a:rPr lang="en-US" dirty="0" err="1"/>
              <a:t>Shariar</a:t>
            </a:r>
            <a:r>
              <a:rPr lang="en-US" dirty="0"/>
              <a:t> </a:t>
            </a:r>
            <a:r>
              <a:rPr lang="en-US" dirty="0" err="1"/>
              <a:t>Sakil</a:t>
            </a:r>
            <a:r>
              <a:rPr lang="en-US" dirty="0"/>
              <a:t> - 2019831024</a:t>
            </a:r>
          </a:p>
          <a:p>
            <a:r>
              <a:rPr lang="en-US" dirty="0" err="1"/>
              <a:t>Samiul</a:t>
            </a:r>
            <a:r>
              <a:rPr lang="en-US" dirty="0"/>
              <a:t> Islam </a:t>
            </a:r>
            <a:r>
              <a:rPr lang="en-US" dirty="0" err="1"/>
              <a:t>Mugdha</a:t>
            </a:r>
            <a:r>
              <a:rPr lang="en-US" dirty="0"/>
              <a:t>  -  2019831048</a:t>
            </a:r>
          </a:p>
          <a:p>
            <a:r>
              <a:rPr lang="en-US" dirty="0"/>
              <a:t>Shahriar </a:t>
            </a:r>
            <a:r>
              <a:rPr lang="en-US" dirty="0" err="1"/>
              <a:t>Alvi</a:t>
            </a:r>
            <a:r>
              <a:rPr lang="en-US" dirty="0"/>
              <a:t>  - 2019831033</a:t>
            </a:r>
          </a:p>
          <a:p>
            <a:r>
              <a:rPr lang="en-US" dirty="0"/>
              <a:t>Horipriya Das Arpita  -  2019831068</a:t>
            </a:r>
          </a:p>
          <a:p>
            <a:r>
              <a:rPr lang="en-US" dirty="0"/>
              <a:t> </a:t>
            </a:r>
          </a:p>
        </p:txBody>
      </p:sp>
    </p:spTree>
    <p:extLst>
      <p:ext uri="{BB962C8B-B14F-4D97-AF65-F5344CB8AC3E}">
        <p14:creationId xmlns:p14="http://schemas.microsoft.com/office/powerpoint/2010/main" val="388022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01C0B80-EE7D-3D00-B803-804EBB83AC1B}"/>
              </a:ext>
            </a:extLst>
          </p:cNvPr>
          <p:cNvSpPr/>
          <p:nvPr/>
        </p:nvSpPr>
        <p:spPr>
          <a:xfrm>
            <a:off x="1915160" y="1087120"/>
            <a:ext cx="8524240" cy="4368800"/>
          </a:xfrm>
          <a:prstGeom prst="roundRect">
            <a:avLst/>
          </a:prstGeom>
          <a:solidFill>
            <a:schemeClr val="tx1">
              <a:lumMod val="65000"/>
              <a:lumOff val="35000"/>
            </a:schemeClr>
          </a:solidFill>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rtlCol="0" anchor="ctr"/>
          <a:lstStyle/>
          <a:p>
            <a:r>
              <a:rPr lang="en-US" sz="2400" b="1" dirty="0"/>
              <a:t>In this system, General users will be able to check the schedule of the doctor they want to meet at a given period and decide on a suitable slot of appointment. </a:t>
            </a:r>
          </a:p>
          <a:p>
            <a:endParaRPr lang="en-US" sz="2400" b="1" dirty="0"/>
          </a:p>
          <a:p>
            <a:r>
              <a:rPr lang="en-US" sz="2400" b="1" dirty="0"/>
              <a:t>If any doctor decides to not go for the appointments of the day, users will be notified of it and they will pick some other day to get an appointment</a:t>
            </a:r>
            <a:r>
              <a:rPr lang="en-US" dirty="0"/>
              <a:t>.</a:t>
            </a:r>
          </a:p>
        </p:txBody>
      </p:sp>
    </p:spTree>
    <p:extLst>
      <p:ext uri="{BB962C8B-B14F-4D97-AF65-F5344CB8AC3E}">
        <p14:creationId xmlns:p14="http://schemas.microsoft.com/office/powerpoint/2010/main" val="149802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reaucracy in medicine concept. Tired overworked doctor is ...">
            <a:extLst>
              <a:ext uri="{FF2B5EF4-FFF2-40B4-BE49-F238E27FC236}">
                <a16:creationId xmlns:a16="http://schemas.microsoft.com/office/drawing/2014/main" id="{B376C28B-CD4D-BEB8-7D86-011365053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820" y="1026160"/>
            <a:ext cx="6507480" cy="480568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961C14F7-22AD-0903-4278-5495F1628EC2}"/>
              </a:ext>
            </a:extLst>
          </p:cNvPr>
          <p:cNvSpPr/>
          <p:nvPr/>
        </p:nvSpPr>
        <p:spPr>
          <a:xfrm>
            <a:off x="448235" y="795169"/>
            <a:ext cx="4216400" cy="526766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Eliciting a patient's past medical history is an essential clinical skill.</a:t>
            </a:r>
          </a:p>
          <a:p>
            <a:endParaRPr lang="en-US" dirty="0"/>
          </a:p>
          <a:p>
            <a:r>
              <a:rPr lang="en-US" dirty="0"/>
              <a:t>Patients often come to the visit unprepared; they are unsure about the symptoms they are experiencing and have trouble reporting symptom duration and intensity. </a:t>
            </a:r>
          </a:p>
          <a:p>
            <a:endParaRPr lang="en-US" dirty="0"/>
          </a:p>
          <a:p>
            <a:r>
              <a:rPr lang="en-US" dirty="0"/>
              <a:t>Sometimes patient can not provide their previous medical information or report card.</a:t>
            </a:r>
          </a:p>
          <a:p>
            <a:endParaRPr lang="en-US" dirty="0"/>
          </a:p>
          <a:p>
            <a:r>
              <a:rPr lang="en-US" dirty="0"/>
              <a:t>This is very much time consuming  to maintain the medical record of the patient. </a:t>
            </a:r>
          </a:p>
        </p:txBody>
      </p:sp>
    </p:spTree>
    <p:extLst>
      <p:ext uri="{BB962C8B-B14F-4D97-AF65-F5344CB8AC3E}">
        <p14:creationId xmlns:p14="http://schemas.microsoft.com/office/powerpoint/2010/main" val="267763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01C0B80-EE7D-3D00-B803-804EBB83AC1B}"/>
              </a:ext>
            </a:extLst>
          </p:cNvPr>
          <p:cNvSpPr/>
          <p:nvPr/>
        </p:nvSpPr>
        <p:spPr>
          <a:xfrm>
            <a:off x="1915160" y="944880"/>
            <a:ext cx="8524240" cy="5161280"/>
          </a:xfrm>
          <a:prstGeom prst="roundRect">
            <a:avLst/>
          </a:prstGeom>
          <a:solidFill>
            <a:schemeClr val="tx1">
              <a:lumMod val="65000"/>
              <a:lumOff val="35000"/>
            </a:schemeClr>
          </a:solidFill>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rtlCol="0" anchor="ctr"/>
          <a:lstStyle/>
          <a:p>
            <a:endParaRPr lang="en-US" sz="2400" b="1" dirty="0"/>
          </a:p>
          <a:p>
            <a:r>
              <a:rPr lang="en-US" sz="2400" b="1" dirty="0"/>
              <a:t>This system provides the digital EMR or EHR system which enables your doctors to quickly understand the patient’s current medical needs and provide appropriate care. </a:t>
            </a:r>
          </a:p>
          <a:p>
            <a:endParaRPr lang="en-US" sz="2400" b="1" dirty="0"/>
          </a:p>
          <a:p>
            <a:r>
              <a:rPr lang="en-US" sz="2400" b="1" dirty="0"/>
              <a:t>EHRs typically allow the patient access to their own medical data, which is nearly impossible with paper records. </a:t>
            </a:r>
          </a:p>
          <a:p>
            <a:endParaRPr lang="en-US" sz="2400" b="1" dirty="0"/>
          </a:p>
          <a:p>
            <a:r>
              <a:rPr lang="en-US" sz="2400" b="1" dirty="0"/>
              <a:t>They eliminate paper clutter, and since the practitioner notes are typed rather than handwritten, they’re less likely to be misunderstood. At this point, digital recordkeeping is the industry standard.</a:t>
            </a:r>
          </a:p>
          <a:p>
            <a:endParaRPr lang="en-US" sz="2400" b="1" dirty="0"/>
          </a:p>
        </p:txBody>
      </p:sp>
    </p:spTree>
    <p:extLst>
      <p:ext uri="{BB962C8B-B14F-4D97-AF65-F5344CB8AC3E}">
        <p14:creationId xmlns:p14="http://schemas.microsoft.com/office/powerpoint/2010/main" val="131136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A43F67-D471-0ED1-FAC6-9FBDB79C7A7A}"/>
              </a:ext>
            </a:extLst>
          </p:cNvPr>
          <p:cNvSpPr txBox="1"/>
          <p:nvPr/>
        </p:nvSpPr>
        <p:spPr>
          <a:xfrm>
            <a:off x="627530" y="2028616"/>
            <a:ext cx="10748682" cy="2800767"/>
          </a:xfrm>
          <a:prstGeom prst="rect">
            <a:avLst/>
          </a:prstGeom>
          <a:noFill/>
        </p:spPr>
        <p:txBody>
          <a:bodyPr wrap="square" rtlCol="0">
            <a:spAutoFit/>
          </a:bodyPr>
          <a:lstStyle/>
          <a:p>
            <a:r>
              <a:rPr lang="en-US" sz="2000" dirty="0"/>
              <a:t>The Health Service Centre, SUST located near the central auditorium just opposite to the basket ball ground , offers free experienced general practitioner and emergency medical care services to all members of the University community: students (undergraduate and post graduate), teachers, staffs and their families in a user-friendly efficient environment. Students get medicine from the Centre at free of cost but they need to show their Medical card at all consultations and employees get medicine at minimum cost. The Centre provides service round the clock, seven days a week. The center also has an ambulance.</a:t>
            </a:r>
          </a:p>
          <a:p>
            <a:endParaRPr lang="en-US" dirty="0"/>
          </a:p>
          <a:p>
            <a:endParaRPr lang="en-US" dirty="0"/>
          </a:p>
        </p:txBody>
      </p:sp>
      <p:sp>
        <p:nvSpPr>
          <p:cNvPr id="3" name="TextBox 2">
            <a:extLst>
              <a:ext uri="{FF2B5EF4-FFF2-40B4-BE49-F238E27FC236}">
                <a16:creationId xmlns:a16="http://schemas.microsoft.com/office/drawing/2014/main" id="{CDB4568F-8568-98DC-8B72-70216207521C}"/>
              </a:ext>
            </a:extLst>
          </p:cNvPr>
          <p:cNvSpPr txBox="1"/>
          <p:nvPr/>
        </p:nvSpPr>
        <p:spPr>
          <a:xfrm>
            <a:off x="627530" y="1150889"/>
            <a:ext cx="8516470" cy="369332"/>
          </a:xfrm>
          <a:prstGeom prst="rect">
            <a:avLst/>
          </a:prstGeom>
          <a:noFill/>
        </p:spPr>
        <p:txBody>
          <a:bodyPr wrap="square" rtlCol="0">
            <a:spAutoFit/>
          </a:bodyPr>
          <a:lstStyle/>
          <a:p>
            <a:pPr algn="l"/>
            <a:r>
              <a:rPr lang="en-US" b="0" i="0" dirty="0">
                <a:solidFill>
                  <a:srgbClr val="D50D15"/>
                </a:solidFill>
                <a:effectLst/>
                <a:latin typeface="Merriweather" panose="020B0604020202020204" pitchFamily="2" charset="0"/>
              </a:rPr>
              <a:t>Introduction:</a:t>
            </a:r>
          </a:p>
        </p:txBody>
      </p:sp>
    </p:spTree>
    <p:extLst>
      <p:ext uri="{BB962C8B-B14F-4D97-AF65-F5344CB8AC3E}">
        <p14:creationId xmlns:p14="http://schemas.microsoft.com/office/powerpoint/2010/main" val="247162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DF57E31-07E6-1807-4643-034D21543DA9}"/>
              </a:ext>
            </a:extLst>
          </p:cNvPr>
          <p:cNvSpPr/>
          <p:nvPr/>
        </p:nvSpPr>
        <p:spPr>
          <a:xfrm>
            <a:off x="798262" y="3112603"/>
            <a:ext cx="2519680" cy="718932"/>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Purpose </a:t>
            </a:r>
          </a:p>
        </p:txBody>
      </p:sp>
      <p:sp>
        <p:nvSpPr>
          <p:cNvPr id="7" name="Rectangle: Rounded Corners 6">
            <a:extLst>
              <a:ext uri="{FF2B5EF4-FFF2-40B4-BE49-F238E27FC236}">
                <a16:creationId xmlns:a16="http://schemas.microsoft.com/office/drawing/2014/main" id="{6F1B39E7-F54B-1841-E5C9-6CE38788B441}"/>
              </a:ext>
            </a:extLst>
          </p:cNvPr>
          <p:cNvSpPr/>
          <p:nvPr/>
        </p:nvSpPr>
        <p:spPr>
          <a:xfrm>
            <a:off x="4663440" y="1305671"/>
            <a:ext cx="6929120" cy="1107366"/>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t>The purpose of this project is to digitalize the clinic management system and ensure a consistent quality service to the patients.</a:t>
            </a:r>
          </a:p>
        </p:txBody>
      </p:sp>
      <p:sp>
        <p:nvSpPr>
          <p:cNvPr id="8" name="Rectangle: Rounded Corners 7">
            <a:extLst>
              <a:ext uri="{FF2B5EF4-FFF2-40B4-BE49-F238E27FC236}">
                <a16:creationId xmlns:a16="http://schemas.microsoft.com/office/drawing/2014/main" id="{B7993862-BE19-3BF6-2292-BB4BCF86EBEE}"/>
              </a:ext>
            </a:extLst>
          </p:cNvPr>
          <p:cNvSpPr/>
          <p:nvPr/>
        </p:nvSpPr>
        <p:spPr>
          <a:xfrm>
            <a:off x="4653280" y="2771140"/>
            <a:ext cx="6929120" cy="1386840"/>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t>SUST Medical Center Management was introduced to solve the complications coming from managing all the paper works of every patient associated with the various departments of hospitalization with confidentiality. </a:t>
            </a:r>
          </a:p>
        </p:txBody>
      </p:sp>
      <p:sp>
        <p:nvSpPr>
          <p:cNvPr id="9" name="Rectangle: Rounded Corners 8">
            <a:extLst>
              <a:ext uri="{FF2B5EF4-FFF2-40B4-BE49-F238E27FC236}">
                <a16:creationId xmlns:a16="http://schemas.microsoft.com/office/drawing/2014/main" id="{D181DB85-3A2E-3CC5-E907-501BBCEA75FB}"/>
              </a:ext>
            </a:extLst>
          </p:cNvPr>
          <p:cNvSpPr/>
          <p:nvPr/>
        </p:nvSpPr>
        <p:spPr>
          <a:xfrm>
            <a:off x="4653280" y="4523592"/>
            <a:ext cx="6929120" cy="1910060"/>
          </a:xfrm>
          <a:prstGeom prst="roundRect">
            <a:avLst/>
          </a:prstGeo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just" rtl="0">
              <a:spcBef>
                <a:spcPts val="0"/>
              </a:spcBef>
              <a:spcAft>
                <a:spcPts val="0"/>
              </a:spcAft>
            </a:pPr>
            <a:r>
              <a:rPr lang="en-US" sz="2000" b="0" i="0" u="none" strike="noStrike" dirty="0">
                <a:solidFill>
                  <a:srgbClr val="000000"/>
                </a:solidFill>
                <a:effectLst/>
              </a:rPr>
              <a:t>A multispecialty medical center sees numerous patients entering and exiting each day, making it challenging to maintain their records securely. To alleviate this burden and efficiently manage the center's financial, administrative, and clinical aspects, a Medical Center Management system was developed.</a:t>
            </a:r>
            <a:endParaRPr lang="en-US" sz="2000" b="0" i="0" dirty="0">
              <a:solidFill>
                <a:srgbClr val="333333"/>
              </a:solidFill>
              <a:effectLst/>
            </a:endParaRPr>
          </a:p>
        </p:txBody>
      </p:sp>
      <p:sp>
        <p:nvSpPr>
          <p:cNvPr id="2" name="TextBox 1">
            <a:extLst>
              <a:ext uri="{FF2B5EF4-FFF2-40B4-BE49-F238E27FC236}">
                <a16:creationId xmlns:a16="http://schemas.microsoft.com/office/drawing/2014/main" id="{4ADF9474-99E3-319C-0CEC-D01B4A369612}"/>
              </a:ext>
            </a:extLst>
          </p:cNvPr>
          <p:cNvSpPr txBox="1"/>
          <p:nvPr/>
        </p:nvSpPr>
        <p:spPr>
          <a:xfrm>
            <a:off x="2057400" y="424348"/>
            <a:ext cx="8077200" cy="523220"/>
          </a:xfrm>
          <a:prstGeom prst="rect">
            <a:avLst/>
          </a:prstGeom>
          <a:solidFill>
            <a:srgbClr val="B686DA"/>
          </a:solidFill>
          <a:scene3d>
            <a:camera prst="orthographicFront"/>
            <a:lightRig rig="threePt" dir="t"/>
          </a:scene3d>
          <a:sp3d>
            <a:bevelT/>
          </a:sp3d>
        </p:spPr>
        <p:txBody>
          <a:bodyPr wrap="square" rtlCol="0">
            <a:spAutoFit/>
          </a:bodyPr>
          <a:lstStyle/>
          <a:p>
            <a:pPr algn="ctr"/>
            <a:r>
              <a:rPr lang="en-US" sz="2800" b="1" dirty="0"/>
              <a:t>SUST MEDICAL CENTER MANAGEMENT SYSTEM</a:t>
            </a:r>
          </a:p>
        </p:txBody>
      </p:sp>
    </p:spTree>
    <p:extLst>
      <p:ext uri="{BB962C8B-B14F-4D97-AF65-F5344CB8AC3E}">
        <p14:creationId xmlns:p14="http://schemas.microsoft.com/office/powerpoint/2010/main" val="77586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6360D-9D15-B76C-5D75-38354433908A}"/>
              </a:ext>
            </a:extLst>
          </p:cNvPr>
          <p:cNvSpPr txBox="1"/>
          <p:nvPr/>
        </p:nvSpPr>
        <p:spPr>
          <a:xfrm>
            <a:off x="950257" y="1165412"/>
            <a:ext cx="4796119" cy="5078313"/>
          </a:xfrm>
          <a:prstGeom prst="rect">
            <a:avLst/>
          </a:prstGeom>
          <a:noFill/>
        </p:spPr>
        <p:txBody>
          <a:bodyPr wrap="square" rtlCol="0">
            <a:spAutoFit/>
          </a:bodyPr>
          <a:lstStyle/>
          <a:p>
            <a:pPr algn="just">
              <a:buFont typeface="Arial" panose="020B0604020202020204" pitchFamily="34" charset="0"/>
              <a:buChar char="•"/>
            </a:pPr>
            <a:r>
              <a:rPr lang="en-US" i="0" dirty="0">
                <a:solidFill>
                  <a:srgbClr val="191919"/>
                </a:solidFill>
                <a:effectLst/>
              </a:rPr>
              <a:t> Routine medical examinations &amp; health checkups (blood pressure, RBS by glucometer etc.)</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Treatment of illness, injury, &amp; other physical problems</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Minor Surgical Procedures (drainage of abscess, boil etc.)</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Minor Wound Management</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Sports Injury Management</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Travel Medicine and Advice</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Advice &amp; assistance for students with examination difficulties</a:t>
            </a:r>
          </a:p>
        </p:txBody>
      </p:sp>
      <p:sp>
        <p:nvSpPr>
          <p:cNvPr id="3" name="TextBox 2">
            <a:extLst>
              <a:ext uri="{FF2B5EF4-FFF2-40B4-BE49-F238E27FC236}">
                <a16:creationId xmlns:a16="http://schemas.microsoft.com/office/drawing/2014/main" id="{7527D083-397B-120D-DCAC-6D4A1B5788CC}"/>
              </a:ext>
            </a:extLst>
          </p:cNvPr>
          <p:cNvSpPr txBox="1"/>
          <p:nvPr/>
        </p:nvSpPr>
        <p:spPr>
          <a:xfrm>
            <a:off x="6696636" y="1165412"/>
            <a:ext cx="5271247" cy="5355312"/>
          </a:xfrm>
          <a:prstGeom prst="rect">
            <a:avLst/>
          </a:prstGeom>
          <a:noFill/>
        </p:spPr>
        <p:txBody>
          <a:bodyPr wrap="square" rtlCol="0">
            <a:spAutoFit/>
          </a:bodyPr>
          <a:lstStyle/>
          <a:p>
            <a:pPr algn="just">
              <a:buFont typeface="Arial" panose="020B0604020202020204" pitchFamily="34" charset="0"/>
              <a:buChar char="•"/>
            </a:pPr>
            <a:r>
              <a:rPr lang="en-US" i="0" dirty="0">
                <a:solidFill>
                  <a:srgbClr val="191919"/>
                </a:solidFill>
                <a:effectLst/>
              </a:rPr>
              <a:t> Special arrangements for students with disabilities and sick students</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Referral to specialists ,imaging services, pathology, and physiotherapy according to need and condition of the patient</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Organize blood grouping and donation campaign under direct supervision</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Vaccination :Hepatitis B and Ca cervix</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Issuing medical card for the students and give medical clearance after completion of their respective courses(BSC, MSC)</a:t>
            </a:r>
          </a:p>
          <a:p>
            <a:pPr algn="just"/>
            <a:endParaRPr lang="en-US" i="0" dirty="0">
              <a:solidFill>
                <a:srgbClr val="191919"/>
              </a:solidFill>
              <a:effectLst/>
            </a:endParaRPr>
          </a:p>
          <a:p>
            <a:pPr algn="just">
              <a:buFont typeface="Arial" panose="020B0604020202020204" pitchFamily="34" charset="0"/>
              <a:buChar char="•"/>
            </a:pPr>
            <a:r>
              <a:rPr lang="en-US" i="0" dirty="0">
                <a:solidFill>
                  <a:srgbClr val="191919"/>
                </a:solidFill>
                <a:effectLst/>
              </a:rPr>
              <a:t> Medical Assessments/Pre-Employment Medicals :By issuing fitness certificate</a:t>
            </a:r>
          </a:p>
          <a:p>
            <a:endParaRPr lang="en-US" dirty="0"/>
          </a:p>
        </p:txBody>
      </p:sp>
      <p:sp>
        <p:nvSpPr>
          <p:cNvPr id="4" name="TextBox 3">
            <a:extLst>
              <a:ext uri="{FF2B5EF4-FFF2-40B4-BE49-F238E27FC236}">
                <a16:creationId xmlns:a16="http://schemas.microsoft.com/office/drawing/2014/main" id="{E2BBFC6C-333C-FBD3-2358-A6123117AB16}"/>
              </a:ext>
            </a:extLst>
          </p:cNvPr>
          <p:cNvSpPr txBox="1"/>
          <p:nvPr/>
        </p:nvSpPr>
        <p:spPr>
          <a:xfrm>
            <a:off x="950257" y="614275"/>
            <a:ext cx="8731625" cy="369332"/>
          </a:xfrm>
          <a:prstGeom prst="rect">
            <a:avLst/>
          </a:prstGeom>
          <a:noFill/>
        </p:spPr>
        <p:txBody>
          <a:bodyPr wrap="square" rtlCol="0">
            <a:spAutoFit/>
          </a:bodyPr>
          <a:lstStyle/>
          <a:p>
            <a:r>
              <a:rPr lang="en-US" b="0" i="0" dirty="0">
                <a:solidFill>
                  <a:srgbClr val="D50D15"/>
                </a:solidFill>
                <a:effectLst/>
                <a:latin typeface="Merriweather" panose="00000500000000000000" pitchFamily="2" charset="0"/>
              </a:rPr>
              <a:t>Services provided at the University Health Service Centre include:</a:t>
            </a:r>
          </a:p>
        </p:txBody>
      </p:sp>
    </p:spTree>
    <p:extLst>
      <p:ext uri="{BB962C8B-B14F-4D97-AF65-F5344CB8AC3E}">
        <p14:creationId xmlns:p14="http://schemas.microsoft.com/office/powerpoint/2010/main" val="424375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2442E3D-0EC6-05A1-F6BD-21CE5DB05760}"/>
              </a:ext>
            </a:extLst>
          </p:cNvPr>
          <p:cNvSpPr/>
          <p:nvPr/>
        </p:nvSpPr>
        <p:spPr>
          <a:xfrm>
            <a:off x="968187" y="2966720"/>
            <a:ext cx="3944472" cy="924560"/>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This System provides</a:t>
            </a:r>
          </a:p>
        </p:txBody>
      </p:sp>
      <p:sp>
        <p:nvSpPr>
          <p:cNvPr id="5" name="Rectangle: Rounded Corners 4">
            <a:extLst>
              <a:ext uri="{FF2B5EF4-FFF2-40B4-BE49-F238E27FC236}">
                <a16:creationId xmlns:a16="http://schemas.microsoft.com/office/drawing/2014/main" id="{CF75FFFA-03FF-2486-401C-41056F0012AF}"/>
              </a:ext>
            </a:extLst>
          </p:cNvPr>
          <p:cNvSpPr/>
          <p:nvPr/>
        </p:nvSpPr>
        <p:spPr>
          <a:xfrm>
            <a:off x="5842000" y="718820"/>
            <a:ext cx="5984240" cy="92456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
            </a:r>
            <a:r>
              <a:rPr lang="en-US" sz="1800" dirty="0"/>
              <a:t>anage all the paperwork in one place and reduce the human resources costs as most of the work is automated. </a:t>
            </a:r>
          </a:p>
        </p:txBody>
      </p:sp>
      <p:sp>
        <p:nvSpPr>
          <p:cNvPr id="8" name="Rectangle: Rounded Corners 7">
            <a:extLst>
              <a:ext uri="{FF2B5EF4-FFF2-40B4-BE49-F238E27FC236}">
                <a16:creationId xmlns:a16="http://schemas.microsoft.com/office/drawing/2014/main" id="{7A0C1524-B11B-7F33-A4B6-CEACADA7F106}"/>
              </a:ext>
            </a:extLst>
          </p:cNvPr>
          <p:cNvSpPr/>
          <p:nvPr/>
        </p:nvSpPr>
        <p:spPr>
          <a:xfrm>
            <a:off x="5857240" y="2125980"/>
            <a:ext cx="5984240" cy="92456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
            </a:r>
            <a:r>
              <a:rPr lang="en-US" sz="1800" dirty="0"/>
              <a:t>aintain the medical records of the patient, the contact details of the patient. </a:t>
            </a:r>
          </a:p>
        </p:txBody>
      </p:sp>
      <p:sp>
        <p:nvSpPr>
          <p:cNvPr id="9" name="Rectangle: Rounded Corners 8">
            <a:extLst>
              <a:ext uri="{FF2B5EF4-FFF2-40B4-BE49-F238E27FC236}">
                <a16:creationId xmlns:a16="http://schemas.microsoft.com/office/drawing/2014/main" id="{BED9AFC6-0C1E-40BF-3C73-98ADC3537DDB}"/>
              </a:ext>
            </a:extLst>
          </p:cNvPr>
          <p:cNvSpPr/>
          <p:nvPr/>
        </p:nvSpPr>
        <p:spPr>
          <a:xfrm>
            <a:off x="5857240" y="3606800"/>
            <a:ext cx="5984240" cy="92456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Manage appointment and keep track of the appointment dates.</a:t>
            </a:r>
          </a:p>
        </p:txBody>
      </p:sp>
      <p:sp>
        <p:nvSpPr>
          <p:cNvPr id="10" name="Rectangle: Rounded Corners 9">
            <a:extLst>
              <a:ext uri="{FF2B5EF4-FFF2-40B4-BE49-F238E27FC236}">
                <a16:creationId xmlns:a16="http://schemas.microsoft.com/office/drawing/2014/main" id="{F56675E2-D1D7-F004-22C8-7825047B4230}"/>
              </a:ext>
            </a:extLst>
          </p:cNvPr>
          <p:cNvSpPr/>
          <p:nvPr/>
        </p:nvSpPr>
        <p:spPr>
          <a:xfrm>
            <a:off x="5857240" y="5087620"/>
            <a:ext cx="5984240" cy="92456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t>
            </a:r>
            <a:r>
              <a:rPr lang="en-US" sz="1800" dirty="0"/>
              <a:t>ave the insurance information for later reference, </a:t>
            </a:r>
          </a:p>
          <a:p>
            <a:r>
              <a:rPr lang="en-US" sz="1800" dirty="0"/>
              <a:t>tracking the bill payments.</a:t>
            </a:r>
          </a:p>
        </p:txBody>
      </p:sp>
    </p:spTree>
    <p:extLst>
      <p:ext uri="{BB962C8B-B14F-4D97-AF65-F5344CB8AC3E}">
        <p14:creationId xmlns:p14="http://schemas.microsoft.com/office/powerpoint/2010/main" val="294393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BC85170-3854-C4B1-393A-303F3A753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318" y="1873621"/>
            <a:ext cx="2588235" cy="4025151"/>
          </a:xfrm>
          <a:prstGeom prst="rect">
            <a:avLst/>
          </a:prstGeom>
        </p:spPr>
      </p:pic>
      <p:pic>
        <p:nvPicPr>
          <p:cNvPr id="17" name="Picture 16">
            <a:extLst>
              <a:ext uri="{FF2B5EF4-FFF2-40B4-BE49-F238E27FC236}">
                <a16:creationId xmlns:a16="http://schemas.microsoft.com/office/drawing/2014/main" id="{FE892468-8F7B-5638-D791-CBE5E882D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73621"/>
            <a:ext cx="2710285" cy="4025151"/>
          </a:xfrm>
          <a:prstGeom prst="rect">
            <a:avLst/>
          </a:prstGeom>
        </p:spPr>
      </p:pic>
      <p:pic>
        <p:nvPicPr>
          <p:cNvPr id="19" name="Picture 18">
            <a:extLst>
              <a:ext uri="{FF2B5EF4-FFF2-40B4-BE49-F238E27FC236}">
                <a16:creationId xmlns:a16="http://schemas.microsoft.com/office/drawing/2014/main" id="{007ABDFE-26C0-BBC8-EC35-F7D32C4B7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28" y="1873620"/>
            <a:ext cx="2588235" cy="4025152"/>
          </a:xfrm>
          <a:prstGeom prst="rect">
            <a:avLst/>
          </a:prstGeom>
        </p:spPr>
      </p:pic>
      <p:pic>
        <p:nvPicPr>
          <p:cNvPr id="21" name="Picture 20">
            <a:extLst>
              <a:ext uri="{FF2B5EF4-FFF2-40B4-BE49-F238E27FC236}">
                <a16:creationId xmlns:a16="http://schemas.microsoft.com/office/drawing/2014/main" id="{A6C3F50D-DF93-B43B-3D8E-D4BD01FA97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163" y="1873620"/>
            <a:ext cx="2640500" cy="4025153"/>
          </a:xfrm>
          <a:prstGeom prst="rect">
            <a:avLst/>
          </a:prstGeom>
        </p:spPr>
      </p:pic>
      <p:sp>
        <p:nvSpPr>
          <p:cNvPr id="22" name="TextBox 21">
            <a:extLst>
              <a:ext uri="{FF2B5EF4-FFF2-40B4-BE49-F238E27FC236}">
                <a16:creationId xmlns:a16="http://schemas.microsoft.com/office/drawing/2014/main" id="{E9F96984-4D36-AC83-5293-E8C8CEC95666}"/>
              </a:ext>
            </a:extLst>
          </p:cNvPr>
          <p:cNvSpPr txBox="1"/>
          <p:nvPr/>
        </p:nvSpPr>
        <p:spPr>
          <a:xfrm>
            <a:off x="276163" y="448235"/>
            <a:ext cx="9836025" cy="369332"/>
          </a:xfrm>
          <a:prstGeom prst="rect">
            <a:avLst/>
          </a:prstGeom>
          <a:noFill/>
        </p:spPr>
        <p:txBody>
          <a:bodyPr wrap="square" rtlCol="0">
            <a:spAutoFit/>
          </a:bodyPr>
          <a:lstStyle/>
          <a:p>
            <a:r>
              <a:rPr lang="en-US" dirty="0"/>
              <a:t>Here is some raw data that we collected from SUST Medical Center:</a:t>
            </a:r>
          </a:p>
        </p:txBody>
      </p:sp>
    </p:spTree>
    <p:extLst>
      <p:ext uri="{BB962C8B-B14F-4D97-AF65-F5344CB8AC3E}">
        <p14:creationId xmlns:p14="http://schemas.microsoft.com/office/powerpoint/2010/main" val="291898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B8FE0EA-93C6-245C-B4AA-EA04F2417B3C}"/>
              </a:ext>
            </a:extLst>
          </p:cNvPr>
          <p:cNvSpPr/>
          <p:nvPr/>
        </p:nvSpPr>
        <p:spPr>
          <a:xfrm>
            <a:off x="447040" y="1127760"/>
            <a:ext cx="3708400" cy="4673600"/>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Medical Centers have complex security and operational needs. Medical Center premises serve hundreds and thousands of patients and their visitors every day. </a:t>
            </a:r>
          </a:p>
          <a:p>
            <a:endParaRPr lang="en-US" dirty="0"/>
          </a:p>
          <a:p>
            <a:r>
              <a:rPr lang="en-US" dirty="0"/>
              <a:t>To manage these visitors and patients at the reception area with the paper-based system is basically a very tedious and nonsecure task.</a:t>
            </a:r>
          </a:p>
        </p:txBody>
      </p:sp>
      <p:pic>
        <p:nvPicPr>
          <p:cNvPr id="1026" name="Picture 2" descr="Long queues of patients at govt hospital commonplace">
            <a:extLst>
              <a:ext uri="{FF2B5EF4-FFF2-40B4-BE49-F238E27FC236}">
                <a16:creationId xmlns:a16="http://schemas.microsoft.com/office/drawing/2014/main" id="{4CAD177C-0C45-087A-3195-167ADA1062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07" t="411" r="-1" b="538"/>
          <a:stretch/>
        </p:blipFill>
        <p:spPr bwMode="auto">
          <a:xfrm>
            <a:off x="4531360" y="1016000"/>
            <a:ext cx="7376160" cy="489712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44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F274FB4-0C04-9DFA-7D17-2F586D3B4A23}"/>
              </a:ext>
            </a:extLst>
          </p:cNvPr>
          <p:cNvSpPr/>
          <p:nvPr/>
        </p:nvSpPr>
        <p:spPr>
          <a:xfrm>
            <a:off x="1635760" y="873760"/>
            <a:ext cx="8808720" cy="4846320"/>
          </a:xfrm>
          <a:prstGeom prst="roundRect">
            <a:avLst/>
          </a:prstGeom>
          <a:solidFill>
            <a:schemeClr val="tx1">
              <a:lumMod val="65000"/>
              <a:lumOff val="35000"/>
            </a:schemeClr>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t>This system is one way to manage these visitors at the reception area with the advancement in technology reception management systems are enabling a contactless visitor check-in</a:t>
            </a:r>
          </a:p>
          <a:p>
            <a:r>
              <a:rPr lang="en-US" sz="2400" dirty="0"/>
              <a:t>experience, by replacing paper logbooks.</a:t>
            </a:r>
          </a:p>
          <a:p>
            <a:r>
              <a:rPr lang="en-US" sz="2400" dirty="0"/>
              <a:t> </a:t>
            </a:r>
          </a:p>
          <a:p>
            <a:r>
              <a:rPr lang="en-US" sz="2400" dirty="0"/>
              <a:t>The system makes managing visitor’s check-ins easy and secure for Medical Centers. </a:t>
            </a:r>
          </a:p>
          <a:p>
            <a:endParaRPr lang="en-US" sz="2400" dirty="0"/>
          </a:p>
          <a:p>
            <a:r>
              <a:rPr lang="en-US" sz="2400" dirty="0"/>
              <a:t>The management system will use this system  to store and process patients’ medical record. Upon a patient showing his medical id, they will provide a patient with his medical record.</a:t>
            </a:r>
          </a:p>
        </p:txBody>
      </p:sp>
    </p:spTree>
    <p:extLst>
      <p:ext uri="{BB962C8B-B14F-4D97-AF65-F5344CB8AC3E}">
        <p14:creationId xmlns:p14="http://schemas.microsoft.com/office/powerpoint/2010/main" val="359516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tients return due to unavailability of doctors at govt hospitals | Agra  News - Times of India">
            <a:extLst>
              <a:ext uri="{FF2B5EF4-FFF2-40B4-BE49-F238E27FC236}">
                <a16:creationId xmlns:a16="http://schemas.microsoft.com/office/drawing/2014/main" id="{F8A84D7D-95DA-9529-74C0-6798E2812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20" y="772160"/>
            <a:ext cx="6918959" cy="502920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604B61AA-5662-38B1-CE07-8346FC03FE17}"/>
              </a:ext>
            </a:extLst>
          </p:cNvPr>
          <p:cNvSpPr/>
          <p:nvPr/>
        </p:nvSpPr>
        <p:spPr>
          <a:xfrm>
            <a:off x="457200" y="772160"/>
            <a:ext cx="4257040" cy="5029200"/>
          </a:xfrm>
          <a:prstGeom prst="roundRect">
            <a:avLst/>
          </a:prstGeom>
          <a:solidFill>
            <a:srgbClr val="7030A0"/>
          </a:solidFill>
          <a:ln>
            <a:solidFill>
              <a:schemeClr val="accent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Avenir"/>
              </a:rPr>
              <a:t>One of the main problems with traditional primary care is the struggle to get a timely appointment with your doctor.</a:t>
            </a:r>
          </a:p>
          <a:p>
            <a:endParaRPr lang="en-US" b="0" i="0" dirty="0">
              <a:solidFill>
                <a:schemeClr val="bg1"/>
              </a:solidFill>
              <a:effectLst/>
              <a:latin typeface="Avenir"/>
            </a:endParaRPr>
          </a:p>
          <a:p>
            <a:r>
              <a:rPr lang="en-US" dirty="0">
                <a:solidFill>
                  <a:schemeClr val="bg1"/>
                </a:solidFill>
              </a:rPr>
              <a:t>You call your doctor hoping to get an appointment, but find out they are booked for days, if not weeks. </a:t>
            </a:r>
          </a:p>
          <a:p>
            <a:endParaRPr lang="en-US" dirty="0">
              <a:solidFill>
                <a:schemeClr val="bg1"/>
              </a:solidFill>
            </a:endParaRPr>
          </a:p>
          <a:p>
            <a:r>
              <a:rPr lang="en-US" dirty="0">
                <a:solidFill>
                  <a:schemeClr val="bg1"/>
                </a:solidFill>
              </a:rPr>
              <a:t>Or you have to wait long before your serial comes.</a:t>
            </a:r>
          </a:p>
        </p:txBody>
      </p:sp>
    </p:spTree>
    <p:extLst>
      <p:ext uri="{BB962C8B-B14F-4D97-AF65-F5344CB8AC3E}">
        <p14:creationId xmlns:p14="http://schemas.microsoft.com/office/powerpoint/2010/main" val="136332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867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vt:lpstr>
      <vt:lpstr>Calibri</vt:lpstr>
      <vt:lpstr>Calibri Light</vt:lpstr>
      <vt:lpstr>Merriweather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Horipriya</dc:creator>
  <cp:lastModifiedBy>Horipriya</cp:lastModifiedBy>
  <cp:revision>3</cp:revision>
  <dcterms:created xsi:type="dcterms:W3CDTF">2023-03-08T16:13:01Z</dcterms:created>
  <dcterms:modified xsi:type="dcterms:W3CDTF">2023-03-14T17:56:30Z</dcterms:modified>
</cp:coreProperties>
</file>