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02" r:id="rId3"/>
    <p:sldId id="307" r:id="rId4"/>
    <p:sldId id="257" r:id="rId5"/>
    <p:sldId id="306" r:id="rId6"/>
    <p:sldId id="259" r:id="rId7"/>
    <p:sldId id="258" r:id="rId8"/>
    <p:sldId id="308" r:id="rId9"/>
    <p:sldId id="303" r:id="rId10"/>
    <p:sldId id="291" r:id="rId11"/>
    <p:sldId id="305" r:id="rId12"/>
    <p:sldId id="260" r:id="rId13"/>
    <p:sldId id="292" r:id="rId14"/>
    <p:sldId id="262" r:id="rId15"/>
    <p:sldId id="263" r:id="rId16"/>
    <p:sldId id="264" r:id="rId17"/>
    <p:sldId id="265" r:id="rId18"/>
    <p:sldId id="261" r:id="rId19"/>
    <p:sldId id="293" r:id="rId20"/>
    <p:sldId id="294" r:id="rId21"/>
    <p:sldId id="295" r:id="rId22"/>
    <p:sldId id="266" r:id="rId23"/>
    <p:sldId id="296" r:id="rId24"/>
    <p:sldId id="297" r:id="rId25"/>
    <p:sldId id="298" r:id="rId26"/>
    <p:sldId id="276" r:id="rId27"/>
    <p:sldId id="267" r:id="rId28"/>
    <p:sldId id="299" r:id="rId29"/>
    <p:sldId id="301" r:id="rId30"/>
    <p:sldId id="285" r:id="rId31"/>
    <p:sldId id="286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CACD-9A50-4BF7-938B-4FF64DF97872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CF9B6-CB15-40CC-88BA-117A061B2445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9218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CACD-9A50-4BF7-938B-4FF64DF97872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CF9B6-CB15-40CC-88BA-117A061B24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311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CACD-9A50-4BF7-938B-4FF64DF97872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CF9B6-CB15-40CC-88BA-117A061B24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7464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CACD-9A50-4BF7-938B-4FF64DF97872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CF9B6-CB15-40CC-88BA-117A061B24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8867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CACD-9A50-4BF7-938B-4FF64DF97872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CF9B6-CB15-40CC-88BA-117A061B2445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3825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CACD-9A50-4BF7-938B-4FF64DF97872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CF9B6-CB15-40CC-88BA-117A061B24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4024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CACD-9A50-4BF7-938B-4FF64DF97872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CF9B6-CB15-40CC-88BA-117A061B24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19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CACD-9A50-4BF7-938B-4FF64DF97872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CF9B6-CB15-40CC-88BA-117A061B24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9993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CACD-9A50-4BF7-938B-4FF64DF97872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CF9B6-CB15-40CC-88BA-117A061B24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3285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CD1CACD-9A50-4BF7-938B-4FF64DF97872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5ACF9B6-CB15-40CC-88BA-117A061B24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2483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CACD-9A50-4BF7-938B-4FF64DF97872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CF9B6-CB15-40CC-88BA-117A061B24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9347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CD1CACD-9A50-4BF7-938B-4FF64DF97872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5ACF9B6-CB15-40CC-88BA-117A061B2445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8161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F70E3-7ECB-4E7A-AD48-9057D540FF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Compound Helicopter - Assignment 1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FDF590-C2ED-40E8-AC84-87611CF4E4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Name:</a:t>
            </a:r>
          </a:p>
          <a:p>
            <a:r>
              <a:rPr lang="en-US" dirty="0"/>
              <a:t>Roll Number: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0190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1890E5-E1C6-DFF4-7619-86E2CFC716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93B25-4012-F4A8-EE7D-B3DBFA717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7800"/>
            <a:ext cx="10058400" cy="1450757"/>
          </a:xfrm>
        </p:spPr>
        <p:txBody>
          <a:bodyPr>
            <a:normAutofit/>
          </a:bodyPr>
          <a:lstStyle/>
          <a:p>
            <a:r>
              <a:rPr lang="en-IN" b="1" dirty="0"/>
              <a:t>2.2:</a:t>
            </a:r>
            <a:r>
              <a:rPr lang="en-IN" dirty="0"/>
              <a:t> </a:t>
            </a:r>
            <a:r>
              <a:rPr lang="en-US" dirty="0"/>
              <a:t>Working/Algorithm/Logic Flow Diagram of the Mission Planner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4BD09-91A9-86DB-DFB9-085DD0649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53087"/>
            <a:ext cx="10058400" cy="3916007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5923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273F84-0DB1-E7E7-626E-CD8A0A5C43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4EAD0-080D-1AB4-E784-7F09D1121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24589"/>
            <a:ext cx="10058400" cy="5644505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4274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7A6D7-328A-4FF2-B488-CA18E6D61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Section 3: </a:t>
            </a:r>
            <a:br>
              <a:rPr lang="en-IN" b="1" dirty="0"/>
            </a:br>
            <a:r>
              <a:rPr lang="en-IN" sz="6600" dirty="0"/>
              <a:t>Performance Estimator Tool Benchmarking</a:t>
            </a:r>
            <a:endParaRPr lang="en-IN" sz="73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534B9F-CF99-4D89-8065-6D9EB62841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8931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CC5320-48B2-257E-B53B-7B80FA8BA6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DCCDC-061C-68E8-A059-2FD06FCA5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3.1:</a:t>
            </a:r>
            <a:r>
              <a:rPr lang="en-IN" dirty="0"/>
              <a:t> Thrust vs </a:t>
            </a:r>
            <a:r>
              <a:rPr lang="el-GR" dirty="0"/>
              <a:t>θ </a:t>
            </a:r>
            <a:r>
              <a:rPr lang="en-IN" dirty="0"/>
              <a:t>plots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5BA60C-A53D-D8DD-7334-F233F54C897B}"/>
              </a:ext>
            </a:extLst>
          </p:cNvPr>
          <p:cNvSpPr/>
          <p:nvPr/>
        </p:nvSpPr>
        <p:spPr>
          <a:xfrm>
            <a:off x="2608550" y="2002469"/>
            <a:ext cx="6974900" cy="4064956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Note: B.E.M.T and experimental results on the same chart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1818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21552-E32B-40DB-B6FE-6AB3F442B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3.2:</a:t>
            </a:r>
            <a:r>
              <a:rPr lang="en-IN" dirty="0"/>
              <a:t> Torque vs </a:t>
            </a:r>
            <a:r>
              <a:rPr lang="el-GR" dirty="0"/>
              <a:t>θ </a:t>
            </a:r>
            <a:r>
              <a:rPr lang="en-IN" dirty="0"/>
              <a:t>plots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5074F6-D659-4B12-8245-9DE1F05E8C37}"/>
              </a:ext>
            </a:extLst>
          </p:cNvPr>
          <p:cNvSpPr/>
          <p:nvPr/>
        </p:nvSpPr>
        <p:spPr>
          <a:xfrm>
            <a:off x="2608550" y="1989769"/>
            <a:ext cx="6974900" cy="4064956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Note: B.E.M.T and experimental results on the same chart</a:t>
            </a:r>
            <a:endParaRPr lang="en-IN" dirty="0"/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82424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21552-E32B-40DB-B6FE-6AB3F442B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3.3:</a:t>
            </a:r>
            <a:r>
              <a:rPr lang="en-IN" dirty="0"/>
              <a:t> Thrust vs Power plots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5074F6-D659-4B12-8245-9DE1F05E8C37}"/>
              </a:ext>
            </a:extLst>
          </p:cNvPr>
          <p:cNvSpPr/>
          <p:nvPr/>
        </p:nvSpPr>
        <p:spPr>
          <a:xfrm>
            <a:off x="2608550" y="1977069"/>
            <a:ext cx="6974900" cy="4064956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Note: B.E.M.T and experimental results on the same chart</a:t>
            </a:r>
            <a:endParaRPr lang="en-IN" dirty="0"/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05830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21552-E32B-40DB-B6FE-6AB3F442B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671364"/>
            <a:ext cx="10037762" cy="1015466"/>
          </a:xfrm>
        </p:spPr>
        <p:txBody>
          <a:bodyPr/>
          <a:lstStyle/>
          <a:p>
            <a:r>
              <a:rPr lang="en-US" b="1" dirty="0"/>
              <a:t>3.4: </a:t>
            </a:r>
            <a:r>
              <a:rPr lang="en-US" dirty="0"/>
              <a:t>Observations from the above plots </a:t>
            </a:r>
            <a:endParaRPr lang="en-IN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9AFA995-8731-401A-995E-5B0CFF1AED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879031"/>
              </p:ext>
            </p:extLst>
          </p:nvPr>
        </p:nvGraphicFramePr>
        <p:xfrm>
          <a:off x="1096963" y="2122487"/>
          <a:ext cx="10037762" cy="3909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716">
                  <a:extLst>
                    <a:ext uri="{9D8B030D-6E8A-4147-A177-3AD203B41FA5}">
                      <a16:colId xmlns:a16="http://schemas.microsoft.com/office/drawing/2014/main" val="4095789684"/>
                    </a:ext>
                  </a:extLst>
                </a:gridCol>
                <a:gridCol w="1963437">
                  <a:extLst>
                    <a:ext uri="{9D8B030D-6E8A-4147-A177-3AD203B41FA5}">
                      <a16:colId xmlns:a16="http://schemas.microsoft.com/office/drawing/2014/main" val="874220780"/>
                    </a:ext>
                  </a:extLst>
                </a:gridCol>
                <a:gridCol w="7359609">
                  <a:extLst>
                    <a:ext uri="{9D8B030D-6E8A-4147-A177-3AD203B41FA5}">
                      <a16:colId xmlns:a16="http://schemas.microsoft.com/office/drawing/2014/main" val="822376843"/>
                    </a:ext>
                  </a:extLst>
                </a:gridCol>
              </a:tblGrid>
              <a:tr h="960174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Plots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Comments / Observations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6127504"/>
                  </a:ext>
                </a:extLst>
              </a:tr>
              <a:tr h="983057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b="1" dirty="0"/>
                        <a:t>3.1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IN" b="1" dirty="0"/>
                        <a:t>Thrust vs </a:t>
                      </a:r>
                      <a:r>
                        <a:rPr lang="el-GR" b="1" dirty="0"/>
                        <a:t>θ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7020264"/>
                  </a:ext>
                </a:extLst>
              </a:tr>
              <a:tr h="983057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b="1" dirty="0"/>
                        <a:t>3.2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IN" b="1" dirty="0"/>
                        <a:t>Torque vs </a:t>
                      </a:r>
                      <a:r>
                        <a:rPr lang="el-GR" b="1" dirty="0"/>
                        <a:t>θ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8237276"/>
                  </a:ext>
                </a:extLst>
              </a:tr>
              <a:tr h="983057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b="1" dirty="0"/>
                        <a:t>3.3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IN" b="1" dirty="0"/>
                        <a:t>Thrust vs 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0182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18073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7A6D7-328A-4FF2-B488-CA18E6D61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Section 4: </a:t>
            </a:r>
            <a:br>
              <a:rPr lang="en-IN" b="1" dirty="0"/>
            </a:br>
            <a:r>
              <a:rPr lang="en-IN" sz="6600" dirty="0"/>
              <a:t>Comparison with CFD Data</a:t>
            </a:r>
            <a:endParaRPr lang="en-IN" sz="73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534B9F-CF99-4D89-8065-6D9EB62841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34724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21552-E32B-40DB-B6FE-6AB3F442B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4.1:</a:t>
            </a:r>
            <a:r>
              <a:rPr lang="en-IN" dirty="0"/>
              <a:t> </a:t>
            </a:r>
            <a:r>
              <a:rPr lang="en-US" dirty="0"/>
              <a:t>Sectional thrust from CFD vs BEMT  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5074F6-D659-4B12-8245-9DE1F05E8C37}"/>
              </a:ext>
            </a:extLst>
          </p:cNvPr>
          <p:cNvSpPr/>
          <p:nvPr/>
        </p:nvSpPr>
        <p:spPr>
          <a:xfrm>
            <a:off x="2608550" y="2002469"/>
            <a:ext cx="6974900" cy="4064956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Note: Both plots on the same chart w.r.t r/R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34791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7C9796-CCD3-CEA6-2B3B-3720D1DE46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763C2-FDA5-2C06-C331-E2D455B37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4.2:</a:t>
            </a:r>
            <a:r>
              <a:rPr lang="en-IN" dirty="0"/>
              <a:t> </a:t>
            </a:r>
            <a:r>
              <a:rPr lang="en-US" dirty="0"/>
              <a:t>Inflow variation from CFD vs BEMT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17A708-5A2D-6070-DD6E-E0E112B7873F}"/>
              </a:ext>
            </a:extLst>
          </p:cNvPr>
          <p:cNvSpPr/>
          <p:nvPr/>
        </p:nvSpPr>
        <p:spPr>
          <a:xfrm>
            <a:off x="2608550" y="2002469"/>
            <a:ext cx="6974900" cy="4064956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Note: Both plots on the same chart w.r.t r/R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6116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452E59-ABE7-E7B9-3AF8-42E6FB2285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6964F91-E316-8035-1BE3-A52D8C809EA2}"/>
              </a:ext>
            </a:extLst>
          </p:cNvPr>
          <p:cNvSpPr txBox="1">
            <a:spLocks/>
          </p:cNvSpPr>
          <p:nvPr/>
        </p:nvSpPr>
        <p:spPr>
          <a:xfrm>
            <a:off x="1066800" y="651709"/>
            <a:ext cx="10058400" cy="114300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b="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6600"/>
              <a:t>Team Member Contribution</a:t>
            </a:r>
            <a:endParaRPr lang="en-IN" sz="7300" dirty="0"/>
          </a:p>
        </p:txBody>
      </p:sp>
      <p:graphicFrame>
        <p:nvGraphicFramePr>
          <p:cNvPr id="2" name="Content Placeholder 6">
            <a:extLst>
              <a:ext uri="{FF2B5EF4-FFF2-40B4-BE49-F238E27FC236}">
                <a16:creationId xmlns:a16="http://schemas.microsoft.com/office/drawing/2014/main" id="{6B0FF8B0-7AA7-40A8-2756-B514AE53C90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0479539"/>
              </p:ext>
            </p:extLst>
          </p:nvPr>
        </p:nvGraphicFramePr>
        <p:xfrm>
          <a:off x="1185788" y="1879630"/>
          <a:ext cx="9939412" cy="34563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494">
                  <a:extLst>
                    <a:ext uri="{9D8B030D-6E8A-4147-A177-3AD203B41FA5}">
                      <a16:colId xmlns:a16="http://schemas.microsoft.com/office/drawing/2014/main" val="3410189536"/>
                    </a:ext>
                  </a:extLst>
                </a:gridCol>
                <a:gridCol w="1838130">
                  <a:extLst>
                    <a:ext uri="{9D8B030D-6E8A-4147-A177-3AD203B41FA5}">
                      <a16:colId xmlns:a16="http://schemas.microsoft.com/office/drawing/2014/main" val="24327561"/>
                    </a:ext>
                  </a:extLst>
                </a:gridCol>
                <a:gridCol w="1446245">
                  <a:extLst>
                    <a:ext uri="{9D8B030D-6E8A-4147-A177-3AD203B41FA5}">
                      <a16:colId xmlns:a16="http://schemas.microsoft.com/office/drawing/2014/main" val="3263216030"/>
                    </a:ext>
                  </a:extLst>
                </a:gridCol>
                <a:gridCol w="2780523">
                  <a:extLst>
                    <a:ext uri="{9D8B030D-6E8A-4147-A177-3AD203B41FA5}">
                      <a16:colId xmlns:a16="http://schemas.microsoft.com/office/drawing/2014/main" val="1908925567"/>
                    </a:ext>
                  </a:extLst>
                </a:gridCol>
                <a:gridCol w="2597020">
                  <a:extLst>
                    <a:ext uri="{9D8B030D-6E8A-4147-A177-3AD203B41FA5}">
                      <a16:colId xmlns:a16="http://schemas.microsoft.com/office/drawing/2014/main" val="3918380710"/>
                    </a:ext>
                  </a:extLst>
                </a:gridCol>
              </a:tblGrid>
              <a:tr h="50149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 err="1"/>
                        <a:t>Sr.No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Roll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Contribution Level (0 - 5)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Specifics of contribution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6127504"/>
                  </a:ext>
                </a:extLst>
              </a:tr>
              <a:tr h="50149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b="1" dirty="0"/>
                        <a:t>1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7020264"/>
                  </a:ext>
                </a:extLst>
              </a:tr>
              <a:tr h="50149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8237276"/>
                  </a:ext>
                </a:extLst>
              </a:tr>
              <a:tr h="50149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b="1" dirty="0"/>
                        <a:t>3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018235"/>
                  </a:ext>
                </a:extLst>
              </a:tr>
              <a:tr h="50149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b="1" dirty="0"/>
                        <a:t>4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3527270"/>
                  </a:ext>
                </a:extLst>
              </a:tr>
              <a:tr h="50149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b="1" dirty="0"/>
                        <a:t>5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40242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81148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F251E8-062F-AFEC-D150-E66025127C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F8B8A-4C55-E3DB-3423-1AD84A87F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671364"/>
            <a:ext cx="10037762" cy="1015466"/>
          </a:xfrm>
        </p:spPr>
        <p:txBody>
          <a:bodyPr/>
          <a:lstStyle/>
          <a:p>
            <a:r>
              <a:rPr lang="en-US" b="1" dirty="0"/>
              <a:t>4.3: </a:t>
            </a:r>
            <a:r>
              <a:rPr lang="en-US" dirty="0"/>
              <a:t>Observations from the above plots </a:t>
            </a:r>
            <a:endParaRPr lang="en-IN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B705C7D-8F0B-876C-3C9A-927FCD9B5E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4077145"/>
              </p:ext>
            </p:extLst>
          </p:nvPr>
        </p:nvGraphicFramePr>
        <p:xfrm>
          <a:off x="1096963" y="2122485"/>
          <a:ext cx="10037762" cy="32516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716">
                  <a:extLst>
                    <a:ext uri="{9D8B030D-6E8A-4147-A177-3AD203B41FA5}">
                      <a16:colId xmlns:a16="http://schemas.microsoft.com/office/drawing/2014/main" val="4095789684"/>
                    </a:ext>
                  </a:extLst>
                </a:gridCol>
                <a:gridCol w="1963437">
                  <a:extLst>
                    <a:ext uri="{9D8B030D-6E8A-4147-A177-3AD203B41FA5}">
                      <a16:colId xmlns:a16="http://schemas.microsoft.com/office/drawing/2014/main" val="874220780"/>
                    </a:ext>
                  </a:extLst>
                </a:gridCol>
                <a:gridCol w="7359609">
                  <a:extLst>
                    <a:ext uri="{9D8B030D-6E8A-4147-A177-3AD203B41FA5}">
                      <a16:colId xmlns:a16="http://schemas.microsoft.com/office/drawing/2014/main" val="822376843"/>
                    </a:ext>
                  </a:extLst>
                </a:gridCol>
              </a:tblGrid>
              <a:tr h="577281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Plots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Comments / Observations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6127504"/>
                  </a:ext>
                </a:extLst>
              </a:tr>
              <a:tr h="1262072"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b="1" dirty="0"/>
                        <a:t>4.1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b="1" dirty="0"/>
                        <a:t>Sectional</a:t>
                      </a:r>
                      <a:r>
                        <a:rPr lang="en-IN" b="1" dirty="0"/>
                        <a:t> Thrust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7020264"/>
                  </a:ext>
                </a:extLst>
              </a:tr>
              <a:tr h="1412266"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b="1" dirty="0"/>
                        <a:t>4.2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IN" b="1" dirty="0"/>
                        <a:t>Inflow Variation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0182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38811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8F3E0C-12A3-8618-7DB4-7988051A08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0F91C-146B-F7B4-421D-DE6392E1E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Section 5: </a:t>
            </a:r>
            <a:br>
              <a:rPr lang="en-IN" b="1" dirty="0"/>
            </a:br>
            <a:r>
              <a:rPr lang="en-IN" sz="6600" dirty="0"/>
              <a:t>Design Variable Variations </a:t>
            </a:r>
            <a:endParaRPr lang="en-IN" sz="73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399AC4-6CDB-FC5E-E3A4-13C8D1B1C0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60200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21552-E32B-40DB-B6FE-6AB3F442B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58266"/>
            <a:ext cx="10058400" cy="1450757"/>
          </a:xfrm>
        </p:spPr>
        <p:txBody>
          <a:bodyPr/>
          <a:lstStyle/>
          <a:p>
            <a:r>
              <a:rPr lang="en-IN" b="1" dirty="0"/>
              <a:t>5.1:</a:t>
            </a:r>
            <a:r>
              <a:rPr lang="en-IN" dirty="0"/>
              <a:t> Thrust vs Blades &amp; Power vs Blades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37689-8F62-48DD-BF11-DECE634C1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925" y="4968240"/>
            <a:ext cx="10678826" cy="1318260"/>
          </a:xfrm>
          <a:ln>
            <a:solidFill>
              <a:schemeClr val="accent1">
                <a:lumMod val="50000"/>
              </a:schemeClr>
            </a:solidFill>
          </a:ln>
        </p:spPr>
        <p:txBody>
          <a:bodyPr/>
          <a:lstStyle/>
          <a:p>
            <a:r>
              <a:rPr lang="en-US" b="1" dirty="0"/>
              <a:t>Discussion / Interpretation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b="1" dirty="0"/>
              <a:t> </a:t>
            </a:r>
            <a:endParaRPr lang="en-IN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5074F6-D659-4B12-8245-9DE1F05E8C37}"/>
              </a:ext>
            </a:extLst>
          </p:cNvPr>
          <p:cNvSpPr/>
          <p:nvPr/>
        </p:nvSpPr>
        <p:spPr>
          <a:xfrm>
            <a:off x="674370" y="1831814"/>
            <a:ext cx="5189826" cy="3041972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Note: Thrust vs Blades plot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46E4E5-E694-4310-955D-634DE1970282}"/>
              </a:ext>
            </a:extLst>
          </p:cNvPr>
          <p:cNvSpPr/>
          <p:nvPr/>
        </p:nvSpPr>
        <p:spPr>
          <a:xfrm>
            <a:off x="6144925" y="1831814"/>
            <a:ext cx="5189826" cy="3041972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Note: Power vs Blades plot</a:t>
            </a:r>
          </a:p>
        </p:txBody>
      </p:sp>
    </p:spTree>
    <p:extLst>
      <p:ext uri="{BB962C8B-B14F-4D97-AF65-F5344CB8AC3E}">
        <p14:creationId xmlns:p14="http://schemas.microsoft.com/office/powerpoint/2010/main" val="17264848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A9645F-00D5-6B96-A20F-BC52C4BF4B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4DE88-DB5E-5135-06FC-8DA7E1F61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866" y="286603"/>
            <a:ext cx="12234886" cy="1450757"/>
          </a:xfrm>
        </p:spPr>
        <p:txBody>
          <a:bodyPr>
            <a:normAutofit/>
          </a:bodyPr>
          <a:lstStyle/>
          <a:p>
            <a:r>
              <a:rPr lang="en-IN" b="1" dirty="0"/>
              <a:t>5.2:</a:t>
            </a:r>
            <a:r>
              <a:rPr lang="en-IN" dirty="0"/>
              <a:t> Thrust vs Taper ratio &amp; Power vs Taper ratio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CF705-F5FE-55CC-36BA-88C0645AB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925" y="4968240"/>
            <a:ext cx="10678826" cy="1318260"/>
          </a:xfrm>
          <a:ln>
            <a:solidFill>
              <a:schemeClr val="accent1">
                <a:lumMod val="50000"/>
              </a:schemeClr>
            </a:solidFill>
          </a:ln>
        </p:spPr>
        <p:txBody>
          <a:bodyPr/>
          <a:lstStyle/>
          <a:p>
            <a:r>
              <a:rPr lang="en-US" b="1" dirty="0"/>
              <a:t>Discussion / Interpretation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b="1" dirty="0"/>
              <a:t> </a:t>
            </a:r>
            <a:endParaRPr lang="en-IN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6DDBE5-FC10-C743-0A66-E9AED593E27D}"/>
              </a:ext>
            </a:extLst>
          </p:cNvPr>
          <p:cNvSpPr/>
          <p:nvPr/>
        </p:nvSpPr>
        <p:spPr>
          <a:xfrm>
            <a:off x="674370" y="1831814"/>
            <a:ext cx="5189826" cy="3041972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Note: Thrust vs Taper ratio Plot</a:t>
            </a:r>
          </a:p>
          <a:p>
            <a:pPr algn="ctr"/>
            <a:r>
              <a:rPr lang="en-IN" dirty="0"/>
              <a:t>(taper ratio = </a:t>
            </a:r>
            <a:r>
              <a:rPr lang="en-IN" dirty="0" err="1"/>
              <a:t>ctip</a:t>
            </a:r>
            <a:r>
              <a:rPr lang="en-IN" dirty="0"/>
              <a:t>/</a:t>
            </a:r>
            <a:r>
              <a:rPr lang="en-IN" dirty="0" err="1"/>
              <a:t>croot</a:t>
            </a:r>
            <a:r>
              <a:rPr lang="en-IN" dirty="0"/>
              <a:t>)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CA6F90-47C4-8ECB-72E1-FC3A27E1053E}"/>
              </a:ext>
            </a:extLst>
          </p:cNvPr>
          <p:cNvSpPr/>
          <p:nvPr/>
        </p:nvSpPr>
        <p:spPr>
          <a:xfrm>
            <a:off x="6144925" y="1831814"/>
            <a:ext cx="5189826" cy="3041972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Note: Power vs Taper ratio Plot</a:t>
            </a:r>
          </a:p>
          <a:p>
            <a:pPr algn="ctr"/>
            <a:r>
              <a:rPr lang="en-IN" dirty="0"/>
              <a:t>(taper ratio = </a:t>
            </a:r>
            <a:r>
              <a:rPr lang="en-IN" dirty="0" err="1"/>
              <a:t>ctip</a:t>
            </a:r>
            <a:r>
              <a:rPr lang="en-IN" dirty="0"/>
              <a:t>/</a:t>
            </a:r>
            <a:r>
              <a:rPr lang="en-IN" dirty="0" err="1"/>
              <a:t>croot</a:t>
            </a:r>
            <a:r>
              <a:rPr lang="en-IN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7601974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690070-98CB-D88A-529F-0D15B33590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6BBCF-0C67-782C-C124-93CDE99F5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58266"/>
            <a:ext cx="10058400" cy="1450757"/>
          </a:xfrm>
        </p:spPr>
        <p:txBody>
          <a:bodyPr/>
          <a:lstStyle/>
          <a:p>
            <a:r>
              <a:rPr lang="en-IN" b="1" dirty="0"/>
              <a:t>5.3:</a:t>
            </a:r>
            <a:r>
              <a:rPr lang="en-IN" dirty="0"/>
              <a:t> </a:t>
            </a:r>
            <a:r>
              <a:rPr lang="en-US" dirty="0"/>
              <a:t>Thrust vs Twist &amp; Power vs Twist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91E19-FC2E-D993-E349-1CAD01D62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925" y="4968240"/>
            <a:ext cx="10678826" cy="1318260"/>
          </a:xfrm>
          <a:ln>
            <a:solidFill>
              <a:schemeClr val="accent1">
                <a:lumMod val="50000"/>
              </a:schemeClr>
            </a:solidFill>
          </a:ln>
        </p:spPr>
        <p:txBody>
          <a:bodyPr/>
          <a:lstStyle/>
          <a:p>
            <a:r>
              <a:rPr lang="en-US" b="1" dirty="0"/>
              <a:t>Discussion / Interpretation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b="1" dirty="0"/>
              <a:t> </a:t>
            </a:r>
            <a:endParaRPr lang="en-IN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9CCB9E-3BED-A963-23A4-2EEBA9CB30DF}"/>
              </a:ext>
            </a:extLst>
          </p:cNvPr>
          <p:cNvSpPr/>
          <p:nvPr/>
        </p:nvSpPr>
        <p:spPr>
          <a:xfrm>
            <a:off x="674370" y="1831814"/>
            <a:ext cx="5189826" cy="3041972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Note: Thrust vs Twist  Plot</a:t>
            </a:r>
          </a:p>
          <a:p>
            <a:pPr algn="ctr"/>
            <a:r>
              <a:rPr lang="en-IN" dirty="0"/>
              <a:t>  (twist = </a:t>
            </a:r>
            <a:r>
              <a:rPr lang="el-GR" dirty="0"/>
              <a:t>θ</a:t>
            </a:r>
            <a:r>
              <a:rPr lang="en-IN" dirty="0"/>
              <a:t>root - </a:t>
            </a:r>
            <a:r>
              <a:rPr lang="el-GR" dirty="0"/>
              <a:t>θ</a:t>
            </a:r>
            <a:r>
              <a:rPr lang="en-IN" dirty="0"/>
              <a:t>tip)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20EE1B-7D08-04ED-9BD3-FEF71425EA09}"/>
              </a:ext>
            </a:extLst>
          </p:cNvPr>
          <p:cNvSpPr/>
          <p:nvPr/>
        </p:nvSpPr>
        <p:spPr>
          <a:xfrm>
            <a:off x="6144925" y="1831814"/>
            <a:ext cx="5189826" cy="3041972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Note: Power vs Twist Plot </a:t>
            </a:r>
          </a:p>
          <a:p>
            <a:pPr algn="ctr"/>
            <a:r>
              <a:rPr lang="en-IN" dirty="0"/>
              <a:t> (twist = </a:t>
            </a:r>
            <a:r>
              <a:rPr lang="el-GR" dirty="0"/>
              <a:t>θ</a:t>
            </a:r>
            <a:r>
              <a:rPr lang="en-IN" dirty="0"/>
              <a:t>root - </a:t>
            </a:r>
            <a:r>
              <a:rPr lang="el-GR" dirty="0"/>
              <a:t>θ</a:t>
            </a:r>
            <a:r>
              <a:rPr lang="en-IN" dirty="0"/>
              <a:t>tip) </a:t>
            </a:r>
          </a:p>
        </p:txBody>
      </p:sp>
    </p:spTree>
    <p:extLst>
      <p:ext uri="{BB962C8B-B14F-4D97-AF65-F5344CB8AC3E}">
        <p14:creationId xmlns:p14="http://schemas.microsoft.com/office/powerpoint/2010/main" val="38038445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9A53DD-93FC-0EB2-B4DE-3ECF241EC8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D6013-BA09-6902-FBCB-EECD08FB1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Section 6: </a:t>
            </a:r>
            <a:br>
              <a:rPr lang="en-IN" b="1" dirty="0"/>
            </a:br>
            <a:r>
              <a:rPr lang="en-IN" sz="6600" dirty="0"/>
              <a:t>Mission Planner Test </a:t>
            </a:r>
            <a:endParaRPr lang="en-IN" sz="73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EB4501-383E-255F-F2BA-2D46E42424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15423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21552-E32B-40DB-B6FE-6AB3F442B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Helicopter design (Conceptual)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5074F6-D659-4B12-8245-9DE1F05E8C37}"/>
              </a:ext>
            </a:extLst>
          </p:cNvPr>
          <p:cNvSpPr/>
          <p:nvPr/>
        </p:nvSpPr>
        <p:spPr>
          <a:xfrm>
            <a:off x="2796191" y="1900200"/>
            <a:ext cx="6599617" cy="4243925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Note: Helicopter Design (Common)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95175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15074F6-D659-4B12-8245-9DE1F05E8C37}"/>
              </a:ext>
            </a:extLst>
          </p:cNvPr>
          <p:cNvSpPr/>
          <p:nvPr/>
        </p:nvSpPr>
        <p:spPr>
          <a:xfrm>
            <a:off x="798390" y="2720740"/>
            <a:ext cx="5189826" cy="3041972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6.1 Calculation Output for the Mission planner Code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46E4E5-E694-4310-955D-634DE1970282}"/>
              </a:ext>
            </a:extLst>
          </p:cNvPr>
          <p:cNvSpPr/>
          <p:nvPr/>
        </p:nvSpPr>
        <p:spPr>
          <a:xfrm>
            <a:off x="6203786" y="2720740"/>
            <a:ext cx="5189826" cy="3041972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6.2 Calculation Output for the Mission planner Code</a:t>
            </a:r>
            <a:endParaRPr lang="en-IN" dirty="0"/>
          </a:p>
          <a:p>
            <a:pPr algn="ctr"/>
            <a:endParaRPr lang="en-IN" dirty="0"/>
          </a:p>
        </p:txBody>
      </p:sp>
      <p:graphicFrame>
        <p:nvGraphicFramePr>
          <p:cNvPr id="4" name="Content Placeholder 6">
            <a:extLst>
              <a:ext uri="{FF2B5EF4-FFF2-40B4-BE49-F238E27FC236}">
                <a16:creationId xmlns:a16="http://schemas.microsoft.com/office/drawing/2014/main" id="{F6944EBD-83B4-9F33-ECF6-C6FC1558A5B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2193860"/>
              </p:ext>
            </p:extLst>
          </p:nvPr>
        </p:nvGraphicFramePr>
        <p:xfrm>
          <a:off x="798390" y="1095288"/>
          <a:ext cx="10595220" cy="12731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3184">
                  <a:extLst>
                    <a:ext uri="{9D8B030D-6E8A-4147-A177-3AD203B41FA5}">
                      <a16:colId xmlns:a16="http://schemas.microsoft.com/office/drawing/2014/main" val="4095789684"/>
                    </a:ext>
                  </a:extLst>
                </a:gridCol>
                <a:gridCol w="8154832">
                  <a:extLst>
                    <a:ext uri="{9D8B030D-6E8A-4147-A177-3AD203B41FA5}">
                      <a16:colId xmlns:a16="http://schemas.microsoft.com/office/drawing/2014/main" val="874220780"/>
                    </a:ext>
                  </a:extLst>
                </a:gridCol>
                <a:gridCol w="1227204">
                  <a:extLst>
                    <a:ext uri="{9D8B030D-6E8A-4147-A177-3AD203B41FA5}">
                      <a16:colId xmlns:a16="http://schemas.microsoft.com/office/drawing/2014/main" val="822376843"/>
                    </a:ext>
                  </a:extLst>
                </a:gridCol>
              </a:tblGrid>
              <a:tr h="435588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Plots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6127504"/>
                  </a:ext>
                </a:extLst>
              </a:tr>
              <a:tr h="3214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b="1" dirty="0"/>
                        <a:t>6.1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dirty="0"/>
                        <a:t>Maximum Take Off Weight based on blade stall at 2000 m AMSL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7020264"/>
                  </a:ext>
                </a:extLst>
              </a:tr>
              <a:tr h="44698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b="1" dirty="0"/>
                        <a:t>6.2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dirty="0"/>
                        <a:t>Maximum Take Off Weight based on power requirement at 2000 m AMSL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0182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84701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F98D10-4F76-76CD-595C-AFB9F88BAD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6CD15-03EF-F6EE-94E9-E0300D8E5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758" y="206392"/>
            <a:ext cx="11614484" cy="1450757"/>
          </a:xfrm>
        </p:spPr>
        <p:txBody>
          <a:bodyPr>
            <a:normAutofit/>
          </a:bodyPr>
          <a:lstStyle/>
          <a:p>
            <a:r>
              <a:rPr lang="en-IN" sz="4000" b="1" dirty="0"/>
              <a:t>6.3: </a:t>
            </a:r>
            <a:r>
              <a:rPr lang="en-US" sz="4000" dirty="0"/>
              <a:t>Fuel Burn Rate (kg/minute) vs Gross Weight (</a:t>
            </a:r>
            <a:r>
              <a:rPr lang="en-US" sz="4000" dirty="0" err="1"/>
              <a:t>kgf</a:t>
            </a:r>
            <a:r>
              <a:rPr lang="en-US" sz="4000" dirty="0"/>
              <a:t>) Plot</a:t>
            </a:r>
            <a:endParaRPr lang="en-IN" sz="4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5B22E5-7E27-6D5F-0229-C71A501D4DAD}"/>
              </a:ext>
            </a:extLst>
          </p:cNvPr>
          <p:cNvSpPr/>
          <p:nvPr/>
        </p:nvSpPr>
        <p:spPr>
          <a:xfrm>
            <a:off x="2608550" y="2002469"/>
            <a:ext cx="6974900" cy="4064956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Note: Plot the Above at 2000m AMSL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91430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401B0E-2D87-4DF8-2B0E-A5F303D8EC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1DE1C-C4C6-0788-262D-6E07274CC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757" y="206392"/>
            <a:ext cx="12063663" cy="1450757"/>
          </a:xfrm>
        </p:spPr>
        <p:txBody>
          <a:bodyPr>
            <a:normAutofit/>
          </a:bodyPr>
          <a:lstStyle/>
          <a:p>
            <a:r>
              <a:rPr lang="en-IN" sz="3600" b="1" dirty="0"/>
              <a:t>6.4: </a:t>
            </a:r>
            <a:r>
              <a:rPr lang="en-US" sz="3600" dirty="0"/>
              <a:t>OGE Hover Endurance (minutes) vs Take-Off-Weight (</a:t>
            </a:r>
            <a:r>
              <a:rPr lang="en-US" sz="3600" dirty="0" err="1"/>
              <a:t>kgf</a:t>
            </a:r>
            <a:r>
              <a:rPr lang="en-US" sz="3600" dirty="0"/>
              <a:t>) plot</a:t>
            </a:r>
            <a:endParaRPr lang="en-IN" sz="3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F19ABB-7048-9F5C-275A-116A8FF372D4}"/>
              </a:ext>
            </a:extLst>
          </p:cNvPr>
          <p:cNvSpPr/>
          <p:nvPr/>
        </p:nvSpPr>
        <p:spPr>
          <a:xfrm>
            <a:off x="2608550" y="2002469"/>
            <a:ext cx="6974900" cy="4064956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Note: Plot the Above at 2000m AMSL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2126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7ED143-3FB1-FE9D-020D-68C54D2FD4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B0FF0-5AAA-0D74-F58A-006AAA4ED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Section 1: </a:t>
            </a:r>
            <a:br>
              <a:rPr lang="en-IN" b="1" dirty="0"/>
            </a:br>
            <a:r>
              <a:rPr lang="en-IN" sz="7200" dirty="0"/>
              <a:t>Assumptions &amp; Data </a:t>
            </a:r>
            <a:endParaRPr lang="en-IN" sz="73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BA9B11-0182-5597-64DB-2CB71A0E32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49037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94C1F-9501-40FE-973B-DF49689F6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Acknowledgement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33922-03F7-4883-940E-9CD92A8A3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 Mandatory to acknowledge people you discussed with or took help for any part of the assignment&gt;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85858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94C1F-9501-40FE-973B-DF49689F6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References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33922-03F7-4883-940E-9CD92A8A3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 List all references (books, paper, websites, etc.) used while doing the assignment&gt;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8129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21552-E32B-40DB-B6FE-6AB3F442B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884486"/>
            <a:ext cx="10058400" cy="820790"/>
          </a:xfrm>
        </p:spPr>
        <p:txBody>
          <a:bodyPr/>
          <a:lstStyle/>
          <a:p>
            <a:r>
              <a:rPr lang="en-IN" b="1" dirty="0"/>
              <a:t>1.1 </a:t>
            </a:r>
            <a:r>
              <a:rPr lang="en-IN" dirty="0"/>
              <a:t>Physics Assumptions/Data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C12F7EC-E8AC-1DD4-5C6A-7A6718DF4566}"/>
              </a:ext>
            </a:extLst>
          </p:cNvPr>
          <p:cNvSpPr txBox="1">
            <a:spLocks/>
          </p:cNvSpPr>
          <p:nvPr/>
        </p:nvSpPr>
        <p:spPr>
          <a:xfrm>
            <a:off x="1036320" y="3729790"/>
            <a:ext cx="10058400" cy="8207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/>
              <a:t>1.2 </a:t>
            </a:r>
            <a:r>
              <a:rPr lang="en-IN" dirty="0"/>
              <a:t>Environmental Assumptions/Data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0478028-EF4D-44F1-C41F-2F64A0F005FD}"/>
              </a:ext>
            </a:extLst>
          </p:cNvPr>
          <p:cNvSpPr txBox="1">
            <a:spLocks/>
          </p:cNvSpPr>
          <p:nvPr/>
        </p:nvSpPr>
        <p:spPr>
          <a:xfrm>
            <a:off x="1249680" y="2105488"/>
            <a:ext cx="10058400" cy="162430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CC90036-E0E2-0F01-5F0B-BE5A0A3A945E}"/>
              </a:ext>
            </a:extLst>
          </p:cNvPr>
          <p:cNvSpPr txBox="1">
            <a:spLocks/>
          </p:cNvSpPr>
          <p:nvPr/>
        </p:nvSpPr>
        <p:spPr>
          <a:xfrm>
            <a:off x="1522396" y="4878198"/>
            <a:ext cx="10058400" cy="162430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  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5C09603-A70E-6C3E-A4B8-10F3FF62234B}"/>
              </a:ext>
            </a:extLst>
          </p:cNvPr>
          <p:cNvCxnSpPr/>
          <p:nvPr/>
        </p:nvCxnSpPr>
        <p:spPr>
          <a:xfrm>
            <a:off x="1249680" y="4710069"/>
            <a:ext cx="10058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B6E9B51-9263-549F-AA1C-274836C99DF1}"/>
              </a:ext>
            </a:extLst>
          </p:cNvPr>
          <p:cNvSpPr txBox="1">
            <a:spLocks/>
          </p:cNvSpPr>
          <p:nvPr/>
        </p:nvSpPr>
        <p:spPr>
          <a:xfrm>
            <a:off x="1522396" y="1945999"/>
            <a:ext cx="10058400" cy="162430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  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graphicFrame>
        <p:nvGraphicFramePr>
          <p:cNvPr id="3" name="Content Placeholder 6">
            <a:extLst>
              <a:ext uri="{FF2B5EF4-FFF2-40B4-BE49-F238E27FC236}">
                <a16:creationId xmlns:a16="http://schemas.microsoft.com/office/drawing/2014/main" id="{2EB4129E-F0DA-A357-0BFE-B0FB2704E7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7023652"/>
              </p:ext>
            </p:extLst>
          </p:nvPr>
        </p:nvGraphicFramePr>
        <p:xfrm>
          <a:off x="1270318" y="2022404"/>
          <a:ext cx="10037762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37762">
                  <a:extLst>
                    <a:ext uri="{9D8B030D-6E8A-4147-A177-3AD203B41FA5}">
                      <a16:colId xmlns:a16="http://schemas.microsoft.com/office/drawing/2014/main" val="822376843"/>
                    </a:ext>
                  </a:extLst>
                </a:gridCol>
              </a:tblGrid>
              <a:tr h="1406596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…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5D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7020264"/>
                  </a:ext>
                </a:extLst>
              </a:tr>
            </a:tbl>
          </a:graphicData>
        </a:graphic>
      </p:graphicFrame>
      <p:graphicFrame>
        <p:nvGraphicFramePr>
          <p:cNvPr id="5" name="Content Placeholder 6">
            <a:extLst>
              <a:ext uri="{FF2B5EF4-FFF2-40B4-BE49-F238E27FC236}">
                <a16:creationId xmlns:a16="http://schemas.microsoft.com/office/drawing/2014/main" id="{F82C9469-109D-1522-EB54-142BD3A117B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9054230"/>
              </p:ext>
            </p:extLst>
          </p:nvPr>
        </p:nvGraphicFramePr>
        <p:xfrm>
          <a:off x="1270318" y="4710069"/>
          <a:ext cx="10037762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37762">
                  <a:extLst>
                    <a:ext uri="{9D8B030D-6E8A-4147-A177-3AD203B41FA5}">
                      <a16:colId xmlns:a16="http://schemas.microsoft.com/office/drawing/2014/main" val="822376843"/>
                    </a:ext>
                  </a:extLst>
                </a:gridCol>
              </a:tblGrid>
              <a:tr h="1406596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…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5D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70202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0788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86DB4D-75F4-C7F9-F5F6-2B0EC194A7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1112D-E483-CC0A-7DDF-E1EE724ED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884486"/>
            <a:ext cx="10058400" cy="820790"/>
          </a:xfrm>
        </p:spPr>
        <p:txBody>
          <a:bodyPr/>
          <a:lstStyle/>
          <a:p>
            <a:r>
              <a:rPr lang="en-IN" b="1" dirty="0"/>
              <a:t>1.3 </a:t>
            </a:r>
            <a:r>
              <a:rPr lang="en-IN" dirty="0"/>
              <a:t>Vehicle Assumptions/Data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8CF8673-0893-5308-06A9-CAACEFDC2838}"/>
              </a:ext>
            </a:extLst>
          </p:cNvPr>
          <p:cNvSpPr txBox="1">
            <a:spLocks/>
          </p:cNvSpPr>
          <p:nvPr/>
        </p:nvSpPr>
        <p:spPr>
          <a:xfrm>
            <a:off x="1036320" y="3729790"/>
            <a:ext cx="10058400" cy="8207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/>
              <a:t>1.4 </a:t>
            </a:r>
            <a:r>
              <a:rPr lang="en-IN" dirty="0"/>
              <a:t>Flight Condition Assumptions/Data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A705951-003A-52E3-6A8F-73A5064A0D6D}"/>
              </a:ext>
            </a:extLst>
          </p:cNvPr>
          <p:cNvSpPr txBox="1">
            <a:spLocks/>
          </p:cNvSpPr>
          <p:nvPr/>
        </p:nvSpPr>
        <p:spPr>
          <a:xfrm>
            <a:off x="1249680" y="2105488"/>
            <a:ext cx="10058400" cy="162430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CF710AA-E828-DC17-2C93-5D206C044DA9}"/>
              </a:ext>
            </a:extLst>
          </p:cNvPr>
          <p:cNvSpPr txBox="1">
            <a:spLocks/>
          </p:cNvSpPr>
          <p:nvPr/>
        </p:nvSpPr>
        <p:spPr>
          <a:xfrm>
            <a:off x="1522396" y="4878198"/>
            <a:ext cx="10058400" cy="162430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  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C3A8C6E-BADD-D8E7-4E88-095D64D30AE4}"/>
              </a:ext>
            </a:extLst>
          </p:cNvPr>
          <p:cNvCxnSpPr/>
          <p:nvPr/>
        </p:nvCxnSpPr>
        <p:spPr>
          <a:xfrm>
            <a:off x="1249680" y="4710069"/>
            <a:ext cx="10058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346B9BA-3AD6-C238-35E8-742A102E6374}"/>
              </a:ext>
            </a:extLst>
          </p:cNvPr>
          <p:cNvSpPr txBox="1">
            <a:spLocks/>
          </p:cNvSpPr>
          <p:nvPr/>
        </p:nvSpPr>
        <p:spPr>
          <a:xfrm>
            <a:off x="1522396" y="1945999"/>
            <a:ext cx="10058400" cy="162430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  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graphicFrame>
        <p:nvGraphicFramePr>
          <p:cNvPr id="3" name="Content Placeholder 6">
            <a:extLst>
              <a:ext uri="{FF2B5EF4-FFF2-40B4-BE49-F238E27FC236}">
                <a16:creationId xmlns:a16="http://schemas.microsoft.com/office/drawing/2014/main" id="{67C16EEC-E520-CEAA-2644-5F679906949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1689407"/>
              </p:ext>
            </p:extLst>
          </p:nvPr>
        </p:nvGraphicFramePr>
        <p:xfrm>
          <a:off x="1270318" y="4710069"/>
          <a:ext cx="10037762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37762">
                  <a:extLst>
                    <a:ext uri="{9D8B030D-6E8A-4147-A177-3AD203B41FA5}">
                      <a16:colId xmlns:a16="http://schemas.microsoft.com/office/drawing/2014/main" val="822376843"/>
                    </a:ext>
                  </a:extLst>
                </a:gridCol>
              </a:tblGrid>
              <a:tr h="1406596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…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5D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7020264"/>
                  </a:ext>
                </a:extLst>
              </a:tr>
            </a:tbl>
          </a:graphicData>
        </a:graphic>
      </p:graphicFrame>
      <p:graphicFrame>
        <p:nvGraphicFramePr>
          <p:cNvPr id="5" name="Content Placeholder 6">
            <a:extLst>
              <a:ext uri="{FF2B5EF4-FFF2-40B4-BE49-F238E27FC236}">
                <a16:creationId xmlns:a16="http://schemas.microsoft.com/office/drawing/2014/main" id="{76F38408-F821-D257-59AF-6788A663A7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0370639"/>
              </p:ext>
            </p:extLst>
          </p:nvPr>
        </p:nvGraphicFramePr>
        <p:xfrm>
          <a:off x="1249680" y="1954035"/>
          <a:ext cx="10037762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37762">
                  <a:extLst>
                    <a:ext uri="{9D8B030D-6E8A-4147-A177-3AD203B41FA5}">
                      <a16:colId xmlns:a16="http://schemas.microsoft.com/office/drawing/2014/main" val="822376843"/>
                    </a:ext>
                  </a:extLst>
                </a:gridCol>
              </a:tblGrid>
              <a:tr h="1406596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…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5D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70202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3445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7A6D7-328A-4FF2-B488-CA18E6D61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en-IN" b="1" dirty="0"/>
              <a:t>Section 2: </a:t>
            </a:r>
            <a:br>
              <a:rPr lang="en-IN" b="1" dirty="0"/>
            </a:br>
            <a:r>
              <a:rPr lang="en-IN" sz="7200" dirty="0"/>
              <a:t>Algorithm/Logic Flow Diagrams</a:t>
            </a:r>
            <a:endParaRPr lang="en-IN" sz="73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534B9F-CF99-4D89-8065-6D9EB62841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298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21552-E32B-40DB-B6FE-6AB3F442B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7800"/>
            <a:ext cx="10058400" cy="1450757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2.1:</a:t>
            </a:r>
            <a:r>
              <a:rPr lang="en-IN" dirty="0"/>
              <a:t> </a:t>
            </a:r>
            <a:r>
              <a:rPr lang="en-US" dirty="0"/>
              <a:t>Working/Algorithm/Logic Flow Diagram of the Performance Estimator Tool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37689-8F62-48DD-BF11-DECE634C1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53087"/>
            <a:ext cx="10058400" cy="3916007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2449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A9DFDE-A711-E113-7E0E-B75E8CC1EE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9E286-7CA3-E1DE-EDFE-F34B347C4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24589"/>
            <a:ext cx="10058400" cy="5644505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0912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70FF86-B9C2-A1ED-9F61-98FE7E3185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BA06A-1393-6734-5B53-7B5A497E95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24589"/>
            <a:ext cx="10058400" cy="5644505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887609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304</TotalTime>
  <Words>585</Words>
  <Application>Microsoft Office PowerPoint</Application>
  <PresentationFormat>Widescreen</PresentationFormat>
  <Paragraphs>132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Courier New</vt:lpstr>
      <vt:lpstr>Retrospect</vt:lpstr>
      <vt:lpstr>Compound Helicopter - Assignment 1</vt:lpstr>
      <vt:lpstr>PowerPoint Presentation</vt:lpstr>
      <vt:lpstr>Section 1:  Assumptions &amp; Data </vt:lpstr>
      <vt:lpstr>1.1 Physics Assumptions/Data</vt:lpstr>
      <vt:lpstr>1.3 Vehicle Assumptions/Data</vt:lpstr>
      <vt:lpstr>Section 2:  Algorithm/Logic Flow Diagrams</vt:lpstr>
      <vt:lpstr>2.1: Working/Algorithm/Logic Flow Diagram of the Performance Estimator Tool</vt:lpstr>
      <vt:lpstr>PowerPoint Presentation</vt:lpstr>
      <vt:lpstr>PowerPoint Presentation</vt:lpstr>
      <vt:lpstr>2.2: Working/Algorithm/Logic Flow Diagram of the Mission Planner </vt:lpstr>
      <vt:lpstr>PowerPoint Presentation</vt:lpstr>
      <vt:lpstr>Section 3:  Performance Estimator Tool Benchmarking</vt:lpstr>
      <vt:lpstr>3.1: Thrust vs θ plots</vt:lpstr>
      <vt:lpstr>3.2: Torque vs θ plots</vt:lpstr>
      <vt:lpstr>3.3: Thrust vs Power plots</vt:lpstr>
      <vt:lpstr>3.4: Observations from the above plots </vt:lpstr>
      <vt:lpstr>Section 4:  Comparison with CFD Data</vt:lpstr>
      <vt:lpstr>4.1: Sectional thrust from CFD vs BEMT  </vt:lpstr>
      <vt:lpstr>4.2: Inflow variation from CFD vs BEMT</vt:lpstr>
      <vt:lpstr>4.3: Observations from the above plots </vt:lpstr>
      <vt:lpstr>Section 5:  Design Variable Variations </vt:lpstr>
      <vt:lpstr>5.1: Thrust vs Blades &amp; Power vs Blades</vt:lpstr>
      <vt:lpstr>5.2: Thrust vs Taper ratio &amp; Power vs Taper ratio</vt:lpstr>
      <vt:lpstr>5.3: Thrust vs Twist &amp; Power vs Twist</vt:lpstr>
      <vt:lpstr>Section 6:  Mission Planner Test </vt:lpstr>
      <vt:lpstr>Helicopter design (Conceptual) </vt:lpstr>
      <vt:lpstr>PowerPoint Presentation</vt:lpstr>
      <vt:lpstr>6.3: Fuel Burn Rate (kg/minute) vs Gross Weight (kgf) Plot</vt:lpstr>
      <vt:lpstr>6.4: OGE Hover Endurance (minutes) vs Take-Off-Weight (kgf) plot</vt:lpstr>
      <vt:lpstr>Acknowledgement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STOL - Assignment 1</dc:title>
  <dc:creator>Dhwanil Shukla</dc:creator>
  <cp:lastModifiedBy>Sai Sitharth</cp:lastModifiedBy>
  <cp:revision>20</cp:revision>
  <dcterms:created xsi:type="dcterms:W3CDTF">2025-01-17T06:28:14Z</dcterms:created>
  <dcterms:modified xsi:type="dcterms:W3CDTF">2025-08-18T14:44:18Z</dcterms:modified>
</cp:coreProperties>
</file>