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nton" charset="1" panose="00000500000000000000"/>
      <p:regular r:id="rId21"/>
    </p:embeddedFont>
    <p:embeddedFont>
      <p:font typeface="Aileron" charset="1" panose="00000500000000000000"/>
      <p:regular r:id="rId22"/>
    </p:embeddedFont>
    <p:embeddedFont>
      <p:font typeface="Aileron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VAGjGXGEG8s.mp4" Type="http://schemas.openxmlformats.org/officeDocument/2006/relationships/video"/><Relationship Id="rId11" Target="../media/VAGjGXGEG8s.mp4" Type="http://schemas.microsoft.com/office/2007/relationships/media"/><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jpeg" Type="http://schemas.openxmlformats.org/officeDocument/2006/relationships/image"/><Relationship Id="rId7" Target="../media/VAGjEdpIvs4.mp4" Type="http://schemas.openxmlformats.org/officeDocument/2006/relationships/video"/><Relationship Id="rId8" Target="../media/VAGjEdpIvs4.mp4" Type="http://schemas.microsoft.com/office/2007/relationships/media"/><Relationship Id="rId9" Target="../media/image1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jpeg" Type="http://schemas.openxmlformats.org/officeDocument/2006/relationships/image"/><Relationship Id="rId7"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7282709"/>
            <a:ext cx="600640" cy="1975591"/>
            <a:chOff x="0" y="0"/>
            <a:chExt cx="158193" cy="520320"/>
          </a:xfrm>
        </p:grpSpPr>
        <p:sp>
          <p:nvSpPr>
            <p:cNvPr name="Freeform 3" id="3"/>
            <p:cNvSpPr/>
            <p:nvPr/>
          </p:nvSpPr>
          <p:spPr>
            <a:xfrm flipH="false" flipV="false" rot="0">
              <a:off x="0" y="0"/>
              <a:ext cx="158193" cy="520320"/>
            </a:xfrm>
            <a:custGeom>
              <a:avLst/>
              <a:gdLst/>
              <a:ahLst/>
              <a:cxnLst/>
              <a:rect r="r" b="b" t="t" l="l"/>
              <a:pathLst>
                <a:path h="520320" w="158193">
                  <a:moveTo>
                    <a:pt x="0" y="0"/>
                  </a:moveTo>
                  <a:lnTo>
                    <a:pt x="158193" y="0"/>
                  </a:lnTo>
                  <a:lnTo>
                    <a:pt x="158193" y="520320"/>
                  </a:lnTo>
                  <a:lnTo>
                    <a:pt x="0" y="520320"/>
                  </a:lnTo>
                  <a:close/>
                </a:path>
              </a:pathLst>
            </a:custGeom>
            <a:solidFill>
              <a:srgbClr val="9DC871"/>
            </a:solidFill>
          </p:spPr>
        </p:sp>
        <p:sp>
          <p:nvSpPr>
            <p:cNvPr name="TextBox 4" id="4"/>
            <p:cNvSpPr txBox="true"/>
            <p:nvPr/>
          </p:nvSpPr>
          <p:spPr>
            <a:xfrm>
              <a:off x="0" y="-47625"/>
              <a:ext cx="158193" cy="567945"/>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629340" y="7282709"/>
            <a:ext cx="9137531" cy="1975591"/>
            <a:chOff x="0" y="0"/>
            <a:chExt cx="2406593" cy="520320"/>
          </a:xfrm>
        </p:grpSpPr>
        <p:sp>
          <p:nvSpPr>
            <p:cNvPr name="Freeform 6" id="6"/>
            <p:cNvSpPr/>
            <p:nvPr/>
          </p:nvSpPr>
          <p:spPr>
            <a:xfrm flipH="false" flipV="false" rot="0">
              <a:off x="0" y="0"/>
              <a:ext cx="2406593" cy="520320"/>
            </a:xfrm>
            <a:custGeom>
              <a:avLst/>
              <a:gdLst/>
              <a:ahLst/>
              <a:cxnLst/>
              <a:rect r="r" b="b" t="t" l="l"/>
              <a:pathLst>
                <a:path h="520320" w="2406593">
                  <a:moveTo>
                    <a:pt x="0" y="0"/>
                  </a:moveTo>
                  <a:lnTo>
                    <a:pt x="2406593" y="0"/>
                  </a:lnTo>
                  <a:lnTo>
                    <a:pt x="2406593" y="520320"/>
                  </a:lnTo>
                  <a:lnTo>
                    <a:pt x="0" y="520320"/>
                  </a:lnTo>
                  <a:close/>
                </a:path>
              </a:pathLst>
            </a:custGeom>
            <a:solidFill>
              <a:srgbClr val="B1DD85"/>
            </a:solidFill>
          </p:spPr>
        </p:sp>
        <p:sp>
          <p:nvSpPr>
            <p:cNvPr name="TextBox 7" id="7"/>
            <p:cNvSpPr txBox="true"/>
            <p:nvPr/>
          </p:nvSpPr>
          <p:spPr>
            <a:xfrm>
              <a:off x="0" y="-47625"/>
              <a:ext cx="2406593" cy="567945"/>
            </a:xfrm>
            <a:prstGeom prst="rect">
              <a:avLst/>
            </a:prstGeom>
          </p:spPr>
          <p:txBody>
            <a:bodyPr anchor="ctr" rtlCol="false" tIns="50800" lIns="50800" bIns="50800" rIns="50800"/>
            <a:lstStyle/>
            <a:p>
              <a:pPr algn="ctr">
                <a:lnSpc>
                  <a:spcPts val="2940"/>
                </a:lnSpc>
              </a:pPr>
            </a:p>
          </p:txBody>
        </p:sp>
      </p:grpSp>
      <p:sp>
        <p:nvSpPr>
          <p:cNvPr name="TextBox 8" id="8"/>
          <p:cNvSpPr txBox="true"/>
          <p:nvPr/>
        </p:nvSpPr>
        <p:spPr>
          <a:xfrm rot="0">
            <a:off x="354515" y="1765175"/>
            <a:ext cx="15855820" cy="4047687"/>
          </a:xfrm>
          <a:prstGeom prst="rect">
            <a:avLst/>
          </a:prstGeom>
        </p:spPr>
        <p:txBody>
          <a:bodyPr anchor="t" rtlCol="false" tIns="0" lIns="0" bIns="0" rIns="0">
            <a:spAutoFit/>
          </a:bodyPr>
          <a:lstStyle/>
          <a:p>
            <a:pPr algn="l">
              <a:lnSpc>
                <a:spcPts val="16232"/>
              </a:lnSpc>
              <a:spcBef>
                <a:spcPct val="0"/>
              </a:spcBef>
            </a:pPr>
            <a:r>
              <a:rPr lang="en-US" sz="11594">
                <a:solidFill>
                  <a:srgbClr val="000000"/>
                </a:solidFill>
                <a:latin typeface="Anton"/>
                <a:ea typeface="Anton"/>
                <a:cs typeface="Anton"/>
                <a:sym typeface="Anton"/>
              </a:rPr>
              <a:t>TEMPERATURE, HUMIDITY &amp; MOTION MONITORING SYSTEM </a:t>
            </a:r>
          </a:p>
        </p:txBody>
      </p:sp>
      <p:sp>
        <p:nvSpPr>
          <p:cNvPr name="TextBox 9" id="9"/>
          <p:cNvSpPr txBox="true"/>
          <p:nvPr/>
        </p:nvSpPr>
        <p:spPr>
          <a:xfrm rot="0">
            <a:off x="1998663" y="7726627"/>
            <a:ext cx="8398884" cy="821056"/>
          </a:xfrm>
          <a:prstGeom prst="rect">
            <a:avLst/>
          </a:prstGeom>
        </p:spPr>
        <p:txBody>
          <a:bodyPr anchor="t" rtlCol="false" tIns="0" lIns="0" bIns="0" rIns="0">
            <a:spAutoFit/>
          </a:bodyPr>
          <a:lstStyle/>
          <a:p>
            <a:pPr algn="l">
              <a:lnSpc>
                <a:spcPts val="6719"/>
              </a:lnSpc>
              <a:spcBef>
                <a:spcPct val="0"/>
              </a:spcBef>
            </a:pPr>
            <a:r>
              <a:rPr lang="en-US" sz="4799">
                <a:solidFill>
                  <a:srgbClr val="000000"/>
                </a:solidFill>
                <a:latin typeface="Aileron"/>
                <a:ea typeface="Aileron"/>
                <a:cs typeface="Aileron"/>
                <a:sym typeface="Aileron"/>
              </a:rPr>
              <a:t>GROUP -12</a:t>
            </a:r>
          </a:p>
        </p:txBody>
      </p:sp>
      <p:sp>
        <p:nvSpPr>
          <p:cNvPr name="TextBox 10" id="10"/>
          <p:cNvSpPr txBox="true"/>
          <p:nvPr/>
        </p:nvSpPr>
        <p:spPr>
          <a:xfrm rot="-5400000">
            <a:off x="16356671" y="1565570"/>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01</a:t>
            </a:r>
          </a:p>
        </p:txBody>
      </p:sp>
      <p:sp>
        <p:nvSpPr>
          <p:cNvPr name="TextBox 11" id="11"/>
          <p:cNvSpPr txBox="true"/>
          <p:nvPr/>
        </p:nvSpPr>
        <p:spPr>
          <a:xfrm rot="0">
            <a:off x="12280067" y="6916949"/>
            <a:ext cx="5295362" cy="2966085"/>
          </a:xfrm>
          <a:prstGeom prst="rect">
            <a:avLst/>
          </a:prstGeom>
        </p:spPr>
        <p:txBody>
          <a:bodyPr anchor="t" rtlCol="false" tIns="0" lIns="0" bIns="0" rIns="0">
            <a:spAutoFit/>
          </a:bodyPr>
          <a:lstStyle/>
          <a:p>
            <a:pPr algn="l">
              <a:lnSpc>
                <a:spcPts val="2940"/>
              </a:lnSpc>
            </a:pPr>
            <a:r>
              <a:rPr lang="en-US" sz="2100" b="true">
                <a:solidFill>
                  <a:srgbClr val="000000"/>
                </a:solidFill>
                <a:latin typeface="Aileron Bold"/>
                <a:ea typeface="Aileron Bold"/>
                <a:cs typeface="Aileron Bold"/>
                <a:sym typeface="Aileron Bold"/>
              </a:rPr>
              <a:t>PRESENTED BY-</a:t>
            </a:r>
          </a:p>
          <a:p>
            <a:pPr algn="l">
              <a:lnSpc>
                <a:spcPts val="2940"/>
              </a:lnSpc>
            </a:pPr>
          </a:p>
          <a:p>
            <a:pPr algn="l">
              <a:lnSpc>
                <a:spcPts val="2940"/>
              </a:lnSpc>
            </a:pPr>
            <a:r>
              <a:rPr lang="en-US" sz="2100" b="true">
                <a:solidFill>
                  <a:srgbClr val="000000"/>
                </a:solidFill>
                <a:latin typeface="Aileron Bold"/>
                <a:ea typeface="Aileron Bold"/>
                <a:cs typeface="Aileron Bold"/>
                <a:sym typeface="Aileron Bold"/>
              </a:rPr>
              <a:t>K</a:t>
            </a:r>
            <a:r>
              <a:rPr lang="en-US" sz="2100" b="true">
                <a:solidFill>
                  <a:srgbClr val="000000"/>
                </a:solidFill>
                <a:latin typeface="Aileron Bold"/>
                <a:ea typeface="Aileron Bold"/>
                <a:cs typeface="Aileron Bold"/>
                <a:sym typeface="Aileron Bold"/>
              </a:rPr>
              <a:t>SHITIJ MANDAL 22BAI10236</a:t>
            </a:r>
          </a:p>
          <a:p>
            <a:pPr algn="l">
              <a:lnSpc>
                <a:spcPts val="2940"/>
              </a:lnSpc>
            </a:pPr>
            <a:r>
              <a:rPr lang="en-US" sz="2100" b="true">
                <a:solidFill>
                  <a:srgbClr val="000000"/>
                </a:solidFill>
                <a:latin typeface="Aileron Bold"/>
                <a:ea typeface="Aileron Bold"/>
                <a:cs typeface="Aileron Bold"/>
                <a:sym typeface="Aileron Bold"/>
              </a:rPr>
              <a:t>HARSHIT BIHANI 22BAI10249</a:t>
            </a:r>
          </a:p>
          <a:p>
            <a:pPr algn="l">
              <a:lnSpc>
                <a:spcPts val="2940"/>
              </a:lnSpc>
            </a:pPr>
            <a:r>
              <a:rPr lang="en-US" sz="2100" b="true">
                <a:solidFill>
                  <a:srgbClr val="000000"/>
                </a:solidFill>
                <a:latin typeface="Aileron Bold"/>
                <a:ea typeface="Aileron Bold"/>
                <a:cs typeface="Aileron Bold"/>
                <a:sym typeface="Aileron Bold"/>
              </a:rPr>
              <a:t>DHARMBIR SINGH 22BAI10233</a:t>
            </a:r>
          </a:p>
          <a:p>
            <a:pPr algn="l">
              <a:lnSpc>
                <a:spcPts val="2940"/>
              </a:lnSpc>
            </a:pPr>
            <a:r>
              <a:rPr lang="en-US" sz="2100" b="true">
                <a:solidFill>
                  <a:srgbClr val="000000"/>
                </a:solidFill>
                <a:latin typeface="Aileron Bold"/>
                <a:ea typeface="Aileron Bold"/>
                <a:cs typeface="Aileron Bold"/>
                <a:sym typeface="Aileron Bold"/>
              </a:rPr>
              <a:t>SANYA SHOURYA 22BAI10240</a:t>
            </a:r>
          </a:p>
          <a:p>
            <a:pPr algn="l">
              <a:lnSpc>
                <a:spcPts val="2940"/>
              </a:lnSpc>
            </a:pPr>
            <a:r>
              <a:rPr lang="en-US" sz="2100" b="true">
                <a:solidFill>
                  <a:srgbClr val="000000"/>
                </a:solidFill>
                <a:latin typeface="Aileron Bold"/>
                <a:ea typeface="Aileron Bold"/>
                <a:cs typeface="Aileron Bold"/>
                <a:sym typeface="Aileron Bold"/>
              </a:rPr>
              <a:t>SURYANSH PRASHAR 22BAI10241</a:t>
            </a:r>
          </a:p>
          <a:p>
            <a:pPr algn="l">
              <a:lnSpc>
                <a:spcPts val="2940"/>
              </a:lnSpc>
              <a:spcBef>
                <a:spcPct val="0"/>
              </a:spcBef>
            </a:pPr>
          </a:p>
        </p:txBody>
      </p:sp>
      <p:sp>
        <p:nvSpPr>
          <p:cNvPr name="Freeform 12" id="12"/>
          <p:cNvSpPr/>
          <p:nvPr/>
        </p:nvSpPr>
        <p:spPr>
          <a:xfrm flipH="false" flipV="false" rot="0">
            <a:off x="2578735"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5970059" y="1444517"/>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false" rot="0">
            <a:off x="16267484" y="3782726"/>
            <a:ext cx="619929" cy="604149"/>
          </a:xfrm>
          <a:custGeom>
            <a:avLst/>
            <a:gdLst/>
            <a:ahLst/>
            <a:cxnLst/>
            <a:rect r="r" b="b" t="t" l="l"/>
            <a:pathLst>
              <a:path h="604149" w="619929">
                <a:moveTo>
                  <a:pt x="619929" y="0"/>
                </a:moveTo>
                <a:lnTo>
                  <a:pt x="0" y="0"/>
                </a:lnTo>
                <a:lnTo>
                  <a:pt x="0" y="604149"/>
                </a:lnTo>
                <a:lnTo>
                  <a:pt x="619929" y="604149"/>
                </a:lnTo>
                <a:lnTo>
                  <a:pt x="61992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152400"/>
            <a:ext cx="7310250" cy="1368424"/>
          </a:xfrm>
          <a:prstGeom prst="rect">
            <a:avLst/>
          </a:prstGeom>
        </p:spPr>
        <p:txBody>
          <a:bodyPr anchor="t" rtlCol="false" tIns="0" lIns="0" bIns="0" rIns="0">
            <a:spAutoFit/>
          </a:bodyPr>
          <a:lstStyle/>
          <a:p>
            <a:pPr algn="l">
              <a:lnSpc>
                <a:spcPts val="11200"/>
              </a:lnSpc>
              <a:spcBef>
                <a:spcPct val="0"/>
              </a:spcBef>
            </a:pPr>
            <a:r>
              <a:rPr lang="en-US" sz="8000" u="sng">
                <a:solidFill>
                  <a:srgbClr val="000000"/>
                </a:solidFill>
                <a:latin typeface="Anton"/>
                <a:ea typeface="Anton"/>
                <a:cs typeface="Anton"/>
                <a:sym typeface="Anton"/>
              </a:rPr>
              <a:t>HARDWARE DEMO </a:t>
            </a:r>
          </a:p>
        </p:txBody>
      </p:sp>
      <p:sp>
        <p:nvSpPr>
          <p:cNvPr name="Freeform 3" id="3"/>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51182" y="8270838"/>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676445" y="2468637"/>
            <a:ext cx="456093" cy="444483"/>
          </a:xfrm>
          <a:custGeom>
            <a:avLst/>
            <a:gdLst/>
            <a:ahLst/>
            <a:cxnLst/>
            <a:rect r="r" b="b" t="t" l="l"/>
            <a:pathLst>
              <a:path h="444483" w="456093">
                <a:moveTo>
                  <a:pt x="0" y="0"/>
                </a:moveTo>
                <a:lnTo>
                  <a:pt x="456093" y="0"/>
                </a:lnTo>
                <a:lnTo>
                  <a:pt x="456093" y="444484"/>
                </a:lnTo>
                <a:lnTo>
                  <a:pt x="0" y="4444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5235971" y="8048597"/>
            <a:ext cx="456093" cy="444483"/>
          </a:xfrm>
          <a:custGeom>
            <a:avLst/>
            <a:gdLst/>
            <a:ahLst/>
            <a:cxnLst/>
            <a:rect r="r" b="b" t="t" l="l"/>
            <a:pathLst>
              <a:path h="444483" w="456093">
                <a:moveTo>
                  <a:pt x="456093" y="0"/>
                </a:moveTo>
                <a:lnTo>
                  <a:pt x="0" y="0"/>
                </a:lnTo>
                <a:lnTo>
                  <a:pt x="0" y="444483"/>
                </a:lnTo>
                <a:lnTo>
                  <a:pt x="456093" y="444483"/>
                </a:lnTo>
                <a:lnTo>
                  <a:pt x="456093"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7" id="7">
            <a:hlinkClick action="ppaction://media"/>
          </p:cNvPr>
          <p:cNvPicPr>
            <a:picLocks noChangeAspect="true"/>
          </p:cNvPicPr>
          <p:nvPr>
            <a:videoFile r:link="rId7"/>
            <p:extLst>
              <p:ext uri="{DAA4B4D4-6D71-4841-9C94-3DE7FCFB9230}">
                <p14:media xmlns:p14="http://schemas.microsoft.com/office/powerpoint/2010/main" r:embed="rId8"/>
              </p:ext>
            </p:extLst>
          </p:nvPr>
        </p:nvPicPr>
        <p:blipFill>
          <a:blip r:embed="rId6"/>
          <a:srcRect l="3330" t="0" r="13583" b="0"/>
          <a:stretch>
            <a:fillRect/>
          </a:stretch>
        </p:blipFill>
        <p:spPr>
          <a:xfrm flipH="false" flipV="false" rot="0">
            <a:off x="0" y="4083483"/>
            <a:ext cx="9144000" cy="6203517"/>
          </a:xfrm>
          <a:prstGeom prst="rect">
            <a:avLst/>
          </a:prstGeom>
        </p:spPr>
      </p:pic>
      <p:pic>
        <p:nvPicPr>
          <p:cNvPr name="Picture 8" id="8">
            <a:hlinkClick action="ppaction://media"/>
          </p:cNvPr>
          <p:cNvPicPr>
            <a:picLocks noChangeAspect="true"/>
          </p:cNvPicPr>
          <p:nvPr>
            <a:videoFile r:link="rId10"/>
            <p:extLst>
              <p:ext uri="{DAA4B4D4-6D71-4841-9C94-3DE7FCFB9230}">
                <p14:media xmlns:p14="http://schemas.microsoft.com/office/powerpoint/2010/main" r:embed="rId11"/>
              </p:ext>
            </p:extLst>
          </p:nvPr>
        </p:nvPicPr>
        <p:blipFill>
          <a:blip r:embed="rId9"/>
          <a:srcRect l="10849" t="0" r="6064" b="0"/>
          <a:stretch>
            <a:fillRect/>
          </a:stretch>
        </p:blipFill>
        <p:spPr>
          <a:xfrm flipH="false" flipV="false" rot="0">
            <a:off x="9144000" y="4083483"/>
            <a:ext cx="9144000" cy="6203517"/>
          </a:xfrm>
          <a:prstGeom prst="rect">
            <a:avLst/>
          </a:prstGeom>
        </p:spPr>
      </p:pic>
      <p:sp>
        <p:nvSpPr>
          <p:cNvPr name="TextBox 9" id="9"/>
          <p:cNvSpPr txBox="true"/>
          <p:nvPr/>
        </p:nvSpPr>
        <p:spPr>
          <a:xfrm rot="0">
            <a:off x="15819800" y="981075"/>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10</a:t>
            </a:r>
          </a:p>
        </p:txBody>
      </p:sp>
      <p:sp>
        <p:nvSpPr>
          <p:cNvPr name="TextBox 10" id="10"/>
          <p:cNvSpPr txBox="true"/>
          <p:nvPr/>
        </p:nvSpPr>
        <p:spPr>
          <a:xfrm rot="0">
            <a:off x="0" y="2034923"/>
            <a:ext cx="8431596" cy="655956"/>
          </a:xfrm>
          <a:prstGeom prst="rect">
            <a:avLst/>
          </a:prstGeom>
        </p:spPr>
        <p:txBody>
          <a:bodyPr anchor="t" rtlCol="false" tIns="0" lIns="0" bIns="0" rIns="0">
            <a:spAutoFit/>
          </a:bodyPr>
          <a:lstStyle/>
          <a:p>
            <a:pPr algn="ctr">
              <a:lnSpc>
                <a:spcPts val="5319"/>
              </a:lnSpc>
              <a:spcBef>
                <a:spcPct val="0"/>
              </a:spcBef>
            </a:pPr>
            <a:r>
              <a:rPr lang="en-US" b="true" sz="3799">
                <a:solidFill>
                  <a:srgbClr val="000000"/>
                </a:solidFill>
                <a:latin typeface="Aileron Bold"/>
                <a:ea typeface="Aileron Bold"/>
                <a:cs typeface="Aileron Bold"/>
                <a:sym typeface="Aileron Bold"/>
              </a:rPr>
              <a:t>WITH BATTERY</a:t>
            </a:r>
          </a:p>
        </p:txBody>
      </p:sp>
      <p:sp>
        <p:nvSpPr>
          <p:cNvPr name="TextBox 11" id="11"/>
          <p:cNvSpPr txBox="true"/>
          <p:nvPr/>
        </p:nvSpPr>
        <p:spPr>
          <a:xfrm rot="0">
            <a:off x="12033654" y="2034923"/>
            <a:ext cx="4507825" cy="655956"/>
          </a:xfrm>
          <a:prstGeom prst="rect">
            <a:avLst/>
          </a:prstGeom>
        </p:spPr>
        <p:txBody>
          <a:bodyPr anchor="t" rtlCol="false" tIns="0" lIns="0" bIns="0" rIns="0">
            <a:spAutoFit/>
          </a:bodyPr>
          <a:lstStyle/>
          <a:p>
            <a:pPr algn="ctr">
              <a:lnSpc>
                <a:spcPts val="5319"/>
              </a:lnSpc>
              <a:spcBef>
                <a:spcPct val="0"/>
              </a:spcBef>
            </a:pPr>
            <a:r>
              <a:rPr lang="en-US" b="true" sz="3799">
                <a:solidFill>
                  <a:srgbClr val="000000"/>
                </a:solidFill>
                <a:latin typeface="Aileron Bold"/>
                <a:ea typeface="Aileron Bold"/>
                <a:cs typeface="Aileron Bold"/>
                <a:sym typeface="Aileron Bold"/>
              </a:rPr>
              <a:t>WITHOUT BATTERY</a:t>
            </a:r>
          </a:p>
        </p:txBody>
      </p:sp>
    </p:spTree>
  </p:cSld>
  <p:clrMapOvr>
    <a:masterClrMapping/>
  </p:clrMapOvr>
  <p:timing>
    <p:tnLst>
      <p:par>
        <p:cTn dur="indefinite" restart="never" nodeType="tmRoot">
          <p:childTnLst>
            <p:video>
              <p:cMediaNode vol="100000">
                <p:cTn fill="hold" display="false">
                  <p:stCondLst>
                    <p:cond delay="indefinite"/>
                  </p:stCondLst>
                </p:cTn>
                <p:tgtEl>
                  <p:spTgt spid="7"/>
                </p:tgtEl>
              </p:cMediaNode>
            </p:video>
            <p:video>
              <p:cMediaNode vol="100000">
                <p:cTn fill="hold" display="false">
                  <p:stCondLst>
                    <p:cond delay="indefinite"/>
                  </p:stCondLst>
                </p:cTn>
                <p:tgtEl>
                  <p:spTgt spid="8"/>
                </p:tgtEl>
              </p:cMediaNode>
            </p:video>
          </p:childTnLst>
        </p:cTn>
      </p:par>
    </p:tnLst>
  </p:timing>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403155" y="1194435"/>
            <a:ext cx="11315342" cy="1368424"/>
          </a:xfrm>
          <a:prstGeom prst="rect">
            <a:avLst/>
          </a:prstGeom>
        </p:spPr>
        <p:txBody>
          <a:bodyPr anchor="t" rtlCol="false" tIns="0" lIns="0" bIns="0" rIns="0">
            <a:spAutoFit/>
          </a:bodyPr>
          <a:lstStyle/>
          <a:p>
            <a:pPr algn="r">
              <a:lnSpc>
                <a:spcPts val="11200"/>
              </a:lnSpc>
            </a:pPr>
            <a:r>
              <a:rPr lang="en-US" sz="8000">
                <a:solidFill>
                  <a:srgbClr val="000000"/>
                </a:solidFill>
                <a:latin typeface="Anton"/>
                <a:ea typeface="Anton"/>
                <a:cs typeface="Anton"/>
                <a:sym typeface="Anton"/>
              </a:rPr>
              <a:t>TECHNICAL SPECIFICATIONS</a:t>
            </a:r>
          </a:p>
        </p:txBody>
      </p:sp>
      <p:sp>
        <p:nvSpPr>
          <p:cNvPr name="Freeform 3" id="3"/>
          <p:cNvSpPr/>
          <p:nvPr/>
        </p:nvSpPr>
        <p:spPr>
          <a:xfrm flipH="false" flipV="false" rot="0">
            <a:off x="14060897" y="8270838"/>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234657" y="1028700"/>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2509332" y="7383057"/>
            <a:ext cx="695559" cy="677854"/>
          </a:xfrm>
          <a:custGeom>
            <a:avLst/>
            <a:gdLst/>
            <a:ahLst/>
            <a:cxnLst/>
            <a:rect r="r" b="b" t="t" l="l"/>
            <a:pathLst>
              <a:path h="677854" w="695559">
                <a:moveTo>
                  <a:pt x="695558" y="0"/>
                </a:moveTo>
                <a:lnTo>
                  <a:pt x="0" y="0"/>
                </a:lnTo>
                <a:lnTo>
                  <a:pt x="0" y="677854"/>
                </a:lnTo>
                <a:lnTo>
                  <a:pt x="695558" y="677854"/>
                </a:lnTo>
                <a:lnTo>
                  <a:pt x="6955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27224" y="2562859"/>
            <a:ext cx="3391255" cy="7271308"/>
          </a:xfrm>
          <a:custGeom>
            <a:avLst/>
            <a:gdLst/>
            <a:ahLst/>
            <a:cxnLst/>
            <a:rect r="r" b="b" t="t" l="l"/>
            <a:pathLst>
              <a:path h="7271308" w="3391255">
                <a:moveTo>
                  <a:pt x="0" y="0"/>
                </a:moveTo>
                <a:lnTo>
                  <a:pt x="3391255" y="0"/>
                </a:lnTo>
                <a:lnTo>
                  <a:pt x="3391255" y="7271308"/>
                </a:lnTo>
                <a:lnTo>
                  <a:pt x="0" y="7271308"/>
                </a:lnTo>
                <a:lnTo>
                  <a:pt x="0" y="0"/>
                </a:lnTo>
                <a:close/>
              </a:path>
            </a:pathLst>
          </a:custGeom>
          <a:blipFill>
            <a:blip r:embed="rId6"/>
            <a:stretch>
              <a:fillRect l="-691" t="-4358" r="0" b="0"/>
            </a:stretch>
          </a:blipFill>
        </p:spPr>
      </p:sp>
      <p:sp>
        <p:nvSpPr>
          <p:cNvPr name="TextBox 8" id="8"/>
          <p:cNvSpPr txBox="true"/>
          <p:nvPr/>
        </p:nvSpPr>
        <p:spPr>
          <a:xfrm rot="0">
            <a:off x="15819800" y="981075"/>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11</a:t>
            </a:r>
          </a:p>
        </p:txBody>
      </p:sp>
      <p:sp>
        <p:nvSpPr>
          <p:cNvPr name="TextBox 9" id="9"/>
          <p:cNvSpPr txBox="true"/>
          <p:nvPr/>
        </p:nvSpPr>
        <p:spPr>
          <a:xfrm rot="0">
            <a:off x="4982471" y="2689610"/>
            <a:ext cx="12736026" cy="6922556"/>
          </a:xfrm>
          <a:prstGeom prst="rect">
            <a:avLst/>
          </a:prstGeom>
        </p:spPr>
        <p:txBody>
          <a:bodyPr anchor="t" rtlCol="false" tIns="0" lIns="0" bIns="0" rIns="0">
            <a:spAutoFit/>
          </a:bodyPr>
          <a:lstStyle/>
          <a:p>
            <a:pPr algn="l" marL="550665" indent="-275332" lvl="1">
              <a:lnSpc>
                <a:spcPts val="3902"/>
              </a:lnSpc>
              <a:buFont typeface="Arial"/>
              <a:buChar char="•"/>
            </a:pPr>
            <a:r>
              <a:rPr lang="en-US" sz="2550">
                <a:solidFill>
                  <a:srgbClr val="000000"/>
                </a:solidFill>
                <a:latin typeface="Aileron"/>
                <a:ea typeface="Aileron"/>
                <a:cs typeface="Aileron"/>
                <a:sym typeface="Aileron"/>
              </a:rPr>
              <a:t>Real-time Data Collection: Continuously monitors temperature, humidity, and motion using DHT11 and IR sensor.</a:t>
            </a:r>
          </a:p>
          <a:p>
            <a:pPr algn="l" marL="550665" indent="-275332" lvl="1">
              <a:lnSpc>
                <a:spcPts val="3902"/>
              </a:lnSpc>
              <a:buFont typeface="Arial"/>
              <a:buChar char="•"/>
            </a:pPr>
            <a:r>
              <a:rPr lang="en-US" sz="2550">
                <a:solidFill>
                  <a:srgbClr val="000000"/>
                </a:solidFill>
                <a:latin typeface="Aileron"/>
                <a:ea typeface="Aileron"/>
                <a:cs typeface="Aileron"/>
                <a:sym typeface="Aileron"/>
              </a:rPr>
              <a:t>Wi-Fi-Enabled Remote Monitoring: Connects to the Blynk app for real-time data updates and remote access.</a:t>
            </a:r>
          </a:p>
          <a:p>
            <a:pPr algn="l" marL="550665" indent="-275332" lvl="1">
              <a:lnSpc>
                <a:spcPts val="3902"/>
              </a:lnSpc>
              <a:buFont typeface="Arial"/>
              <a:buChar char="•"/>
            </a:pPr>
            <a:r>
              <a:rPr lang="en-US" sz="2550">
                <a:solidFill>
                  <a:srgbClr val="000000"/>
                </a:solidFill>
                <a:latin typeface="Aileron"/>
                <a:ea typeface="Aileron"/>
                <a:cs typeface="Aileron"/>
                <a:sym typeface="Aileron"/>
              </a:rPr>
              <a:t>Weather API Integration: Fetches outdoor temperature, humidity, and weather conditions to compare with indoor data.</a:t>
            </a:r>
          </a:p>
          <a:p>
            <a:pPr algn="l" marL="550665" indent="-275332" lvl="1">
              <a:lnSpc>
                <a:spcPts val="3902"/>
              </a:lnSpc>
              <a:buFont typeface="Arial"/>
              <a:buChar char="•"/>
            </a:pPr>
            <a:r>
              <a:rPr lang="en-US" sz="2550">
                <a:solidFill>
                  <a:srgbClr val="000000"/>
                </a:solidFill>
                <a:latin typeface="Aileron"/>
                <a:ea typeface="Aileron"/>
                <a:cs typeface="Aileron"/>
                <a:sym typeface="Aileron"/>
              </a:rPr>
              <a:t>LED Indicators for Alerts:</a:t>
            </a:r>
          </a:p>
          <a:p>
            <a:pPr algn="l" marL="1101330" indent="-367110" lvl="2">
              <a:lnSpc>
                <a:spcPts val="3902"/>
              </a:lnSpc>
              <a:buFont typeface="Arial"/>
              <a:buChar char="⚬"/>
            </a:pPr>
            <a:r>
              <a:rPr lang="en-US" sz="2550">
                <a:solidFill>
                  <a:srgbClr val="000000"/>
                </a:solidFill>
                <a:latin typeface="Aileron"/>
                <a:ea typeface="Aileron"/>
                <a:cs typeface="Aileron"/>
                <a:sym typeface="Aileron"/>
              </a:rPr>
              <a:t>Yellow LED (D1): Alerts for temperature variations exceeding the threshold.</a:t>
            </a:r>
          </a:p>
          <a:p>
            <a:pPr algn="l" marL="1101330" indent="-367110" lvl="2">
              <a:lnSpc>
                <a:spcPts val="3902"/>
              </a:lnSpc>
              <a:buFont typeface="Arial"/>
              <a:buChar char="⚬"/>
            </a:pPr>
            <a:r>
              <a:rPr lang="en-US" sz="2550">
                <a:solidFill>
                  <a:srgbClr val="000000"/>
                </a:solidFill>
                <a:latin typeface="Aileron"/>
                <a:ea typeface="Aileron"/>
                <a:cs typeface="Aileron"/>
                <a:sym typeface="Aileron"/>
              </a:rPr>
              <a:t>Blue LED (D2): Lights up on motion detection by the IR sensor.</a:t>
            </a:r>
          </a:p>
          <a:p>
            <a:pPr algn="l" marL="1101330" indent="-367110" lvl="2">
              <a:lnSpc>
                <a:spcPts val="3902"/>
              </a:lnSpc>
              <a:buFont typeface="Arial"/>
              <a:buChar char="⚬"/>
            </a:pPr>
            <a:r>
              <a:rPr lang="en-US" sz="2550">
                <a:solidFill>
                  <a:srgbClr val="000000"/>
                </a:solidFill>
                <a:latin typeface="Aileron"/>
                <a:ea typeface="Aileron"/>
                <a:cs typeface="Aileron"/>
                <a:sym typeface="Aileron"/>
              </a:rPr>
              <a:t>Orange LED (D3): Alerts when indoor vs. outdoor humidity differs significantly.</a:t>
            </a:r>
          </a:p>
          <a:p>
            <a:pPr algn="l" marL="550665" indent="-275332" lvl="1">
              <a:lnSpc>
                <a:spcPts val="3902"/>
              </a:lnSpc>
              <a:buFont typeface="Arial"/>
              <a:buChar char="•"/>
            </a:pPr>
            <a:r>
              <a:rPr lang="en-US" sz="2550">
                <a:solidFill>
                  <a:srgbClr val="000000"/>
                </a:solidFill>
                <a:latin typeface="Aileron"/>
                <a:ea typeface="Aileron"/>
                <a:cs typeface="Aileron"/>
                <a:sym typeface="Aileron"/>
              </a:rPr>
              <a:t>USB-Powered Operation: Eliminates battery issues, ensuring stable power supply and uninterrupted performance.</a:t>
            </a:r>
          </a:p>
          <a:p>
            <a:pPr algn="l" marL="550665" indent="-275332" lvl="1">
              <a:lnSpc>
                <a:spcPts val="3902"/>
              </a:lnSpc>
              <a:buFont typeface="Arial"/>
              <a:buChar char="•"/>
            </a:pPr>
            <a:r>
              <a:rPr lang="en-US" sz="2550">
                <a:solidFill>
                  <a:srgbClr val="000000"/>
                </a:solidFill>
                <a:latin typeface="Aileron"/>
                <a:ea typeface="Aileron"/>
                <a:cs typeface="Aileron"/>
                <a:sym typeface="Aileron"/>
              </a:rPr>
              <a:t>Scalable &amp; Customizable: Can be expanded with additional sensors (CO2, smoke, sound) for smart home automation, industrial safety, and medical monitoring.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819800" y="981075"/>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12</a:t>
            </a:r>
          </a:p>
        </p:txBody>
      </p:sp>
      <p:sp>
        <p:nvSpPr>
          <p:cNvPr name="TextBox 3" id="3"/>
          <p:cNvSpPr txBox="true"/>
          <p:nvPr/>
        </p:nvSpPr>
        <p:spPr>
          <a:xfrm rot="0">
            <a:off x="279652" y="-21589"/>
            <a:ext cx="7211847" cy="1368424"/>
          </a:xfrm>
          <a:prstGeom prst="rect">
            <a:avLst/>
          </a:prstGeom>
        </p:spPr>
        <p:txBody>
          <a:bodyPr anchor="t" rtlCol="false" tIns="0" lIns="0" bIns="0" rIns="0">
            <a:spAutoFit/>
          </a:bodyPr>
          <a:lstStyle/>
          <a:p>
            <a:pPr algn="l">
              <a:lnSpc>
                <a:spcPts val="11200"/>
              </a:lnSpc>
            </a:pPr>
            <a:r>
              <a:rPr lang="en-US" sz="8000">
                <a:solidFill>
                  <a:srgbClr val="000000"/>
                </a:solidFill>
                <a:latin typeface="Anton"/>
                <a:ea typeface="Anton"/>
                <a:cs typeface="Anton"/>
                <a:sym typeface="Anton"/>
              </a:rPr>
              <a:t>HARDWARE MODEL</a:t>
            </a:r>
          </a:p>
        </p:txBody>
      </p:sp>
      <p:sp>
        <p:nvSpPr>
          <p:cNvPr name="Freeform 4" id="4"/>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778770" y="1346835"/>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911521" y="5702144"/>
            <a:ext cx="695559" cy="677854"/>
          </a:xfrm>
          <a:custGeom>
            <a:avLst/>
            <a:gdLst/>
            <a:ahLst/>
            <a:cxnLst/>
            <a:rect r="r" b="b" t="t" l="l"/>
            <a:pathLst>
              <a:path h="677854" w="695559">
                <a:moveTo>
                  <a:pt x="695558" y="0"/>
                </a:moveTo>
                <a:lnTo>
                  <a:pt x="0" y="0"/>
                </a:lnTo>
                <a:lnTo>
                  <a:pt x="0" y="677853"/>
                </a:lnTo>
                <a:lnTo>
                  <a:pt x="695558" y="677853"/>
                </a:lnTo>
                <a:lnTo>
                  <a:pt x="6955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11669" y="1987801"/>
            <a:ext cx="15264662" cy="7428685"/>
          </a:xfrm>
          <a:custGeom>
            <a:avLst/>
            <a:gdLst/>
            <a:ahLst/>
            <a:cxnLst/>
            <a:rect r="r" b="b" t="t" l="l"/>
            <a:pathLst>
              <a:path h="7428685" w="15264662">
                <a:moveTo>
                  <a:pt x="0" y="0"/>
                </a:moveTo>
                <a:lnTo>
                  <a:pt x="15264662" y="0"/>
                </a:lnTo>
                <a:lnTo>
                  <a:pt x="15264662" y="7428685"/>
                </a:lnTo>
                <a:lnTo>
                  <a:pt x="0" y="7428685"/>
                </a:lnTo>
                <a:lnTo>
                  <a:pt x="0" y="0"/>
                </a:lnTo>
                <a:close/>
              </a:path>
            </a:pathLst>
          </a:custGeom>
          <a:blipFill>
            <a:blip r:embed="rId6"/>
            <a:stretch>
              <a:fillRect l="0" t="-19505" r="0" b="-34606"/>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819800" y="981075"/>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13</a:t>
            </a:r>
          </a:p>
        </p:txBody>
      </p:sp>
      <p:sp>
        <p:nvSpPr>
          <p:cNvPr name="TextBox 3" id="3"/>
          <p:cNvSpPr txBox="true"/>
          <p:nvPr/>
        </p:nvSpPr>
        <p:spPr>
          <a:xfrm rot="0">
            <a:off x="279652" y="-21589"/>
            <a:ext cx="7211847" cy="1368424"/>
          </a:xfrm>
          <a:prstGeom prst="rect">
            <a:avLst/>
          </a:prstGeom>
        </p:spPr>
        <p:txBody>
          <a:bodyPr anchor="t" rtlCol="false" tIns="0" lIns="0" bIns="0" rIns="0">
            <a:spAutoFit/>
          </a:bodyPr>
          <a:lstStyle/>
          <a:p>
            <a:pPr algn="l">
              <a:lnSpc>
                <a:spcPts val="11200"/>
              </a:lnSpc>
            </a:pPr>
            <a:r>
              <a:rPr lang="en-US" sz="8000">
                <a:solidFill>
                  <a:srgbClr val="000000"/>
                </a:solidFill>
                <a:latin typeface="Anton"/>
                <a:ea typeface="Anton"/>
                <a:cs typeface="Anton"/>
                <a:sym typeface="Anton"/>
              </a:rPr>
              <a:t>HARDWARE MODEL</a:t>
            </a:r>
          </a:p>
        </p:txBody>
      </p:sp>
      <p:sp>
        <p:nvSpPr>
          <p:cNvPr name="Freeform 4" id="4"/>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778770" y="1346835"/>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911521" y="5702144"/>
            <a:ext cx="695559" cy="677854"/>
          </a:xfrm>
          <a:custGeom>
            <a:avLst/>
            <a:gdLst/>
            <a:ahLst/>
            <a:cxnLst/>
            <a:rect r="r" b="b" t="t" l="l"/>
            <a:pathLst>
              <a:path h="677854" w="695559">
                <a:moveTo>
                  <a:pt x="695558" y="0"/>
                </a:moveTo>
                <a:lnTo>
                  <a:pt x="0" y="0"/>
                </a:lnTo>
                <a:lnTo>
                  <a:pt x="0" y="677853"/>
                </a:lnTo>
                <a:lnTo>
                  <a:pt x="695558" y="677853"/>
                </a:lnTo>
                <a:lnTo>
                  <a:pt x="6955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11482" y="1219631"/>
            <a:ext cx="16865036" cy="8965025"/>
          </a:xfrm>
          <a:custGeom>
            <a:avLst/>
            <a:gdLst/>
            <a:ahLst/>
            <a:cxnLst/>
            <a:rect r="r" b="b" t="t" l="l"/>
            <a:pathLst>
              <a:path h="8965025" w="16865036">
                <a:moveTo>
                  <a:pt x="0" y="0"/>
                </a:moveTo>
                <a:lnTo>
                  <a:pt x="16865036" y="0"/>
                </a:lnTo>
                <a:lnTo>
                  <a:pt x="16865036" y="8965025"/>
                </a:lnTo>
                <a:lnTo>
                  <a:pt x="0" y="8965025"/>
                </a:lnTo>
                <a:lnTo>
                  <a:pt x="0" y="0"/>
                </a:lnTo>
                <a:close/>
              </a:path>
            </a:pathLst>
          </a:custGeom>
          <a:blipFill>
            <a:blip r:embed="rId6"/>
            <a:stretch>
              <a:fillRect l="-2072" t="0" r="-2072"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08894" y="-117483"/>
            <a:ext cx="11315342" cy="1368424"/>
          </a:xfrm>
          <a:prstGeom prst="rect">
            <a:avLst/>
          </a:prstGeom>
        </p:spPr>
        <p:txBody>
          <a:bodyPr anchor="t" rtlCol="false" tIns="0" lIns="0" bIns="0" rIns="0">
            <a:spAutoFit/>
          </a:bodyPr>
          <a:lstStyle/>
          <a:p>
            <a:pPr algn="r">
              <a:lnSpc>
                <a:spcPts val="11200"/>
              </a:lnSpc>
            </a:pPr>
            <a:r>
              <a:rPr lang="en-US" sz="8000">
                <a:solidFill>
                  <a:srgbClr val="000000"/>
                </a:solidFill>
                <a:latin typeface="Anton"/>
                <a:ea typeface="Anton"/>
                <a:cs typeface="Anton"/>
                <a:sym typeface="Anton"/>
              </a:rPr>
              <a:t>FUTURE APPLICATIONS </a:t>
            </a:r>
          </a:p>
        </p:txBody>
      </p:sp>
      <p:sp>
        <p:nvSpPr>
          <p:cNvPr name="Freeform 3" id="3"/>
          <p:cNvSpPr/>
          <p:nvPr/>
        </p:nvSpPr>
        <p:spPr>
          <a:xfrm flipH="false" flipV="false" rot="0">
            <a:off x="14060897" y="8270838"/>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687907" y="198446"/>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8796221" y="304003"/>
            <a:ext cx="695559" cy="677854"/>
          </a:xfrm>
          <a:custGeom>
            <a:avLst/>
            <a:gdLst/>
            <a:ahLst/>
            <a:cxnLst/>
            <a:rect r="r" b="b" t="t" l="l"/>
            <a:pathLst>
              <a:path h="677854" w="695559">
                <a:moveTo>
                  <a:pt x="695558" y="0"/>
                </a:moveTo>
                <a:lnTo>
                  <a:pt x="0" y="0"/>
                </a:lnTo>
                <a:lnTo>
                  <a:pt x="0" y="677853"/>
                </a:lnTo>
                <a:lnTo>
                  <a:pt x="695558" y="677853"/>
                </a:lnTo>
                <a:lnTo>
                  <a:pt x="6955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1590790"/>
            <a:ext cx="17259300" cy="8601951"/>
          </a:xfrm>
          <a:custGeom>
            <a:avLst/>
            <a:gdLst/>
            <a:ahLst/>
            <a:cxnLst/>
            <a:rect r="r" b="b" t="t" l="l"/>
            <a:pathLst>
              <a:path h="8601951" w="17259300">
                <a:moveTo>
                  <a:pt x="0" y="0"/>
                </a:moveTo>
                <a:lnTo>
                  <a:pt x="17259300" y="0"/>
                </a:lnTo>
                <a:lnTo>
                  <a:pt x="17259300" y="8601951"/>
                </a:lnTo>
                <a:lnTo>
                  <a:pt x="0" y="8601951"/>
                </a:lnTo>
                <a:lnTo>
                  <a:pt x="0" y="0"/>
                </a:lnTo>
                <a:close/>
              </a:path>
            </a:pathLst>
          </a:custGeom>
          <a:blipFill>
            <a:blip r:embed="rId6"/>
            <a:stretch>
              <a:fillRect l="0" t="-10909" r="0" b="-10909"/>
            </a:stretch>
          </a:blipFill>
        </p:spPr>
      </p:sp>
      <p:sp>
        <p:nvSpPr>
          <p:cNvPr name="TextBox 8" id="8"/>
          <p:cNvSpPr txBox="true"/>
          <p:nvPr/>
        </p:nvSpPr>
        <p:spPr>
          <a:xfrm rot="0">
            <a:off x="16455857" y="595304"/>
            <a:ext cx="1075134"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000000"/>
                </a:solidFill>
                <a:latin typeface="Aileron Bold"/>
                <a:ea typeface="Aileron Bold"/>
                <a:cs typeface="Aileron Bold"/>
                <a:sym typeface="Aileron Bold"/>
              </a:rPr>
              <a:t>PAGE 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51182" y="8270838"/>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85267" y="1656113"/>
            <a:ext cx="690087" cy="672521"/>
          </a:xfrm>
          <a:custGeom>
            <a:avLst/>
            <a:gdLst/>
            <a:ahLst/>
            <a:cxnLst/>
            <a:rect r="r" b="b" t="t" l="l"/>
            <a:pathLst>
              <a:path h="672521" w="690087">
                <a:moveTo>
                  <a:pt x="0" y="0"/>
                </a:moveTo>
                <a:lnTo>
                  <a:pt x="690087" y="0"/>
                </a:lnTo>
                <a:lnTo>
                  <a:pt x="690087" y="672521"/>
                </a:lnTo>
                <a:lnTo>
                  <a:pt x="0" y="6725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5007925" y="7616428"/>
            <a:ext cx="456093" cy="444483"/>
          </a:xfrm>
          <a:custGeom>
            <a:avLst/>
            <a:gdLst/>
            <a:ahLst/>
            <a:cxnLst/>
            <a:rect r="r" b="b" t="t" l="l"/>
            <a:pathLst>
              <a:path h="444483" w="456093">
                <a:moveTo>
                  <a:pt x="456093" y="0"/>
                </a:moveTo>
                <a:lnTo>
                  <a:pt x="0" y="0"/>
                </a:lnTo>
                <a:lnTo>
                  <a:pt x="0" y="444483"/>
                </a:lnTo>
                <a:lnTo>
                  <a:pt x="456093" y="444483"/>
                </a:lnTo>
                <a:lnTo>
                  <a:pt x="45609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938826" y="2328634"/>
            <a:ext cx="11301259" cy="6017920"/>
          </a:xfrm>
          <a:custGeom>
            <a:avLst/>
            <a:gdLst/>
            <a:ahLst/>
            <a:cxnLst/>
            <a:rect r="r" b="b" t="t" l="l"/>
            <a:pathLst>
              <a:path h="6017920" w="11301259">
                <a:moveTo>
                  <a:pt x="0" y="0"/>
                </a:moveTo>
                <a:lnTo>
                  <a:pt x="11301259" y="0"/>
                </a:lnTo>
                <a:lnTo>
                  <a:pt x="11301259" y="6017921"/>
                </a:lnTo>
                <a:lnTo>
                  <a:pt x="0" y="6017921"/>
                </a:lnTo>
                <a:lnTo>
                  <a:pt x="0" y="0"/>
                </a:lnTo>
                <a:close/>
              </a:path>
            </a:pathLst>
          </a:custGeom>
          <a:blipFill>
            <a:blip r:embed="rId6"/>
            <a:stretch>
              <a:fillRect l="0" t="0" r="0" b="0"/>
            </a:stretch>
          </a:blipFill>
        </p:spPr>
      </p:sp>
      <p:sp>
        <p:nvSpPr>
          <p:cNvPr name="TextBox 7" id="7"/>
          <p:cNvSpPr txBox="true"/>
          <p:nvPr/>
        </p:nvSpPr>
        <p:spPr>
          <a:xfrm rot="0">
            <a:off x="15819800" y="981075"/>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15</a:t>
            </a:r>
          </a:p>
        </p:txBody>
      </p:sp>
      <p:sp>
        <p:nvSpPr>
          <p:cNvPr name="TextBox 8" id="8"/>
          <p:cNvSpPr txBox="true"/>
          <p:nvPr/>
        </p:nvSpPr>
        <p:spPr>
          <a:xfrm rot="0">
            <a:off x="592474" y="2176234"/>
            <a:ext cx="6103838" cy="1368424"/>
          </a:xfrm>
          <a:prstGeom prst="rect">
            <a:avLst/>
          </a:prstGeom>
        </p:spPr>
        <p:txBody>
          <a:bodyPr anchor="t" rtlCol="false" tIns="0" lIns="0" bIns="0" rIns="0">
            <a:spAutoFit/>
          </a:bodyPr>
          <a:lstStyle/>
          <a:p>
            <a:pPr algn="l">
              <a:lnSpc>
                <a:spcPts val="11200"/>
              </a:lnSpc>
              <a:spcBef>
                <a:spcPct val="0"/>
              </a:spcBef>
            </a:pPr>
            <a:r>
              <a:rPr lang="en-US" sz="8000">
                <a:solidFill>
                  <a:srgbClr val="000000"/>
                </a:solidFill>
                <a:latin typeface="Anton"/>
                <a:ea typeface="Anton"/>
                <a:cs typeface="Anton"/>
                <a:sym typeface="Anton"/>
              </a:rPr>
              <a:t>CONCLUSION</a:t>
            </a:r>
          </a:p>
        </p:txBody>
      </p:sp>
      <p:sp>
        <p:nvSpPr>
          <p:cNvPr name="TextBox 9" id="9"/>
          <p:cNvSpPr txBox="true"/>
          <p:nvPr/>
        </p:nvSpPr>
        <p:spPr>
          <a:xfrm rot="0">
            <a:off x="592474" y="3939084"/>
            <a:ext cx="5825280" cy="3336725"/>
          </a:xfrm>
          <a:prstGeom prst="rect">
            <a:avLst/>
          </a:prstGeom>
        </p:spPr>
        <p:txBody>
          <a:bodyPr anchor="t" rtlCol="false" tIns="0" lIns="0" bIns="0" rIns="0">
            <a:spAutoFit/>
          </a:bodyPr>
          <a:lstStyle/>
          <a:p>
            <a:pPr algn="l">
              <a:lnSpc>
                <a:spcPts val="2986"/>
              </a:lnSpc>
              <a:spcBef>
                <a:spcPct val="0"/>
              </a:spcBef>
            </a:pPr>
            <a:r>
              <a:rPr lang="en-US" sz="2132">
                <a:solidFill>
                  <a:srgbClr val="000000"/>
                </a:solidFill>
                <a:latin typeface="Aileron"/>
                <a:ea typeface="Aileron"/>
                <a:cs typeface="Aileron"/>
                <a:sym typeface="Aileron"/>
              </a:rPr>
              <a:t>This pr</a:t>
            </a:r>
            <a:r>
              <a:rPr lang="en-US" sz="2132">
                <a:solidFill>
                  <a:srgbClr val="000000"/>
                </a:solidFill>
                <a:latin typeface="Aileron"/>
                <a:ea typeface="Aileron"/>
                <a:cs typeface="Aileron"/>
                <a:sym typeface="Aileron"/>
              </a:rPr>
              <a:t>oject successfully monitors indoor environmental conditions and compares them with live weather data. The Blynk app integration enables remote access, and LED alerts provide real-time notifications. This system can be further enhanced with more sensors, smart automation, and battery-powered operation for wider applications in homes, industries, and healthcare.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60897" y="8270838"/>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62404" y="1640362"/>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629115" y="427355"/>
            <a:ext cx="6103838" cy="1368424"/>
          </a:xfrm>
          <a:prstGeom prst="rect">
            <a:avLst/>
          </a:prstGeom>
        </p:spPr>
        <p:txBody>
          <a:bodyPr anchor="t" rtlCol="false" tIns="0" lIns="0" bIns="0" rIns="0">
            <a:spAutoFit/>
          </a:bodyPr>
          <a:lstStyle/>
          <a:p>
            <a:pPr algn="l">
              <a:lnSpc>
                <a:spcPts val="11200"/>
              </a:lnSpc>
              <a:spcBef>
                <a:spcPct val="0"/>
              </a:spcBef>
            </a:pPr>
            <a:r>
              <a:rPr lang="en-US" sz="8000">
                <a:solidFill>
                  <a:srgbClr val="000000"/>
                </a:solidFill>
                <a:latin typeface="Anton"/>
                <a:ea typeface="Anton"/>
                <a:cs typeface="Anton"/>
                <a:sym typeface="Anton"/>
              </a:rPr>
              <a:t>INTRODUCTION</a:t>
            </a:r>
          </a:p>
        </p:txBody>
      </p:sp>
      <p:sp>
        <p:nvSpPr>
          <p:cNvPr name="TextBox 6" id="6"/>
          <p:cNvSpPr txBox="true"/>
          <p:nvPr/>
        </p:nvSpPr>
        <p:spPr>
          <a:xfrm rot="0">
            <a:off x="15819800" y="981075"/>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02</a:t>
            </a:r>
          </a:p>
        </p:txBody>
      </p:sp>
      <p:sp>
        <p:nvSpPr>
          <p:cNvPr name="TextBox 7" id="7"/>
          <p:cNvSpPr txBox="true"/>
          <p:nvPr/>
        </p:nvSpPr>
        <p:spPr>
          <a:xfrm rot="0">
            <a:off x="7156383" y="1805454"/>
            <a:ext cx="10562114" cy="7672588"/>
          </a:xfrm>
          <a:prstGeom prst="rect">
            <a:avLst/>
          </a:prstGeom>
        </p:spPr>
        <p:txBody>
          <a:bodyPr anchor="t" rtlCol="false" tIns="0" lIns="0" bIns="0" rIns="0">
            <a:spAutoFit/>
          </a:bodyPr>
          <a:lstStyle/>
          <a:p>
            <a:pPr algn="l">
              <a:lnSpc>
                <a:spcPts val="3851"/>
              </a:lnSpc>
            </a:pPr>
            <a:r>
              <a:rPr lang="en-US" sz="2750">
                <a:solidFill>
                  <a:srgbClr val="000000"/>
                </a:solidFill>
                <a:latin typeface="Aileron"/>
                <a:ea typeface="Aileron"/>
                <a:cs typeface="Aileron"/>
                <a:sym typeface="Aileron"/>
              </a:rPr>
              <a:t>Th</a:t>
            </a:r>
            <a:r>
              <a:rPr lang="en-US" sz="2750">
                <a:solidFill>
                  <a:srgbClr val="000000"/>
                </a:solidFill>
                <a:latin typeface="Aileron"/>
                <a:ea typeface="Aileron"/>
                <a:cs typeface="Aileron"/>
                <a:sym typeface="Aileron"/>
              </a:rPr>
              <a:t>is project is a Temperature, Humidity, and Motion Monitoring System using NodeMCU ESP8266. It collects real-time data from a DHT11 sensor for temperature and humidity, an IR motion sensor for movement detection, and compares indoor readings with outdoor weather data fetched from the OpenWeather API.</a:t>
            </a:r>
          </a:p>
          <a:p>
            <a:pPr algn="l">
              <a:lnSpc>
                <a:spcPts val="3851"/>
              </a:lnSpc>
            </a:pPr>
            <a:r>
              <a:rPr lang="en-US" sz="2750">
                <a:solidFill>
                  <a:srgbClr val="000000"/>
                </a:solidFill>
                <a:latin typeface="Aileron"/>
                <a:ea typeface="Aileron"/>
                <a:cs typeface="Aileron"/>
                <a:sym typeface="Aileron"/>
              </a:rPr>
              <a:t>          </a:t>
            </a:r>
            <a:r>
              <a:rPr lang="en-US" sz="2750">
                <a:solidFill>
                  <a:srgbClr val="000000"/>
                </a:solidFill>
                <a:latin typeface="Aileron"/>
                <a:ea typeface="Aileron"/>
                <a:cs typeface="Aileron"/>
                <a:sym typeface="Aileron"/>
              </a:rPr>
              <a:t>The </a:t>
            </a:r>
            <a:r>
              <a:rPr lang="en-US" sz="2750">
                <a:solidFill>
                  <a:srgbClr val="000000"/>
                </a:solidFill>
                <a:latin typeface="Aileron"/>
                <a:ea typeface="Aileron"/>
                <a:cs typeface="Aileron"/>
                <a:sym typeface="Aileron"/>
              </a:rPr>
              <a:t>system is integrated with the Blynk app, allowing remote monitoring and alerts based on predefined conditions. Three LEDs are used for visual alerts:</a:t>
            </a:r>
          </a:p>
          <a:p>
            <a:pPr algn="l" marL="1187775" indent="-395925" lvl="2">
              <a:lnSpc>
                <a:spcPts val="3851"/>
              </a:lnSpc>
              <a:buFont typeface="Arial"/>
              <a:buChar char="⚬"/>
            </a:pPr>
            <a:r>
              <a:rPr lang="en-US" sz="2750">
                <a:solidFill>
                  <a:srgbClr val="000000"/>
                </a:solidFill>
                <a:latin typeface="Aileron"/>
                <a:ea typeface="Aileron"/>
                <a:cs typeface="Aileron"/>
                <a:sym typeface="Aileron"/>
              </a:rPr>
              <a:t>Orange LED (D3) → Humidity alert</a:t>
            </a:r>
          </a:p>
          <a:p>
            <a:pPr algn="l" marL="1187775" indent="-395925" lvl="2">
              <a:lnSpc>
                <a:spcPts val="3851"/>
              </a:lnSpc>
              <a:buFont typeface="Arial"/>
              <a:buChar char="⚬"/>
            </a:pPr>
            <a:r>
              <a:rPr lang="en-US" sz="2750">
                <a:solidFill>
                  <a:srgbClr val="000000"/>
                </a:solidFill>
                <a:latin typeface="Aileron"/>
                <a:ea typeface="Aileron"/>
                <a:cs typeface="Aileron"/>
                <a:sym typeface="Aileron"/>
              </a:rPr>
              <a:t>Yellow LED (D1) → Temperature alert</a:t>
            </a:r>
          </a:p>
          <a:p>
            <a:pPr algn="l" marL="1187775" indent="-395925" lvl="2">
              <a:lnSpc>
                <a:spcPts val="3851"/>
              </a:lnSpc>
              <a:buFont typeface="Arial"/>
              <a:buChar char="⚬"/>
            </a:pPr>
            <a:r>
              <a:rPr lang="en-US" sz="2750">
                <a:solidFill>
                  <a:srgbClr val="000000"/>
                </a:solidFill>
                <a:latin typeface="Aileron"/>
                <a:ea typeface="Aileron"/>
                <a:cs typeface="Aileron"/>
                <a:sym typeface="Aileron"/>
              </a:rPr>
              <a:t>Blue LED (D2) → Motion detection</a:t>
            </a:r>
          </a:p>
          <a:p>
            <a:pPr algn="l">
              <a:lnSpc>
                <a:spcPts val="3851"/>
              </a:lnSpc>
            </a:pPr>
            <a:r>
              <a:rPr lang="en-US" sz="2750">
                <a:solidFill>
                  <a:srgbClr val="000000"/>
                </a:solidFill>
                <a:latin typeface="Aileron"/>
                <a:ea typeface="Aileron"/>
                <a:cs typeface="Aileron"/>
                <a:sym typeface="Aileron"/>
              </a:rPr>
              <a:t>      </a:t>
            </a:r>
            <a:r>
              <a:rPr lang="en-US" sz="2750">
                <a:solidFill>
                  <a:srgbClr val="000000"/>
                </a:solidFill>
                <a:latin typeface="Aileron"/>
                <a:ea typeface="Aileron"/>
                <a:cs typeface="Aileron"/>
                <a:sym typeface="Aileron"/>
              </a:rPr>
              <a:t>This project is powered via USB, ensuring a stable and reliable power source. It can be applied in smart homes, industrial monitoring, and medical facilities where real-time environmental tracking is crucial.</a:t>
            </a:r>
          </a:p>
          <a:p>
            <a:pPr algn="l">
              <a:lnSpc>
                <a:spcPts val="3851"/>
              </a:lnSpc>
              <a:spcBef>
                <a:spcPct val="0"/>
              </a:spcBef>
            </a:pPr>
          </a:p>
        </p:txBody>
      </p:sp>
      <p:sp>
        <p:nvSpPr>
          <p:cNvPr name="Freeform 8" id="8"/>
          <p:cNvSpPr/>
          <p:nvPr/>
        </p:nvSpPr>
        <p:spPr>
          <a:xfrm flipH="true" flipV="false" rot="0">
            <a:off x="8443549" y="9348339"/>
            <a:ext cx="456093" cy="444483"/>
          </a:xfrm>
          <a:custGeom>
            <a:avLst/>
            <a:gdLst/>
            <a:ahLst/>
            <a:cxnLst/>
            <a:rect r="r" b="b" t="t" l="l"/>
            <a:pathLst>
              <a:path h="444483" w="456093">
                <a:moveTo>
                  <a:pt x="456093" y="0"/>
                </a:moveTo>
                <a:lnTo>
                  <a:pt x="0" y="0"/>
                </a:lnTo>
                <a:lnTo>
                  <a:pt x="0" y="444483"/>
                </a:lnTo>
                <a:lnTo>
                  <a:pt x="456093" y="444483"/>
                </a:lnTo>
                <a:lnTo>
                  <a:pt x="45609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51076" y="1640362"/>
            <a:ext cx="5566677" cy="7006276"/>
          </a:xfrm>
          <a:custGeom>
            <a:avLst/>
            <a:gdLst/>
            <a:ahLst/>
            <a:cxnLst/>
            <a:rect r="r" b="b" t="t" l="l"/>
            <a:pathLst>
              <a:path h="7006276" w="5566677">
                <a:moveTo>
                  <a:pt x="0" y="0"/>
                </a:moveTo>
                <a:lnTo>
                  <a:pt x="5566678" y="0"/>
                </a:lnTo>
                <a:lnTo>
                  <a:pt x="5566678" y="7006276"/>
                </a:lnTo>
                <a:lnTo>
                  <a:pt x="0" y="7006276"/>
                </a:lnTo>
                <a:lnTo>
                  <a:pt x="0" y="0"/>
                </a:lnTo>
                <a:close/>
              </a:path>
            </a:pathLst>
          </a:custGeom>
          <a:blipFill>
            <a:blip r:embed="rId6"/>
            <a:stretch>
              <a:fillRect l="0" t="-21553" r="0" b="-55008"/>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4350" y="3299513"/>
            <a:ext cx="358694" cy="358694"/>
            <a:chOff x="0" y="0"/>
            <a:chExt cx="94471" cy="94471"/>
          </a:xfrm>
        </p:grpSpPr>
        <p:sp>
          <p:nvSpPr>
            <p:cNvPr name="Freeform 3" id="3"/>
            <p:cNvSpPr/>
            <p:nvPr/>
          </p:nvSpPr>
          <p:spPr>
            <a:xfrm flipH="false" flipV="false" rot="0">
              <a:off x="0" y="0"/>
              <a:ext cx="94471" cy="94471"/>
            </a:xfrm>
            <a:custGeom>
              <a:avLst/>
              <a:gdLst/>
              <a:ahLst/>
              <a:cxnLst/>
              <a:rect r="r" b="b" t="t" l="l"/>
              <a:pathLst>
                <a:path h="94471" w="94471">
                  <a:moveTo>
                    <a:pt x="0" y="0"/>
                  </a:moveTo>
                  <a:lnTo>
                    <a:pt x="94471" y="0"/>
                  </a:lnTo>
                  <a:lnTo>
                    <a:pt x="94471" y="94471"/>
                  </a:lnTo>
                  <a:lnTo>
                    <a:pt x="0" y="94471"/>
                  </a:lnTo>
                  <a:close/>
                </a:path>
              </a:pathLst>
            </a:custGeom>
            <a:solidFill>
              <a:srgbClr val="B1DD85"/>
            </a:solidFill>
          </p:spPr>
        </p:sp>
        <p:sp>
          <p:nvSpPr>
            <p:cNvPr name="TextBox 4" id="4"/>
            <p:cNvSpPr txBox="true"/>
            <p:nvPr/>
          </p:nvSpPr>
          <p:spPr>
            <a:xfrm>
              <a:off x="0" y="-47625"/>
              <a:ext cx="94471" cy="142096"/>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5819800" y="981075"/>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03</a:t>
            </a:r>
          </a:p>
        </p:txBody>
      </p:sp>
      <p:sp>
        <p:nvSpPr>
          <p:cNvPr name="TextBox 6" id="6"/>
          <p:cNvSpPr txBox="true"/>
          <p:nvPr/>
        </p:nvSpPr>
        <p:spPr>
          <a:xfrm rot="0">
            <a:off x="1028700" y="1839974"/>
            <a:ext cx="11166585" cy="1368424"/>
          </a:xfrm>
          <a:prstGeom prst="rect">
            <a:avLst/>
          </a:prstGeom>
        </p:spPr>
        <p:txBody>
          <a:bodyPr anchor="t" rtlCol="false" tIns="0" lIns="0" bIns="0" rIns="0">
            <a:spAutoFit/>
          </a:bodyPr>
          <a:lstStyle/>
          <a:p>
            <a:pPr algn="l">
              <a:lnSpc>
                <a:spcPts val="11200"/>
              </a:lnSpc>
            </a:pPr>
            <a:r>
              <a:rPr lang="en-US" sz="8000">
                <a:solidFill>
                  <a:srgbClr val="000000"/>
                </a:solidFill>
                <a:latin typeface="Anton"/>
                <a:ea typeface="Anton"/>
                <a:cs typeface="Anton"/>
                <a:sym typeface="Anton"/>
              </a:rPr>
              <a:t>COMPONENTS USED - </a:t>
            </a:r>
          </a:p>
        </p:txBody>
      </p:sp>
      <p:sp>
        <p:nvSpPr>
          <p:cNvPr name="Freeform 7" id="7"/>
          <p:cNvSpPr/>
          <p:nvPr/>
        </p:nvSpPr>
        <p:spPr>
          <a:xfrm flipH="false" flipV="false" rot="0">
            <a:off x="13539580" y="1770132"/>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16911521" y="5702144"/>
            <a:ext cx="695559" cy="677854"/>
          </a:xfrm>
          <a:custGeom>
            <a:avLst/>
            <a:gdLst/>
            <a:ahLst/>
            <a:cxnLst/>
            <a:rect r="r" b="b" t="t" l="l"/>
            <a:pathLst>
              <a:path h="677854" w="695559">
                <a:moveTo>
                  <a:pt x="695558" y="0"/>
                </a:moveTo>
                <a:lnTo>
                  <a:pt x="0" y="0"/>
                </a:lnTo>
                <a:lnTo>
                  <a:pt x="0" y="677853"/>
                </a:lnTo>
                <a:lnTo>
                  <a:pt x="695558" y="677853"/>
                </a:lnTo>
                <a:lnTo>
                  <a:pt x="69555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110701" y="3203797"/>
            <a:ext cx="16662949" cy="1108710"/>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Aileron Bold"/>
                <a:ea typeface="Aileron Bold"/>
                <a:cs typeface="Aileron Bold"/>
                <a:sym typeface="Aileron Bold"/>
              </a:rPr>
              <a:t>1. MICROCONTROLLER:</a:t>
            </a:r>
          </a:p>
          <a:p>
            <a:pPr algn="l">
              <a:lnSpc>
                <a:spcPts val="2940"/>
              </a:lnSpc>
              <a:spcBef>
                <a:spcPct val="0"/>
              </a:spcBef>
            </a:pPr>
            <a:r>
              <a:rPr lang="en-US" b="true" sz="2100">
                <a:solidFill>
                  <a:srgbClr val="000000"/>
                </a:solidFill>
                <a:latin typeface="Aileron Bold"/>
                <a:ea typeface="Aileron Bold"/>
                <a:cs typeface="Aileron Bold"/>
                <a:sym typeface="Aileron Bold"/>
              </a:rPr>
              <a:t>NODEMCU ESP8266 → THE MAIN CONTROLLER, HANDLES SENSOR DATA, WIFI CONNECTIVITY, AND COMMUNICATION WITH THE BLYNK APP.</a:t>
            </a:r>
          </a:p>
        </p:txBody>
      </p:sp>
      <p:sp>
        <p:nvSpPr>
          <p:cNvPr name="Freeform 11" id="11"/>
          <p:cNvSpPr/>
          <p:nvPr/>
        </p:nvSpPr>
        <p:spPr>
          <a:xfrm flipH="false" flipV="false" rot="0">
            <a:off x="1028700" y="4703178"/>
            <a:ext cx="7839113" cy="3840358"/>
          </a:xfrm>
          <a:custGeom>
            <a:avLst/>
            <a:gdLst/>
            <a:ahLst/>
            <a:cxnLst/>
            <a:rect r="r" b="b" t="t" l="l"/>
            <a:pathLst>
              <a:path h="3840358" w="7839113">
                <a:moveTo>
                  <a:pt x="0" y="0"/>
                </a:moveTo>
                <a:lnTo>
                  <a:pt x="7839113" y="0"/>
                </a:lnTo>
                <a:lnTo>
                  <a:pt x="7839113" y="3840357"/>
                </a:lnTo>
                <a:lnTo>
                  <a:pt x="0" y="3840357"/>
                </a:lnTo>
                <a:lnTo>
                  <a:pt x="0" y="0"/>
                </a:lnTo>
                <a:close/>
              </a:path>
            </a:pathLst>
          </a:custGeom>
          <a:blipFill>
            <a:blip r:embed="rId6"/>
            <a:stretch>
              <a:fillRect l="-202" t="-2083" r="-2476" b="0"/>
            </a:stretch>
          </a:blipFill>
        </p:spPr>
      </p:sp>
      <p:sp>
        <p:nvSpPr>
          <p:cNvPr name="TextBox 12" id="12"/>
          <p:cNvSpPr txBox="true"/>
          <p:nvPr/>
        </p:nvSpPr>
        <p:spPr>
          <a:xfrm rot="0">
            <a:off x="9144000" y="4312507"/>
            <a:ext cx="7860571" cy="5194935"/>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Aileron Bold"/>
                <a:ea typeface="Aileron Bold"/>
                <a:cs typeface="Aileron Bold"/>
                <a:sym typeface="Aileron Bold"/>
              </a:rPr>
              <a:t>📡 Function:</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Wi-Fi-enabled microcontroller for data processing and communication.</a:t>
            </a:r>
          </a:p>
          <a:p>
            <a:pPr algn="l">
              <a:lnSpc>
                <a:spcPts val="2940"/>
              </a:lnSpc>
              <a:spcBef>
                <a:spcPct val="0"/>
              </a:spcBef>
            </a:pPr>
            <a:r>
              <a:rPr lang="en-US" b="true" sz="2100">
                <a:solidFill>
                  <a:srgbClr val="000000"/>
                </a:solidFill>
                <a:latin typeface="Aileron Bold"/>
                <a:ea typeface="Aileron Bold"/>
                <a:cs typeface="Aileron Bold"/>
                <a:sym typeface="Aileron Bold"/>
              </a:rPr>
              <a:t>🔥 Working:</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Collects data from DHT11 and IR sensors.</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Fetches outdoor weather data using the OpenWeatherMap API.</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Sends real-time data to the LCD display.</a:t>
            </a:r>
          </a:p>
          <a:p>
            <a:pPr algn="l">
              <a:lnSpc>
                <a:spcPts val="2940"/>
              </a:lnSpc>
              <a:spcBef>
                <a:spcPct val="0"/>
              </a:spcBef>
            </a:pPr>
            <a:r>
              <a:rPr lang="en-US" b="true" sz="2100">
                <a:solidFill>
                  <a:srgbClr val="000000"/>
                </a:solidFill>
                <a:latin typeface="Aileron Bold"/>
                <a:ea typeface="Aileron Bold"/>
                <a:cs typeface="Aileron Bold"/>
                <a:sym typeface="Aileron Bold"/>
              </a:rPr>
              <a:t>💡 Use in Our Project:</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Data Processing: Reads and processes sensor data.</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Weather API Integration: Fetches live outdoor weather data.</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Alert Activation: Triggers LED alerts based on temperature, humidity, and motion conditions.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4350" y="3299513"/>
            <a:ext cx="358694" cy="358694"/>
            <a:chOff x="0" y="0"/>
            <a:chExt cx="94471" cy="94471"/>
          </a:xfrm>
        </p:grpSpPr>
        <p:sp>
          <p:nvSpPr>
            <p:cNvPr name="Freeform 3" id="3"/>
            <p:cNvSpPr/>
            <p:nvPr/>
          </p:nvSpPr>
          <p:spPr>
            <a:xfrm flipH="false" flipV="false" rot="0">
              <a:off x="0" y="0"/>
              <a:ext cx="94471" cy="94471"/>
            </a:xfrm>
            <a:custGeom>
              <a:avLst/>
              <a:gdLst/>
              <a:ahLst/>
              <a:cxnLst/>
              <a:rect r="r" b="b" t="t" l="l"/>
              <a:pathLst>
                <a:path h="94471" w="94471">
                  <a:moveTo>
                    <a:pt x="0" y="0"/>
                  </a:moveTo>
                  <a:lnTo>
                    <a:pt x="94471" y="0"/>
                  </a:lnTo>
                  <a:lnTo>
                    <a:pt x="94471" y="94471"/>
                  </a:lnTo>
                  <a:lnTo>
                    <a:pt x="0" y="94471"/>
                  </a:lnTo>
                  <a:close/>
                </a:path>
              </a:pathLst>
            </a:custGeom>
            <a:solidFill>
              <a:srgbClr val="B1DD85"/>
            </a:solidFill>
          </p:spPr>
        </p:sp>
        <p:sp>
          <p:nvSpPr>
            <p:cNvPr name="TextBox 4" id="4"/>
            <p:cNvSpPr txBox="true"/>
            <p:nvPr/>
          </p:nvSpPr>
          <p:spPr>
            <a:xfrm>
              <a:off x="0" y="-47625"/>
              <a:ext cx="94471" cy="142096"/>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5819800" y="981075"/>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04</a:t>
            </a:r>
          </a:p>
        </p:txBody>
      </p:sp>
      <p:sp>
        <p:nvSpPr>
          <p:cNvPr name="TextBox 6" id="6"/>
          <p:cNvSpPr txBox="true"/>
          <p:nvPr/>
        </p:nvSpPr>
        <p:spPr>
          <a:xfrm rot="0">
            <a:off x="1028700" y="1839974"/>
            <a:ext cx="11166585" cy="1368424"/>
          </a:xfrm>
          <a:prstGeom prst="rect">
            <a:avLst/>
          </a:prstGeom>
        </p:spPr>
        <p:txBody>
          <a:bodyPr anchor="t" rtlCol="false" tIns="0" lIns="0" bIns="0" rIns="0">
            <a:spAutoFit/>
          </a:bodyPr>
          <a:lstStyle/>
          <a:p>
            <a:pPr algn="l">
              <a:lnSpc>
                <a:spcPts val="11200"/>
              </a:lnSpc>
            </a:pPr>
            <a:r>
              <a:rPr lang="en-US" sz="8000">
                <a:solidFill>
                  <a:srgbClr val="000000"/>
                </a:solidFill>
                <a:latin typeface="Anton"/>
                <a:ea typeface="Anton"/>
                <a:cs typeface="Anton"/>
                <a:sym typeface="Anton"/>
              </a:rPr>
              <a:t>COMPONENTS USED - </a:t>
            </a:r>
          </a:p>
        </p:txBody>
      </p:sp>
      <p:sp>
        <p:nvSpPr>
          <p:cNvPr name="Freeform 7" id="7"/>
          <p:cNvSpPr/>
          <p:nvPr/>
        </p:nvSpPr>
        <p:spPr>
          <a:xfrm flipH="false" flipV="false" rot="0">
            <a:off x="13539580" y="1770132"/>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16911521" y="5702144"/>
            <a:ext cx="695559" cy="677854"/>
          </a:xfrm>
          <a:custGeom>
            <a:avLst/>
            <a:gdLst/>
            <a:ahLst/>
            <a:cxnLst/>
            <a:rect r="r" b="b" t="t" l="l"/>
            <a:pathLst>
              <a:path h="677854" w="695559">
                <a:moveTo>
                  <a:pt x="695558" y="0"/>
                </a:moveTo>
                <a:lnTo>
                  <a:pt x="0" y="0"/>
                </a:lnTo>
                <a:lnTo>
                  <a:pt x="0" y="677853"/>
                </a:lnTo>
                <a:lnTo>
                  <a:pt x="695558" y="677853"/>
                </a:lnTo>
                <a:lnTo>
                  <a:pt x="69555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110701" y="3203797"/>
            <a:ext cx="16662949" cy="1108710"/>
          </a:xfrm>
          <a:prstGeom prst="rect">
            <a:avLst/>
          </a:prstGeom>
        </p:spPr>
        <p:txBody>
          <a:bodyPr anchor="t" rtlCol="false" tIns="0" lIns="0" bIns="0" rIns="0">
            <a:spAutoFit/>
          </a:bodyPr>
          <a:lstStyle/>
          <a:p>
            <a:pPr algn="l" marL="453390" indent="-226695" lvl="1">
              <a:lnSpc>
                <a:spcPts val="2940"/>
              </a:lnSpc>
              <a:spcBef>
                <a:spcPct val="0"/>
              </a:spcBef>
              <a:buFont typeface="Arial"/>
              <a:buChar char="•"/>
            </a:pPr>
            <a:r>
              <a:rPr lang="en-US" b="true" sz="2100">
                <a:solidFill>
                  <a:srgbClr val="000000"/>
                </a:solidFill>
                <a:latin typeface="Aileron Bold"/>
                <a:ea typeface="Aileron Bold"/>
                <a:cs typeface="Aileron Bold"/>
                <a:sym typeface="Aileron Bold"/>
              </a:rPr>
              <a:t>2</a:t>
            </a:r>
            <a:r>
              <a:rPr lang="en-US" b="true" sz="2100">
                <a:solidFill>
                  <a:srgbClr val="000000"/>
                </a:solidFill>
                <a:latin typeface="Aileron Bold"/>
                <a:ea typeface="Aileron Bold"/>
                <a:cs typeface="Aileron Bold"/>
                <a:sym typeface="Aileron Bold"/>
              </a:rPr>
              <a:t>. SENSORS:</a:t>
            </a:r>
          </a:p>
          <a:p>
            <a:pPr algn="l" marL="906780" indent="-302260" lvl="2">
              <a:lnSpc>
                <a:spcPts val="2940"/>
              </a:lnSpc>
              <a:spcBef>
                <a:spcPct val="0"/>
              </a:spcBef>
              <a:buFont typeface="Arial"/>
              <a:buChar char="⚬"/>
            </a:pPr>
            <a:r>
              <a:rPr lang="en-US" b="true" sz="2100">
                <a:solidFill>
                  <a:srgbClr val="000000"/>
                </a:solidFill>
                <a:latin typeface="Aileron Bold"/>
                <a:ea typeface="Aileron Bold"/>
                <a:cs typeface="Aileron Bold"/>
                <a:sym typeface="Aileron Bold"/>
              </a:rPr>
              <a:t>DHT11 TEMPERATURE &amp; HUMIDITY SENSOR → MEASURES INDOOR TEMPERATURE &amp; HUMIDITY.</a:t>
            </a:r>
          </a:p>
          <a:p>
            <a:pPr algn="l">
              <a:lnSpc>
                <a:spcPts val="2940"/>
              </a:lnSpc>
              <a:spcBef>
                <a:spcPct val="0"/>
              </a:spcBef>
            </a:pPr>
          </a:p>
        </p:txBody>
      </p:sp>
      <p:sp>
        <p:nvSpPr>
          <p:cNvPr name="TextBox 11" id="11"/>
          <p:cNvSpPr txBox="true"/>
          <p:nvPr/>
        </p:nvSpPr>
        <p:spPr>
          <a:xfrm rot="0">
            <a:off x="6279034" y="4264882"/>
            <a:ext cx="10121796" cy="5566410"/>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Aileron Bold"/>
                <a:ea typeface="Aileron Bold"/>
                <a:cs typeface="Aileron Bold"/>
                <a:sym typeface="Aileron Bold"/>
              </a:rPr>
              <a:t>📡 Function:</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M</a:t>
            </a:r>
            <a:r>
              <a:rPr lang="en-US" b="true" sz="2100">
                <a:solidFill>
                  <a:srgbClr val="000000"/>
                </a:solidFill>
                <a:latin typeface="Aileron Bold"/>
                <a:ea typeface="Aileron Bold"/>
                <a:cs typeface="Aileron Bold"/>
                <a:sym typeface="Aileron Bold"/>
              </a:rPr>
              <a:t>easures temperature and humidity levels.</a:t>
            </a:r>
          </a:p>
          <a:p>
            <a:pPr algn="l">
              <a:lnSpc>
                <a:spcPts val="2940"/>
              </a:lnSpc>
            </a:pPr>
          </a:p>
          <a:p>
            <a:pPr algn="l">
              <a:lnSpc>
                <a:spcPts val="2940"/>
              </a:lnSpc>
              <a:spcBef>
                <a:spcPct val="0"/>
              </a:spcBef>
            </a:pPr>
            <a:r>
              <a:rPr lang="en-US" b="true" sz="2100">
                <a:solidFill>
                  <a:srgbClr val="000000"/>
                </a:solidFill>
                <a:latin typeface="Aileron Bold"/>
                <a:ea typeface="Aileron Bold"/>
                <a:cs typeface="Aileron Bold"/>
                <a:sym typeface="Aileron Bold"/>
              </a:rPr>
              <a:t>🔥 Working:</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Us</a:t>
            </a:r>
            <a:r>
              <a:rPr lang="en-US" b="true" sz="2100">
                <a:solidFill>
                  <a:srgbClr val="000000"/>
                </a:solidFill>
                <a:latin typeface="Aileron Bold"/>
                <a:ea typeface="Aileron Bold"/>
                <a:cs typeface="Aileron Bold"/>
                <a:sym typeface="Aileron Bold"/>
              </a:rPr>
              <a:t>es a thermistor to detect temperature.</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Uses a capacitive humidity sensor to measure moisture in the air.</a:t>
            </a:r>
          </a:p>
          <a:p>
            <a:pPr algn="l">
              <a:lnSpc>
                <a:spcPts val="2940"/>
              </a:lnSpc>
            </a:pPr>
          </a:p>
          <a:p>
            <a:pPr algn="l">
              <a:lnSpc>
                <a:spcPts val="2940"/>
              </a:lnSpc>
              <a:spcBef>
                <a:spcPct val="0"/>
              </a:spcBef>
            </a:pPr>
            <a:r>
              <a:rPr lang="en-US" b="true" sz="2100">
                <a:solidFill>
                  <a:srgbClr val="000000"/>
                </a:solidFill>
                <a:latin typeface="Aileron Bold"/>
                <a:ea typeface="Aileron Bold"/>
                <a:cs typeface="Aileron Bold"/>
                <a:sym typeface="Aileron Bold"/>
              </a:rPr>
              <a:t>💡 Use in Our Project:</a:t>
            </a:r>
          </a:p>
          <a:p>
            <a:pPr algn="l" marL="906780" indent="-453390" lvl="1">
              <a:lnSpc>
                <a:spcPts val="2940"/>
              </a:lnSpc>
              <a:buFont typeface="Arial"/>
              <a:buChar char="•"/>
            </a:pPr>
            <a:r>
              <a:rPr lang="en-US" b="true" sz="2100">
                <a:solidFill>
                  <a:srgbClr val="000000"/>
                </a:solidFill>
                <a:latin typeface="Aileron Bold"/>
                <a:ea typeface="Aileron Bold"/>
                <a:cs typeface="Aileron Bold"/>
                <a:sym typeface="Aileron Bold"/>
              </a:rPr>
              <a:t>Temper</a:t>
            </a:r>
            <a:r>
              <a:rPr lang="en-US" b="true" sz="2100">
                <a:solidFill>
                  <a:srgbClr val="000000"/>
                </a:solidFill>
                <a:latin typeface="Aileron Bold"/>
                <a:ea typeface="Aileron Bold"/>
                <a:cs typeface="Aileron Bold"/>
                <a:sym typeface="Aileron Bold"/>
              </a:rPr>
              <a:t>ature Monitoring: Tracks indoor temperature.</a:t>
            </a:r>
          </a:p>
          <a:p>
            <a:pPr algn="l" marL="906780" indent="-453390" lvl="1">
              <a:lnSpc>
                <a:spcPts val="2940"/>
              </a:lnSpc>
              <a:buFont typeface="Arial"/>
              <a:buChar char="•"/>
            </a:pPr>
            <a:r>
              <a:rPr lang="en-US" b="true" sz="2100">
                <a:solidFill>
                  <a:srgbClr val="000000"/>
                </a:solidFill>
                <a:latin typeface="Aileron Bold"/>
                <a:ea typeface="Aileron Bold"/>
                <a:cs typeface="Aileron Bold"/>
                <a:sym typeface="Aileron Bold"/>
              </a:rPr>
              <a:t>Humidity Monitoring: Measures indoor humidity levels.</a:t>
            </a:r>
          </a:p>
          <a:p>
            <a:pPr algn="l" marL="906780" indent="-453390" lvl="1">
              <a:lnSpc>
                <a:spcPts val="2940"/>
              </a:lnSpc>
              <a:buFont typeface="Arial"/>
              <a:buChar char="•"/>
            </a:pPr>
            <a:r>
              <a:rPr lang="en-US" b="true" sz="2100">
                <a:solidFill>
                  <a:srgbClr val="000000"/>
                </a:solidFill>
                <a:latin typeface="Aileron Bold"/>
                <a:ea typeface="Aileron Bold"/>
                <a:cs typeface="Aileron Bold"/>
                <a:sym typeface="Aileron Bold"/>
              </a:rPr>
              <a:t>LED Alerts:</a:t>
            </a:r>
          </a:p>
          <a:p>
            <a:pPr algn="l" marL="1360170" indent="-340042" lvl="3">
              <a:lnSpc>
                <a:spcPts val="2940"/>
              </a:lnSpc>
              <a:buFont typeface="Arial"/>
              <a:buChar char="￭"/>
            </a:pPr>
            <a:r>
              <a:rPr lang="en-US" b="true" sz="2100">
                <a:solidFill>
                  <a:srgbClr val="000000"/>
                </a:solidFill>
                <a:latin typeface="Aileron Bold"/>
                <a:ea typeface="Aileron Bold"/>
                <a:cs typeface="Aileron Bold"/>
                <a:sym typeface="Aileron Bold"/>
              </a:rPr>
              <a:t>Orange LED (D3): Activates when indoor vs. outdoor Humidity difference &gt; 3°C.</a:t>
            </a:r>
          </a:p>
          <a:p>
            <a:pPr algn="l" marL="1360170" indent="-340042" lvl="3">
              <a:lnSpc>
                <a:spcPts val="2940"/>
              </a:lnSpc>
              <a:buFont typeface="Arial"/>
              <a:buChar char="￭"/>
            </a:pPr>
            <a:r>
              <a:rPr lang="en-US" b="true" sz="2100">
                <a:solidFill>
                  <a:srgbClr val="000000"/>
                </a:solidFill>
                <a:latin typeface="Aileron Bold"/>
                <a:ea typeface="Aileron Bold"/>
                <a:cs typeface="Aileron Bold"/>
                <a:sym typeface="Aileron Bold"/>
              </a:rPr>
              <a:t>Yellow LED (D1): Activates when indoor vs. outdoor Temperature difference &gt; 10%.</a:t>
            </a:r>
          </a:p>
        </p:txBody>
      </p:sp>
      <p:sp>
        <p:nvSpPr>
          <p:cNvPr name="Freeform 12" id="12"/>
          <p:cNvSpPr/>
          <p:nvPr/>
        </p:nvSpPr>
        <p:spPr>
          <a:xfrm flipH="false" flipV="false" rot="0">
            <a:off x="2129069" y="4560360"/>
            <a:ext cx="3639274" cy="3639274"/>
          </a:xfrm>
          <a:custGeom>
            <a:avLst/>
            <a:gdLst/>
            <a:ahLst/>
            <a:cxnLst/>
            <a:rect r="r" b="b" t="t" l="l"/>
            <a:pathLst>
              <a:path h="3639274" w="3639274">
                <a:moveTo>
                  <a:pt x="0" y="0"/>
                </a:moveTo>
                <a:lnTo>
                  <a:pt x="3639274" y="0"/>
                </a:lnTo>
                <a:lnTo>
                  <a:pt x="3639274" y="3639275"/>
                </a:lnTo>
                <a:lnTo>
                  <a:pt x="0" y="3639275"/>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4350" y="3299513"/>
            <a:ext cx="358694" cy="358694"/>
            <a:chOff x="0" y="0"/>
            <a:chExt cx="94471" cy="94471"/>
          </a:xfrm>
        </p:grpSpPr>
        <p:sp>
          <p:nvSpPr>
            <p:cNvPr name="Freeform 3" id="3"/>
            <p:cNvSpPr/>
            <p:nvPr/>
          </p:nvSpPr>
          <p:spPr>
            <a:xfrm flipH="false" flipV="false" rot="0">
              <a:off x="0" y="0"/>
              <a:ext cx="94471" cy="94471"/>
            </a:xfrm>
            <a:custGeom>
              <a:avLst/>
              <a:gdLst/>
              <a:ahLst/>
              <a:cxnLst/>
              <a:rect r="r" b="b" t="t" l="l"/>
              <a:pathLst>
                <a:path h="94471" w="94471">
                  <a:moveTo>
                    <a:pt x="0" y="0"/>
                  </a:moveTo>
                  <a:lnTo>
                    <a:pt x="94471" y="0"/>
                  </a:lnTo>
                  <a:lnTo>
                    <a:pt x="94471" y="94471"/>
                  </a:lnTo>
                  <a:lnTo>
                    <a:pt x="0" y="94471"/>
                  </a:lnTo>
                  <a:close/>
                </a:path>
              </a:pathLst>
            </a:custGeom>
            <a:solidFill>
              <a:srgbClr val="B1DD85"/>
            </a:solidFill>
          </p:spPr>
        </p:sp>
        <p:sp>
          <p:nvSpPr>
            <p:cNvPr name="TextBox 4" id="4"/>
            <p:cNvSpPr txBox="true"/>
            <p:nvPr/>
          </p:nvSpPr>
          <p:spPr>
            <a:xfrm>
              <a:off x="0" y="-47625"/>
              <a:ext cx="94471" cy="142096"/>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5819800" y="981075"/>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05</a:t>
            </a:r>
          </a:p>
        </p:txBody>
      </p:sp>
      <p:sp>
        <p:nvSpPr>
          <p:cNvPr name="TextBox 6" id="6"/>
          <p:cNvSpPr txBox="true"/>
          <p:nvPr/>
        </p:nvSpPr>
        <p:spPr>
          <a:xfrm rot="0">
            <a:off x="1028700" y="1839974"/>
            <a:ext cx="11166585" cy="1368424"/>
          </a:xfrm>
          <a:prstGeom prst="rect">
            <a:avLst/>
          </a:prstGeom>
        </p:spPr>
        <p:txBody>
          <a:bodyPr anchor="t" rtlCol="false" tIns="0" lIns="0" bIns="0" rIns="0">
            <a:spAutoFit/>
          </a:bodyPr>
          <a:lstStyle/>
          <a:p>
            <a:pPr algn="l">
              <a:lnSpc>
                <a:spcPts val="11200"/>
              </a:lnSpc>
            </a:pPr>
            <a:r>
              <a:rPr lang="en-US" sz="8000">
                <a:solidFill>
                  <a:srgbClr val="000000"/>
                </a:solidFill>
                <a:latin typeface="Anton"/>
                <a:ea typeface="Anton"/>
                <a:cs typeface="Anton"/>
                <a:sym typeface="Anton"/>
              </a:rPr>
              <a:t>COMPONENTS USED - </a:t>
            </a:r>
          </a:p>
        </p:txBody>
      </p:sp>
      <p:sp>
        <p:nvSpPr>
          <p:cNvPr name="Freeform 7" id="7"/>
          <p:cNvSpPr/>
          <p:nvPr/>
        </p:nvSpPr>
        <p:spPr>
          <a:xfrm flipH="false" flipV="false" rot="0">
            <a:off x="13539580" y="1770132"/>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16911521" y="5702144"/>
            <a:ext cx="695559" cy="677854"/>
          </a:xfrm>
          <a:custGeom>
            <a:avLst/>
            <a:gdLst/>
            <a:ahLst/>
            <a:cxnLst/>
            <a:rect r="r" b="b" t="t" l="l"/>
            <a:pathLst>
              <a:path h="677854" w="695559">
                <a:moveTo>
                  <a:pt x="695558" y="0"/>
                </a:moveTo>
                <a:lnTo>
                  <a:pt x="0" y="0"/>
                </a:lnTo>
                <a:lnTo>
                  <a:pt x="0" y="677853"/>
                </a:lnTo>
                <a:lnTo>
                  <a:pt x="695558" y="677853"/>
                </a:lnTo>
                <a:lnTo>
                  <a:pt x="69555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110701" y="3203797"/>
            <a:ext cx="16662949" cy="1108710"/>
          </a:xfrm>
          <a:prstGeom prst="rect">
            <a:avLst/>
          </a:prstGeom>
        </p:spPr>
        <p:txBody>
          <a:bodyPr anchor="t" rtlCol="false" tIns="0" lIns="0" bIns="0" rIns="0">
            <a:spAutoFit/>
          </a:bodyPr>
          <a:lstStyle/>
          <a:p>
            <a:pPr algn="l" marL="453390" indent="-226695" lvl="1">
              <a:lnSpc>
                <a:spcPts val="2940"/>
              </a:lnSpc>
              <a:spcBef>
                <a:spcPct val="0"/>
              </a:spcBef>
              <a:buFont typeface="Arial"/>
              <a:buChar char="•"/>
            </a:pPr>
            <a:r>
              <a:rPr lang="en-US" b="true" sz="2100">
                <a:solidFill>
                  <a:srgbClr val="000000"/>
                </a:solidFill>
                <a:latin typeface="Aileron Bold"/>
                <a:ea typeface="Aileron Bold"/>
                <a:cs typeface="Aileron Bold"/>
                <a:sym typeface="Aileron Bold"/>
              </a:rPr>
              <a:t>2</a:t>
            </a:r>
            <a:r>
              <a:rPr lang="en-US" b="true" sz="2100">
                <a:solidFill>
                  <a:srgbClr val="000000"/>
                </a:solidFill>
                <a:latin typeface="Aileron Bold"/>
                <a:ea typeface="Aileron Bold"/>
                <a:cs typeface="Aileron Bold"/>
                <a:sym typeface="Aileron Bold"/>
              </a:rPr>
              <a:t>. SENSORS:</a:t>
            </a:r>
          </a:p>
          <a:p>
            <a:pPr algn="l" marL="906780" indent="-302260" lvl="2">
              <a:lnSpc>
                <a:spcPts val="2940"/>
              </a:lnSpc>
              <a:spcBef>
                <a:spcPct val="0"/>
              </a:spcBef>
              <a:buFont typeface="Arial"/>
              <a:buChar char="⚬"/>
            </a:pPr>
            <a:r>
              <a:rPr lang="en-US" b="true" sz="2100">
                <a:solidFill>
                  <a:srgbClr val="000000"/>
                </a:solidFill>
                <a:latin typeface="Aileron Bold"/>
                <a:ea typeface="Aileron Bold"/>
                <a:cs typeface="Aileron Bold"/>
                <a:sym typeface="Aileron Bold"/>
              </a:rPr>
              <a:t>IR</a:t>
            </a:r>
            <a:r>
              <a:rPr lang="en-US" b="true" sz="2100">
                <a:solidFill>
                  <a:srgbClr val="000000"/>
                </a:solidFill>
                <a:latin typeface="Aileron Bold"/>
                <a:ea typeface="Aileron Bold"/>
                <a:cs typeface="Aileron Bold"/>
                <a:sym typeface="Aileron Bold"/>
              </a:rPr>
              <a:t> MOTION SENSOR → DETECTS MOTION AND TRIGGERS ALERTS OR ACTIONS.</a:t>
            </a:r>
          </a:p>
          <a:p>
            <a:pPr algn="l">
              <a:lnSpc>
                <a:spcPts val="2940"/>
              </a:lnSpc>
              <a:spcBef>
                <a:spcPct val="0"/>
              </a:spcBef>
            </a:pPr>
          </a:p>
        </p:txBody>
      </p:sp>
      <p:sp>
        <p:nvSpPr>
          <p:cNvPr name="TextBox 11" id="11"/>
          <p:cNvSpPr txBox="true"/>
          <p:nvPr/>
        </p:nvSpPr>
        <p:spPr>
          <a:xfrm rot="0">
            <a:off x="7137504" y="4349115"/>
            <a:ext cx="10469576" cy="4451985"/>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Aileron Bold"/>
                <a:ea typeface="Aileron Bold"/>
                <a:cs typeface="Aileron Bold"/>
                <a:sym typeface="Aileron Bold"/>
              </a:rPr>
              <a:t>📡 Function:</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D</a:t>
            </a:r>
            <a:r>
              <a:rPr lang="en-US" b="true" sz="2100">
                <a:solidFill>
                  <a:srgbClr val="000000"/>
                </a:solidFill>
                <a:latin typeface="Aileron Bold"/>
                <a:ea typeface="Aileron Bold"/>
                <a:cs typeface="Aileron Bold"/>
                <a:sym typeface="Aileron Bold"/>
              </a:rPr>
              <a:t>etects motion by emitting and receiving infrared rays.</a:t>
            </a:r>
          </a:p>
          <a:p>
            <a:pPr algn="l">
              <a:lnSpc>
                <a:spcPts val="2940"/>
              </a:lnSpc>
            </a:pPr>
          </a:p>
          <a:p>
            <a:pPr algn="l">
              <a:lnSpc>
                <a:spcPts val="2940"/>
              </a:lnSpc>
              <a:spcBef>
                <a:spcPct val="0"/>
              </a:spcBef>
            </a:pPr>
            <a:r>
              <a:rPr lang="en-US" b="true" sz="2100">
                <a:solidFill>
                  <a:srgbClr val="000000"/>
                </a:solidFill>
                <a:latin typeface="Aileron Bold"/>
                <a:ea typeface="Aileron Bold"/>
                <a:cs typeface="Aileron Bold"/>
                <a:sym typeface="Aileron Bold"/>
              </a:rPr>
              <a:t>🔥 Working:</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Emit</a:t>
            </a:r>
            <a:r>
              <a:rPr lang="en-US" b="true" sz="2100">
                <a:solidFill>
                  <a:srgbClr val="000000"/>
                </a:solidFill>
                <a:latin typeface="Aileron Bold"/>
                <a:ea typeface="Aileron Bold"/>
                <a:cs typeface="Aileron Bold"/>
                <a:sym typeface="Aileron Bold"/>
              </a:rPr>
              <a:t>s infrared rays and detects reflections from objects.</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Triggers an alert when motion is detected.</a:t>
            </a:r>
          </a:p>
          <a:p>
            <a:pPr algn="l">
              <a:lnSpc>
                <a:spcPts val="2940"/>
              </a:lnSpc>
            </a:pPr>
          </a:p>
          <a:p>
            <a:pPr algn="l">
              <a:lnSpc>
                <a:spcPts val="2940"/>
              </a:lnSpc>
              <a:spcBef>
                <a:spcPct val="0"/>
              </a:spcBef>
            </a:pPr>
            <a:r>
              <a:rPr lang="en-US" b="true" sz="2100">
                <a:solidFill>
                  <a:srgbClr val="000000"/>
                </a:solidFill>
                <a:latin typeface="Aileron Bold"/>
                <a:ea typeface="Aileron Bold"/>
                <a:cs typeface="Aileron Bold"/>
                <a:sym typeface="Aileron Bold"/>
              </a:rPr>
              <a:t>💡 Use in Our Project:</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Motion Detection: Identifies movement in the area.</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LED Alert: Activates the blue LED (D2) when motion is detected.</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Enhanced Security: Helps in home security and smart monitoring by detecting unauthorized motion.</a:t>
            </a:r>
          </a:p>
        </p:txBody>
      </p:sp>
      <p:sp>
        <p:nvSpPr>
          <p:cNvPr name="Freeform 12" id="12"/>
          <p:cNvSpPr/>
          <p:nvPr/>
        </p:nvSpPr>
        <p:spPr>
          <a:xfrm flipH="false" flipV="false" rot="0">
            <a:off x="220241" y="4903071"/>
            <a:ext cx="6391752" cy="3920866"/>
          </a:xfrm>
          <a:custGeom>
            <a:avLst/>
            <a:gdLst/>
            <a:ahLst/>
            <a:cxnLst/>
            <a:rect r="r" b="b" t="t" l="l"/>
            <a:pathLst>
              <a:path h="3920866" w="6391752">
                <a:moveTo>
                  <a:pt x="0" y="0"/>
                </a:moveTo>
                <a:lnTo>
                  <a:pt x="6391751" y="0"/>
                </a:lnTo>
                <a:lnTo>
                  <a:pt x="6391751" y="3920866"/>
                </a:lnTo>
                <a:lnTo>
                  <a:pt x="0" y="3920866"/>
                </a:lnTo>
                <a:lnTo>
                  <a:pt x="0" y="0"/>
                </a:lnTo>
                <a:close/>
              </a:path>
            </a:pathLst>
          </a:custGeom>
          <a:blipFill>
            <a:blip r:embed="rId6"/>
            <a:stretch>
              <a:fillRect l="0" t="-9370" r="0" b="-937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4350" y="3299513"/>
            <a:ext cx="358694" cy="358694"/>
            <a:chOff x="0" y="0"/>
            <a:chExt cx="94471" cy="94471"/>
          </a:xfrm>
        </p:grpSpPr>
        <p:sp>
          <p:nvSpPr>
            <p:cNvPr name="Freeform 3" id="3"/>
            <p:cNvSpPr/>
            <p:nvPr/>
          </p:nvSpPr>
          <p:spPr>
            <a:xfrm flipH="false" flipV="false" rot="0">
              <a:off x="0" y="0"/>
              <a:ext cx="94471" cy="94471"/>
            </a:xfrm>
            <a:custGeom>
              <a:avLst/>
              <a:gdLst/>
              <a:ahLst/>
              <a:cxnLst/>
              <a:rect r="r" b="b" t="t" l="l"/>
              <a:pathLst>
                <a:path h="94471" w="94471">
                  <a:moveTo>
                    <a:pt x="0" y="0"/>
                  </a:moveTo>
                  <a:lnTo>
                    <a:pt x="94471" y="0"/>
                  </a:lnTo>
                  <a:lnTo>
                    <a:pt x="94471" y="94471"/>
                  </a:lnTo>
                  <a:lnTo>
                    <a:pt x="0" y="94471"/>
                  </a:lnTo>
                  <a:close/>
                </a:path>
              </a:pathLst>
            </a:custGeom>
            <a:solidFill>
              <a:srgbClr val="B1DD85"/>
            </a:solidFill>
          </p:spPr>
        </p:sp>
        <p:sp>
          <p:nvSpPr>
            <p:cNvPr name="TextBox 4" id="4"/>
            <p:cNvSpPr txBox="true"/>
            <p:nvPr/>
          </p:nvSpPr>
          <p:spPr>
            <a:xfrm>
              <a:off x="0" y="-47625"/>
              <a:ext cx="94471" cy="142096"/>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3539580" y="1770132"/>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6911521" y="5702144"/>
            <a:ext cx="695559" cy="677854"/>
          </a:xfrm>
          <a:custGeom>
            <a:avLst/>
            <a:gdLst/>
            <a:ahLst/>
            <a:cxnLst/>
            <a:rect r="r" b="b" t="t" l="l"/>
            <a:pathLst>
              <a:path h="677854" w="695559">
                <a:moveTo>
                  <a:pt x="695558" y="0"/>
                </a:moveTo>
                <a:lnTo>
                  <a:pt x="0" y="0"/>
                </a:lnTo>
                <a:lnTo>
                  <a:pt x="0" y="677853"/>
                </a:lnTo>
                <a:lnTo>
                  <a:pt x="695558" y="677853"/>
                </a:lnTo>
                <a:lnTo>
                  <a:pt x="69555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950279" y="1346835"/>
            <a:ext cx="4656800" cy="8698756"/>
          </a:xfrm>
          <a:custGeom>
            <a:avLst/>
            <a:gdLst/>
            <a:ahLst/>
            <a:cxnLst/>
            <a:rect r="r" b="b" t="t" l="l"/>
            <a:pathLst>
              <a:path h="8698756" w="4656800">
                <a:moveTo>
                  <a:pt x="0" y="0"/>
                </a:moveTo>
                <a:lnTo>
                  <a:pt x="4656800" y="0"/>
                </a:lnTo>
                <a:lnTo>
                  <a:pt x="4656800" y="8698756"/>
                </a:lnTo>
                <a:lnTo>
                  <a:pt x="0" y="8698756"/>
                </a:lnTo>
                <a:lnTo>
                  <a:pt x="0" y="0"/>
                </a:lnTo>
                <a:close/>
              </a:path>
            </a:pathLst>
          </a:custGeom>
          <a:blipFill>
            <a:blip r:embed="rId6"/>
            <a:stretch>
              <a:fillRect l="0" t="-5493" r="0" b="-13471"/>
            </a:stretch>
          </a:blipFill>
        </p:spPr>
      </p:sp>
      <p:sp>
        <p:nvSpPr>
          <p:cNvPr name="Freeform 9" id="9"/>
          <p:cNvSpPr/>
          <p:nvPr/>
        </p:nvSpPr>
        <p:spPr>
          <a:xfrm flipH="false" flipV="false" rot="0">
            <a:off x="1110701" y="5702144"/>
            <a:ext cx="11301259" cy="4026074"/>
          </a:xfrm>
          <a:custGeom>
            <a:avLst/>
            <a:gdLst/>
            <a:ahLst/>
            <a:cxnLst/>
            <a:rect r="r" b="b" t="t" l="l"/>
            <a:pathLst>
              <a:path h="4026074" w="11301259">
                <a:moveTo>
                  <a:pt x="0" y="0"/>
                </a:moveTo>
                <a:lnTo>
                  <a:pt x="11301259" y="0"/>
                </a:lnTo>
                <a:lnTo>
                  <a:pt x="11301259" y="4026073"/>
                </a:lnTo>
                <a:lnTo>
                  <a:pt x="0" y="4026073"/>
                </a:lnTo>
                <a:lnTo>
                  <a:pt x="0" y="0"/>
                </a:lnTo>
                <a:close/>
              </a:path>
            </a:pathLst>
          </a:custGeom>
          <a:blipFill>
            <a:blip r:embed="rId7"/>
            <a:stretch>
              <a:fillRect l="0" t="0" r="0" b="0"/>
            </a:stretch>
          </a:blipFill>
        </p:spPr>
      </p:sp>
      <p:sp>
        <p:nvSpPr>
          <p:cNvPr name="TextBox 10" id="10"/>
          <p:cNvSpPr txBox="true"/>
          <p:nvPr/>
        </p:nvSpPr>
        <p:spPr>
          <a:xfrm rot="0">
            <a:off x="1110701" y="3203797"/>
            <a:ext cx="11084584" cy="2966085"/>
          </a:xfrm>
          <a:prstGeom prst="rect">
            <a:avLst/>
          </a:prstGeom>
        </p:spPr>
        <p:txBody>
          <a:bodyPr anchor="t" rtlCol="false" tIns="0" lIns="0" bIns="0" rIns="0">
            <a:spAutoFit/>
          </a:bodyPr>
          <a:lstStyle/>
          <a:p>
            <a:pPr algn="l" marL="453390" indent="-226695" lvl="1">
              <a:lnSpc>
                <a:spcPts val="2940"/>
              </a:lnSpc>
              <a:spcBef>
                <a:spcPct val="0"/>
              </a:spcBef>
              <a:buFont typeface="Arial"/>
              <a:buChar char="•"/>
            </a:pPr>
            <a:r>
              <a:rPr lang="en-US" b="true" sz="2100">
                <a:solidFill>
                  <a:srgbClr val="000000"/>
                </a:solidFill>
                <a:latin typeface="Aileron Bold"/>
                <a:ea typeface="Aileron Bold"/>
                <a:cs typeface="Aileron Bold"/>
                <a:sym typeface="Aileron Bold"/>
              </a:rPr>
              <a:t>3</a:t>
            </a:r>
            <a:r>
              <a:rPr lang="en-US" b="true" sz="2100">
                <a:solidFill>
                  <a:srgbClr val="000000"/>
                </a:solidFill>
                <a:latin typeface="Aileron Bold"/>
                <a:ea typeface="Aileron Bold"/>
                <a:cs typeface="Aileron Bold"/>
                <a:sym typeface="Aileron Bold"/>
              </a:rPr>
              <a:t>. OUTPUT COMPONENTS:</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3 LEDS → VISUAL INDICATORS FOR DIFFERENT CONDITIONS:</a:t>
            </a:r>
          </a:p>
          <a:p>
            <a:pPr algn="l" marL="1360170" indent="-340042" lvl="3">
              <a:lnSpc>
                <a:spcPts val="2940"/>
              </a:lnSpc>
              <a:buFont typeface="Arial"/>
              <a:buChar char="￭"/>
            </a:pPr>
            <a:r>
              <a:rPr lang="en-US" b="true" sz="2100">
                <a:solidFill>
                  <a:srgbClr val="000000"/>
                </a:solidFill>
                <a:latin typeface="Aileron Bold"/>
                <a:ea typeface="Aileron Bold"/>
                <a:cs typeface="Aileron Bold"/>
                <a:sym typeface="Aileron Bold"/>
              </a:rPr>
              <a:t>ORANGE LED (D3) → HUMIDITY ALERT.</a:t>
            </a:r>
          </a:p>
          <a:p>
            <a:pPr algn="l" marL="1360170" indent="-340042" lvl="3">
              <a:lnSpc>
                <a:spcPts val="2940"/>
              </a:lnSpc>
              <a:buFont typeface="Arial"/>
              <a:buChar char="￭"/>
            </a:pPr>
            <a:r>
              <a:rPr lang="en-US" b="true" sz="2100">
                <a:solidFill>
                  <a:srgbClr val="000000"/>
                </a:solidFill>
                <a:latin typeface="Aileron Bold"/>
                <a:ea typeface="Aileron Bold"/>
                <a:cs typeface="Aileron Bold"/>
                <a:sym typeface="Aileron Bold"/>
              </a:rPr>
              <a:t>YELLOW LED (D1) → TEMPERATURE  ALERT.</a:t>
            </a:r>
          </a:p>
          <a:p>
            <a:pPr algn="l" marL="1360170" indent="-340042" lvl="3">
              <a:lnSpc>
                <a:spcPts val="2940"/>
              </a:lnSpc>
              <a:buFont typeface="Arial"/>
              <a:buChar char="￭"/>
            </a:pPr>
            <a:r>
              <a:rPr lang="en-US" b="true" sz="2100">
                <a:solidFill>
                  <a:srgbClr val="000000"/>
                </a:solidFill>
                <a:latin typeface="Aileron Bold"/>
                <a:ea typeface="Aileron Bold"/>
                <a:cs typeface="Aileron Bold"/>
                <a:sym typeface="Aileron Bold"/>
              </a:rPr>
              <a:t>BLUE LED (D2) → MOTION DETECTION.</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BLYNK APP → DISPLAYS REAL-TIME DATA, ALERTS  VIA SMARTPHONE.</a:t>
            </a:r>
          </a:p>
          <a:p>
            <a:pPr algn="l">
              <a:lnSpc>
                <a:spcPts val="2940"/>
              </a:lnSpc>
            </a:pPr>
          </a:p>
          <a:p>
            <a:pPr algn="l">
              <a:lnSpc>
                <a:spcPts val="2940"/>
              </a:lnSpc>
              <a:spcBef>
                <a:spcPct val="0"/>
              </a:spcBef>
            </a:pPr>
          </a:p>
        </p:txBody>
      </p:sp>
      <p:sp>
        <p:nvSpPr>
          <p:cNvPr name="TextBox 11" id="11"/>
          <p:cNvSpPr txBox="true"/>
          <p:nvPr/>
        </p:nvSpPr>
        <p:spPr>
          <a:xfrm rot="0">
            <a:off x="15819800" y="981075"/>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06</a:t>
            </a:r>
          </a:p>
        </p:txBody>
      </p:sp>
      <p:sp>
        <p:nvSpPr>
          <p:cNvPr name="TextBox 12" id="12"/>
          <p:cNvSpPr txBox="true"/>
          <p:nvPr/>
        </p:nvSpPr>
        <p:spPr>
          <a:xfrm rot="0">
            <a:off x="1028700" y="1839974"/>
            <a:ext cx="11166585" cy="1368424"/>
          </a:xfrm>
          <a:prstGeom prst="rect">
            <a:avLst/>
          </a:prstGeom>
        </p:spPr>
        <p:txBody>
          <a:bodyPr anchor="t" rtlCol="false" tIns="0" lIns="0" bIns="0" rIns="0">
            <a:spAutoFit/>
          </a:bodyPr>
          <a:lstStyle/>
          <a:p>
            <a:pPr algn="l">
              <a:lnSpc>
                <a:spcPts val="11200"/>
              </a:lnSpc>
            </a:pPr>
            <a:r>
              <a:rPr lang="en-US" sz="8000">
                <a:solidFill>
                  <a:srgbClr val="000000"/>
                </a:solidFill>
                <a:latin typeface="Anton"/>
                <a:ea typeface="Anton"/>
                <a:cs typeface="Anton"/>
                <a:sym typeface="Anton"/>
              </a:rPr>
              <a:t>COMPONENTS USED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4350" y="3299513"/>
            <a:ext cx="358694" cy="358694"/>
            <a:chOff x="0" y="0"/>
            <a:chExt cx="94471" cy="94471"/>
          </a:xfrm>
        </p:grpSpPr>
        <p:sp>
          <p:nvSpPr>
            <p:cNvPr name="Freeform 3" id="3"/>
            <p:cNvSpPr/>
            <p:nvPr/>
          </p:nvSpPr>
          <p:spPr>
            <a:xfrm flipH="false" flipV="false" rot="0">
              <a:off x="0" y="0"/>
              <a:ext cx="94471" cy="94471"/>
            </a:xfrm>
            <a:custGeom>
              <a:avLst/>
              <a:gdLst/>
              <a:ahLst/>
              <a:cxnLst/>
              <a:rect r="r" b="b" t="t" l="l"/>
              <a:pathLst>
                <a:path h="94471" w="94471">
                  <a:moveTo>
                    <a:pt x="0" y="0"/>
                  </a:moveTo>
                  <a:lnTo>
                    <a:pt x="94471" y="0"/>
                  </a:lnTo>
                  <a:lnTo>
                    <a:pt x="94471" y="94471"/>
                  </a:lnTo>
                  <a:lnTo>
                    <a:pt x="0" y="94471"/>
                  </a:lnTo>
                  <a:close/>
                </a:path>
              </a:pathLst>
            </a:custGeom>
            <a:solidFill>
              <a:srgbClr val="B1DD85"/>
            </a:solidFill>
          </p:spPr>
        </p:sp>
        <p:sp>
          <p:nvSpPr>
            <p:cNvPr name="TextBox 4" id="4"/>
            <p:cNvSpPr txBox="true"/>
            <p:nvPr/>
          </p:nvSpPr>
          <p:spPr>
            <a:xfrm>
              <a:off x="0" y="-47625"/>
              <a:ext cx="94471" cy="142096"/>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3539580" y="1770132"/>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6911521" y="5702144"/>
            <a:ext cx="695559" cy="677854"/>
          </a:xfrm>
          <a:custGeom>
            <a:avLst/>
            <a:gdLst/>
            <a:ahLst/>
            <a:cxnLst/>
            <a:rect r="r" b="b" t="t" l="l"/>
            <a:pathLst>
              <a:path h="677854" w="695559">
                <a:moveTo>
                  <a:pt x="695558" y="0"/>
                </a:moveTo>
                <a:lnTo>
                  <a:pt x="0" y="0"/>
                </a:lnTo>
                <a:lnTo>
                  <a:pt x="0" y="677853"/>
                </a:lnTo>
                <a:lnTo>
                  <a:pt x="695558" y="677853"/>
                </a:lnTo>
                <a:lnTo>
                  <a:pt x="69555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075354" y="2930706"/>
            <a:ext cx="6327594" cy="6327594"/>
          </a:xfrm>
          <a:custGeom>
            <a:avLst/>
            <a:gdLst/>
            <a:ahLst/>
            <a:cxnLst/>
            <a:rect r="r" b="b" t="t" l="l"/>
            <a:pathLst>
              <a:path h="6327594" w="6327594">
                <a:moveTo>
                  <a:pt x="0" y="0"/>
                </a:moveTo>
                <a:lnTo>
                  <a:pt x="6327594" y="0"/>
                </a:lnTo>
                <a:lnTo>
                  <a:pt x="6327594" y="6327594"/>
                </a:lnTo>
                <a:lnTo>
                  <a:pt x="0" y="6327594"/>
                </a:lnTo>
                <a:lnTo>
                  <a:pt x="0" y="0"/>
                </a:lnTo>
                <a:close/>
              </a:path>
            </a:pathLst>
          </a:custGeom>
          <a:blipFill>
            <a:blip r:embed="rId6"/>
            <a:stretch>
              <a:fillRect l="0" t="0" r="0" b="0"/>
            </a:stretch>
          </a:blipFill>
        </p:spPr>
      </p:sp>
      <p:sp>
        <p:nvSpPr>
          <p:cNvPr name="TextBox 9" id="9"/>
          <p:cNvSpPr txBox="true"/>
          <p:nvPr/>
        </p:nvSpPr>
        <p:spPr>
          <a:xfrm rot="0">
            <a:off x="1028700" y="3160773"/>
            <a:ext cx="8620105" cy="5566410"/>
          </a:xfrm>
          <a:prstGeom prst="rect">
            <a:avLst/>
          </a:prstGeom>
        </p:spPr>
        <p:txBody>
          <a:bodyPr anchor="t" rtlCol="false" tIns="0" lIns="0" bIns="0" rIns="0">
            <a:spAutoFit/>
          </a:bodyPr>
          <a:lstStyle/>
          <a:p>
            <a:pPr algn="l" marL="453390" indent="-226695" lvl="1">
              <a:lnSpc>
                <a:spcPts val="2940"/>
              </a:lnSpc>
              <a:buFont typeface="Arial"/>
              <a:buChar char="•"/>
            </a:pPr>
            <a:r>
              <a:rPr lang="en-US" b="true" sz="2100">
                <a:solidFill>
                  <a:srgbClr val="000000"/>
                </a:solidFill>
                <a:latin typeface="Aileron Bold"/>
                <a:ea typeface="Aileron Bold"/>
                <a:cs typeface="Aileron Bold"/>
                <a:sym typeface="Aileron Bold"/>
              </a:rPr>
              <a:t>4. Power Supply:</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USB Power Source (5V via NodeMCU) → Powers all components reliably.</a:t>
            </a:r>
          </a:p>
          <a:p>
            <a:pPr algn="l">
              <a:lnSpc>
                <a:spcPts val="2940"/>
              </a:lnSpc>
            </a:pPr>
          </a:p>
          <a:p>
            <a:pPr algn="l" marL="453390" indent="-226695" lvl="1">
              <a:lnSpc>
                <a:spcPts val="2940"/>
              </a:lnSpc>
              <a:buFont typeface="Arial"/>
              <a:buChar char="•"/>
            </a:pPr>
            <a:r>
              <a:rPr lang="en-US" b="true" sz="2100">
                <a:solidFill>
                  <a:srgbClr val="000000"/>
                </a:solidFill>
                <a:latin typeface="Aileron Bold"/>
                <a:ea typeface="Aileron Bold"/>
                <a:cs typeface="Aileron Bold"/>
                <a:sym typeface="Aileron Bold"/>
              </a:rPr>
              <a:t>5. Connectivity &amp; Data Handling:</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WiFi (ESP8266 Built-in WiFi) → Connects to the internet to send/receive data.</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OpenWeather API → Fetches real-time weather data for comparison with indoor sensor readings.</a:t>
            </a:r>
          </a:p>
          <a:p>
            <a:pPr algn="l">
              <a:lnSpc>
                <a:spcPts val="2940"/>
              </a:lnSpc>
            </a:pPr>
          </a:p>
          <a:p>
            <a:pPr algn="l" marL="453390" indent="-226695" lvl="1">
              <a:lnSpc>
                <a:spcPts val="2940"/>
              </a:lnSpc>
              <a:buFont typeface="Arial"/>
              <a:buChar char="•"/>
            </a:pPr>
            <a:r>
              <a:rPr lang="en-US" b="true" sz="2100">
                <a:solidFill>
                  <a:srgbClr val="000000"/>
                </a:solidFill>
                <a:latin typeface="Aileron Bold"/>
                <a:ea typeface="Aileron Bold"/>
                <a:cs typeface="Aileron Bold"/>
                <a:sym typeface="Aileron Bold"/>
              </a:rPr>
              <a:t>6</a:t>
            </a:r>
            <a:r>
              <a:rPr lang="en-US" b="true" sz="2100">
                <a:solidFill>
                  <a:srgbClr val="000000"/>
                </a:solidFill>
                <a:latin typeface="Aileron Bold"/>
                <a:ea typeface="Aileron Bold"/>
                <a:cs typeface="Aileron Bold"/>
                <a:sym typeface="Aileron Bold"/>
              </a:rPr>
              <a:t>. SUPPORTING COMPONENTS</a:t>
            </a:r>
            <a:r>
              <a:rPr lang="en-US" b="true" sz="2100">
                <a:solidFill>
                  <a:srgbClr val="000000"/>
                </a:solidFill>
                <a:latin typeface="Aileron Bold"/>
                <a:ea typeface="Aileron Bold"/>
                <a:cs typeface="Aileron Bold"/>
                <a:sym typeface="Aileron Bold"/>
              </a:rPr>
              <a:t> &amp; WIRING:</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JU</a:t>
            </a:r>
            <a:r>
              <a:rPr lang="en-US" b="true" sz="2100">
                <a:solidFill>
                  <a:srgbClr val="000000"/>
                </a:solidFill>
                <a:latin typeface="Aileron Bold"/>
                <a:ea typeface="Aileron Bold"/>
                <a:cs typeface="Aileron Bold"/>
                <a:sym typeface="Aileron Bold"/>
              </a:rPr>
              <a:t>MPER WIRES → CONNECT ALL COMPONENTS.</a:t>
            </a:r>
          </a:p>
          <a:p>
            <a:pPr algn="l" marL="906780" indent="-302260" lvl="2">
              <a:lnSpc>
                <a:spcPts val="2940"/>
              </a:lnSpc>
              <a:buFont typeface="Arial"/>
              <a:buChar char="⚬"/>
            </a:pPr>
            <a:r>
              <a:rPr lang="en-US" b="true" sz="2100">
                <a:solidFill>
                  <a:srgbClr val="000000"/>
                </a:solidFill>
                <a:latin typeface="Aileron Bold"/>
                <a:ea typeface="Aileron Bold"/>
                <a:cs typeface="Aileron Bold"/>
                <a:sym typeface="Aileron Bold"/>
              </a:rPr>
              <a:t>BREADBOARD (OPTIONAL) → HELPS IN PROTOTYPING THE CIRCUIT.</a:t>
            </a:r>
          </a:p>
          <a:p>
            <a:pPr algn="l">
              <a:lnSpc>
                <a:spcPts val="2940"/>
              </a:lnSpc>
              <a:spcBef>
                <a:spcPct val="0"/>
              </a:spcBef>
            </a:pPr>
          </a:p>
        </p:txBody>
      </p:sp>
      <p:sp>
        <p:nvSpPr>
          <p:cNvPr name="TextBox 10" id="10"/>
          <p:cNvSpPr txBox="true"/>
          <p:nvPr/>
        </p:nvSpPr>
        <p:spPr>
          <a:xfrm rot="0">
            <a:off x="15819800" y="981075"/>
            <a:ext cx="1439500"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Aileron Bold"/>
                <a:ea typeface="Aileron Bold"/>
                <a:cs typeface="Aileron Bold"/>
                <a:sym typeface="Aileron Bold"/>
              </a:rPr>
              <a:t>PAGE 07</a:t>
            </a:r>
          </a:p>
        </p:txBody>
      </p:sp>
      <p:sp>
        <p:nvSpPr>
          <p:cNvPr name="TextBox 11" id="11"/>
          <p:cNvSpPr txBox="true"/>
          <p:nvPr/>
        </p:nvSpPr>
        <p:spPr>
          <a:xfrm rot="0">
            <a:off x="1028700" y="1839974"/>
            <a:ext cx="11166585" cy="1368424"/>
          </a:xfrm>
          <a:prstGeom prst="rect">
            <a:avLst/>
          </a:prstGeom>
        </p:spPr>
        <p:txBody>
          <a:bodyPr anchor="t" rtlCol="false" tIns="0" lIns="0" bIns="0" rIns="0">
            <a:spAutoFit/>
          </a:bodyPr>
          <a:lstStyle/>
          <a:p>
            <a:pPr algn="l">
              <a:lnSpc>
                <a:spcPts val="11200"/>
              </a:lnSpc>
            </a:pPr>
            <a:r>
              <a:rPr lang="en-US" sz="8000">
                <a:solidFill>
                  <a:srgbClr val="000000"/>
                </a:solidFill>
                <a:latin typeface="Anton"/>
                <a:ea typeface="Anton"/>
                <a:cs typeface="Anton"/>
                <a:sym typeface="Anton"/>
              </a:rPr>
              <a:t>COMPONENTS USED -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81944" y="428346"/>
            <a:ext cx="15708045" cy="2002663"/>
          </a:xfrm>
          <a:prstGeom prst="rect">
            <a:avLst/>
          </a:prstGeom>
        </p:spPr>
        <p:txBody>
          <a:bodyPr anchor="t" rtlCol="false" tIns="0" lIns="0" bIns="0" rIns="0">
            <a:spAutoFit/>
          </a:bodyPr>
          <a:lstStyle/>
          <a:p>
            <a:pPr algn="l">
              <a:lnSpc>
                <a:spcPts val="11200"/>
              </a:lnSpc>
              <a:spcBef>
                <a:spcPct val="0"/>
              </a:spcBef>
            </a:pPr>
            <a:r>
              <a:rPr lang="en-US" sz="8000">
                <a:solidFill>
                  <a:srgbClr val="000000"/>
                </a:solidFill>
                <a:latin typeface="Anton"/>
                <a:ea typeface="Anton"/>
                <a:cs typeface="Anton"/>
                <a:sym typeface="Anton"/>
              </a:rPr>
              <a:t>PROBLEM STATEMENT</a:t>
            </a:r>
          </a:p>
          <a:p>
            <a:pPr algn="l">
              <a:lnSpc>
                <a:spcPts val="2183"/>
              </a:lnSpc>
              <a:spcBef>
                <a:spcPct val="0"/>
              </a:spcBef>
            </a:pPr>
          </a:p>
          <a:p>
            <a:pPr algn="l">
              <a:lnSpc>
                <a:spcPts val="2183"/>
              </a:lnSpc>
              <a:spcBef>
                <a:spcPct val="0"/>
              </a:spcBef>
            </a:pPr>
          </a:p>
        </p:txBody>
      </p:sp>
      <p:sp>
        <p:nvSpPr>
          <p:cNvPr name="Freeform 3" id="3"/>
          <p:cNvSpPr/>
          <p:nvPr/>
        </p:nvSpPr>
        <p:spPr>
          <a:xfrm flipH="false" flipV="false" rot="0">
            <a:off x="13539580" y="1770132"/>
            <a:ext cx="456093" cy="444483"/>
          </a:xfrm>
          <a:custGeom>
            <a:avLst/>
            <a:gdLst/>
            <a:ahLst/>
            <a:cxnLst/>
            <a:rect r="r" b="b" t="t" l="l"/>
            <a:pathLst>
              <a:path h="444483" w="456093">
                <a:moveTo>
                  <a:pt x="0" y="0"/>
                </a:moveTo>
                <a:lnTo>
                  <a:pt x="456093" y="0"/>
                </a:lnTo>
                <a:lnTo>
                  <a:pt x="456093" y="444483"/>
                </a:lnTo>
                <a:lnTo>
                  <a:pt x="0" y="444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81944" y="1910804"/>
            <a:ext cx="15524113" cy="7052310"/>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Aileron Bold"/>
                <a:ea typeface="Aileron Bold"/>
                <a:cs typeface="Aileron Bold"/>
                <a:sym typeface="Aileron Bold"/>
              </a:rPr>
              <a:t>The Smart Temperature, Humidity &amp; Motion Monitoring System is designed to enhance environmental monitoring and security by providing real-time insights into indoor conditions. It is particularly beneficial in regions experiencing extreme weather conditions, homes, offices, laboratories, server rooms, and agricultural storage facilities, where maintaining an optimal environment is essential.</a:t>
            </a:r>
          </a:p>
          <a:p>
            <a:pPr algn="l">
              <a:lnSpc>
                <a:spcPts val="2940"/>
              </a:lnSpc>
              <a:spcBef>
                <a:spcPct val="0"/>
              </a:spcBef>
            </a:pPr>
          </a:p>
          <a:p>
            <a:pPr algn="l">
              <a:lnSpc>
                <a:spcPts val="2940"/>
              </a:lnSpc>
              <a:spcBef>
                <a:spcPct val="0"/>
              </a:spcBef>
            </a:pPr>
            <a:r>
              <a:rPr lang="en-US" b="true" sz="2100">
                <a:solidFill>
                  <a:srgbClr val="000000"/>
                </a:solidFill>
                <a:latin typeface="Aileron Bold"/>
                <a:ea typeface="Aileron Bold"/>
                <a:cs typeface="Aileron Bold"/>
                <a:sym typeface="Aileron Bold"/>
              </a:rPr>
              <a:t>The system aims to achieve the following objectives:</a:t>
            </a:r>
          </a:p>
          <a:p>
            <a:pPr algn="l">
              <a:lnSpc>
                <a:spcPts val="2940"/>
              </a:lnSpc>
              <a:spcBef>
                <a:spcPct val="0"/>
              </a:spcBef>
            </a:pPr>
          </a:p>
          <a:p>
            <a:pPr algn="l" marL="453390" indent="-226695" lvl="1">
              <a:lnSpc>
                <a:spcPts val="2940"/>
              </a:lnSpc>
              <a:spcBef>
                <a:spcPct val="0"/>
              </a:spcBef>
              <a:buFont typeface="Arial"/>
              <a:buChar char="•"/>
            </a:pPr>
            <a:r>
              <a:rPr lang="en-US" b="true" sz="2100">
                <a:solidFill>
                  <a:srgbClr val="000000"/>
                </a:solidFill>
                <a:latin typeface="Aileron Bold"/>
                <a:ea typeface="Aileron Bold"/>
                <a:cs typeface="Aileron Bold"/>
                <a:sym typeface="Aileron Bold"/>
              </a:rPr>
              <a:t>Monitor indoor temperature and humidity in real-time:</a:t>
            </a:r>
          </a:p>
          <a:p>
            <a:pPr algn="l">
              <a:lnSpc>
                <a:spcPts val="2940"/>
              </a:lnSpc>
              <a:spcBef>
                <a:spcPct val="0"/>
              </a:spcBef>
            </a:pPr>
            <a:r>
              <a:rPr lang="en-US" b="true" sz="2100">
                <a:solidFill>
                  <a:srgbClr val="000000"/>
                </a:solidFill>
                <a:latin typeface="Aileron Bold"/>
                <a:ea typeface="Aileron Bold"/>
                <a:cs typeface="Aileron Bold"/>
                <a:sym typeface="Aileron Bold"/>
              </a:rPr>
              <a:t>         In places with extreme weather conditions—such as deserts with high temperatures or cold  </a:t>
            </a:r>
          </a:p>
          <a:p>
            <a:pPr algn="l">
              <a:lnSpc>
                <a:spcPts val="2940"/>
              </a:lnSpc>
              <a:spcBef>
                <a:spcPct val="0"/>
              </a:spcBef>
            </a:pPr>
            <a:r>
              <a:rPr lang="en-US" b="true" sz="2100">
                <a:solidFill>
                  <a:srgbClr val="000000"/>
                </a:solidFill>
                <a:latin typeface="Aileron Bold"/>
                <a:ea typeface="Aileron Bold"/>
                <a:cs typeface="Aileron Bold"/>
                <a:sym typeface="Aileron Bold"/>
              </a:rPr>
              <a:t>         regions prone to freezing—it is crucial to maintain a stable indoor climate. This system</a:t>
            </a:r>
          </a:p>
          <a:p>
            <a:pPr algn="l">
              <a:lnSpc>
                <a:spcPts val="2940"/>
              </a:lnSpc>
              <a:spcBef>
                <a:spcPct val="0"/>
              </a:spcBef>
            </a:pPr>
            <a:r>
              <a:rPr lang="en-US" b="true" sz="2100">
                <a:solidFill>
                  <a:srgbClr val="000000"/>
                </a:solidFill>
                <a:latin typeface="Aileron Bold"/>
                <a:ea typeface="Aileron Bold"/>
                <a:cs typeface="Aileron Bold"/>
                <a:sym typeface="Aileron Bold"/>
              </a:rPr>
              <a:t>         continuously tracks temperature and humidity to ensure comfortable living or working  </a:t>
            </a:r>
          </a:p>
          <a:p>
            <a:pPr algn="l">
              <a:lnSpc>
                <a:spcPts val="2940"/>
              </a:lnSpc>
              <a:spcBef>
                <a:spcPct val="0"/>
              </a:spcBef>
            </a:pPr>
            <a:r>
              <a:rPr lang="en-US" b="true" sz="2100">
                <a:solidFill>
                  <a:srgbClr val="000000"/>
                </a:solidFill>
                <a:latin typeface="Aileron Bold"/>
                <a:ea typeface="Aileron Bold"/>
                <a:cs typeface="Aileron Bold"/>
                <a:sym typeface="Aileron Bold"/>
              </a:rPr>
              <a:t>         conditions, preventing issues like overheating, excessive dryness, or dampness.</a:t>
            </a:r>
          </a:p>
          <a:p>
            <a:pPr algn="l">
              <a:lnSpc>
                <a:spcPts val="2940"/>
              </a:lnSpc>
              <a:spcBef>
                <a:spcPct val="0"/>
              </a:spcBef>
            </a:pPr>
            <a:r>
              <a:rPr lang="en-US" b="true" sz="2100">
                <a:solidFill>
                  <a:srgbClr val="000000"/>
                </a:solidFill>
                <a:latin typeface="Aileron Bold"/>
                <a:ea typeface="Aileron Bold"/>
                <a:cs typeface="Aileron Bold"/>
                <a:sym typeface="Aileron Bold"/>
              </a:rPr>
              <a:t>  </a:t>
            </a:r>
          </a:p>
          <a:p>
            <a:pPr algn="l" marL="453390" indent="-226695" lvl="1">
              <a:lnSpc>
                <a:spcPts val="2940"/>
              </a:lnSpc>
              <a:buFont typeface="Arial"/>
              <a:buChar char="•"/>
            </a:pPr>
            <a:r>
              <a:rPr lang="en-US" b="true" sz="2100">
                <a:solidFill>
                  <a:srgbClr val="000000"/>
                </a:solidFill>
                <a:latin typeface="Aileron Bold"/>
                <a:ea typeface="Aileron Bold"/>
                <a:cs typeface="Aileron Bold"/>
                <a:sym typeface="Aileron Bold"/>
              </a:rPr>
              <a:t>Compare indoor sensor data with outdoor weather conditions:</a:t>
            </a:r>
          </a:p>
          <a:p>
            <a:pPr algn="l">
              <a:lnSpc>
                <a:spcPts val="2940"/>
              </a:lnSpc>
              <a:spcBef>
                <a:spcPct val="0"/>
              </a:spcBef>
            </a:pPr>
            <a:r>
              <a:rPr lang="en-US" b="true" sz="2100">
                <a:solidFill>
                  <a:srgbClr val="000000"/>
                </a:solidFill>
                <a:latin typeface="Aileron Bold"/>
                <a:ea typeface="Aileron Bold"/>
                <a:cs typeface="Aileron Bold"/>
                <a:sym typeface="Aileron Bold"/>
              </a:rPr>
              <a:t>         By integrating data from the OpenWeather API, the system enables users to compare their indoor  </a:t>
            </a:r>
          </a:p>
          <a:p>
            <a:pPr algn="l">
              <a:lnSpc>
                <a:spcPts val="2940"/>
              </a:lnSpc>
              <a:spcBef>
                <a:spcPct val="0"/>
              </a:spcBef>
            </a:pPr>
            <a:r>
              <a:rPr lang="en-US" b="true" sz="2100">
                <a:solidFill>
                  <a:srgbClr val="000000"/>
                </a:solidFill>
                <a:latin typeface="Aileron Bold"/>
                <a:ea typeface="Aileron Bold"/>
                <a:cs typeface="Aileron Bold"/>
                <a:sym typeface="Aileron Bold"/>
              </a:rPr>
              <a:t>         environment with outdoor conditions. This is particularly useful for smart homes and climate-</a:t>
            </a:r>
          </a:p>
          <a:p>
            <a:pPr algn="l">
              <a:lnSpc>
                <a:spcPts val="2940"/>
              </a:lnSpc>
              <a:spcBef>
                <a:spcPct val="0"/>
              </a:spcBef>
            </a:pPr>
            <a:r>
              <a:rPr lang="en-US" b="true" sz="2100">
                <a:solidFill>
                  <a:srgbClr val="000000"/>
                </a:solidFill>
                <a:latin typeface="Aileron Bold"/>
                <a:ea typeface="Aileron Bold"/>
                <a:cs typeface="Aileron Bold"/>
                <a:sym typeface="Aileron Bold"/>
              </a:rPr>
              <a:t>         controlled environments, where heating, cooling, or ventilation adjustments can be made based</a:t>
            </a:r>
          </a:p>
          <a:p>
            <a:pPr algn="l">
              <a:lnSpc>
                <a:spcPts val="2940"/>
              </a:lnSpc>
              <a:spcBef>
                <a:spcPct val="0"/>
              </a:spcBef>
            </a:pPr>
            <a:r>
              <a:rPr lang="en-US" b="true" sz="2100">
                <a:solidFill>
                  <a:srgbClr val="000000"/>
                </a:solidFill>
                <a:latin typeface="Aileron Bold"/>
                <a:ea typeface="Aileron Bold"/>
                <a:cs typeface="Aileron Bold"/>
                <a:sym typeface="Aileron Bold"/>
              </a:rPr>
              <a:t>         on real-time weather data, improving energy efficiency.</a:t>
            </a:r>
          </a:p>
          <a:p>
            <a:pPr algn="ctr">
              <a:lnSpc>
                <a:spcPts val="2940"/>
              </a:lnSpc>
              <a:spcBef>
                <a:spcPct val="0"/>
              </a:spcBef>
            </a:pPr>
          </a:p>
        </p:txBody>
      </p:sp>
      <p:sp>
        <p:nvSpPr>
          <p:cNvPr name="Freeform 5" id="5"/>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911521" y="5702144"/>
            <a:ext cx="695559" cy="677854"/>
          </a:xfrm>
          <a:custGeom>
            <a:avLst/>
            <a:gdLst/>
            <a:ahLst/>
            <a:cxnLst/>
            <a:rect r="r" b="b" t="t" l="l"/>
            <a:pathLst>
              <a:path h="677854" w="695559">
                <a:moveTo>
                  <a:pt x="695558" y="0"/>
                </a:moveTo>
                <a:lnTo>
                  <a:pt x="0" y="0"/>
                </a:lnTo>
                <a:lnTo>
                  <a:pt x="0" y="677853"/>
                </a:lnTo>
                <a:lnTo>
                  <a:pt x="695558" y="677853"/>
                </a:lnTo>
                <a:lnTo>
                  <a:pt x="69555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514350" y="3299513"/>
            <a:ext cx="358694" cy="358694"/>
            <a:chOff x="0" y="0"/>
            <a:chExt cx="94471" cy="94471"/>
          </a:xfrm>
        </p:grpSpPr>
        <p:sp>
          <p:nvSpPr>
            <p:cNvPr name="Freeform 8" id="8"/>
            <p:cNvSpPr/>
            <p:nvPr/>
          </p:nvSpPr>
          <p:spPr>
            <a:xfrm flipH="false" flipV="false" rot="0">
              <a:off x="0" y="0"/>
              <a:ext cx="94471" cy="94471"/>
            </a:xfrm>
            <a:custGeom>
              <a:avLst/>
              <a:gdLst/>
              <a:ahLst/>
              <a:cxnLst/>
              <a:rect r="r" b="b" t="t" l="l"/>
              <a:pathLst>
                <a:path h="94471" w="94471">
                  <a:moveTo>
                    <a:pt x="0" y="0"/>
                  </a:moveTo>
                  <a:lnTo>
                    <a:pt x="94471" y="0"/>
                  </a:lnTo>
                  <a:lnTo>
                    <a:pt x="94471" y="94471"/>
                  </a:lnTo>
                  <a:lnTo>
                    <a:pt x="0" y="94471"/>
                  </a:lnTo>
                  <a:close/>
                </a:path>
              </a:pathLst>
            </a:custGeom>
            <a:solidFill>
              <a:srgbClr val="B1DD85"/>
            </a:solidFill>
          </p:spPr>
        </p:sp>
        <p:sp>
          <p:nvSpPr>
            <p:cNvPr name="TextBox 9" id="9"/>
            <p:cNvSpPr txBox="true"/>
            <p:nvPr/>
          </p:nvSpPr>
          <p:spPr>
            <a:xfrm>
              <a:off x="0" y="-47625"/>
              <a:ext cx="94471" cy="142096"/>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5836386" y="533121"/>
            <a:ext cx="1075134"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000000"/>
                </a:solidFill>
                <a:latin typeface="Aileron Bold"/>
                <a:ea typeface="Aileron Bold"/>
                <a:cs typeface="Aileron Bold"/>
                <a:sym typeface="Aileron Bold"/>
              </a:rPr>
              <a:t>PAGE 08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4350" y="3299513"/>
            <a:ext cx="358694" cy="358694"/>
            <a:chOff x="0" y="0"/>
            <a:chExt cx="94471" cy="94471"/>
          </a:xfrm>
        </p:grpSpPr>
        <p:sp>
          <p:nvSpPr>
            <p:cNvPr name="Freeform 3" id="3"/>
            <p:cNvSpPr/>
            <p:nvPr/>
          </p:nvSpPr>
          <p:spPr>
            <a:xfrm flipH="false" flipV="false" rot="0">
              <a:off x="0" y="0"/>
              <a:ext cx="94471" cy="94471"/>
            </a:xfrm>
            <a:custGeom>
              <a:avLst/>
              <a:gdLst/>
              <a:ahLst/>
              <a:cxnLst/>
              <a:rect r="r" b="b" t="t" l="l"/>
              <a:pathLst>
                <a:path h="94471" w="94471">
                  <a:moveTo>
                    <a:pt x="0" y="0"/>
                  </a:moveTo>
                  <a:lnTo>
                    <a:pt x="94471" y="0"/>
                  </a:lnTo>
                  <a:lnTo>
                    <a:pt x="94471" y="94471"/>
                  </a:lnTo>
                  <a:lnTo>
                    <a:pt x="0" y="94471"/>
                  </a:lnTo>
                  <a:close/>
                </a:path>
              </a:pathLst>
            </a:custGeom>
            <a:solidFill>
              <a:srgbClr val="B1DD85"/>
            </a:solidFill>
          </p:spPr>
        </p:sp>
        <p:sp>
          <p:nvSpPr>
            <p:cNvPr name="TextBox 4" id="4"/>
            <p:cNvSpPr txBox="true"/>
            <p:nvPr/>
          </p:nvSpPr>
          <p:spPr>
            <a:xfrm>
              <a:off x="0" y="-47625"/>
              <a:ext cx="94471" cy="142096"/>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514350" y="715566"/>
            <a:ext cx="11658446" cy="8799644"/>
          </a:xfrm>
          <a:prstGeom prst="rect">
            <a:avLst/>
          </a:prstGeom>
        </p:spPr>
        <p:txBody>
          <a:bodyPr anchor="t" rtlCol="false" tIns="0" lIns="0" bIns="0" rIns="0">
            <a:spAutoFit/>
          </a:bodyPr>
          <a:lstStyle/>
          <a:p>
            <a:pPr algn="l" marL="494106" indent="-247053" lvl="1">
              <a:lnSpc>
                <a:spcPts val="3204"/>
              </a:lnSpc>
              <a:spcBef>
                <a:spcPct val="0"/>
              </a:spcBef>
              <a:buFont typeface="Arial"/>
              <a:buChar char="•"/>
            </a:pPr>
            <a:r>
              <a:rPr lang="en-US" b="true" sz="2288">
                <a:solidFill>
                  <a:srgbClr val="000000"/>
                </a:solidFill>
                <a:latin typeface="Aileron Bold"/>
                <a:ea typeface="Aileron Bold"/>
                <a:cs typeface="Aileron Bold"/>
                <a:sym typeface="Aileron Bold"/>
              </a:rPr>
              <a:t>Detect moti</a:t>
            </a:r>
            <a:r>
              <a:rPr lang="en-US" b="true" sz="2288">
                <a:solidFill>
                  <a:srgbClr val="000000"/>
                </a:solidFill>
                <a:latin typeface="Aileron Bold"/>
                <a:ea typeface="Aileron Bold"/>
                <a:cs typeface="Aileron Bold"/>
                <a:sym typeface="Aileron Bold"/>
              </a:rPr>
              <a:t>on and send alerts:</a:t>
            </a:r>
          </a:p>
          <a:p>
            <a:pPr algn="l">
              <a:lnSpc>
                <a:spcPts val="3204"/>
              </a:lnSpc>
              <a:spcBef>
                <a:spcPct val="0"/>
              </a:spcBef>
            </a:pPr>
            <a:r>
              <a:rPr lang="en-US" b="true" sz="2288">
                <a:solidFill>
                  <a:srgbClr val="000000"/>
                </a:solidFill>
                <a:latin typeface="Aileron Bold"/>
                <a:ea typeface="Aileron Bold"/>
                <a:cs typeface="Aileron Bold"/>
                <a:sym typeface="Aileron Bold"/>
              </a:rPr>
              <a:t>         </a:t>
            </a:r>
            <a:r>
              <a:rPr lang="en-US" b="true" sz="2288">
                <a:solidFill>
                  <a:srgbClr val="000000"/>
                </a:solidFill>
                <a:latin typeface="Aileron Bold"/>
                <a:ea typeface="Aileron Bold"/>
                <a:cs typeface="Aileron Bold"/>
                <a:sym typeface="Aileron Bold"/>
              </a:rPr>
              <a:t>Security is a major concern in both residential and commercial</a:t>
            </a:r>
          </a:p>
          <a:p>
            <a:pPr algn="l">
              <a:lnSpc>
                <a:spcPts val="3204"/>
              </a:lnSpc>
              <a:spcBef>
                <a:spcPct val="0"/>
              </a:spcBef>
            </a:pPr>
            <a:r>
              <a:rPr lang="en-US" b="true" sz="2288">
                <a:solidFill>
                  <a:srgbClr val="000000"/>
                </a:solidFill>
                <a:latin typeface="Aileron Bold"/>
                <a:ea typeface="Aileron Bold"/>
                <a:cs typeface="Aileron Bold"/>
                <a:sym typeface="Aileron Bold"/>
              </a:rPr>
              <a:t>         spaces. The system detects motion within the monitored area and</a:t>
            </a:r>
          </a:p>
          <a:p>
            <a:pPr algn="l">
              <a:lnSpc>
                <a:spcPts val="3204"/>
              </a:lnSpc>
              <a:spcBef>
                <a:spcPct val="0"/>
              </a:spcBef>
            </a:pPr>
            <a:r>
              <a:rPr lang="en-US" b="true" sz="2288">
                <a:solidFill>
                  <a:srgbClr val="000000"/>
                </a:solidFill>
                <a:latin typeface="Aileron Bold"/>
                <a:ea typeface="Aileron Bold"/>
                <a:cs typeface="Aileron Bold"/>
                <a:sym typeface="Aileron Bold"/>
              </a:rPr>
              <a:t>         triggers alerts, making it suitable for homes, offices, and</a:t>
            </a:r>
          </a:p>
          <a:p>
            <a:pPr algn="l">
              <a:lnSpc>
                <a:spcPts val="3204"/>
              </a:lnSpc>
              <a:spcBef>
                <a:spcPct val="0"/>
              </a:spcBef>
            </a:pPr>
            <a:r>
              <a:rPr lang="en-US" b="true" sz="2288">
                <a:solidFill>
                  <a:srgbClr val="000000"/>
                </a:solidFill>
                <a:latin typeface="Aileron Bold"/>
                <a:ea typeface="Aileron Bold"/>
                <a:cs typeface="Aileron Bold"/>
                <a:sym typeface="Aileron Bold"/>
              </a:rPr>
              <a:t>         warehouses where unauthorized access needs to be monitored.</a:t>
            </a:r>
          </a:p>
          <a:p>
            <a:pPr algn="l">
              <a:lnSpc>
                <a:spcPts val="3204"/>
              </a:lnSpc>
              <a:spcBef>
                <a:spcPct val="0"/>
              </a:spcBef>
            </a:pPr>
            <a:r>
              <a:rPr lang="en-US" b="true" sz="2288">
                <a:solidFill>
                  <a:srgbClr val="000000"/>
                </a:solidFill>
                <a:latin typeface="Aileron Bold"/>
                <a:ea typeface="Aileron Bold"/>
                <a:cs typeface="Aileron Bold"/>
                <a:sym typeface="Aileron Bold"/>
              </a:rPr>
              <a:t>         This feature adds an extra layer of security by promptly notifying</a:t>
            </a:r>
          </a:p>
          <a:p>
            <a:pPr algn="l">
              <a:lnSpc>
                <a:spcPts val="3204"/>
              </a:lnSpc>
              <a:spcBef>
                <a:spcPct val="0"/>
              </a:spcBef>
            </a:pPr>
            <a:r>
              <a:rPr lang="en-US" b="true" sz="2288">
                <a:solidFill>
                  <a:srgbClr val="000000"/>
                </a:solidFill>
                <a:latin typeface="Aileron Bold"/>
                <a:ea typeface="Aileron Bold"/>
                <a:cs typeface="Aileron Bold"/>
                <a:sym typeface="Aileron Bold"/>
              </a:rPr>
              <a:t>          users of any movement.</a:t>
            </a:r>
          </a:p>
          <a:p>
            <a:pPr algn="l">
              <a:lnSpc>
                <a:spcPts val="3204"/>
              </a:lnSpc>
              <a:spcBef>
                <a:spcPct val="0"/>
              </a:spcBef>
            </a:pPr>
          </a:p>
          <a:p>
            <a:pPr algn="l" marL="494106" indent="-247053" lvl="1">
              <a:lnSpc>
                <a:spcPts val="3204"/>
              </a:lnSpc>
              <a:spcBef>
                <a:spcPct val="0"/>
              </a:spcBef>
              <a:buFont typeface="Arial"/>
              <a:buChar char="•"/>
            </a:pPr>
            <a:r>
              <a:rPr lang="en-US" b="true" sz="2288">
                <a:solidFill>
                  <a:srgbClr val="000000"/>
                </a:solidFill>
                <a:latin typeface="Aileron Bold"/>
                <a:ea typeface="Aileron Bold"/>
                <a:cs typeface="Aileron Bold"/>
                <a:sym typeface="Aileron Bold"/>
              </a:rPr>
              <a:t>Notify users through the Blynk app and LEDs:</a:t>
            </a:r>
          </a:p>
          <a:p>
            <a:pPr algn="l">
              <a:lnSpc>
                <a:spcPts val="3204"/>
              </a:lnSpc>
              <a:spcBef>
                <a:spcPct val="0"/>
              </a:spcBef>
            </a:pPr>
            <a:r>
              <a:rPr lang="en-US" b="true" sz="2288">
                <a:solidFill>
                  <a:srgbClr val="000000"/>
                </a:solidFill>
                <a:latin typeface="Aileron Bold"/>
                <a:ea typeface="Aileron Bold"/>
                <a:cs typeface="Aileron Bold"/>
                <a:sym typeface="Aileron Bold"/>
              </a:rPr>
              <a:t>         </a:t>
            </a:r>
            <a:r>
              <a:rPr lang="en-US" b="true" sz="2288">
                <a:solidFill>
                  <a:srgbClr val="000000"/>
                </a:solidFill>
                <a:latin typeface="Aileron Bold"/>
                <a:ea typeface="Aileron Bold"/>
                <a:cs typeface="Aileron Bold"/>
                <a:sym typeface="Aileron Bold"/>
              </a:rPr>
              <a:t>Users receive real-time alerts via LED indicators and the Blynk   </a:t>
            </a:r>
          </a:p>
          <a:p>
            <a:pPr algn="l">
              <a:lnSpc>
                <a:spcPts val="3204"/>
              </a:lnSpc>
              <a:spcBef>
                <a:spcPct val="0"/>
              </a:spcBef>
            </a:pPr>
            <a:r>
              <a:rPr lang="en-US" b="true" sz="2288">
                <a:solidFill>
                  <a:srgbClr val="000000"/>
                </a:solidFill>
                <a:latin typeface="Aileron Bold"/>
                <a:ea typeface="Aileron Bold"/>
                <a:cs typeface="Aileron Bold"/>
                <a:sym typeface="Aileron Bold"/>
              </a:rPr>
              <a:t>         mobile app, ensuring they are instantly informed of any significant</a:t>
            </a:r>
          </a:p>
          <a:p>
            <a:pPr algn="l">
              <a:lnSpc>
                <a:spcPts val="3204"/>
              </a:lnSpc>
              <a:spcBef>
                <a:spcPct val="0"/>
              </a:spcBef>
            </a:pPr>
            <a:r>
              <a:rPr lang="en-US" b="true" sz="2288">
                <a:solidFill>
                  <a:srgbClr val="000000"/>
                </a:solidFill>
                <a:latin typeface="Aileron Bold"/>
                <a:ea typeface="Aileron Bold"/>
                <a:cs typeface="Aileron Bold"/>
                <a:sym typeface="Aileron Bold"/>
              </a:rPr>
              <a:t>         environmental changes or motion detection. This feature is</a:t>
            </a:r>
          </a:p>
          <a:p>
            <a:pPr algn="l">
              <a:lnSpc>
                <a:spcPts val="3204"/>
              </a:lnSpc>
              <a:spcBef>
                <a:spcPct val="0"/>
              </a:spcBef>
            </a:pPr>
            <a:r>
              <a:rPr lang="en-US" b="true" sz="2288">
                <a:solidFill>
                  <a:srgbClr val="000000"/>
                </a:solidFill>
                <a:latin typeface="Aileron Bold"/>
                <a:ea typeface="Aileron Bold"/>
                <a:cs typeface="Aileron Bold"/>
                <a:sym typeface="Aileron Bold"/>
              </a:rPr>
              <a:t>         beneficial for remote monitoring of homes and industrial sites,</a:t>
            </a:r>
          </a:p>
          <a:p>
            <a:pPr algn="l">
              <a:lnSpc>
                <a:spcPts val="3204"/>
              </a:lnSpc>
              <a:spcBef>
                <a:spcPct val="0"/>
              </a:spcBef>
            </a:pPr>
            <a:r>
              <a:rPr lang="en-US" b="true" sz="2288">
                <a:solidFill>
                  <a:srgbClr val="000000"/>
                </a:solidFill>
                <a:latin typeface="Aileron Bold"/>
                <a:ea typeface="Aileron Bold"/>
                <a:cs typeface="Aileron Bold"/>
                <a:sym typeface="Aileron Bold"/>
              </a:rPr>
              <a:t>         allowing users to respond quickly to critical changes.</a:t>
            </a:r>
          </a:p>
          <a:p>
            <a:pPr algn="l">
              <a:lnSpc>
                <a:spcPts val="3204"/>
              </a:lnSpc>
              <a:spcBef>
                <a:spcPct val="0"/>
              </a:spcBef>
            </a:pPr>
          </a:p>
          <a:p>
            <a:pPr algn="l" marL="494106" indent="-247053" lvl="1">
              <a:lnSpc>
                <a:spcPts val="3204"/>
              </a:lnSpc>
              <a:spcBef>
                <a:spcPct val="0"/>
              </a:spcBef>
              <a:buFont typeface="Arial"/>
              <a:buChar char="•"/>
            </a:pPr>
            <a:r>
              <a:rPr lang="en-US" b="true" sz="2288">
                <a:solidFill>
                  <a:srgbClr val="000000"/>
                </a:solidFill>
                <a:latin typeface="Aileron Bold"/>
                <a:ea typeface="Aileron Bold"/>
                <a:cs typeface="Aileron Bold"/>
                <a:sym typeface="Aileron Bold"/>
              </a:rPr>
              <a:t>Provide a user-friendly and remotely accessible monitoring system:</a:t>
            </a:r>
          </a:p>
          <a:p>
            <a:pPr algn="l">
              <a:lnSpc>
                <a:spcPts val="3204"/>
              </a:lnSpc>
              <a:spcBef>
                <a:spcPct val="0"/>
              </a:spcBef>
            </a:pPr>
            <a:r>
              <a:rPr lang="en-US" b="true" sz="2288">
                <a:solidFill>
                  <a:srgbClr val="000000"/>
                </a:solidFill>
                <a:latin typeface="Aileron Bold"/>
                <a:ea typeface="Aileron Bold"/>
                <a:cs typeface="Aileron Bold"/>
                <a:sym typeface="Aileron Bold"/>
              </a:rPr>
              <a:t>        </a:t>
            </a:r>
            <a:r>
              <a:rPr lang="en-US" b="true" sz="2288">
                <a:solidFill>
                  <a:srgbClr val="000000"/>
                </a:solidFill>
                <a:latin typeface="Aileron Bold"/>
                <a:ea typeface="Aileron Bold"/>
                <a:cs typeface="Aileron Bold"/>
                <a:sym typeface="Aileron Bold"/>
              </a:rPr>
              <a:t>The system is designed for ease of use, with remote accessibility via a </a:t>
            </a:r>
          </a:p>
          <a:p>
            <a:pPr algn="l">
              <a:lnSpc>
                <a:spcPts val="3204"/>
              </a:lnSpc>
              <a:spcBef>
                <a:spcPct val="0"/>
              </a:spcBef>
            </a:pPr>
            <a:r>
              <a:rPr lang="en-US" b="true" sz="2288">
                <a:solidFill>
                  <a:srgbClr val="000000"/>
                </a:solidFill>
                <a:latin typeface="Aileron Bold"/>
                <a:ea typeface="Aileron Bold"/>
                <a:cs typeface="Aileron Bold"/>
                <a:sym typeface="Aileron Bold"/>
              </a:rPr>
              <a:t>        smartphone app. This makes it ideal for smart home automation,</a:t>
            </a:r>
          </a:p>
          <a:p>
            <a:pPr algn="l">
              <a:lnSpc>
                <a:spcPts val="3204"/>
              </a:lnSpc>
              <a:spcBef>
                <a:spcPct val="0"/>
              </a:spcBef>
            </a:pPr>
            <a:r>
              <a:rPr lang="en-US" b="true" sz="2288">
                <a:solidFill>
                  <a:srgbClr val="000000"/>
                </a:solidFill>
                <a:latin typeface="Aileron Bold"/>
                <a:ea typeface="Aileron Bold"/>
                <a:cs typeface="Aileron Bold"/>
                <a:sym typeface="Aileron Bold"/>
              </a:rPr>
              <a:t>        elderly care, server rooms, and greenhouse monitoring, where real-</a:t>
            </a:r>
          </a:p>
          <a:p>
            <a:pPr algn="l">
              <a:lnSpc>
                <a:spcPts val="3204"/>
              </a:lnSpc>
              <a:spcBef>
                <a:spcPct val="0"/>
              </a:spcBef>
            </a:pPr>
            <a:r>
              <a:rPr lang="en-US" b="true" sz="2288">
                <a:solidFill>
                  <a:srgbClr val="000000"/>
                </a:solidFill>
                <a:latin typeface="Aileron Bold"/>
                <a:ea typeface="Aileron Bold"/>
                <a:cs typeface="Aileron Bold"/>
                <a:sym typeface="Aileron Bold"/>
              </a:rPr>
              <a:t>        time data access and control are necessary to maintain the right</a:t>
            </a:r>
          </a:p>
          <a:p>
            <a:pPr algn="l">
              <a:lnSpc>
                <a:spcPts val="3204"/>
              </a:lnSpc>
              <a:spcBef>
                <a:spcPct val="0"/>
              </a:spcBef>
            </a:pPr>
            <a:r>
              <a:rPr lang="en-US" b="true" sz="2288">
                <a:solidFill>
                  <a:srgbClr val="000000"/>
                </a:solidFill>
                <a:latin typeface="Aileron Bold"/>
                <a:ea typeface="Aileron Bold"/>
                <a:cs typeface="Aileron Bold"/>
                <a:sym typeface="Aileron Bold"/>
              </a:rPr>
              <a:t>        conditions without physical presence.</a:t>
            </a:r>
          </a:p>
          <a:p>
            <a:pPr algn="ctr">
              <a:lnSpc>
                <a:spcPts val="3204"/>
              </a:lnSpc>
              <a:spcBef>
                <a:spcPct val="0"/>
              </a:spcBef>
            </a:pPr>
          </a:p>
        </p:txBody>
      </p:sp>
      <p:sp>
        <p:nvSpPr>
          <p:cNvPr name="Freeform 6" id="6"/>
          <p:cNvSpPr/>
          <p:nvPr/>
        </p:nvSpPr>
        <p:spPr>
          <a:xfrm flipH="false" flipV="false" rot="0">
            <a:off x="6417754" y="-2815105"/>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911521" y="5702144"/>
            <a:ext cx="695559" cy="677854"/>
          </a:xfrm>
          <a:custGeom>
            <a:avLst/>
            <a:gdLst/>
            <a:ahLst/>
            <a:cxnLst/>
            <a:rect r="r" b="b" t="t" l="l"/>
            <a:pathLst>
              <a:path h="677854" w="695559">
                <a:moveTo>
                  <a:pt x="695558" y="0"/>
                </a:moveTo>
                <a:lnTo>
                  <a:pt x="0" y="0"/>
                </a:lnTo>
                <a:lnTo>
                  <a:pt x="0" y="677853"/>
                </a:lnTo>
                <a:lnTo>
                  <a:pt x="695558" y="677853"/>
                </a:lnTo>
                <a:lnTo>
                  <a:pt x="69555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551741" y="2129413"/>
            <a:ext cx="5250355" cy="6231250"/>
          </a:xfrm>
          <a:custGeom>
            <a:avLst/>
            <a:gdLst/>
            <a:ahLst/>
            <a:cxnLst/>
            <a:rect r="r" b="b" t="t" l="l"/>
            <a:pathLst>
              <a:path h="6231250" w="5250355">
                <a:moveTo>
                  <a:pt x="0" y="0"/>
                </a:moveTo>
                <a:lnTo>
                  <a:pt x="5250355" y="0"/>
                </a:lnTo>
                <a:lnTo>
                  <a:pt x="5250355" y="6231250"/>
                </a:lnTo>
                <a:lnTo>
                  <a:pt x="0" y="6231250"/>
                </a:lnTo>
                <a:lnTo>
                  <a:pt x="0" y="0"/>
                </a:lnTo>
                <a:close/>
              </a:path>
            </a:pathLst>
          </a:custGeom>
          <a:blipFill>
            <a:blip r:embed="rId6"/>
            <a:stretch>
              <a:fillRect l="-62486" t="-16923" r="-37589" b="-2347"/>
            </a:stretch>
          </a:blipFill>
        </p:spPr>
      </p:sp>
      <p:sp>
        <p:nvSpPr>
          <p:cNvPr name="TextBox 9" id="9"/>
          <p:cNvSpPr txBox="true"/>
          <p:nvPr/>
        </p:nvSpPr>
        <p:spPr>
          <a:xfrm rot="0">
            <a:off x="16531945" y="397431"/>
            <a:ext cx="1075134"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000000"/>
                </a:solidFill>
                <a:latin typeface="Aileron Bold"/>
                <a:ea typeface="Aileron Bold"/>
                <a:cs typeface="Aileron Bold"/>
                <a:sym typeface="Aileron Bold"/>
              </a:rPr>
              <a:t>PAGE 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DAGjFo6HTJg</dc:identifier>
  <dcterms:modified xsi:type="dcterms:W3CDTF">2011-08-01T06:04:30Z</dcterms:modified>
  <cp:revision>1</cp:revision>
  <dc:title>DLCA Project</dc:title>
</cp:coreProperties>
</file>