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rizon\SJTU\Projects\ongoing\DS\hw7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rizon\SJTU\Projects\ongoing\DS\hw7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rizon\SJTU\Projects\ongoing\DS\hw7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rizon\SJTU\Projects\ongoing\DS\hw7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rizon\SJTU\Projects\ongoing\DS\hw7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Sheet1!$B$2:$N$3</c:f>
              <c:strCach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strCache>
            </c:strRef>
          </c:cat>
          <c:val>
            <c:numRef>
              <c:f>Sheet1!$B$4:$N$4</c:f>
              <c:numCache>
                <c:formatCode>General</c:formatCode>
                <c:ptCount val="13"/>
                <c:pt idx="0">
                  <c:v>58</c:v>
                </c:pt>
                <c:pt idx="1">
                  <c:v>6.5</c:v>
                </c:pt>
                <c:pt idx="2">
                  <c:v>4.5999999999999996</c:v>
                </c:pt>
                <c:pt idx="3">
                  <c:v>3.3</c:v>
                </c:pt>
                <c:pt idx="4">
                  <c:v>2.9</c:v>
                </c:pt>
                <c:pt idx="5">
                  <c:v>2.5</c:v>
                </c:pt>
                <c:pt idx="6">
                  <c:v>2.4</c:v>
                </c:pt>
                <c:pt idx="7">
                  <c:v>2.2999999999999998</c:v>
                </c:pt>
                <c:pt idx="8">
                  <c:v>2.1</c:v>
                </c:pt>
                <c:pt idx="9">
                  <c:v>2.1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42-4984-B9E2-7C73DF309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8725328"/>
        <c:axId val="638725648"/>
      </c:lineChart>
      <c:catAx>
        <c:axId val="63872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8725648"/>
        <c:crosses val="autoZero"/>
        <c:auto val="1"/>
        <c:lblAlgn val="ctr"/>
        <c:lblOffset val="100"/>
        <c:noMultiLvlLbl val="0"/>
      </c:catAx>
      <c:valAx>
        <c:axId val="63872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872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Sheet1!$B$6:$N$6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Sheet1!$B$7:$N$7</c:f>
              <c:numCache>
                <c:formatCode>General</c:formatCode>
                <c:ptCount val="13"/>
                <c:pt idx="0">
                  <c:v>350</c:v>
                </c:pt>
                <c:pt idx="1">
                  <c:v>32</c:v>
                </c:pt>
                <c:pt idx="2">
                  <c:v>22</c:v>
                </c:pt>
                <c:pt idx="3">
                  <c:v>15.7</c:v>
                </c:pt>
                <c:pt idx="4">
                  <c:v>13.9</c:v>
                </c:pt>
                <c:pt idx="5">
                  <c:v>12.3</c:v>
                </c:pt>
                <c:pt idx="6">
                  <c:v>11.6</c:v>
                </c:pt>
                <c:pt idx="7">
                  <c:v>10.8</c:v>
                </c:pt>
                <c:pt idx="8">
                  <c:v>10.6</c:v>
                </c:pt>
                <c:pt idx="9">
                  <c:v>10.3</c:v>
                </c:pt>
                <c:pt idx="10">
                  <c:v>10.5</c:v>
                </c:pt>
                <c:pt idx="11">
                  <c:v>10.3</c:v>
                </c:pt>
                <c:pt idx="12">
                  <c:v>10.4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C2-420E-9E01-D6CAA8A0B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7260624"/>
        <c:axId val="627257424"/>
      </c:lineChart>
      <c:catAx>
        <c:axId val="62726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7257424"/>
        <c:crosses val="autoZero"/>
        <c:auto val="1"/>
        <c:lblAlgn val="ctr"/>
        <c:lblOffset val="100"/>
        <c:noMultiLvlLbl val="0"/>
      </c:catAx>
      <c:valAx>
        <c:axId val="62725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726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Sheet1!$B$9:$N$9</c:f>
              <c:numCache>
                <c:formatCode>General</c:formatCode>
                <c:ptCount val="1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</c:numCache>
            </c:numRef>
          </c:cat>
          <c:val>
            <c:numRef>
              <c:f>Sheet1!$B$10:$N$10</c:f>
              <c:numCache>
                <c:formatCode>General</c:formatCode>
                <c:ptCount val="13"/>
                <c:pt idx="0">
                  <c:v>722</c:v>
                </c:pt>
                <c:pt idx="1">
                  <c:v>67</c:v>
                </c:pt>
                <c:pt idx="2">
                  <c:v>43</c:v>
                </c:pt>
                <c:pt idx="3">
                  <c:v>31.5</c:v>
                </c:pt>
                <c:pt idx="4">
                  <c:v>27.5</c:v>
                </c:pt>
                <c:pt idx="5">
                  <c:v>24.3</c:v>
                </c:pt>
                <c:pt idx="6">
                  <c:v>22.7</c:v>
                </c:pt>
                <c:pt idx="7">
                  <c:v>22</c:v>
                </c:pt>
                <c:pt idx="8">
                  <c:v>21.1</c:v>
                </c:pt>
                <c:pt idx="9">
                  <c:v>20.8</c:v>
                </c:pt>
                <c:pt idx="10">
                  <c:v>20.3</c:v>
                </c:pt>
                <c:pt idx="11">
                  <c:v>20</c:v>
                </c:pt>
                <c:pt idx="12">
                  <c:v>19.8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18-4108-A864-439EA4B3C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5474960"/>
        <c:axId val="635474320"/>
      </c:lineChart>
      <c:catAx>
        <c:axId val="63547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5474320"/>
        <c:crosses val="autoZero"/>
        <c:auto val="1"/>
        <c:lblAlgn val="ctr"/>
        <c:lblOffset val="100"/>
        <c:noMultiLvlLbl val="0"/>
      </c:catAx>
      <c:valAx>
        <c:axId val="63547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547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Sheet2!$A$19</c:f>
              <c:strCache>
                <c:ptCount val="1"/>
                <c:pt idx="0">
                  <c:v>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Sheet2!$B$18:$K$18</c:f>
              <c:numCache>
                <c:formatCode>General</c:formatCode>
                <c:ptCount val="1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</c:numCache>
            </c:numRef>
          </c:cat>
          <c:val>
            <c:numRef>
              <c:f>Sheet2!$B$19:$K$19</c:f>
              <c:numCache>
                <c:formatCode>General</c:formatCode>
                <c:ptCount val="10"/>
                <c:pt idx="0">
                  <c:v>2.1</c:v>
                </c:pt>
                <c:pt idx="1">
                  <c:v>4</c:v>
                </c:pt>
                <c:pt idx="2">
                  <c:v>6.2</c:v>
                </c:pt>
                <c:pt idx="3">
                  <c:v>7.9</c:v>
                </c:pt>
                <c:pt idx="4">
                  <c:v>9.9</c:v>
                </c:pt>
                <c:pt idx="5">
                  <c:v>11.8</c:v>
                </c:pt>
                <c:pt idx="6">
                  <c:v>13.9</c:v>
                </c:pt>
                <c:pt idx="7">
                  <c:v>15.6</c:v>
                </c:pt>
                <c:pt idx="8">
                  <c:v>17.5</c:v>
                </c:pt>
                <c:pt idx="9">
                  <c:v>19.8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4F-4A90-B4C9-C6059B30C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8733648"/>
        <c:axId val="638739728"/>
      </c:lineChart>
      <c:catAx>
        <c:axId val="63873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8739728"/>
        <c:crosses val="autoZero"/>
        <c:auto val="1"/>
        <c:lblAlgn val="ctr"/>
        <c:lblOffset val="100"/>
        <c:noMultiLvlLbl val="0"/>
      </c:catAx>
      <c:valAx>
        <c:axId val="63873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873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Sheet2!$A$22</c:f>
              <c:strCache>
                <c:ptCount val="1"/>
                <c:pt idx="0">
                  <c:v>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Sheet2!$B$21:$K$21</c:f>
              <c:numCache>
                <c:formatCode>General</c:formatCode>
                <c:ptCount val="1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</c:numCache>
            </c:numRef>
          </c:cat>
          <c:val>
            <c:numRef>
              <c:f>Sheet2!$B$22:$K$22</c:f>
              <c:numCache>
                <c:formatCode>General</c:formatCode>
                <c:ptCount val="10"/>
                <c:pt idx="0">
                  <c:v>97</c:v>
                </c:pt>
                <c:pt idx="1">
                  <c:v>390</c:v>
                </c:pt>
                <c:pt idx="2">
                  <c:v>880</c:v>
                </c:pt>
                <c:pt idx="3">
                  <c:v>1574</c:v>
                </c:pt>
                <c:pt idx="4">
                  <c:v>2435</c:v>
                </c:pt>
                <c:pt idx="5">
                  <c:v>3557</c:v>
                </c:pt>
                <c:pt idx="6">
                  <c:v>4778</c:v>
                </c:pt>
                <c:pt idx="7">
                  <c:v>6229</c:v>
                </c:pt>
                <c:pt idx="8">
                  <c:v>7907</c:v>
                </c:pt>
                <c:pt idx="9">
                  <c:v>9727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2A-4F99-8A0F-F7B7A7EE3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5480080"/>
        <c:axId val="635496720"/>
      </c:lineChart>
      <c:catAx>
        <c:axId val="63548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5496720"/>
        <c:crosses val="autoZero"/>
        <c:auto val="1"/>
        <c:lblAlgn val="ctr"/>
        <c:lblOffset val="100"/>
        <c:noMultiLvlLbl val="0"/>
      </c:catAx>
      <c:valAx>
        <c:axId val="63549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548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2F3E3-300A-FEA4-40C0-7B61609B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26B4A4-369B-5267-CB0F-8E8B78691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A14A5-8F01-1E20-AD58-CF6E92EE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6B19F-FFD8-AC61-A138-F54E9D37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5F93A-98F5-9A5E-3F6E-40BF9F5B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7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A68C6-D7C8-2A2D-E13D-338ED1B0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121B1-DF05-57D5-C743-50D6FFFC8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A4551-3761-A11E-51D2-8FDD3B1A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9E33E-CFF5-D8FF-4C81-76CCED46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58AD1-BA83-2A74-1235-D3ABA1C7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48799-E8F5-3917-8D34-2523A3B4E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D45D33-B3D9-C037-28EB-D815AE48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B0C3F-2FA8-951F-112E-9DBB7F4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B51CC-4A7F-4FFC-6973-E59B9D78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C45D0-3ED0-F7A0-5490-6B99A977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4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63025-2268-25EB-D1E9-C47E2238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252AD-023F-E7AF-D8D6-881DCCA9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E5DF7-07BD-9BAA-A5C2-8FA75EB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18065-2B9C-C2A8-304F-6AD80FF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C82B8-FE0D-9905-367C-43352649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3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D4878-2D77-E73F-6E97-D5880ECC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92C41-0BCD-9C64-7AF8-D9F4F5A9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15259-862C-B227-D159-8849DB9F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C2A8A-AB88-47EB-D4EC-0117F281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3B19C-DC4B-C4E9-7789-1E2307C8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A4301-AAE1-E215-FD00-0A165750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08DEB-614A-DB59-FF44-1399B3ACB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F1CB3-A873-5DC1-8B6C-64A1B8210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0BE28-516B-FE32-B725-65A0391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EC301-27F9-DD17-99CA-11813076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10F84-4944-83A4-7F05-5B7BFACB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2FDC3-4372-A5A3-E67C-A312B97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547C0-601D-0C7B-CAC6-9C080381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739A92-4D0F-1968-43BD-9F5A33A7E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222012-7053-CAE1-F65A-D1B017FBC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47FA74-E5A1-912F-2C44-FE83408B1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963212-401D-7292-DB4E-D3E9A730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7C4A56-633C-7070-7A76-41866C87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A92A98-E1D1-0C46-4A1F-9006418C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92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6AC54-5C20-36F3-1D8B-F5F07E1F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978D3C-E970-A7D6-B6F9-0BC58A2E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4C605-8C71-AF24-95FC-BAE24057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CA5201-15B9-35E7-1744-C74CAB9D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C0B6CB-5619-892A-88A3-606C341E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E3BF0E-4735-A1B3-7896-43348B5F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194FD9-49DB-6EC0-29D8-56C6EC27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5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7C893-0D65-151F-E7F3-E3AD7EB1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07E26-4538-104A-A826-7F80A990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67820-10A9-B1CC-EEF6-DA02D0209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01A2B-7F97-E500-97A6-E901CA01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E6C10-DEEA-0E84-9C98-3C797DD8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05309C-6655-5869-63A5-AF798E0B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5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F5180-9162-9C64-16CA-854B5725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A935AA-72D7-2E75-163B-7758C7C57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17B4D-DE1F-E07E-C308-293AF6C4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D7F48-A097-4AFA-3972-4D2D9DFD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604E4-225A-347C-EA12-5BFBE2BD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3CF90-3E29-F9DF-5837-4542691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8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799382-254B-9055-D7DB-4C1B7936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0E009-213A-78E7-F7DA-5CB53877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8B3F1-D5D1-1D24-C7F7-890158EE5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DD77-A52A-46B2-9130-373EF5F51314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E2C5B-FCD3-1273-91CF-9515014A5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228B6-DD22-940C-1ED0-FDB152E52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38F1-F231-4097-BEBF-C8E0FA2AE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5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60C80DA-9BB3-BE42-D5D1-01059DEA4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349119"/>
              </p:ext>
            </p:extLst>
          </p:nvPr>
        </p:nvGraphicFramePr>
        <p:xfrm>
          <a:off x="1029478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A53C348-10EB-87A3-16A0-E52BA93267AA}"/>
              </a:ext>
            </a:extLst>
          </p:cNvPr>
          <p:cNvSpPr txBox="1"/>
          <p:nvPr/>
        </p:nvSpPr>
        <p:spPr>
          <a:xfrm>
            <a:off x="2251786" y="316468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N=10000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02F1DF-1E68-1D65-221B-F3A5799FD104}"/>
              </a:ext>
            </a:extLst>
          </p:cNvPr>
          <p:cNvSpPr txBox="1"/>
          <p:nvPr/>
        </p:nvSpPr>
        <p:spPr>
          <a:xfrm>
            <a:off x="5162940" y="3059668"/>
            <a:ext cx="96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C2999C-D6F5-A082-513B-AE8537462255}"/>
              </a:ext>
            </a:extLst>
          </p:cNvPr>
          <p:cNvSpPr txBox="1"/>
          <p:nvPr/>
        </p:nvSpPr>
        <p:spPr>
          <a:xfrm>
            <a:off x="457972" y="501134"/>
            <a:ext cx="6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ms</a:t>
            </a:r>
            <a:endParaRPr lang="zh-CN" altLang="en-US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3A023BF-116A-E421-1A8B-C2A42A415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882588"/>
              </p:ext>
            </p:extLst>
          </p:nvPr>
        </p:nvGraphicFramePr>
        <p:xfrm>
          <a:off x="6737481" y="6422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6347BEE-FB0D-D9CA-E5FE-CC22E1449B7E}"/>
              </a:ext>
            </a:extLst>
          </p:cNvPr>
          <p:cNvSpPr txBox="1"/>
          <p:nvPr/>
        </p:nvSpPr>
        <p:spPr>
          <a:xfrm>
            <a:off x="8055430" y="316468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N=50000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A09145-25D2-82F6-D01C-045FDBC94BD4}"/>
              </a:ext>
            </a:extLst>
          </p:cNvPr>
          <p:cNvSpPr txBox="1"/>
          <p:nvPr/>
        </p:nvSpPr>
        <p:spPr>
          <a:xfrm>
            <a:off x="10961918" y="3059668"/>
            <a:ext cx="96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B3B837-62C4-D1AA-0F97-C727409A55D1}"/>
              </a:ext>
            </a:extLst>
          </p:cNvPr>
          <p:cNvSpPr txBox="1"/>
          <p:nvPr/>
        </p:nvSpPr>
        <p:spPr>
          <a:xfrm>
            <a:off x="6172984" y="492195"/>
            <a:ext cx="6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ms</a:t>
            </a:r>
            <a:endParaRPr lang="zh-CN" altLang="en-US" dirty="0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2ABF17FA-BE7C-C9FF-C72B-7B13A1B1E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817704"/>
              </p:ext>
            </p:extLst>
          </p:nvPr>
        </p:nvGraphicFramePr>
        <p:xfrm>
          <a:off x="3007567" y="39048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D7572F1-4667-15BA-7B0A-FF8FF60B6C54}"/>
              </a:ext>
            </a:extLst>
          </p:cNvPr>
          <p:cNvSpPr txBox="1"/>
          <p:nvPr/>
        </p:nvSpPr>
        <p:spPr>
          <a:xfrm>
            <a:off x="4288200" y="3547197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N=100000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ED1248-EF34-C935-32A8-4AD665409B11}"/>
              </a:ext>
            </a:extLst>
          </p:cNvPr>
          <p:cNvSpPr txBox="1"/>
          <p:nvPr/>
        </p:nvSpPr>
        <p:spPr>
          <a:xfrm>
            <a:off x="7246777" y="6356866"/>
            <a:ext cx="96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779BB9-9F5C-C36F-8EDD-8F8589773F5C}"/>
              </a:ext>
            </a:extLst>
          </p:cNvPr>
          <p:cNvSpPr txBox="1"/>
          <p:nvPr/>
        </p:nvSpPr>
        <p:spPr>
          <a:xfrm>
            <a:off x="2507980" y="3815443"/>
            <a:ext cx="6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84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B806169-D0F2-2D34-F0EB-64651A120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171968"/>
              </p:ext>
            </p:extLst>
          </p:nvPr>
        </p:nvGraphicFramePr>
        <p:xfrm>
          <a:off x="1023257" y="14229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17833F4-350A-7CD3-2266-15E0C2894280}"/>
              </a:ext>
            </a:extLst>
          </p:cNvPr>
          <p:cNvSpPr txBox="1"/>
          <p:nvPr/>
        </p:nvSpPr>
        <p:spPr>
          <a:xfrm>
            <a:off x="2273558" y="1001877"/>
            <a:ext cx="277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 Select</a:t>
            </a:r>
            <a:r>
              <a:rPr lang="zh-CN" altLang="en-US" dirty="0"/>
              <a:t>（逆序数据）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4EF302-0109-1BA4-DE77-C40FC6BCB7E1}"/>
              </a:ext>
            </a:extLst>
          </p:cNvPr>
          <p:cNvSpPr txBox="1"/>
          <p:nvPr/>
        </p:nvSpPr>
        <p:spPr>
          <a:xfrm>
            <a:off x="5189375" y="4112080"/>
            <a:ext cx="81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6ACA62-24D3-FFEA-76DB-56D49A2BB7E0}"/>
              </a:ext>
            </a:extLst>
          </p:cNvPr>
          <p:cNvSpPr txBox="1"/>
          <p:nvPr/>
        </p:nvSpPr>
        <p:spPr>
          <a:xfrm>
            <a:off x="530289" y="1181686"/>
            <a:ext cx="81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ms</a:t>
            </a:r>
            <a:endParaRPr lang="en-US" altLang="zh-CN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CFF97BE-2773-55D5-BFBE-272327B992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092062"/>
              </p:ext>
            </p:extLst>
          </p:nvPr>
        </p:nvGraphicFramePr>
        <p:xfrm>
          <a:off x="6391469" y="14726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057CE50-2781-F175-BD76-765876904812}"/>
              </a:ext>
            </a:extLst>
          </p:cNvPr>
          <p:cNvSpPr txBox="1"/>
          <p:nvPr/>
        </p:nvSpPr>
        <p:spPr>
          <a:xfrm>
            <a:off x="5784982" y="1288016"/>
            <a:ext cx="81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ms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8C0AE5-8187-33E2-A97C-40B5911115E9}"/>
              </a:ext>
            </a:extLst>
          </p:cNvPr>
          <p:cNvSpPr txBox="1"/>
          <p:nvPr/>
        </p:nvSpPr>
        <p:spPr>
          <a:xfrm>
            <a:off x="10557587" y="4112080"/>
            <a:ext cx="81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1F88E8-D665-DE20-0033-8B51B754BB16}"/>
              </a:ext>
            </a:extLst>
          </p:cNvPr>
          <p:cNvSpPr txBox="1"/>
          <p:nvPr/>
        </p:nvSpPr>
        <p:spPr>
          <a:xfrm>
            <a:off x="7504922" y="1022486"/>
            <a:ext cx="277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Quick Select</a:t>
            </a:r>
            <a:r>
              <a:rPr lang="zh-CN" altLang="en-US" dirty="0"/>
              <a:t>（逆序数据）</a:t>
            </a:r>
          </a:p>
        </p:txBody>
      </p:sp>
    </p:spTree>
    <p:extLst>
      <p:ext uri="{BB962C8B-B14F-4D97-AF65-F5344CB8AC3E}">
        <p14:creationId xmlns:p14="http://schemas.microsoft.com/office/powerpoint/2010/main" val="263621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Kaiyue</dc:creator>
  <cp:lastModifiedBy>Zhao Kaiyue</cp:lastModifiedBy>
  <cp:revision>8</cp:revision>
  <dcterms:created xsi:type="dcterms:W3CDTF">2024-04-25T13:33:54Z</dcterms:created>
  <dcterms:modified xsi:type="dcterms:W3CDTF">2024-04-25T14:09:00Z</dcterms:modified>
</cp:coreProperties>
</file>