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73" r:id="rId3"/>
    <p:sldId id="324" r:id="rId4"/>
    <p:sldId id="319" r:id="rId5"/>
    <p:sldId id="326" r:id="rId6"/>
    <p:sldId id="328" r:id="rId7"/>
    <p:sldId id="329" r:id="rId8"/>
    <p:sldId id="330" r:id="rId9"/>
    <p:sldId id="332" r:id="rId10"/>
    <p:sldId id="331" r:id="rId11"/>
    <p:sldId id="333" r:id="rId12"/>
    <p:sldId id="317" r:id="rId13"/>
    <p:sldId id="334" r:id="rId14"/>
    <p:sldId id="313" r:id="rId15"/>
    <p:sldId id="337" r:id="rId16"/>
    <p:sldId id="335" r:id="rId17"/>
    <p:sldId id="31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7"/>
    <a:srgbClr val="8FAADC"/>
    <a:srgbClr val="2F5597"/>
    <a:srgbClr val="8DA1C4"/>
    <a:srgbClr val="182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308E-CB75-4937-8AB5-A3598BE66253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DA2A2-8270-4ED5-BF5C-C8E0B3242F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4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55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7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26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37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6FBE7-42A8-BE42-233B-9C9C22ADC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3D0C85-F9AB-54DE-424F-C2B89EF6C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71B1E4-48A9-29A7-6D82-E94CA51B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FCA08-CEA7-BF5C-4F2F-11187B5F0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9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53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2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46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1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8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EB6D9-A667-4A00-BA79-5AA262E6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A5D85D-5A15-4B00-B3E1-28501AAC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67EE7-ABC5-4F15-96E2-46DFE8E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4D921-A1D0-485E-867E-6163F010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C0938-FA48-4CCB-805D-F35F0EFD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D4E0-7AAD-4DFC-B130-91CB4F30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3E61B-E3A3-490B-BCB3-1ACCCB2D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51EDF-27F8-4FD1-AF64-F3B742A8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1B75D-3B7E-42ED-94BC-C8590F6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50C9-F56A-446E-AA78-4428E91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FC963-FFA0-4980-B55B-8CD310EE7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A66F3-C54B-4826-BB51-7F303DEC6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BAF1-A695-4E3A-9698-0918902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5499-A261-4474-9E03-E51F7D18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BFB9-0F9A-4F0A-A8F8-4F50AD6A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0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E72C7-6029-4DFC-8B33-D87B2DDB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E8338-31C6-47BD-BF0E-B06D86C99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66DA-37C8-41AF-A23F-C3538A34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419C0-224E-4101-9C6F-C45A8B3A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3E03B-B2F0-48FF-94C4-09E7304F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73D05-C9BF-4159-96E6-672E2C6F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79BA8-8695-425B-8660-E6D23789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9A2DC-DBFE-4392-852E-3D836571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2FD16-8CB9-438F-A822-70C5840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FBBBC-E118-44C3-BF31-C0D168D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BB6C9-9DAC-4D0F-BBFD-528C92B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1952D-4941-4CF1-8C9E-023A8049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CABC6-DECF-47D7-BDC5-C2F0FFEA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F433-3CCF-4B1A-ABB5-0C260BB8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8E1D2-8EDC-497E-A545-E303282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B53C-545A-449A-8FF2-143F67BF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E1F39-1BE8-4E33-B136-AE6DA5DCC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F1E52-B614-4339-8218-A992D064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C6317-6326-4632-AF9D-76BB658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33A76-217F-4ADC-9D01-7697018E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24B70-26D8-4CB1-8632-D1358982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45D82-6879-42A3-B02A-87CB660A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BC8F0-8134-4BEB-B0BA-9C8F19AE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5F705-BBE4-45F3-B0C5-89F7C6E8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75922-A316-414E-B2D9-B960AFAAD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CCB67-A5EE-4F5C-84FC-418326524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D8277-466A-42E0-944E-8B8FDC99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F1A0C-4625-4D83-A9ED-A45E9D6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D9EB37-CE0B-4D15-BC8D-B2A7F1A4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817D-D96D-42AF-A78F-4AAECF1A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4653"/>
            <a:ext cx="8336280" cy="70167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D64C1"/>
                </a:solidFill>
                <a:latin typeface="思源黑体 HW Bold" panose="020B0800000000000000" pitchFamily="34" charset="-122"/>
                <a:ea typeface="思源黑体 HW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D5F84D-C86A-4BC1-806F-E49F5921D103}"/>
              </a:ext>
            </a:extLst>
          </p:cNvPr>
          <p:cNvGrpSpPr/>
          <p:nvPr userDrawn="1"/>
        </p:nvGrpSpPr>
        <p:grpSpPr>
          <a:xfrm>
            <a:off x="374341" y="366140"/>
            <a:ext cx="1076367" cy="818700"/>
            <a:chOff x="374341" y="350900"/>
            <a:chExt cx="1076367" cy="818700"/>
          </a:xfrm>
        </p:grpSpPr>
        <p:sp>
          <p:nvSpPr>
            <p:cNvPr id="6" name="Google Shape;74;p6">
              <a:extLst>
                <a:ext uri="{FF2B5EF4-FFF2-40B4-BE49-F238E27FC236}">
                  <a16:creationId xmlns:a16="http://schemas.microsoft.com/office/drawing/2014/main" id="{A3F56885-43A7-432A-8AA5-40366269D599}"/>
                </a:ext>
              </a:extLst>
            </p:cNvPr>
            <p:cNvSpPr/>
            <p:nvPr userDrawn="1"/>
          </p:nvSpPr>
          <p:spPr>
            <a:xfrm>
              <a:off x="523041" y="350900"/>
              <a:ext cx="927667" cy="784567"/>
            </a:xfrm>
            <a:custGeom>
              <a:avLst/>
              <a:gdLst/>
              <a:ahLst/>
              <a:cxnLst/>
              <a:rect l="l" t="t" r="r" b="b"/>
              <a:pathLst>
                <a:path w="27830" h="23537" extrusionOk="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rgbClr val="4D6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 pitchFamily="18" charset="-122"/>
                <a:cs typeface="Arial"/>
                <a:sym typeface="Arial"/>
              </a:endParaRPr>
            </a:p>
          </p:txBody>
        </p:sp>
        <p:sp>
          <p:nvSpPr>
            <p:cNvPr id="7" name="Google Shape;75;p6">
              <a:extLst>
                <a:ext uri="{FF2B5EF4-FFF2-40B4-BE49-F238E27FC236}">
                  <a16:creationId xmlns:a16="http://schemas.microsoft.com/office/drawing/2014/main" id="{EADDAE0B-0DEB-4F6A-8826-488562BB9B02}"/>
                </a:ext>
              </a:extLst>
            </p:cNvPr>
            <p:cNvSpPr/>
            <p:nvPr userDrawn="1"/>
          </p:nvSpPr>
          <p:spPr>
            <a:xfrm>
              <a:off x="374341" y="990800"/>
              <a:ext cx="245500" cy="178800"/>
            </a:xfrm>
            <a:custGeom>
              <a:avLst/>
              <a:gdLst/>
              <a:ahLst/>
              <a:cxnLst/>
              <a:rect l="l" t="t" r="r" b="b"/>
              <a:pathLst>
                <a:path w="7365" h="5364" extrusionOk="0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rgbClr val="4D6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 pitchFamily="18" charset="-122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9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1C3F8-85ED-4B7C-ADB5-BA489D61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DB4620-CFB3-4862-B662-0138DC75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49E8B-D5E8-46AC-BFD4-70FF514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8FA81-9C83-4F90-9DFA-B69F594E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A465E-17CE-44FB-A747-9FBDDA22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26CA1-6138-4226-B1E9-189062FB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A0278-930A-43FF-851C-C3C58156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F5031-290D-4992-A722-887F2810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DDC62-EBCD-4BAF-8B7E-2900FF7F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EA0-4A33-4BE3-89F3-B4340F61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96AB-1A3F-4B10-B836-B50B182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2684-B4A4-4BBC-9538-918CA59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45D9C-6404-45A9-8CCE-E17B192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02A07-DE79-42BD-8EF9-DCC82A44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5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6019-5C3E-42AD-A1FF-1A8233D9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D00E37-4860-4219-B2C3-C5477E55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1A2E5-164B-4D58-A0F3-088C3E0C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4CB53-7255-45C9-A739-18B722E1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F7DD9-C516-45DC-94E4-77E7338C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EAB1F-E4A1-4D79-A02A-E8F56631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9CCF7-BAA1-4D77-9160-A2785A7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75ACF-66AB-4807-9A11-8DE20633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79B93-822F-4789-8D62-E5B89AEE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65634-DB44-42EA-9FA7-94F86FC2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CD08D-BC7E-4150-A94C-6E369D5A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F4130-9E81-4582-8040-D740C6D78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AE08C-7388-4507-9E40-33DFA897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80FE0-EEDA-4118-852E-4CB5987A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2D9D-9F48-4B6E-98AD-2DE9DBFDD88F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20BF7-B455-4D69-AA17-3234E372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98F95-AF25-49FC-AD89-E51945E9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B537-8062-4A18-BDDB-B9FEA86A0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75330-6F96-4D78-99E9-FA66405D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C155-E575-4800-BAFB-5F71F7B2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D310C-B163-4114-920D-0D147F3B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405AD-C38A-4FB6-B6BA-210B932E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81CF-3C9B-4ED8-B9D2-71DD4D2B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6E681-99D4-4511-8E18-A4F97CB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7FF0-2731-4D0A-8C8A-23DB2270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F7587F-21F0-493F-A40A-5B8FD38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81B01-CBAA-4467-A55D-FA6165A3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4E01-E0EB-4C7B-A39B-E949920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C5701-28F0-41AD-8DDD-1BC6D88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4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E0A7F-9F0B-482C-8369-627CADEB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86BC7-4DBB-4AAB-9AE3-89F5FC4F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D0ACD-6745-4387-B40A-236AFFE8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20400-E156-49A6-A6D1-15D1B6E41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3386D-C3B6-4BBB-ACAD-E57CE2CD9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D9153-7876-478D-8C8A-739AB6A8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07020-A502-4C0B-8EFE-6390595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CABBB-8404-4188-9CDF-FC208BF6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CE42-A7E3-40C3-94B5-3BCA9DF1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6DC7E8-72D1-4F1D-B558-5869D01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8638B-2AF9-4E11-AA01-B61113FC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7B12E-7CFA-4BB8-AC50-6A9F6E1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8C682-4B4B-48DF-8FE7-CD8887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E3613-D0CE-45AF-A0F7-23BA3DEC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C6DA6-4502-4DAC-84EE-94BCC37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6E28-5093-4FAB-A67B-0AAC04F5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AC90-0F2B-4C7D-AB74-1ED4EECA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8F660-1BD4-42FB-A309-C9A4EAA3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EB166-9FC3-466E-B1F4-7263935D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2812B-FBE9-4E44-BD4A-458DA10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5AED4-2B10-442D-B955-51528A99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6C5A-5BE0-4F91-8729-26C326C0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92FB6-1B91-462F-B91F-9FD3A0418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478DE-7362-4F0C-BE80-A4F885A1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7690B-15F5-4DD2-88D6-3C33B752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1376F-C838-4EC9-871C-0FC3ACE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CB226-1A53-47BD-A2B6-75BF127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903B0-3A3F-45FD-8919-0CE1F6FE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3680-C466-46B5-9576-1CBDF023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051C-C117-4522-B3B3-7A332F0C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E5AE-854A-4B80-820C-1ACCD978BA3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D47F-AE7F-4BB8-9820-DBD53F1D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AEAB-85AC-4B60-BB11-E2BA05ED8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F22C-E4EF-4ECA-B9AE-8B396F99A3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9000" r="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8B5B62-319B-4B47-B291-6789B22C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B9398-56D8-4820-8CB0-66983A42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二级</a:t>
            </a:r>
          </a:p>
          <a:p>
            <a:pPr lvl="0"/>
            <a:r>
              <a:rPr lang="zh-CN" altLang="en-US"/>
              <a:t>三级</a:t>
            </a:r>
          </a:p>
          <a:p>
            <a:pPr lvl="0"/>
            <a:r>
              <a:rPr lang="zh-CN" altLang="en-US"/>
              <a:t>四级</a:t>
            </a:r>
          </a:p>
          <a:p>
            <a:pPr lvl="0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EAB12-F584-4E49-B2D8-6BF58228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2021/11/11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6FDC8-8762-483B-AAB8-257ECFAA5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F43A-C55A-477C-8B82-A714E011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jpe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80DD2B-AD4B-4232-845E-4A9C30DE8F64}"/>
              </a:ext>
            </a:extLst>
          </p:cNvPr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>
            <a:off x="0" y="2242829"/>
            <a:ext cx="7148053" cy="2720466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2438541" y="2623075"/>
            <a:ext cx="5919550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zh-CN" altLang="en-US" sz="4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关于成人礼的设想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AFF26B0-F06D-4E12-ABB4-48CD8800D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002" y="3012404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74AAB1E3-E9AA-482C-BC5B-5BA03F02F9EE}"/>
              </a:ext>
            </a:extLst>
          </p:cNvPr>
          <p:cNvGrpSpPr/>
          <p:nvPr/>
        </p:nvGrpSpPr>
        <p:grpSpPr>
          <a:xfrm>
            <a:off x="2492240" y="3497737"/>
            <a:ext cx="4422023" cy="615917"/>
            <a:chOff x="702825" y="4403063"/>
            <a:chExt cx="4342067" cy="49956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CA80A5-3D6E-48F5-B670-5ED8EAE71F9E}"/>
                </a:ext>
              </a:extLst>
            </p:cNvPr>
            <p:cNvSpPr/>
            <p:nvPr/>
          </p:nvSpPr>
          <p:spPr>
            <a:xfrm>
              <a:off x="702825" y="4403063"/>
              <a:ext cx="4342067" cy="499568"/>
            </a:xfrm>
            <a:prstGeom prst="roundRect">
              <a:avLst>
                <a:gd name="adj" fmla="val 50000"/>
              </a:avLst>
            </a:prstGeom>
            <a:solidFill>
              <a:srgbClr val="141B76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50AF1E-6827-451A-909D-87A84C1EA21C}"/>
                </a:ext>
              </a:extLst>
            </p:cNvPr>
            <p:cNvSpPr txBox="1"/>
            <p:nvPr/>
          </p:nvSpPr>
          <p:spPr>
            <a:xfrm>
              <a:off x="769571" y="4489682"/>
              <a:ext cx="4023005" cy="29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rPr>
                <a:t>中华礼仪传统与重建（第四组）</a:t>
              </a:r>
            </a:p>
          </p:txBody>
        </p:sp>
      </p:grpSp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156373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521863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72133DB7-83E6-4F86-A86D-68528E5FA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FECFCA-7D80-4796-9562-DE7780060511}"/>
              </a:ext>
            </a:extLst>
          </p:cNvPr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66DE6B-D410-4D6C-84E0-C63D6D54D6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18" y="2381815"/>
            <a:ext cx="3698223" cy="2413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B59D754-4AC4-F49F-B9D7-CAA0B1D95BDF}"/>
              </a:ext>
            </a:extLst>
          </p:cNvPr>
          <p:cNvGrpSpPr/>
          <p:nvPr/>
        </p:nvGrpSpPr>
        <p:grpSpPr>
          <a:xfrm>
            <a:off x="2497197" y="4268992"/>
            <a:ext cx="2149753" cy="584398"/>
            <a:chOff x="697830" y="4447520"/>
            <a:chExt cx="4347045" cy="49956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29CF2EC-6AAB-59BD-B596-1E5F82ED02AF}"/>
                </a:ext>
              </a:extLst>
            </p:cNvPr>
            <p:cNvSpPr/>
            <p:nvPr/>
          </p:nvSpPr>
          <p:spPr>
            <a:xfrm>
              <a:off x="697830" y="4447520"/>
              <a:ext cx="4342067" cy="499568"/>
            </a:xfrm>
            <a:prstGeom prst="roundRect">
              <a:avLst>
                <a:gd name="adj" fmla="val 50000"/>
              </a:avLst>
            </a:prstGeom>
            <a:solidFill>
              <a:srgbClr val="141B76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527596-7B30-91A9-21C0-72F2F50A04B4}"/>
                </a:ext>
              </a:extLst>
            </p:cNvPr>
            <p:cNvSpPr txBox="1"/>
            <p:nvPr/>
          </p:nvSpPr>
          <p:spPr>
            <a:xfrm>
              <a:off x="1021870" y="4526867"/>
              <a:ext cx="4023005" cy="31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</a:rPr>
                <a:t>汇报人：谢集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4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80DD2B-AD4B-4232-845E-4A9C30DE8F64}"/>
              </a:ext>
            </a:extLst>
          </p:cNvPr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>
            <a:off x="0" y="2242829"/>
            <a:ext cx="7148053" cy="2720466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2453251" y="2968741"/>
            <a:ext cx="5919550" cy="8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zh-CN" altLang="en-US" sz="54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成人礼的重建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AFF26B0-F06D-4E12-ABB4-48CD8800D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002" y="3012404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156373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521863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72133DB7-83E6-4F86-A86D-68528E5FA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FECFCA-7D80-4796-9562-DE7780060511}"/>
              </a:ext>
            </a:extLst>
          </p:cNvPr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66DE6B-D410-4D6C-84E0-C63D6D54D6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18" y="2381815"/>
            <a:ext cx="369822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84051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现代“成人礼”的溯源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A0699-4430-FFAE-F6C8-7FCDB6312995}"/>
              </a:ext>
            </a:extLst>
          </p:cNvPr>
          <p:cNvSpPr txBox="1"/>
          <p:nvPr/>
        </p:nvSpPr>
        <p:spPr>
          <a:xfrm>
            <a:off x="690466" y="1451887"/>
            <a:ext cx="104502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   传承至今，中国已大面积缺失成人礼，只有极少数偏远民族或地区仍保留这项礼仪。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   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世纪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年代末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年代初起，中国一些地方的学校开始组织成人礼教育活动。目前，此类活动已达到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颇高的普及程度。主要由共青团组织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发起和推动的“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岁成人仪式教育活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动”，大约在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年就已覆盖了大约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的中学。</a:t>
            </a:r>
          </a:p>
        </p:txBody>
      </p:sp>
      <p:pic>
        <p:nvPicPr>
          <p:cNvPr id="4" name="图片 3" descr="d4ae35ede7d5897215cb6275d78bc50">
            <a:extLst>
              <a:ext uri="{FF2B5EF4-FFF2-40B4-BE49-F238E27FC236}">
                <a16:creationId xmlns:a16="http://schemas.microsoft.com/office/drawing/2014/main" id="{2F8F85CC-56EF-CAFC-619A-B97FD0CBB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30" y="2924364"/>
            <a:ext cx="4638021" cy="26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84051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现代“成人礼”的反思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A0699-4430-FFAE-F6C8-7FCDB6312995}"/>
              </a:ext>
            </a:extLst>
          </p:cNvPr>
          <p:cNvSpPr txBox="1"/>
          <p:nvPr/>
        </p:nvSpPr>
        <p:spPr>
          <a:xfrm>
            <a:off x="690466" y="1451887"/>
            <a:ext cx="104502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   现代法治社会所定义的成年普遍意义上为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岁，由于年龄的特殊性，很多学校选择以集体的形式开展成人礼活动。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而在古代，冠礼作为</a:t>
            </a:r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“礼之始”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，就像“扣好人生第一粒扣子”那样，对把控人生方向有着重要作用。现代社会的成人礼也不应该只流于表面的形式，而应该从思想上给准成人演设一节终生难忘的课。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   如果要重建成人礼，首先要在观念上给予成人礼足够的重视。相比现在大多数“走个形式”的做法，我们认为学校、家庭等具备教育性质的单位应该承担起组织承办成人礼的责任。</a:t>
            </a:r>
          </a:p>
        </p:txBody>
      </p:sp>
    </p:spTree>
    <p:extLst>
      <p:ext uri="{BB962C8B-B14F-4D97-AF65-F5344CB8AC3E}">
        <p14:creationId xmlns:p14="http://schemas.microsoft.com/office/powerpoint/2010/main" val="3558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现代“成人礼”的设想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887" y="1173426"/>
            <a:ext cx="11452225" cy="4636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zh-CN" altLang="en-US" sz="2400" i="0" dirty="0">
              <a:solidFill>
                <a:srgbClr val="0D0D0D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96F05B-5CA2-7C31-0637-EB0BC89C7D7F}"/>
              </a:ext>
            </a:extLst>
          </p:cNvPr>
          <p:cNvSpPr txBox="1"/>
          <p:nvPr/>
        </p:nvSpPr>
        <p:spPr>
          <a:xfrm>
            <a:off x="4592399" y="1735845"/>
            <a:ext cx="2708653" cy="41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100" dirty="0">
                <a:solidFill>
                  <a:schemeClr val="bg1"/>
                </a:solidFill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希望我家的客厅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是一个宽敞亮堂的地方，有大落地窗让阳光可以自由地洒进来。沙发舒适柔软，在里面休息或看电视都能感到身心舒畅。墙壁上挂着我们一家人旅行所拍下来的照片以及孩子们的作品。书架上摆放着各类书籍和杂志，提供给我们享受阅读之乐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D3672B-C06B-9764-F571-7CAE29CB6883}"/>
              </a:ext>
            </a:extLst>
          </p:cNvPr>
          <p:cNvSpPr txBox="1"/>
          <p:nvPr/>
        </p:nvSpPr>
        <p:spPr>
          <a:xfrm>
            <a:off x="8388489" y="1735845"/>
            <a:ext cx="2584785" cy="375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100" dirty="0">
                <a:solidFill>
                  <a:schemeClr val="bg1"/>
                </a:solidFill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我的理想厨房是一个明亮宽敞的空间，配备了先进设备和工具。厨房里有一座大岛台，成为我们全家人在一起做饭、聊天、享用美食的场所。冰箱里存放着丰富多样的新鲜食材，并且定期有蔬菜水果供应商送货上门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2A11CC-618A-BB95-AA71-A781DCBABD46}"/>
              </a:ext>
            </a:extLst>
          </p:cNvPr>
          <p:cNvSpPr/>
          <p:nvPr/>
        </p:nvSpPr>
        <p:spPr>
          <a:xfrm>
            <a:off x="0" y="1351668"/>
            <a:ext cx="6095998" cy="2481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4A56C1-BC04-4DE0-3363-E205244062D2}"/>
              </a:ext>
            </a:extLst>
          </p:cNvPr>
          <p:cNvSpPr/>
          <p:nvPr/>
        </p:nvSpPr>
        <p:spPr>
          <a:xfrm>
            <a:off x="-1" y="3813770"/>
            <a:ext cx="6095999" cy="24819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A055C4-0333-EA5E-2E5C-36AC6D7C78E8}"/>
              </a:ext>
            </a:extLst>
          </p:cNvPr>
          <p:cNvSpPr/>
          <p:nvPr/>
        </p:nvSpPr>
        <p:spPr>
          <a:xfrm>
            <a:off x="6096001" y="1351667"/>
            <a:ext cx="6095999" cy="2481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15036E-ED89-D448-50B0-7F2D7EB91F65}"/>
              </a:ext>
            </a:extLst>
          </p:cNvPr>
          <p:cNvSpPr/>
          <p:nvPr/>
        </p:nvSpPr>
        <p:spPr>
          <a:xfrm>
            <a:off x="6104193" y="3813769"/>
            <a:ext cx="6096001" cy="2481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0B98F0-FA4B-2691-5B1B-6955A288715D}"/>
              </a:ext>
            </a:extLst>
          </p:cNvPr>
          <p:cNvSpPr txBox="1"/>
          <p:nvPr/>
        </p:nvSpPr>
        <p:spPr>
          <a:xfrm>
            <a:off x="186343" y="1464811"/>
            <a:ext cx="59342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100" dirty="0">
                <a:latin typeface="方正小标宋简体" panose="02010601030101010101" pitchFamily="2" charset="-122"/>
                <a:ea typeface="方正小标宋简体" panose="02010601030101010101" pitchFamily="2" charset="-122"/>
                <a:cs typeface="黑体" panose="02010609060101010101" pitchFamily="49" charset="-122"/>
              </a:rPr>
              <a:t>遵循传统文化：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传承沿袭男子行冠礼，女子行笄礼的形式，讨论选择一个良辰吉日（根据黄历等），父母和亲戚作为</a:t>
            </a:r>
            <a:r>
              <a:rPr lang="zh-CN" altLang="en-US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宾客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前来送上祝福，子女听从父母的训导等，能够让子女明确自己“成人”的身份，树立成人的价值观。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3545CB-5F1B-A5D0-D2ED-723ABA4235F1}"/>
              </a:ext>
            </a:extLst>
          </p:cNvPr>
          <p:cNvSpPr txBox="1"/>
          <p:nvPr/>
        </p:nvSpPr>
        <p:spPr>
          <a:xfrm>
            <a:off x="6186392" y="1428801"/>
            <a:ext cx="5934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100" dirty="0"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仪式感：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父母为子女赐冠，赐酒等，告知世界自己已经是成人身份。父母或者亲朋好友可以赠与冠者象征性的器物，如书籍，领巾，徽章等，使成人礼具有“纪念”的属性。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4EBEE1-5879-994A-6895-CF6624B64E84}"/>
              </a:ext>
            </a:extLst>
          </p:cNvPr>
          <p:cNvSpPr txBox="1"/>
          <p:nvPr/>
        </p:nvSpPr>
        <p:spPr>
          <a:xfrm>
            <a:off x="186343" y="3915183"/>
            <a:ext cx="5934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100" dirty="0">
                <a:latin typeface="方正小标宋简体" panose="02010601030101010101" pitchFamily="2" charset="-122"/>
                <a:ea typeface="方正小标宋简体" panose="02010601030101010101" pitchFamily="2" charset="-122"/>
                <a:cs typeface="黑体" panose="02010609060101010101" pitchFamily="49" charset="-122"/>
              </a:rPr>
              <a:t>结合新时代的要求，加入创新元素：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如宣誓，文艺表演，演讲，书信慰问父母，升国旗唱国歌等，使之更符合我们现代人的生活习惯，成为子女人生中难忘的经历。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029012-E990-D28F-4756-6BBD2BD1FBA0}"/>
              </a:ext>
            </a:extLst>
          </p:cNvPr>
          <p:cNvSpPr txBox="1"/>
          <p:nvPr/>
        </p:nvSpPr>
        <p:spPr>
          <a:xfrm>
            <a:off x="6128804" y="3900052"/>
            <a:ext cx="5934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合适的服装</a:t>
            </a:r>
            <a:r>
              <a:rPr lang="zh-CN" altLang="zh-CN" sz="22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子女们可以穿着日常服饰或者较为华丽的服饰，使成人礼具备一些“庆祝”属性。</a:t>
            </a:r>
            <a:r>
              <a:rPr lang="zh-CN" altLang="en-US" sz="22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可以选用传统的</a:t>
            </a:r>
            <a:r>
              <a:rPr lang="zh-CN" altLang="en-US" sz="22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深衣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襦裙、礼服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等，配上传统而华丽的服饰、发饰等。也可以现代化，使用西装</a:t>
            </a:r>
            <a:r>
              <a:rPr lang="en-US" altLang="zh-CN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皮鞋、长裙</a:t>
            </a:r>
            <a:r>
              <a:rPr lang="en-US" altLang="zh-CN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高跟鞋等。</a:t>
            </a:r>
            <a:r>
              <a:rPr lang="zh-CN" altLang="en-US" sz="22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要与孩童时期的服饰有所区别。</a:t>
            </a:r>
            <a:endParaRPr lang="zh-CN" altLang="en-US" sz="2200" b="1" dirty="0">
              <a:solidFill>
                <a:srgbClr val="FF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一个可能的流程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887" y="1173426"/>
            <a:ext cx="11452225" cy="4636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zh-CN" altLang="en-US" sz="2400" i="0" dirty="0">
              <a:solidFill>
                <a:srgbClr val="0D0D0D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3545CB-5F1B-A5D0-D2ED-723ABA4235F1}"/>
              </a:ext>
            </a:extLst>
          </p:cNvPr>
          <p:cNvSpPr txBox="1"/>
          <p:nvPr/>
        </p:nvSpPr>
        <p:spPr>
          <a:xfrm>
            <a:off x="733894" y="1477020"/>
            <a:ext cx="10574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场地选择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：学校国学堂或者大礼堂，张贴性标语及海报。</a:t>
            </a:r>
          </a:p>
          <a:p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环节设置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（回顾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衔接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展望）：</a:t>
            </a:r>
          </a:p>
          <a:p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成长记录：回顾旧时光，增添温馨的氛围。</a:t>
            </a:r>
          </a:p>
          <a:p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诉心声：父母作为宾客送上祝福，行冠礼、笄礼。由家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长、老师或重要的长辈发表致辞，回顾孩子的成长历程，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表达对他们的期望和祝福。父母与孩子交换礼物。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跨越成人之门（最具有仪式性的代表环节）：</a:t>
            </a: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成人门的这一边，是值得珍藏的记忆。成人门的那一边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，将是人生新的起点，新的征程。跨过成人门，意味着我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们对未来已经做好了充分的准备。我们会在那个“跨越”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的瞬间，对自己身上的重任拥有更加清晰的认知。</a:t>
            </a:r>
          </a:p>
        </p:txBody>
      </p:sp>
      <p:pic>
        <p:nvPicPr>
          <p:cNvPr id="4" name="图片 3" descr="d5add51e130d7da2ee16d0fbe9b2cef">
            <a:extLst>
              <a:ext uri="{FF2B5EF4-FFF2-40B4-BE49-F238E27FC236}">
                <a16:creationId xmlns:a16="http://schemas.microsoft.com/office/drawing/2014/main" id="{3937C5D2-75C9-60A5-A5FB-9730553791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51" r="23420"/>
          <a:stretch/>
        </p:blipFill>
        <p:spPr>
          <a:xfrm>
            <a:off x="8719157" y="2031290"/>
            <a:ext cx="2846250" cy="3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452E-1A7D-DB1A-10C4-6C2CCA1E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06368b983cd92611eec1111802a3957">
            <a:extLst>
              <a:ext uri="{FF2B5EF4-FFF2-40B4-BE49-F238E27FC236}">
                <a16:creationId xmlns:a16="http://schemas.microsoft.com/office/drawing/2014/main" id="{D88AB52E-8DA0-0DAE-D880-175A8F04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75490"/>
            <a:ext cx="8558367" cy="53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60A1F-AF37-8B3A-FF1A-321EE8E9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69A737AA-D976-78A9-65D6-3DAB1FF80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739DC3A3-6FE0-AF32-99DE-6E6B88E5B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955FBE-CE04-C682-BA5A-C3726EE2C0A6}"/>
              </a:ext>
            </a:extLst>
          </p:cNvPr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0B6B7F-4847-B03B-EA29-7806FC9C72A6}"/>
              </a:ext>
            </a:extLst>
          </p:cNvPr>
          <p:cNvSpPr/>
          <p:nvPr/>
        </p:nvSpPr>
        <p:spPr>
          <a:xfrm>
            <a:off x="0" y="2242829"/>
            <a:ext cx="7148053" cy="2720466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19AE0-1C0E-6418-6A43-CA0D9F5BE247}"/>
              </a:ext>
            </a:extLst>
          </p:cNvPr>
          <p:cNvSpPr txBox="1"/>
          <p:nvPr/>
        </p:nvSpPr>
        <p:spPr>
          <a:xfrm>
            <a:off x="2526905" y="2920660"/>
            <a:ext cx="5919550" cy="115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zh-CN" altLang="en-US" sz="6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感谢垂听！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9D84C38-D301-DA2D-3E6D-A9B6CEC49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002" y="3012404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466B2D9-D33C-0C17-480D-61AEA2F939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DA58DCD-A9DF-7918-B41D-2EAD67D96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156373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EA4C4E9-7D04-B760-0D40-D42D421AE4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521863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9D60D5F1-931A-E06E-94C3-88D7FEE9F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0B524208-080E-3433-964C-933A640C8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F8293F-A169-F69D-AE41-64FE0DFC0150}"/>
              </a:ext>
            </a:extLst>
          </p:cNvPr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CAEE2BA-6133-0097-44D4-C36A3A8E5F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18" y="2381815"/>
            <a:ext cx="369822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17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86CA992-2458-4D0A-B4A6-2C7C96529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1A623C9-37DC-4B6E-BD65-56B0C3376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80DD2B-AD4B-4232-845E-4A9C30DE8F64}"/>
              </a:ext>
            </a:extLst>
          </p:cNvPr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BC3B4D-DE95-4660-8889-F39AB20F4DBD}"/>
              </a:ext>
            </a:extLst>
          </p:cNvPr>
          <p:cNvSpPr/>
          <p:nvPr/>
        </p:nvSpPr>
        <p:spPr>
          <a:xfrm>
            <a:off x="0" y="2242829"/>
            <a:ext cx="7148053" cy="2720466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597D1-D3A9-4543-B7E9-42A99E9122D9}"/>
              </a:ext>
            </a:extLst>
          </p:cNvPr>
          <p:cNvSpPr txBox="1"/>
          <p:nvPr/>
        </p:nvSpPr>
        <p:spPr>
          <a:xfrm>
            <a:off x="2453251" y="2968741"/>
            <a:ext cx="5919550" cy="8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zh-CN" altLang="en-US" sz="54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古代的成人礼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AFF26B0-F06D-4E12-ABB4-48CD8800D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002" y="3012404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E317E6C-BBA7-4430-84FA-4C6C4487FA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3094F62-EAF0-41BE-8707-942335AF67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1563732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76DFED0-B383-4A06-A2D3-4719720C40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2567" y="521863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72133DB7-83E6-4F86-A86D-68528E5FA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9C81B2E4-B51C-49D8-B71F-3CEFEAECC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FECFCA-7D80-4796-9562-DE7780060511}"/>
              </a:ext>
            </a:extLst>
          </p:cNvPr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66DE6B-D410-4D6C-84E0-C63D6D54D6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18" y="2381815"/>
            <a:ext cx="369822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关于古代成人礼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37D72-8261-8022-5B9B-693B5382E30D}"/>
              </a:ext>
            </a:extLst>
          </p:cNvPr>
          <p:cNvSpPr txBox="1"/>
          <p:nvPr/>
        </p:nvSpPr>
        <p:spPr>
          <a:xfrm>
            <a:off x="937722" y="1325152"/>
            <a:ext cx="4608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西周、春秋时代贵族所应用的“周礼”，其由父系家长制时期的“礼”转变而来，是无可否认的事实。其“冠礼”之由氏族制时期的“成丁礼”变化而来，就是个显著的例证。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5EAC8D-3860-6E50-456E-35BA58CE2867}"/>
              </a:ext>
            </a:extLst>
          </p:cNvPr>
          <p:cNvSpPr txBox="1"/>
          <p:nvPr/>
        </p:nvSpPr>
        <p:spPr>
          <a:xfrm>
            <a:off x="6340839" y="1325152"/>
            <a:ext cx="51716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成丁礼”也叫“入社式”，是氏族公社中男女青年进入成年阶段必经的仪式。按照当时习惯，男女青年随着成熟期的到来需要在连续几年内，受到一定程序的训练和考验，获取必要的知识、技能和坚强的毅力，具备充当氏族正式成员的条件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3516C-59E0-A649-769C-A8977AEB2A2C}"/>
              </a:ext>
            </a:extLst>
          </p:cNvPr>
          <p:cNvSpPr txBox="1"/>
          <p:nvPr/>
        </p:nvSpPr>
        <p:spPr>
          <a:xfrm>
            <a:off x="2562546" y="5466940"/>
            <a:ext cx="913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汉族的成年礼，为男子冠礼，女子笄礼。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614965-69D7-DA4D-A5AE-8A5A022F2CF1}"/>
              </a:ext>
            </a:extLst>
          </p:cNvPr>
          <p:cNvCxnSpPr>
            <a:cxnSpLocks/>
          </p:cNvCxnSpPr>
          <p:nvPr/>
        </p:nvCxnSpPr>
        <p:spPr>
          <a:xfrm>
            <a:off x="6031043" y="1499016"/>
            <a:ext cx="0" cy="361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冠礼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04780-D1C1-D89E-EBD8-43D6AAC67EBF}"/>
              </a:ext>
            </a:extLst>
          </p:cNvPr>
          <p:cNvSpPr txBox="1"/>
          <p:nvPr/>
        </p:nvSpPr>
        <p:spPr>
          <a:xfrm>
            <a:off x="3171652" y="1142443"/>
            <a:ext cx="10747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“冠者，礼之始也，嘉事之重者也。”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《礼记·冠义》 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464695" y="1803735"/>
            <a:ext cx="115424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3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日期选择：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先有筮日，主人于家庙门前占卜，确定冠礼的举行日期。或者如《朱子家礼·冠礼》中提到多为正月里选一日。</a:t>
            </a:r>
          </a:p>
          <a:p>
            <a:pPr algn="just"/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主持身份和嘉宾邀请：</a:t>
            </a:r>
          </a:p>
          <a:p>
            <a:pPr algn="just"/>
            <a:r>
              <a:rPr lang="zh-CN" altLang="zh-CN" sz="2800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戒宾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：主人将举办冠礼之事知会其朋友，并邀请其为宾客；</a:t>
            </a:r>
          </a:p>
          <a:p>
            <a:pPr algn="just"/>
            <a:r>
              <a:rPr lang="zh-CN" altLang="zh-CN" sz="2800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筮宾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：冠礼前三日，择吉选定一位来宾为正宾，为冠者加冠命字；</a:t>
            </a:r>
          </a:p>
          <a:p>
            <a:pPr algn="just"/>
            <a:r>
              <a:rPr lang="zh-CN" altLang="zh-CN" sz="2800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宿宾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：冠礼前两日，到宾客家里再度邀请正宾，同时约请一人来赞唱主持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冠礼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580690" y="1500141"/>
            <a:ext cx="11030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礼器陈设和准备：</a:t>
            </a:r>
            <a:r>
              <a:rPr lang="zh-CN" altLang="en-US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陈器服</a:t>
            </a:r>
            <a:r>
              <a:rPr lang="zh-CN" altLang="en-US" sz="3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冠礼当日晨起，将盥洗用具和所用冠服一一摆放出来。</a:t>
            </a:r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朱子家礼</a:t>
            </a:r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冠礼</a:t>
            </a:r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有比较小众的做法：设盥洗、帨巾于厅。以帟（类似于蚊帐）幕（放于上抵挡灰尘）（帷幄）围成房放在客厅东北，表达一种祝愿。如果厅无两阶，则画出阶形（用白粉画，这是因为周礼的建筑厅为两阶，主要作用是站位。</a:t>
            </a:r>
            <a:endParaRPr lang="zh-CN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冠礼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427372" y="1455527"/>
            <a:ext cx="1103061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着装：</a:t>
            </a:r>
            <a:endParaRPr lang="en-US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《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朱子家礼</a:t>
            </a:r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冠礼</a:t>
            </a:r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提到三种着装的方式：</a:t>
            </a:r>
            <a:endParaRPr lang="en-US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第一是</a:t>
            </a:r>
            <a:r>
              <a:rPr lang="zh-CN" altLang="en-US" sz="3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深衣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，深衣为古之服，毕竟是行古礼，那么穿深衣一是对先人的一份起码的敬意；</a:t>
            </a:r>
            <a:endParaRPr lang="en-US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第二是</a:t>
            </a:r>
            <a:r>
              <a:rPr lang="zh-CN" altLang="en-US" sz="3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阑衫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，或是公服，这是对冠者美好的祝愿，希望成人之后，能成为一个对国家有作用的人；</a:t>
            </a:r>
            <a:endParaRPr lang="en-US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第三</a:t>
            </a:r>
            <a:r>
              <a:rPr lang="zh-CN" altLang="en-US" sz="3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</a:t>
            </a:r>
            <a: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是日常的服饰。</a:t>
            </a:r>
            <a:endParaRPr lang="en-US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br>
              <a:rPr lang="zh-CN" altLang="en-US" sz="3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冠礼的过程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399381" y="1449870"/>
            <a:ext cx="1154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三加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始加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再加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三加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始加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，即正宾首次为冠者戴上缁布冠，并且送上“褪去童稚，修养成人之德”的祝辞。</a:t>
            </a:r>
          </a:p>
          <a:p>
            <a:pPr algn="just"/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再加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，即正宾为冠者戴上皮弁。再加之前，赞冠者需先去掉将冠者的缁布冠。送上“端正威仪，敬慎修行；长寿万年，享福无穷”的祝辞。</a:t>
            </a:r>
          </a:p>
          <a:p>
            <a:pPr algn="just"/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三加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，即正宾为冠者戴上爵弁。三加之前，赞冠者还需去掉冠者的皮弁。送上“众人成就你的成人，祝你长寿无疆”的祝福。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行醮礼</a:t>
            </a:r>
          </a:p>
          <a:p>
            <a:pPr algn="just"/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每一次加冠仪式后，正宾都向冠者敬酒，承认冠者成人，这一仪程称作行醮礼。主宾对冠者各有固定的祝辞。</a:t>
            </a:r>
          </a:p>
          <a:p>
            <a:pPr algn="just"/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5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冠礼的过程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399381" y="1449870"/>
            <a:ext cx="11542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冠者取字</a:t>
            </a:r>
          </a:p>
          <a:p>
            <a:pPr algn="just"/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即主宾为冠者取字。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仪礼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丧服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传曰： “故子生三月，则父名之。”古时孩子一般出生三月后由父取名。举行冠礼后，还需在姓名外取字，以示成人。另外还需解释字的意思。</a:t>
            </a:r>
          </a:p>
          <a:p>
            <a:pPr algn="just"/>
            <a:endParaRPr lang="zh-CN" altLang="en-US" sz="2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冠者见尊长、国君、官大夫等</a:t>
            </a:r>
          </a:p>
          <a:p>
            <a:pPr algn="just"/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司马温公曰：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冠义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曰：“见于母，母拜之。见于兄弟，兄弟拜之，成人而与为礼也。”今则难行，但于拜时，母为之起立可也。下见诸父及兄仿此。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冠者先见母，再见兄弟、赞者、姑姊等，让亲戚乡里认可冠者的成人。还要拜见国君、乡大夫和乡先生等尊者，意在向他们禀告自己已经成人，可以参与政治生活。</a:t>
            </a:r>
          </a:p>
        </p:txBody>
      </p:sp>
    </p:spTree>
    <p:extLst>
      <p:ext uri="{BB962C8B-B14F-4D97-AF65-F5344CB8AC3E}">
        <p14:creationId xmlns:p14="http://schemas.microsoft.com/office/powerpoint/2010/main" val="520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D64C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思源黑体 CN Medium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kern="100" dirty="0">
                <a:effectLst/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笄礼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62C1D-6773-0D55-53C8-DE2CA055B09D}"/>
              </a:ext>
            </a:extLst>
          </p:cNvPr>
          <p:cNvSpPr txBox="1"/>
          <p:nvPr/>
        </p:nvSpPr>
        <p:spPr>
          <a:xfrm>
            <a:off x="937723" y="1803735"/>
            <a:ext cx="2708653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i="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 理想的家应该是一个舒适宽敞、充满温馨氛围的地方。我希望房子有一个别致的设计，独特的建筑风格，同时也要与周围环境相融合。门前有一个小花园，种满了各种鲜花和绿色植物。进入房间，可以闻到一股清新的香味，家具摆放整齐大方，布置简洁而温暖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A018D-DE51-42B2-3BBF-8045725E1421}"/>
              </a:ext>
            </a:extLst>
          </p:cNvPr>
          <p:cNvSpPr txBox="1"/>
          <p:nvPr/>
        </p:nvSpPr>
        <p:spPr>
          <a:xfrm>
            <a:off x="446033" y="1521424"/>
            <a:ext cx="11542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周礼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及古代习惯，都是十五岁左右行笄礼，最迟二十岁。仪式进程与冠礼相差不大。</a:t>
            </a:r>
          </a:p>
          <a:p>
            <a:pPr algn="just"/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关于三加的服饰有区别：</a:t>
            </a:r>
          </a:p>
          <a:p>
            <a:pPr algn="just"/>
            <a:r>
              <a:rPr lang="en-US" altLang="zh-CN" sz="2400" b="1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初加：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发笄和罗帕、素色的襦裙，似中衣。衣缘没有文饰，腰带用普通的细布带。</a:t>
            </a:r>
          </a:p>
          <a:p>
            <a:pPr algn="just"/>
            <a:r>
              <a:rPr lang="en-US" altLang="zh-CN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再加：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发簪、曲裾深衣。</a:t>
            </a:r>
          </a:p>
          <a:p>
            <a:pPr algn="just"/>
            <a:r>
              <a:rPr lang="en-US" altLang="zh-CN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三加：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钗冠。正式的大袖长裙礼服，上衣下裳制。佩绶等饰物。衣服的摆放：按顺序分别叠好、衣领朝东，由北向南依次置于席上，席置于场地东侧；要加的发饰，由有司捧在盘里，立于场地西册，面朝南，从东到西排开，依次是：发笄、发簪、钗笄。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三次加笄的服饰，分别有不同的蕴义，象征着女孩子成长的过程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从女童的天真烂漫到豆蔻少女的纯真，最后到花季少女的明丽。</a:t>
            </a:r>
            <a:endParaRPr lang="zh-CN" altLang="en-US" sz="3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大气简约答辩类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等线 Light"/>
        <a:ea typeface="思源黑体 HW Bold"/>
        <a:cs typeface=""/>
      </a:majorFont>
      <a:minorFont>
        <a:latin typeface="等线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2533</Words>
  <Application>Microsoft Office PowerPoint</Application>
  <PresentationFormat>宽屏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阿里巴巴普惠体 R</vt:lpstr>
      <vt:lpstr>等线</vt:lpstr>
      <vt:lpstr>等线 Light</vt:lpstr>
      <vt:lpstr>方正小标宋简体</vt:lpstr>
      <vt:lpstr>仿宋</vt:lpstr>
      <vt:lpstr>楷体</vt:lpstr>
      <vt:lpstr>思源黑体 HW Bold</vt:lpstr>
      <vt:lpstr>宋体</vt:lpstr>
      <vt:lpstr>微软雅黑 Light</vt:lpstr>
      <vt:lpstr>Arial</vt:lpstr>
      <vt:lpstr>Calibri</vt:lpstr>
      <vt:lpstr>Calibri Light</vt:lpstr>
      <vt:lpstr>1_Office 主题​​</vt:lpstr>
      <vt:lpstr>Office 主题​​</vt:lpstr>
      <vt:lpstr>PowerPoint 演示文稿</vt:lpstr>
      <vt:lpstr>PowerPoint 演示文稿</vt:lpstr>
      <vt:lpstr>关于古代成人礼</vt:lpstr>
      <vt:lpstr>冠礼</vt:lpstr>
      <vt:lpstr>冠礼</vt:lpstr>
      <vt:lpstr>冠礼</vt:lpstr>
      <vt:lpstr>冠礼的过程</vt:lpstr>
      <vt:lpstr>冠礼的过程</vt:lpstr>
      <vt:lpstr>笄礼</vt:lpstr>
      <vt:lpstr>PowerPoint 演示文稿</vt:lpstr>
      <vt:lpstr>现代“成人礼”的溯源</vt:lpstr>
      <vt:lpstr>现代“成人礼”的反思</vt:lpstr>
      <vt:lpstr>现代“成人礼”的设想</vt:lpstr>
      <vt:lpstr>一个可能的流程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蓝色大气简约答辩类PPT模板</dc:title>
  <dc:creator>Windows 用户</dc:creator>
  <cp:lastModifiedBy>Espgdo</cp:lastModifiedBy>
  <cp:revision>124</cp:revision>
  <dcterms:created xsi:type="dcterms:W3CDTF">2018-09-30T02:27:57Z</dcterms:created>
  <dcterms:modified xsi:type="dcterms:W3CDTF">2024-04-19T08:20:51Z</dcterms:modified>
</cp:coreProperties>
</file>