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370012" y="769937"/>
            <a:ext cx="73152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176262" y="6248400"/>
            <a:ext cx="281939" cy="28708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 defTabSz="457200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SCI230 – Java GUI Final Project Report"/>
          <p:cNvSpPr txBox="1"/>
          <p:nvPr>
            <p:ph type="title" idx="4294967295"/>
          </p:nvPr>
        </p:nvSpPr>
        <p:spPr>
          <a:xfrm>
            <a:off x="685800" y="2057400"/>
            <a:ext cx="76962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2800"/>
            </a:pPr>
            <a:r>
              <a:t>CSCI230 – Java GUI</a:t>
            </a:r>
            <a:br/>
            <a:r>
              <a:t>Final Project Report</a:t>
            </a:r>
            <a:br/>
            <a:br/>
          </a:p>
        </p:txBody>
      </p:sp>
      <p:sp>
        <p:nvSpPr>
          <p:cNvPr id="21" name="Very Cool Project #1"/>
          <p:cNvSpPr txBox="1"/>
          <p:nvPr>
            <p:ph type="body" sz="half" idx="4294967295"/>
          </p:nvPr>
        </p:nvSpPr>
        <p:spPr>
          <a:xfrm>
            <a:off x="1371600" y="3429000"/>
            <a:ext cx="6400800" cy="2209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spcBef>
                <a:spcPts val="1000"/>
              </a:spcBef>
              <a:buSzTx/>
              <a:buNone/>
              <a:defRPr sz="4400"/>
            </a:lvl1pPr>
          </a:lstStyle>
          <a:p>
            <a:pPr/>
            <a:r>
              <a:t>SWINGy 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Main Window Screen Capture"/>
          <p:cNvSpPr txBox="1"/>
          <p:nvPr>
            <p:ph type="title" idx="4294967295"/>
          </p:nvPr>
        </p:nvSpPr>
        <p:spPr>
          <a:xfrm>
            <a:off x="685800" y="362764"/>
            <a:ext cx="7772400" cy="11430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Pause Screen</a:t>
            </a:r>
          </a:p>
        </p:txBody>
      </p:sp>
      <p:sp>
        <p:nvSpPr>
          <p:cNvPr id="92" name="Rectangle"/>
          <p:cNvSpPr/>
          <p:nvPr/>
        </p:nvSpPr>
        <p:spPr>
          <a:xfrm>
            <a:off x="532217" y="1700615"/>
            <a:ext cx="8079566" cy="479101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93" name="Screen Shot 2019-05-24 at 10.09.19 PM.png" descr="Screen Shot 2019-05-24 at 10.09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421261"/>
            <a:ext cx="9144001" cy="5609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opics"/>
          <p:cNvSpPr txBox="1"/>
          <p:nvPr>
            <p:ph type="title" idx="4294967295"/>
          </p:nvPr>
        </p:nvSpPr>
        <p:spPr>
          <a:xfrm>
            <a:off x="685800" y="609598"/>
            <a:ext cx="7772400" cy="11430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Topics</a:t>
            </a:r>
          </a:p>
        </p:txBody>
      </p:sp>
      <p:sp>
        <p:nvSpPr>
          <p:cNvPr id="24" name="Project Overview…"/>
          <p:cNvSpPr txBox="1"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Project Overview</a:t>
            </a:r>
          </a:p>
          <a:p>
            <a:pPr>
              <a:buChar char="•"/>
            </a:pPr>
            <a:r>
              <a:t>Main Window Screen Capture</a:t>
            </a:r>
          </a:p>
          <a:p>
            <a:pPr>
              <a:buChar char="•"/>
            </a:pPr>
            <a:r>
              <a:t>Project Software Architecture</a:t>
            </a:r>
          </a:p>
          <a:p>
            <a:pPr>
              <a:buChar char="•"/>
            </a:pPr>
            <a:r>
              <a:t>Software Stack</a:t>
            </a:r>
          </a:p>
          <a:p>
            <a:pPr>
              <a:buChar char="•"/>
            </a:pPr>
            <a:r>
              <a:t>Project Development Experiences</a:t>
            </a:r>
          </a:p>
          <a:p>
            <a:pPr>
              <a:buChar char="•"/>
            </a:pPr>
            <a:r>
              <a:t>Additional Screen Captures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ject Overview"/>
          <p:cNvSpPr txBox="1"/>
          <p:nvPr>
            <p:ph type="title" idx="4294967295"/>
          </p:nvPr>
        </p:nvSpPr>
        <p:spPr>
          <a:xfrm>
            <a:off x="685800" y="609598"/>
            <a:ext cx="7772400" cy="11430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Project Overview</a:t>
            </a:r>
          </a:p>
        </p:txBody>
      </p:sp>
      <p:sp>
        <p:nvSpPr>
          <p:cNvPr id="27" name="Project Name:…"/>
          <p:cNvSpPr txBox="1"/>
          <p:nvPr>
            <p:ph type="body" idx="4294967295"/>
          </p:nvPr>
        </p:nvSpPr>
        <p:spPr>
          <a:xfrm>
            <a:off x="685800" y="1981200"/>
            <a:ext cx="79248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Project Name: 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SWINGy Box</a:t>
            </a:r>
          </a:p>
          <a:p>
            <a:pPr>
              <a:buChar char="•"/>
            </a:pPr>
            <a:r>
              <a:t>Group Members and Responsibilities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Jacob Larson: </a:t>
            </a:r>
            <a:r>
              <a:t>Physics, Entity and Texture Classes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Cameron Grigoriadis: Game Modeling, Overlay UI, Game State</a:t>
            </a:r>
          </a:p>
          <a:p>
            <a:pPr>
              <a:buChar char="•"/>
            </a:pPr>
            <a:r>
              <a:t>Project Functionality Description: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This project is a game similar to the viral iOS game Flappy Bird. It features a character controlled by the player that must avoid obstacles to score points and not lose the game.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in Window Screen Capture"/>
          <p:cNvSpPr txBox="1"/>
          <p:nvPr>
            <p:ph type="title" idx="4294967295"/>
          </p:nvPr>
        </p:nvSpPr>
        <p:spPr>
          <a:xfrm>
            <a:off x="685800" y="362764"/>
            <a:ext cx="7772401" cy="11430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Main Window Screen Capture</a:t>
            </a:r>
          </a:p>
        </p:txBody>
      </p:sp>
      <p:sp>
        <p:nvSpPr>
          <p:cNvPr id="30" name="Rectangle"/>
          <p:cNvSpPr/>
          <p:nvPr/>
        </p:nvSpPr>
        <p:spPr>
          <a:xfrm>
            <a:off x="532217" y="1700616"/>
            <a:ext cx="8079566" cy="47910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31" name="Screen Shot 2019-05-24 at 10.09.36 PM.png" descr="Screen Shot 2019-05-24 at 10.09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421261"/>
            <a:ext cx="9144001" cy="5609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creen Shot 2019-05-23 at 10.23.18 PM.png" descr="Screen Shot 2019-05-23 at 10.23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" y="1354685"/>
            <a:ext cx="8940800" cy="530860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oftware Architecture"/>
          <p:cNvSpPr txBox="1"/>
          <p:nvPr>
            <p:ph type="title" idx="4294967295"/>
          </p:nvPr>
        </p:nvSpPr>
        <p:spPr>
          <a:xfrm>
            <a:off x="685800" y="256026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Software Architecture</a:t>
            </a:r>
          </a:p>
        </p:txBody>
      </p:sp>
      <p:sp>
        <p:nvSpPr>
          <p:cNvPr id="35" name="Line"/>
          <p:cNvSpPr/>
          <p:nvPr/>
        </p:nvSpPr>
        <p:spPr>
          <a:xfrm>
            <a:off x="3142801" y="2797098"/>
            <a:ext cx="3299465" cy="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" name="Line"/>
          <p:cNvSpPr/>
          <p:nvPr/>
        </p:nvSpPr>
        <p:spPr>
          <a:xfrm flipV="1">
            <a:off x="3142801" y="2114787"/>
            <a:ext cx="3304626" cy="686109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Line"/>
          <p:cNvSpPr/>
          <p:nvPr/>
        </p:nvSpPr>
        <p:spPr>
          <a:xfrm>
            <a:off x="7254506" y="3118300"/>
            <a:ext cx="2" cy="517668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" name="Line"/>
          <p:cNvSpPr/>
          <p:nvPr/>
        </p:nvSpPr>
        <p:spPr>
          <a:xfrm flipH="1" flipV="1">
            <a:off x="2710242" y="2914251"/>
            <a:ext cx="3723516" cy="2363315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Line"/>
          <p:cNvSpPr/>
          <p:nvPr/>
        </p:nvSpPr>
        <p:spPr>
          <a:xfrm flipV="1">
            <a:off x="7254506" y="2314211"/>
            <a:ext cx="2" cy="405066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Line"/>
          <p:cNvSpPr/>
          <p:nvPr/>
        </p:nvSpPr>
        <p:spPr>
          <a:xfrm flipV="1">
            <a:off x="1623326" y="2989740"/>
            <a:ext cx="2" cy="1947054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Line"/>
          <p:cNvSpPr/>
          <p:nvPr/>
        </p:nvSpPr>
        <p:spPr>
          <a:xfrm flipV="1">
            <a:off x="2210392" y="2127260"/>
            <a:ext cx="2" cy="405066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4" name="CSCI230FinalProject"/>
          <p:cNvGrpSpPr/>
          <p:nvPr/>
        </p:nvGrpSpPr>
        <p:grpSpPr>
          <a:xfrm>
            <a:off x="548913" y="1646943"/>
            <a:ext cx="3322960" cy="517667"/>
            <a:chOff x="0" y="0"/>
            <a:chExt cx="3322959" cy="517665"/>
          </a:xfrm>
        </p:grpSpPr>
        <p:sp>
          <p:nvSpPr>
            <p:cNvPr id="42" name="Rounded Rectangle"/>
            <p:cNvSpPr/>
            <p:nvPr/>
          </p:nvSpPr>
          <p:spPr>
            <a:xfrm>
              <a:off x="0" y="0"/>
              <a:ext cx="3322960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" name="CSCI230FinalProject"/>
            <p:cNvSpPr txBox="1"/>
            <p:nvPr/>
          </p:nvSpPr>
          <p:spPr>
            <a:xfrm>
              <a:off x="29651" y="83502"/>
              <a:ext cx="3263658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CSCI230FinalProject</a:t>
              </a:r>
            </a:p>
          </p:txBody>
        </p:sp>
      </p:grpSp>
      <p:grpSp>
        <p:nvGrpSpPr>
          <p:cNvPr id="47" name="MainWindow"/>
          <p:cNvGrpSpPr/>
          <p:nvPr/>
        </p:nvGrpSpPr>
        <p:grpSpPr>
          <a:xfrm>
            <a:off x="1107809" y="2504239"/>
            <a:ext cx="2205168" cy="517667"/>
            <a:chOff x="0" y="0"/>
            <a:chExt cx="2205167" cy="517665"/>
          </a:xfrm>
        </p:grpSpPr>
        <p:sp>
          <p:nvSpPr>
            <p:cNvPr id="45" name="Rounded Rectangle"/>
            <p:cNvSpPr/>
            <p:nvPr/>
          </p:nvSpPr>
          <p:spPr>
            <a:xfrm>
              <a:off x="0" y="0"/>
              <a:ext cx="2205168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" name="MainWindow"/>
            <p:cNvSpPr txBox="1"/>
            <p:nvPr/>
          </p:nvSpPr>
          <p:spPr>
            <a:xfrm>
              <a:off x="29652" y="83502"/>
              <a:ext cx="2145864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MainWindow</a:t>
              </a:r>
            </a:p>
          </p:txBody>
        </p:sp>
      </p:grpSp>
      <p:sp>
        <p:nvSpPr>
          <p:cNvPr id="48" name="UI"/>
          <p:cNvSpPr txBox="1"/>
          <p:nvPr/>
        </p:nvSpPr>
        <p:spPr>
          <a:xfrm>
            <a:off x="8499040" y="3974617"/>
            <a:ext cx="332739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800">
                <a:solidFill>
                  <a:schemeClr val="accent5">
                    <a:satOff val="-6843"/>
                    <a:lumOff val="-10705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UI</a:t>
            </a:r>
          </a:p>
        </p:txBody>
      </p:sp>
      <p:sp>
        <p:nvSpPr>
          <p:cNvPr id="49" name="Line"/>
          <p:cNvSpPr/>
          <p:nvPr/>
        </p:nvSpPr>
        <p:spPr>
          <a:xfrm flipV="1">
            <a:off x="1623326" y="5360867"/>
            <a:ext cx="2" cy="517666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2" name="OverlayPanel"/>
          <p:cNvGrpSpPr/>
          <p:nvPr/>
        </p:nvGrpSpPr>
        <p:grpSpPr>
          <a:xfrm>
            <a:off x="520743" y="4914322"/>
            <a:ext cx="2205168" cy="517667"/>
            <a:chOff x="0" y="0"/>
            <a:chExt cx="2205167" cy="517665"/>
          </a:xfrm>
        </p:grpSpPr>
        <p:sp>
          <p:nvSpPr>
            <p:cNvPr id="50" name="Rounded Rectangle"/>
            <p:cNvSpPr/>
            <p:nvPr/>
          </p:nvSpPr>
          <p:spPr>
            <a:xfrm>
              <a:off x="0" y="0"/>
              <a:ext cx="2205168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" name="OverlayPanel"/>
            <p:cNvSpPr txBox="1"/>
            <p:nvPr/>
          </p:nvSpPr>
          <p:spPr>
            <a:xfrm>
              <a:off x="29652" y="83502"/>
              <a:ext cx="2145864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OverlayPanel</a:t>
              </a:r>
            </a:p>
          </p:txBody>
        </p:sp>
      </p:grpSp>
      <p:grpSp>
        <p:nvGrpSpPr>
          <p:cNvPr id="55" name="GameUIFonts"/>
          <p:cNvGrpSpPr/>
          <p:nvPr/>
        </p:nvGrpSpPr>
        <p:grpSpPr>
          <a:xfrm>
            <a:off x="520743" y="5860968"/>
            <a:ext cx="2205168" cy="517667"/>
            <a:chOff x="0" y="0"/>
            <a:chExt cx="2205167" cy="517665"/>
          </a:xfrm>
        </p:grpSpPr>
        <p:sp>
          <p:nvSpPr>
            <p:cNvPr id="53" name="Rounded Rectangle"/>
            <p:cNvSpPr/>
            <p:nvPr/>
          </p:nvSpPr>
          <p:spPr>
            <a:xfrm>
              <a:off x="0" y="0"/>
              <a:ext cx="2205168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" name="GameUIFonts"/>
            <p:cNvSpPr txBox="1"/>
            <p:nvPr/>
          </p:nvSpPr>
          <p:spPr>
            <a:xfrm>
              <a:off x="29652" y="83502"/>
              <a:ext cx="2145864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GameUIFonts</a:t>
              </a:r>
            </a:p>
          </p:txBody>
        </p:sp>
      </p:grpSp>
      <p:grpSp>
        <p:nvGrpSpPr>
          <p:cNvPr id="58" name="Texture"/>
          <p:cNvGrpSpPr/>
          <p:nvPr/>
        </p:nvGrpSpPr>
        <p:grpSpPr>
          <a:xfrm>
            <a:off x="6573315" y="3617655"/>
            <a:ext cx="1362383" cy="517667"/>
            <a:chOff x="0" y="0"/>
            <a:chExt cx="1362381" cy="517665"/>
          </a:xfrm>
        </p:grpSpPr>
        <p:sp>
          <p:nvSpPr>
            <p:cNvPr id="56" name="Rounded Rectangle"/>
            <p:cNvSpPr/>
            <p:nvPr/>
          </p:nvSpPr>
          <p:spPr>
            <a:xfrm>
              <a:off x="0" y="0"/>
              <a:ext cx="1362382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" name="Sprite"/>
            <p:cNvSpPr txBox="1"/>
            <p:nvPr/>
          </p:nvSpPr>
          <p:spPr>
            <a:xfrm>
              <a:off x="29651" y="83502"/>
              <a:ext cx="1303080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Sprite</a:t>
              </a:r>
            </a:p>
          </p:txBody>
        </p:sp>
      </p:grpSp>
      <p:sp>
        <p:nvSpPr>
          <p:cNvPr id="59" name="Game Model"/>
          <p:cNvSpPr txBox="1"/>
          <p:nvPr/>
        </p:nvSpPr>
        <p:spPr>
          <a:xfrm>
            <a:off x="7368430" y="6103501"/>
            <a:ext cx="1463349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800">
                <a:solidFill>
                  <a:schemeClr val="accent5">
                    <a:satOff val="-6843"/>
                    <a:lumOff val="-10705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Game Model</a:t>
            </a:r>
          </a:p>
        </p:txBody>
      </p:sp>
      <p:grpSp>
        <p:nvGrpSpPr>
          <p:cNvPr id="62" name="Character"/>
          <p:cNvGrpSpPr/>
          <p:nvPr/>
        </p:nvGrpSpPr>
        <p:grpSpPr>
          <a:xfrm>
            <a:off x="6427018" y="1859995"/>
            <a:ext cx="1654978" cy="517667"/>
            <a:chOff x="0" y="0"/>
            <a:chExt cx="1654977" cy="517665"/>
          </a:xfrm>
        </p:grpSpPr>
        <p:sp>
          <p:nvSpPr>
            <p:cNvPr id="60" name="Rounded Rectangle"/>
            <p:cNvSpPr/>
            <p:nvPr/>
          </p:nvSpPr>
          <p:spPr>
            <a:xfrm>
              <a:off x="0" y="0"/>
              <a:ext cx="1654978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" name="Character"/>
            <p:cNvSpPr txBox="1"/>
            <p:nvPr/>
          </p:nvSpPr>
          <p:spPr>
            <a:xfrm>
              <a:off x="29651" y="83502"/>
              <a:ext cx="1595675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Character</a:t>
              </a:r>
            </a:p>
          </p:txBody>
        </p:sp>
      </p:grpSp>
      <p:grpSp>
        <p:nvGrpSpPr>
          <p:cNvPr id="65" name="Entity"/>
          <p:cNvGrpSpPr/>
          <p:nvPr/>
        </p:nvGrpSpPr>
        <p:grpSpPr>
          <a:xfrm>
            <a:off x="6427018" y="2687224"/>
            <a:ext cx="1654978" cy="517667"/>
            <a:chOff x="0" y="0"/>
            <a:chExt cx="1654977" cy="517665"/>
          </a:xfrm>
        </p:grpSpPr>
        <p:sp>
          <p:nvSpPr>
            <p:cNvPr id="63" name="Rounded Rectangle"/>
            <p:cNvSpPr/>
            <p:nvPr/>
          </p:nvSpPr>
          <p:spPr>
            <a:xfrm>
              <a:off x="0" y="0"/>
              <a:ext cx="1654978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" name="Entity"/>
            <p:cNvSpPr txBox="1"/>
            <p:nvPr/>
          </p:nvSpPr>
          <p:spPr>
            <a:xfrm>
              <a:off x="29651" y="83502"/>
              <a:ext cx="1595675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Entity</a:t>
              </a:r>
            </a:p>
          </p:txBody>
        </p:sp>
      </p:grpSp>
      <p:grpSp>
        <p:nvGrpSpPr>
          <p:cNvPr id="68" name="Game"/>
          <p:cNvGrpSpPr/>
          <p:nvPr/>
        </p:nvGrpSpPr>
        <p:grpSpPr>
          <a:xfrm>
            <a:off x="6427018" y="5075516"/>
            <a:ext cx="1654978" cy="517667"/>
            <a:chOff x="0" y="0"/>
            <a:chExt cx="1654977" cy="517665"/>
          </a:xfrm>
        </p:grpSpPr>
        <p:sp>
          <p:nvSpPr>
            <p:cNvPr id="66" name="Rounded Rectangle"/>
            <p:cNvSpPr/>
            <p:nvPr/>
          </p:nvSpPr>
          <p:spPr>
            <a:xfrm>
              <a:off x="0" y="0"/>
              <a:ext cx="1654978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" name="Game"/>
            <p:cNvSpPr txBox="1"/>
            <p:nvPr/>
          </p:nvSpPr>
          <p:spPr>
            <a:xfrm>
              <a:off x="29651" y="83502"/>
              <a:ext cx="1595675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Game</a:t>
              </a:r>
            </a:p>
          </p:txBody>
        </p:sp>
      </p:grpSp>
      <p:sp>
        <p:nvSpPr>
          <p:cNvPr id="69" name="extends"/>
          <p:cNvSpPr txBox="1"/>
          <p:nvPr/>
        </p:nvSpPr>
        <p:spPr>
          <a:xfrm>
            <a:off x="7349203" y="2396580"/>
            <a:ext cx="680104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extends</a:t>
            </a:r>
          </a:p>
        </p:txBody>
      </p:sp>
      <p:sp>
        <p:nvSpPr>
          <p:cNvPr id="70" name="has"/>
          <p:cNvSpPr txBox="1"/>
          <p:nvPr/>
        </p:nvSpPr>
        <p:spPr>
          <a:xfrm rot="20786281">
            <a:off x="4781941" y="2085555"/>
            <a:ext cx="366746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71" name="has"/>
          <p:cNvSpPr txBox="1"/>
          <p:nvPr/>
        </p:nvSpPr>
        <p:spPr>
          <a:xfrm>
            <a:off x="4834685" y="2503147"/>
            <a:ext cx="366746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72" name="has"/>
          <p:cNvSpPr txBox="1"/>
          <p:nvPr/>
        </p:nvSpPr>
        <p:spPr>
          <a:xfrm>
            <a:off x="7400380" y="3279145"/>
            <a:ext cx="366747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73" name="has"/>
          <p:cNvSpPr txBox="1"/>
          <p:nvPr/>
        </p:nvSpPr>
        <p:spPr>
          <a:xfrm rot="2017798">
            <a:off x="4732293" y="3976479"/>
            <a:ext cx="366746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74" name="has"/>
          <p:cNvSpPr txBox="1"/>
          <p:nvPr/>
        </p:nvSpPr>
        <p:spPr>
          <a:xfrm rot="5400000">
            <a:off x="1573380" y="3367007"/>
            <a:ext cx="366746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75" name="uses"/>
          <p:cNvSpPr txBox="1"/>
          <p:nvPr/>
        </p:nvSpPr>
        <p:spPr>
          <a:xfrm rot="5400000">
            <a:off x="1607200" y="5505205"/>
            <a:ext cx="451504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76" name="creates, shows"/>
          <p:cNvSpPr txBox="1"/>
          <p:nvPr/>
        </p:nvSpPr>
        <p:spPr>
          <a:xfrm>
            <a:off x="2319403" y="2188181"/>
            <a:ext cx="1196909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b="1"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creates, shows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oftware Stack"/>
          <p:cNvSpPr txBox="1"/>
          <p:nvPr>
            <p:ph type="title" idx="4294967295"/>
          </p:nvPr>
        </p:nvSpPr>
        <p:spPr>
          <a:xfrm>
            <a:off x="685800" y="609598"/>
            <a:ext cx="7772400" cy="11430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Software Stack</a:t>
            </a:r>
          </a:p>
        </p:txBody>
      </p:sp>
      <p:sp>
        <p:nvSpPr>
          <p:cNvPr id="79" name="The software language (Java etc. )tools, libraries, databases… used in the project…"/>
          <p:cNvSpPr txBox="1"/>
          <p:nvPr>
            <p:ph type="body" idx="4294967295"/>
          </p:nvPr>
        </p:nvSpPr>
        <p:spPr>
          <a:xfrm>
            <a:off x="685800" y="1981200"/>
            <a:ext cx="79248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Developed with Java using mostly AWT with some Swing components</a:t>
            </a:r>
          </a:p>
          <a:p>
            <a:pPr>
              <a:buChar char="•"/>
            </a:pPr>
            <a:r>
              <a:t>Developed primarily on Windows</a:t>
            </a:r>
            <a:r>
              <a:t> 7</a:t>
            </a:r>
            <a:r>
              <a:t> and some on macOS</a:t>
            </a:r>
          </a:p>
          <a:p>
            <a:pPr>
              <a:buChar char="•"/>
            </a:pPr>
            <a:r>
              <a:t>Most testing done using Windows </a:t>
            </a:r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ject Development Experiences"/>
          <p:cNvSpPr txBox="1"/>
          <p:nvPr>
            <p:ph type="title" idx="4294967295"/>
          </p:nvPr>
        </p:nvSpPr>
        <p:spPr>
          <a:xfrm>
            <a:off x="685800" y="609598"/>
            <a:ext cx="7772400" cy="11430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50391">
              <a:defRPr sz="3700"/>
            </a:lvl1pPr>
          </a:lstStyle>
          <a:p>
            <a:pPr/>
            <a:r>
              <a:t>Project Development Experiences</a:t>
            </a:r>
          </a:p>
        </p:txBody>
      </p:sp>
      <p:sp>
        <p:nvSpPr>
          <p:cNvPr id="82" name="The size of the source code…"/>
          <p:cNvSpPr txBox="1"/>
          <p:nvPr>
            <p:ph type="body" idx="4294967295"/>
          </p:nvPr>
        </p:nvSpPr>
        <p:spPr>
          <a:xfrm>
            <a:off x="457200" y="1981200"/>
            <a:ext cx="8229600" cy="463659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44017" indent="-144017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The size of the source code</a:t>
            </a:r>
          </a:p>
          <a:p>
            <a:pPr lvl="1" marL="329183" indent="-137159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We’re sitting at just under 800 lines of code right now.</a:t>
            </a:r>
          </a:p>
          <a:p>
            <a:pPr lvl="1" marL="329183" indent="-137159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I’d say once we’re completely done it’ll be around 900</a:t>
            </a:r>
          </a:p>
          <a:p>
            <a:pPr marL="144017" indent="-144017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Time you’ve spent</a:t>
            </a:r>
          </a:p>
          <a:p>
            <a:pPr lvl="1" marL="329183" indent="-137159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Jacob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Estimate: ~20 hours by the end</a:t>
            </a:r>
          </a:p>
          <a:p>
            <a:pPr lvl="1" marL="320039" indent="-128015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Cameron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I tried to work along with Jacob when possible. I’d say we spent at least 4 work days on this project</a:t>
            </a:r>
          </a:p>
          <a:p>
            <a:pPr marL="144017" indent="-144017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The things, knowledge… you learning</a:t>
            </a:r>
          </a:p>
          <a:p>
            <a:pPr lvl="1" marL="329183" indent="-137159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Jacob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Using null layouts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Git and project collaboration</a:t>
            </a:r>
          </a:p>
          <a:p>
            <a:pPr lvl="1" marL="320039" indent="-128015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Cameron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Game logic and state management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Source control with multiple people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Detecting key presses and responding to them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Using HTML and SWING</a:t>
            </a:r>
          </a:p>
          <a:p>
            <a:pPr marL="144017" indent="-144017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What went well and what went wrong</a:t>
            </a:r>
          </a:p>
          <a:p>
            <a:pPr lvl="1" marL="329183" indent="-137159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Jacob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Had trouble getting things to align correctly before I realized that I was aligning things within a nested JPanel instead of aligning the JPanel itself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Physics went well, as I had done a similar project a few years ago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Texture class was a modified version of something I developed earlier in this class so that was a breeze</a:t>
            </a:r>
          </a:p>
          <a:p>
            <a:pPr lvl="1" marL="320039" indent="-128015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Cameron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Easier:</a:t>
            </a:r>
          </a:p>
          <a:p>
            <a:pPr lvl="3" marL="704087" indent="-128015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Presenting and styling text using HTML and JLabel</a:t>
            </a:r>
          </a:p>
          <a:p>
            <a:pPr lvl="3" marL="704087" indent="-128015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We worked together very well and figured out how to use git together quickly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Difficult:</a:t>
            </a:r>
          </a:p>
          <a:p>
            <a:pPr lvl="3" marL="704087" indent="-128015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Getting views to layer the way we wanted them to</a:t>
            </a:r>
          </a:p>
          <a:p>
            <a:pPr lvl="3" marL="704087" indent="-128015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Making views updatable and causing them to appear appropriately</a:t>
            </a:r>
          </a:p>
          <a:p>
            <a:pPr lvl="3" marL="704087" indent="-128015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Making the UI more user-friendly and fun</a:t>
            </a:r>
          </a:p>
          <a:p>
            <a:pPr marL="144017" indent="-144017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What will you do differently if you have a chance to this project agagin… </a:t>
            </a:r>
          </a:p>
          <a:p>
            <a:pPr lvl="1" marL="329183" indent="-137159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Jacob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Not use Java for a game?  It makes it fast and easy but always feels limiting</a:t>
            </a:r>
          </a:p>
          <a:p>
            <a:pPr lvl="1" marL="320039" indent="-128015" defTabSz="384047">
              <a:lnSpc>
                <a:spcPct val="80000"/>
              </a:lnSpc>
              <a:spcBef>
                <a:spcPts val="200"/>
              </a:spcBef>
              <a:buChar char="•"/>
              <a:defRPr sz="839"/>
            </a:pPr>
            <a:r>
              <a:t>Cameron</a:t>
            </a:r>
          </a:p>
          <a:p>
            <a:pPr lvl="2" marL="512063" indent="-128015" defTabSz="384047">
              <a:lnSpc>
                <a:spcPct val="80000"/>
              </a:lnSpc>
              <a:spcBef>
                <a:spcPts val="200"/>
              </a:spcBef>
              <a:defRPr sz="839"/>
            </a:pPr>
            <a:r>
              <a:t>I would try to figure out how to draw characters using Graphics2D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dditional Screen Captures"/>
          <p:cNvSpPr txBox="1"/>
          <p:nvPr>
            <p:ph type="title" idx="4294967295"/>
          </p:nvPr>
        </p:nvSpPr>
        <p:spPr>
          <a:xfrm>
            <a:off x="685800" y="609598"/>
            <a:ext cx="7772400" cy="11430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Additional Screen Captures</a:t>
            </a:r>
          </a:p>
        </p:txBody>
      </p:sp>
      <p:sp>
        <p:nvSpPr>
          <p:cNvPr id="85" name="Include at least one additional screen capture. If you have more than one, please use additional pages."/>
          <p:cNvSpPr txBox="1"/>
          <p:nvPr>
            <p:ph type="body" idx="4294967295"/>
          </p:nvPr>
        </p:nvSpPr>
        <p:spPr>
          <a:xfrm>
            <a:off x="457200" y="1981200"/>
            <a:ext cx="8534400" cy="4267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buChar char="•"/>
              <a:defRPr sz="2800"/>
            </a:lvl1pPr>
          </a:lstStyle>
          <a:p>
            <a:pPr/>
            <a:r>
              <a:t>Please see following slides: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Main Window Screen Capture"/>
          <p:cNvSpPr txBox="1"/>
          <p:nvPr>
            <p:ph type="title" idx="4294967295"/>
          </p:nvPr>
        </p:nvSpPr>
        <p:spPr>
          <a:xfrm>
            <a:off x="685800" y="362764"/>
            <a:ext cx="7772400" cy="11430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Game Over Screen</a:t>
            </a:r>
          </a:p>
        </p:txBody>
      </p:sp>
      <p:sp>
        <p:nvSpPr>
          <p:cNvPr id="88" name="Rectangle"/>
          <p:cNvSpPr/>
          <p:nvPr/>
        </p:nvSpPr>
        <p:spPr>
          <a:xfrm>
            <a:off x="532217" y="1700615"/>
            <a:ext cx="8079566" cy="479101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89" name="Screen Shot 2019-05-24 at 10.09.38 PM.png" descr="Screen Shot 2019-05-24 at 10.09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421261"/>
            <a:ext cx="9144002" cy="5609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