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8467" y="-8468"/>
            <a:ext cx="9169806" cy="6874935"/>
            <a:chOff x="0" y="0"/>
            <a:chExt cx="9169804" cy="6874934"/>
          </a:xfrm>
        </p:grpSpPr>
        <p:sp>
          <p:nvSpPr>
            <p:cNvPr id="22" name="Straight Connector 16"/>
            <p:cNvSpPr/>
            <p:nvPr/>
          </p:nvSpPr>
          <p:spPr>
            <a:xfrm flipV="1">
              <a:off x="5139295" y="4184073"/>
              <a:ext cx="4022477" cy="2682396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7"/>
            <p:cNvSpPr/>
            <p:nvPr/>
          </p:nvSpPr>
          <p:spPr>
            <a:xfrm>
              <a:off x="7051172" y="8468"/>
              <a:ext cx="121920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Freeform 18"/>
            <p:cNvSpPr/>
            <p:nvPr/>
          </p:nvSpPr>
          <p:spPr>
            <a:xfrm>
              <a:off x="6900361" y="8469"/>
              <a:ext cx="2269444" cy="686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Freeform 19"/>
            <p:cNvSpPr/>
            <p:nvPr/>
          </p:nvSpPr>
          <p:spPr>
            <a:xfrm>
              <a:off x="7213624" y="1"/>
              <a:ext cx="1948148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Freeform 20"/>
            <p:cNvSpPr/>
            <p:nvPr/>
          </p:nvSpPr>
          <p:spPr>
            <a:xfrm>
              <a:off x="6646361" y="3928533"/>
              <a:ext cx="2513566" cy="293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Freeform 21"/>
            <p:cNvSpPr/>
            <p:nvPr/>
          </p:nvSpPr>
          <p:spPr>
            <a:xfrm>
              <a:off x="7018894" y="1"/>
              <a:ext cx="2142877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Freeform 22"/>
            <p:cNvSpPr/>
            <p:nvPr/>
          </p:nvSpPr>
          <p:spPr>
            <a:xfrm>
              <a:off x="8304241" y="1"/>
              <a:ext cx="857532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Freeform 23"/>
            <p:cNvSpPr/>
            <p:nvPr/>
          </p:nvSpPr>
          <p:spPr>
            <a:xfrm>
              <a:off x="8085696" y="0"/>
              <a:ext cx="1066772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Freeform 24"/>
            <p:cNvSpPr/>
            <p:nvPr/>
          </p:nvSpPr>
          <p:spPr>
            <a:xfrm>
              <a:off x="8068762" y="4902200"/>
              <a:ext cx="1094087" cy="19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Freeform 27"/>
            <p:cNvSpPr/>
            <p:nvPr/>
          </p:nvSpPr>
          <p:spPr>
            <a:xfrm>
              <a:off x="-1" y="0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130595" y="2404534"/>
            <a:ext cx="5826720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130595" y="4050834"/>
            <a:ext cx="5826720" cy="10969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09600" y="609600"/>
            <a:ext cx="6347715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09600" y="4470400"/>
            <a:ext cx="6347715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774885" y="609600"/>
            <a:ext cx="6072183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101073" y="3632200"/>
            <a:ext cx="541980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13"/>
          </p:nvPr>
        </p:nvSpPr>
        <p:spPr>
          <a:xfrm>
            <a:off x="609597" y="4470399"/>
            <a:ext cx="6347717" cy="157096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23"/>
          <p:cNvSpPr txBox="1"/>
          <p:nvPr/>
        </p:nvSpPr>
        <p:spPr>
          <a:xfrm>
            <a:off x="482710" y="469465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6747698" y="2565643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09598" y="1931988"/>
            <a:ext cx="6347715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09598" y="4527448"/>
            <a:ext cx="6347715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774885" y="609600"/>
            <a:ext cx="6072183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09596" y="4013200"/>
            <a:ext cx="6347718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13"/>
          </p:nvPr>
        </p:nvSpPr>
        <p:spPr>
          <a:xfrm>
            <a:off x="609597" y="4527448"/>
            <a:ext cx="6347717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482710" y="469465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6747698" y="2565643"/>
            <a:ext cx="457320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C0E47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09596" y="4013200"/>
            <a:ext cx="6347718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13"/>
          </p:nvPr>
        </p:nvSpPr>
        <p:spPr>
          <a:xfrm>
            <a:off x="609597" y="4527448"/>
            <a:ext cx="6347717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09598" y="609600"/>
            <a:ext cx="6347714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09598" y="2160590"/>
            <a:ext cx="634771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09598" y="2700868"/>
            <a:ext cx="6347715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09598" y="4527448"/>
            <a:ext cx="6347715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09600" y="609600"/>
            <a:ext cx="6347715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09600" y="2160589"/>
            <a:ext cx="3088109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09598" y="609600"/>
            <a:ext cx="6347714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09598" y="2160983"/>
            <a:ext cx="3090673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13"/>
          </p:nvPr>
        </p:nvSpPr>
        <p:spPr>
          <a:xfrm>
            <a:off x="3866639" y="2160983"/>
            <a:ext cx="3090673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09598" y="609600"/>
            <a:ext cx="6347716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09598" y="1498603"/>
            <a:ext cx="2790183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3571275" y="514925"/>
            <a:ext cx="3386038" cy="55264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13"/>
          </p:nvPr>
        </p:nvSpPr>
        <p:spPr>
          <a:xfrm>
            <a:off x="609598" y="2777069"/>
            <a:ext cx="2790183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09598" y="4800600"/>
            <a:ext cx="6347716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13"/>
          </p:nvPr>
        </p:nvSpPr>
        <p:spPr>
          <a:xfrm>
            <a:off x="609598" y="609600"/>
            <a:ext cx="6347716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09598" y="5367337"/>
            <a:ext cx="6347716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6"/>
          <p:cNvGrpSpPr/>
          <p:nvPr/>
        </p:nvGrpSpPr>
        <p:grpSpPr>
          <a:xfrm>
            <a:off x="-8467" y="-8468"/>
            <a:ext cx="9169805" cy="6874935"/>
            <a:chOff x="0" y="0"/>
            <a:chExt cx="9169804" cy="6874934"/>
          </a:xfrm>
        </p:grpSpPr>
        <p:sp>
          <p:nvSpPr>
            <p:cNvPr id="2" name="Freeform 6"/>
            <p:cNvSpPr/>
            <p:nvPr/>
          </p:nvSpPr>
          <p:spPr>
            <a:xfrm>
              <a:off x="0" y="4021667"/>
              <a:ext cx="457201" cy="285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536"/>
                  </a:lnTo>
                  <a:cubicBezTo>
                    <a:pt x="133" y="14421"/>
                    <a:pt x="267" y="730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7"/>
            <p:cNvSpPr/>
            <p:nvPr/>
          </p:nvSpPr>
          <p:spPr>
            <a:xfrm flipV="1">
              <a:off x="5139296" y="4184073"/>
              <a:ext cx="4022475" cy="2682396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Straight Connector 8"/>
            <p:cNvSpPr/>
            <p:nvPr/>
          </p:nvSpPr>
          <p:spPr>
            <a:xfrm>
              <a:off x="7051173" y="8468"/>
              <a:ext cx="1219200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Freeform 9"/>
            <p:cNvSpPr/>
            <p:nvPr/>
          </p:nvSpPr>
          <p:spPr>
            <a:xfrm>
              <a:off x="6900362" y="8469"/>
              <a:ext cx="2269443" cy="686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Freeform 10"/>
            <p:cNvSpPr/>
            <p:nvPr/>
          </p:nvSpPr>
          <p:spPr>
            <a:xfrm>
              <a:off x="7213624" y="1"/>
              <a:ext cx="19481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Freeform 11"/>
            <p:cNvSpPr/>
            <p:nvPr/>
          </p:nvSpPr>
          <p:spPr>
            <a:xfrm>
              <a:off x="6646362" y="3928533"/>
              <a:ext cx="2513566" cy="293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Freeform 12"/>
            <p:cNvSpPr/>
            <p:nvPr/>
          </p:nvSpPr>
          <p:spPr>
            <a:xfrm>
              <a:off x="7018895" y="1"/>
              <a:ext cx="2142877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Freeform 13"/>
            <p:cNvSpPr/>
            <p:nvPr/>
          </p:nvSpPr>
          <p:spPr>
            <a:xfrm>
              <a:off x="8304242" y="1"/>
              <a:ext cx="857531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Freeform 14"/>
            <p:cNvSpPr/>
            <p:nvPr/>
          </p:nvSpPr>
          <p:spPr>
            <a:xfrm>
              <a:off x="8085697" y="0"/>
              <a:ext cx="1066772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Freeform 15"/>
            <p:cNvSpPr/>
            <p:nvPr/>
          </p:nvSpPr>
          <p:spPr>
            <a:xfrm>
              <a:off x="8068763" y="4902200"/>
              <a:ext cx="1094087" cy="196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6733292" y="6114705"/>
            <a:ext cx="224023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ln>
            <a:noFill/>
          </a:ln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SCI230 – Java GUI Final Project Report"/>
          <p:cNvSpPr txBox="1"/>
          <p:nvPr>
            <p:ph type="title" idx="4294967295"/>
          </p:nvPr>
        </p:nvSpPr>
        <p:spPr>
          <a:xfrm>
            <a:off x="0" y="2057400"/>
            <a:ext cx="7696200" cy="175260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CSCI230 – Java GUI</a:t>
            </a:r>
            <a:br/>
            <a:r>
              <a:t>Final Project Report</a:t>
            </a:r>
            <a:br/>
            <a:br/>
          </a:p>
        </p:txBody>
      </p:sp>
      <p:sp>
        <p:nvSpPr>
          <p:cNvPr id="176" name="Very Cool Project #1"/>
          <p:cNvSpPr txBox="1"/>
          <p:nvPr>
            <p:ph type="body" sz="half" idx="4294967295"/>
          </p:nvPr>
        </p:nvSpPr>
        <p:spPr>
          <a:xfrm>
            <a:off x="647700" y="3429000"/>
            <a:ext cx="6400800" cy="2209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 3"/>
              <a:buNone/>
              <a:defRPr sz="4400"/>
            </a:lvl1pPr>
          </a:lstStyle>
          <a:p>
            <a:pPr/>
            <a:r>
              <a:t>SWINGy 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dditional Screen Captures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Additional Screen Captures</a:t>
            </a:r>
          </a:p>
        </p:txBody>
      </p:sp>
      <p:sp>
        <p:nvSpPr>
          <p:cNvPr id="246" name="Include at least one additional screen capture. If you have more than one, please use additional pages."/>
          <p:cNvSpPr txBox="1"/>
          <p:nvPr>
            <p:ph type="body" idx="4294967295"/>
          </p:nvPr>
        </p:nvSpPr>
        <p:spPr>
          <a:xfrm>
            <a:off x="609600" y="1981200"/>
            <a:ext cx="8534400" cy="4267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 typeface="Wingdings 3"/>
              <a:buNone/>
              <a:defRPr sz="2800"/>
            </a:lvl1pPr>
          </a:lstStyle>
          <a:p>
            <a:pPr/>
            <a:r>
              <a:t>Please see following slides: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ain Window Screen Capture"/>
          <p:cNvSpPr txBox="1"/>
          <p:nvPr>
            <p:ph type="title" idx="4294967295"/>
          </p:nvPr>
        </p:nvSpPr>
        <p:spPr>
          <a:xfrm>
            <a:off x="0" y="3635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Game Over Screen</a:t>
            </a:r>
          </a:p>
        </p:txBody>
      </p:sp>
      <p:sp>
        <p:nvSpPr>
          <p:cNvPr id="249" name="Rectangle"/>
          <p:cNvSpPr/>
          <p:nvPr/>
        </p:nvSpPr>
        <p:spPr>
          <a:xfrm>
            <a:off x="532216" y="1700614"/>
            <a:ext cx="8079566" cy="47910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50" name="Screen Shot 2019-05-24 at 10.09.38 PM.png" descr="Screen Shot 2019-05-24 at 10.09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421261"/>
            <a:ext cx="9144004" cy="5609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in Window Screen Capture"/>
          <p:cNvSpPr txBox="1"/>
          <p:nvPr>
            <p:ph type="title" idx="4294967295"/>
          </p:nvPr>
        </p:nvSpPr>
        <p:spPr>
          <a:xfrm>
            <a:off x="0" y="3635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Pause Screen</a:t>
            </a:r>
          </a:p>
        </p:txBody>
      </p:sp>
      <p:sp>
        <p:nvSpPr>
          <p:cNvPr id="253" name="Rectangle"/>
          <p:cNvSpPr/>
          <p:nvPr/>
        </p:nvSpPr>
        <p:spPr>
          <a:xfrm>
            <a:off x="532216" y="1700614"/>
            <a:ext cx="8079566" cy="47910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254" name="Screen Shot 2019-05-24 at 10.09.19 PM.png" descr="Screen Shot 2019-05-24 at 10.09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421261"/>
            <a:ext cx="9144002" cy="5609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pics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pPr/>
            <a:r>
              <a:t>Topics</a:t>
            </a:r>
          </a:p>
        </p:txBody>
      </p:sp>
      <p:sp>
        <p:nvSpPr>
          <p:cNvPr id="179" name="Project Overview…"/>
          <p:cNvSpPr txBox="1"/>
          <p:nvPr>
            <p:ph type="body" idx="4294967295"/>
          </p:nvPr>
        </p:nvSpPr>
        <p:spPr>
          <a:xfrm>
            <a:off x="685800" y="1907309"/>
            <a:ext cx="7772400" cy="4114801"/>
          </a:xfrm>
          <a:prstGeom prst="rect">
            <a:avLst/>
          </a:prstGeom>
        </p:spPr>
        <p:txBody>
          <a:bodyPr/>
          <a:lstStyle/>
          <a:p>
            <a:pPr>
              <a:buChar char="❖"/>
            </a:pPr>
            <a:r>
              <a:t>Project Overview</a:t>
            </a:r>
          </a:p>
          <a:p>
            <a:pPr>
              <a:buChar char="❖"/>
            </a:pPr>
            <a:r>
              <a:t>Main Window Screen Capture</a:t>
            </a:r>
          </a:p>
          <a:p>
            <a:pPr>
              <a:buChar char="❖"/>
            </a:pPr>
            <a:r>
              <a:t>Project Software Architecture</a:t>
            </a:r>
          </a:p>
          <a:p>
            <a:pPr>
              <a:buChar char="❖"/>
            </a:pPr>
            <a:r>
              <a:t>Software Stack</a:t>
            </a:r>
          </a:p>
          <a:p>
            <a:pPr>
              <a:buChar char="❖"/>
            </a:pPr>
            <a:r>
              <a:t>Project Development Experiences</a:t>
            </a:r>
          </a:p>
          <a:p>
            <a:pPr>
              <a:buChar char="❖"/>
            </a:pPr>
            <a:r>
              <a:t>Additional Screen Captures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ject Overview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Project Overview</a:t>
            </a:r>
          </a:p>
        </p:txBody>
      </p:sp>
      <p:sp>
        <p:nvSpPr>
          <p:cNvPr id="182" name="Project Name:…"/>
          <p:cNvSpPr txBox="1"/>
          <p:nvPr>
            <p:ph type="body" idx="4294967295"/>
          </p:nvPr>
        </p:nvSpPr>
        <p:spPr>
          <a:xfrm>
            <a:off x="609599" y="1752600"/>
            <a:ext cx="6659882" cy="4724400"/>
          </a:xfrm>
          <a:prstGeom prst="rect">
            <a:avLst/>
          </a:prstGeom>
        </p:spPr>
        <p:txBody>
          <a:bodyPr/>
          <a:lstStyle/>
          <a:p>
            <a:pPr>
              <a:buChar char="❖"/>
            </a:pPr>
            <a:r>
              <a:t>Project Name: </a:t>
            </a:r>
          </a:p>
          <a:p>
            <a:pPr lvl="1" marL="742950" indent="-285750">
              <a:spcBef>
                <a:spcPts val="0"/>
              </a:spcBef>
              <a:buChar char="▪"/>
              <a:defRPr sz="1200"/>
            </a:pPr>
            <a:r>
              <a:t>SWINGy Box</a:t>
            </a:r>
            <a:endParaRPr sz="2400"/>
          </a:p>
          <a:p>
            <a:pPr>
              <a:buChar char="❖"/>
            </a:pPr>
            <a:r>
              <a:t>Group Members and Responsibilities</a:t>
            </a:r>
          </a:p>
          <a:p>
            <a:pPr lvl="1" marL="742950" indent="-285750">
              <a:spcBef>
                <a:spcPts val="0"/>
              </a:spcBef>
              <a:buChar char="▪"/>
              <a:defRPr sz="1200"/>
            </a:pPr>
            <a:r>
              <a:t>Jacob Larson: Physics, Entity and Texture Classes</a:t>
            </a:r>
            <a:endParaRPr sz="2400"/>
          </a:p>
          <a:p>
            <a:pPr lvl="1" marL="742950" indent="-285750">
              <a:spcBef>
                <a:spcPts val="0"/>
              </a:spcBef>
              <a:buChar char="▪"/>
              <a:defRPr sz="1200"/>
            </a:pPr>
            <a:r>
              <a:t>Cameron Grigoriadis: Game Modeling, Overlay UI, Game State</a:t>
            </a:r>
            <a:endParaRPr sz="2400"/>
          </a:p>
          <a:p>
            <a:pPr>
              <a:buChar char="❖"/>
            </a:pPr>
            <a:r>
              <a:t>Project Functionality Description:</a:t>
            </a:r>
          </a:p>
          <a:p>
            <a:pPr lvl="1" marL="742950" indent="-285750">
              <a:spcBef>
                <a:spcPts val="0"/>
              </a:spcBef>
              <a:buChar char="▪"/>
              <a:defRPr sz="1200"/>
            </a:pPr>
            <a:r>
              <a:t>This project is a game similar to the viral iOS game Flappy Bird. It features a character controlled by the player that must avoid obstacles to score points and not lose the game.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ain Window Screen Capture"/>
          <p:cNvSpPr txBox="1"/>
          <p:nvPr>
            <p:ph type="title" idx="4294967295"/>
          </p:nvPr>
        </p:nvSpPr>
        <p:spPr>
          <a:xfrm>
            <a:off x="0" y="3635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Main Window Screen Capture</a:t>
            </a:r>
          </a:p>
        </p:txBody>
      </p:sp>
      <p:sp>
        <p:nvSpPr>
          <p:cNvPr id="185" name="Rectangle"/>
          <p:cNvSpPr/>
          <p:nvPr/>
        </p:nvSpPr>
        <p:spPr>
          <a:xfrm>
            <a:off x="532216" y="1700616"/>
            <a:ext cx="8079566" cy="47910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86" name="Screen Shot 2019-05-24 at 10.09.36 PM.png" descr="Screen Shot 2019-05-24 at 10.09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1421261"/>
            <a:ext cx="9144002" cy="5609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9-05-23 at 10.23.18 PM.png" descr="Screen Shot 2019-05-23 at 10.23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" y="1354685"/>
            <a:ext cx="8940800" cy="530860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oftware Architecture"/>
          <p:cNvSpPr txBox="1"/>
          <p:nvPr>
            <p:ph type="title" idx="4294967295"/>
          </p:nvPr>
        </p:nvSpPr>
        <p:spPr>
          <a:xfrm>
            <a:off x="0" y="25558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Software Architecture</a:t>
            </a:r>
          </a:p>
        </p:txBody>
      </p:sp>
      <p:sp>
        <p:nvSpPr>
          <p:cNvPr id="190" name="Line"/>
          <p:cNvSpPr/>
          <p:nvPr/>
        </p:nvSpPr>
        <p:spPr>
          <a:xfrm>
            <a:off x="3142801" y="2797098"/>
            <a:ext cx="3299465" cy="3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V="1">
            <a:off x="3142800" y="2114786"/>
            <a:ext cx="3304627" cy="686110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Line"/>
          <p:cNvSpPr/>
          <p:nvPr/>
        </p:nvSpPr>
        <p:spPr>
          <a:xfrm>
            <a:off x="7254506" y="3118299"/>
            <a:ext cx="3" cy="517669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 flipH="1" flipV="1">
            <a:off x="2710242" y="2914251"/>
            <a:ext cx="3723516" cy="236331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 flipV="1">
            <a:off x="7254506" y="2314211"/>
            <a:ext cx="3" cy="405067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Line"/>
          <p:cNvSpPr/>
          <p:nvPr/>
        </p:nvSpPr>
        <p:spPr>
          <a:xfrm flipV="1">
            <a:off x="1623326" y="2989739"/>
            <a:ext cx="3" cy="194705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 flipV="1">
            <a:off x="2210392" y="2127260"/>
            <a:ext cx="3" cy="405067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9" name="CSCI230FinalProject"/>
          <p:cNvGrpSpPr/>
          <p:nvPr/>
        </p:nvGrpSpPr>
        <p:grpSpPr>
          <a:xfrm>
            <a:off x="548912" y="1646943"/>
            <a:ext cx="3322963" cy="517669"/>
            <a:chOff x="0" y="0"/>
            <a:chExt cx="3322961" cy="517668"/>
          </a:xfrm>
        </p:grpSpPr>
        <p:sp>
          <p:nvSpPr>
            <p:cNvPr id="197" name="Rounded Rectangle"/>
            <p:cNvSpPr/>
            <p:nvPr/>
          </p:nvSpPr>
          <p:spPr>
            <a:xfrm>
              <a:off x="-1" y="-1"/>
              <a:ext cx="3322963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CSCI230FinalProject"/>
            <p:cNvSpPr txBox="1"/>
            <p:nvPr/>
          </p:nvSpPr>
          <p:spPr>
            <a:xfrm>
              <a:off x="29651" y="83502"/>
              <a:ext cx="3263659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CSCI230FinalProject</a:t>
              </a:r>
            </a:p>
          </p:txBody>
        </p:sp>
      </p:grpSp>
      <p:grpSp>
        <p:nvGrpSpPr>
          <p:cNvPr id="202" name="MainWindow"/>
          <p:cNvGrpSpPr/>
          <p:nvPr/>
        </p:nvGrpSpPr>
        <p:grpSpPr>
          <a:xfrm>
            <a:off x="1107809" y="2504238"/>
            <a:ext cx="2205169" cy="517670"/>
            <a:chOff x="0" y="0"/>
            <a:chExt cx="2205168" cy="517668"/>
          </a:xfrm>
        </p:grpSpPr>
        <p:sp>
          <p:nvSpPr>
            <p:cNvPr id="200" name="Rounded Rectangle"/>
            <p:cNvSpPr/>
            <p:nvPr/>
          </p:nvSpPr>
          <p:spPr>
            <a:xfrm>
              <a:off x="0" y="-1"/>
              <a:ext cx="2205169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MainWindow"/>
            <p:cNvSpPr txBox="1"/>
            <p:nvPr/>
          </p:nvSpPr>
          <p:spPr>
            <a:xfrm>
              <a:off x="29652" y="83502"/>
              <a:ext cx="2145865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MainWindow</a:t>
              </a:r>
            </a:p>
          </p:txBody>
        </p:sp>
      </p:grpSp>
      <p:sp>
        <p:nvSpPr>
          <p:cNvPr id="203" name="UI"/>
          <p:cNvSpPr txBox="1"/>
          <p:nvPr/>
        </p:nvSpPr>
        <p:spPr>
          <a:xfrm>
            <a:off x="8499040" y="3974617"/>
            <a:ext cx="33273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>
                <a:solidFill>
                  <a:srgbClr val="8E281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1623326" y="5360867"/>
            <a:ext cx="3" cy="517666"/>
          </a:xfrm>
          <a:prstGeom prst="line">
            <a:avLst/>
          </a:prstGeom>
          <a:ln w="50800">
            <a:solidFill>
              <a:schemeClr val="accent1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7" name="OverlayPanel"/>
          <p:cNvGrpSpPr/>
          <p:nvPr/>
        </p:nvGrpSpPr>
        <p:grpSpPr>
          <a:xfrm>
            <a:off x="520743" y="4914322"/>
            <a:ext cx="2205169" cy="517669"/>
            <a:chOff x="0" y="0"/>
            <a:chExt cx="2205168" cy="517668"/>
          </a:xfrm>
        </p:grpSpPr>
        <p:sp>
          <p:nvSpPr>
            <p:cNvPr id="205" name="Rounded Rectangle"/>
            <p:cNvSpPr/>
            <p:nvPr/>
          </p:nvSpPr>
          <p:spPr>
            <a:xfrm>
              <a:off x="0" y="-1"/>
              <a:ext cx="2205169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OverlayPanel"/>
            <p:cNvSpPr txBox="1"/>
            <p:nvPr/>
          </p:nvSpPr>
          <p:spPr>
            <a:xfrm>
              <a:off x="29652" y="83502"/>
              <a:ext cx="2145865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OverlayPanel</a:t>
              </a:r>
            </a:p>
          </p:txBody>
        </p:sp>
      </p:grpSp>
      <p:grpSp>
        <p:nvGrpSpPr>
          <p:cNvPr id="210" name="GameUIFonts"/>
          <p:cNvGrpSpPr/>
          <p:nvPr/>
        </p:nvGrpSpPr>
        <p:grpSpPr>
          <a:xfrm>
            <a:off x="520743" y="5860967"/>
            <a:ext cx="2205169" cy="517669"/>
            <a:chOff x="0" y="0"/>
            <a:chExt cx="2205168" cy="517668"/>
          </a:xfrm>
        </p:grpSpPr>
        <p:sp>
          <p:nvSpPr>
            <p:cNvPr id="208" name="Rounded Rectangle"/>
            <p:cNvSpPr/>
            <p:nvPr/>
          </p:nvSpPr>
          <p:spPr>
            <a:xfrm>
              <a:off x="0" y="-1"/>
              <a:ext cx="2205169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GameUIFonts"/>
            <p:cNvSpPr txBox="1"/>
            <p:nvPr/>
          </p:nvSpPr>
          <p:spPr>
            <a:xfrm>
              <a:off x="29652" y="83502"/>
              <a:ext cx="2145865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GameUIFonts</a:t>
              </a:r>
            </a:p>
          </p:txBody>
        </p:sp>
      </p:grpSp>
      <p:grpSp>
        <p:nvGrpSpPr>
          <p:cNvPr id="213" name="Texture"/>
          <p:cNvGrpSpPr/>
          <p:nvPr/>
        </p:nvGrpSpPr>
        <p:grpSpPr>
          <a:xfrm>
            <a:off x="6573315" y="3617655"/>
            <a:ext cx="1362385" cy="517669"/>
            <a:chOff x="0" y="0"/>
            <a:chExt cx="1362383" cy="517668"/>
          </a:xfrm>
        </p:grpSpPr>
        <p:sp>
          <p:nvSpPr>
            <p:cNvPr id="211" name="Rounded Rectangle"/>
            <p:cNvSpPr/>
            <p:nvPr/>
          </p:nvSpPr>
          <p:spPr>
            <a:xfrm>
              <a:off x="0" y="-1"/>
              <a:ext cx="1362385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Sprite"/>
            <p:cNvSpPr txBox="1"/>
            <p:nvPr/>
          </p:nvSpPr>
          <p:spPr>
            <a:xfrm>
              <a:off x="29651" y="83502"/>
              <a:ext cx="1303083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Sprite</a:t>
              </a:r>
            </a:p>
          </p:txBody>
        </p:sp>
      </p:grpSp>
      <p:sp>
        <p:nvSpPr>
          <p:cNvPr id="214" name="Game Model"/>
          <p:cNvSpPr txBox="1"/>
          <p:nvPr/>
        </p:nvSpPr>
        <p:spPr>
          <a:xfrm>
            <a:off x="7368430" y="6103501"/>
            <a:ext cx="1463347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>
                <a:solidFill>
                  <a:srgbClr val="8E281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Game Model</a:t>
            </a:r>
          </a:p>
        </p:txBody>
      </p:sp>
      <p:grpSp>
        <p:nvGrpSpPr>
          <p:cNvPr id="217" name="Character"/>
          <p:cNvGrpSpPr/>
          <p:nvPr/>
        </p:nvGrpSpPr>
        <p:grpSpPr>
          <a:xfrm>
            <a:off x="6427018" y="1859994"/>
            <a:ext cx="1654980" cy="517670"/>
            <a:chOff x="0" y="0"/>
            <a:chExt cx="1654979" cy="517668"/>
          </a:xfrm>
        </p:grpSpPr>
        <p:sp>
          <p:nvSpPr>
            <p:cNvPr id="215" name="Rounded Rectangle"/>
            <p:cNvSpPr/>
            <p:nvPr/>
          </p:nvSpPr>
          <p:spPr>
            <a:xfrm>
              <a:off x="0" y="-1"/>
              <a:ext cx="1654980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Character"/>
            <p:cNvSpPr txBox="1"/>
            <p:nvPr/>
          </p:nvSpPr>
          <p:spPr>
            <a:xfrm>
              <a:off x="29650" y="83502"/>
              <a:ext cx="159567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Character</a:t>
              </a:r>
            </a:p>
          </p:txBody>
        </p:sp>
      </p:grpSp>
      <p:grpSp>
        <p:nvGrpSpPr>
          <p:cNvPr id="220" name="Entity"/>
          <p:cNvGrpSpPr/>
          <p:nvPr/>
        </p:nvGrpSpPr>
        <p:grpSpPr>
          <a:xfrm>
            <a:off x="6427018" y="2687223"/>
            <a:ext cx="1654980" cy="517669"/>
            <a:chOff x="0" y="0"/>
            <a:chExt cx="1654979" cy="517668"/>
          </a:xfrm>
        </p:grpSpPr>
        <p:sp>
          <p:nvSpPr>
            <p:cNvPr id="218" name="Rounded Rectangle"/>
            <p:cNvSpPr/>
            <p:nvPr/>
          </p:nvSpPr>
          <p:spPr>
            <a:xfrm>
              <a:off x="0" y="-1"/>
              <a:ext cx="1654980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Entity"/>
            <p:cNvSpPr txBox="1"/>
            <p:nvPr/>
          </p:nvSpPr>
          <p:spPr>
            <a:xfrm>
              <a:off x="29650" y="83502"/>
              <a:ext cx="159567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Entity</a:t>
              </a:r>
            </a:p>
          </p:txBody>
        </p:sp>
      </p:grpSp>
      <p:grpSp>
        <p:nvGrpSpPr>
          <p:cNvPr id="223" name="Game"/>
          <p:cNvGrpSpPr/>
          <p:nvPr/>
        </p:nvGrpSpPr>
        <p:grpSpPr>
          <a:xfrm>
            <a:off x="6427018" y="5075516"/>
            <a:ext cx="1654980" cy="517669"/>
            <a:chOff x="0" y="0"/>
            <a:chExt cx="1654979" cy="517668"/>
          </a:xfrm>
        </p:grpSpPr>
        <p:sp>
          <p:nvSpPr>
            <p:cNvPr id="221" name="Rounded Rectangle"/>
            <p:cNvSpPr/>
            <p:nvPr/>
          </p:nvSpPr>
          <p:spPr>
            <a:xfrm>
              <a:off x="0" y="-1"/>
              <a:ext cx="1654980" cy="517670"/>
            </a:xfrm>
            <a:prstGeom prst="roundRect">
              <a:avLst>
                <a:gd name="adj" fmla="val 1955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rgbClr val="8E2819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Game"/>
            <p:cNvSpPr txBox="1"/>
            <p:nvPr/>
          </p:nvSpPr>
          <p:spPr>
            <a:xfrm>
              <a:off x="29650" y="83502"/>
              <a:ext cx="1595678" cy="350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Game</a:t>
              </a:r>
            </a:p>
          </p:txBody>
        </p:sp>
      </p:grpSp>
      <p:sp>
        <p:nvSpPr>
          <p:cNvPr id="224" name="extends"/>
          <p:cNvSpPr txBox="1"/>
          <p:nvPr/>
        </p:nvSpPr>
        <p:spPr>
          <a:xfrm>
            <a:off x="7349203" y="2396580"/>
            <a:ext cx="680102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extends</a:t>
            </a:r>
          </a:p>
        </p:txBody>
      </p:sp>
      <p:sp>
        <p:nvSpPr>
          <p:cNvPr id="225" name="has"/>
          <p:cNvSpPr txBox="1"/>
          <p:nvPr/>
        </p:nvSpPr>
        <p:spPr>
          <a:xfrm rot="20786281">
            <a:off x="4781940" y="2085555"/>
            <a:ext cx="366745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26" name="has"/>
          <p:cNvSpPr txBox="1"/>
          <p:nvPr/>
        </p:nvSpPr>
        <p:spPr>
          <a:xfrm>
            <a:off x="4834685" y="2503147"/>
            <a:ext cx="366744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27" name="has"/>
          <p:cNvSpPr txBox="1"/>
          <p:nvPr/>
        </p:nvSpPr>
        <p:spPr>
          <a:xfrm>
            <a:off x="7400380" y="3279145"/>
            <a:ext cx="366744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28" name="has"/>
          <p:cNvSpPr txBox="1"/>
          <p:nvPr/>
        </p:nvSpPr>
        <p:spPr>
          <a:xfrm rot="2017798">
            <a:off x="4732293" y="3976478"/>
            <a:ext cx="366745" cy="26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29" name="has"/>
          <p:cNvSpPr txBox="1"/>
          <p:nvPr/>
        </p:nvSpPr>
        <p:spPr>
          <a:xfrm rot="5400000">
            <a:off x="1573382" y="3367006"/>
            <a:ext cx="366745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</a:t>
            </a:r>
          </a:p>
        </p:txBody>
      </p:sp>
      <p:sp>
        <p:nvSpPr>
          <p:cNvPr id="230" name="uses"/>
          <p:cNvSpPr txBox="1"/>
          <p:nvPr/>
        </p:nvSpPr>
        <p:spPr>
          <a:xfrm rot="5400000">
            <a:off x="1607202" y="5505204"/>
            <a:ext cx="451502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r"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231" name="creates, shows"/>
          <p:cNvSpPr txBox="1"/>
          <p:nvPr/>
        </p:nvSpPr>
        <p:spPr>
          <a:xfrm>
            <a:off x="2319402" y="2188180"/>
            <a:ext cx="1196908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b="1" sz="1200">
                <a:solidFill>
                  <a:srgbClr val="77A01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creates, shows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oftware Stack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Software Stack</a:t>
            </a:r>
          </a:p>
        </p:txBody>
      </p:sp>
      <p:sp>
        <p:nvSpPr>
          <p:cNvPr id="234" name="The software language (Java etc. )tools, libraries, databases… used in the project…"/>
          <p:cNvSpPr txBox="1"/>
          <p:nvPr>
            <p:ph type="body" idx="4294967295"/>
          </p:nvPr>
        </p:nvSpPr>
        <p:spPr>
          <a:xfrm>
            <a:off x="1219200" y="1981200"/>
            <a:ext cx="7924800" cy="4724400"/>
          </a:xfrm>
          <a:prstGeom prst="rect">
            <a:avLst/>
          </a:prstGeom>
        </p:spPr>
        <p:txBody>
          <a:bodyPr/>
          <a:lstStyle/>
          <a:p>
            <a:pPr>
              <a:buChar char="❖"/>
            </a:pPr>
            <a:r>
              <a:t>Developed with:</a:t>
            </a:r>
          </a:p>
          <a:p>
            <a:pPr lvl="1" marL="742950" indent="-285750">
              <a:buChar char="▪"/>
              <a:defRPr sz="1200"/>
            </a:pPr>
            <a:r>
              <a:t>Java</a:t>
            </a:r>
          </a:p>
          <a:p>
            <a:pPr lvl="1" marL="742950" indent="-285750">
              <a:buChar char="▪"/>
              <a:defRPr sz="1200"/>
            </a:pPr>
            <a:r>
              <a:t>AWT</a:t>
            </a:r>
          </a:p>
          <a:p>
            <a:pPr lvl="1" marL="742950" indent="-285750">
              <a:buChar char="▪"/>
              <a:defRPr sz="1200"/>
            </a:pPr>
            <a:r>
              <a:t>Swing</a:t>
            </a:r>
            <a:endParaRPr sz="1600"/>
          </a:p>
          <a:p>
            <a:pPr>
              <a:buChar char="❖"/>
            </a:pPr>
            <a:r>
              <a:t>Developed on:</a:t>
            </a:r>
          </a:p>
          <a:p>
            <a:pPr lvl="1" marL="742950" indent="-285750">
              <a:buChar char="▪"/>
              <a:defRPr sz="1200"/>
            </a:pPr>
            <a:r>
              <a:t> Windows 7 using NetBeans 8.0.2</a:t>
            </a:r>
            <a:endParaRPr sz="1600"/>
          </a:p>
          <a:p>
            <a:pPr lvl="1" marL="742950" indent="-285750">
              <a:buChar char="▪"/>
              <a:defRPr sz="1200"/>
            </a:pPr>
            <a:r>
              <a:t>Windows 10 using NetBeans 10.0</a:t>
            </a:r>
            <a:endParaRPr sz="1600"/>
          </a:p>
          <a:p>
            <a:pPr lvl="1" marL="742950" indent="-285750">
              <a:buChar char="▪"/>
              <a:defRPr sz="1200"/>
            </a:pPr>
            <a:r>
              <a:t>Mac OS X using NetBeans 11.0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ject Development Experiences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>
            <a:lvl1pPr defTabSz="850391">
              <a:defRPr sz="3700"/>
            </a:lvl1pPr>
          </a:lstStyle>
          <a:p>
            <a:pPr/>
            <a:r>
              <a:t>Project Development Experiences</a:t>
            </a:r>
          </a:p>
        </p:txBody>
      </p:sp>
      <p:sp>
        <p:nvSpPr>
          <p:cNvPr id="237" name="The size of the source code…"/>
          <p:cNvSpPr txBox="1"/>
          <p:nvPr>
            <p:ph type="body" idx="4294967295"/>
          </p:nvPr>
        </p:nvSpPr>
        <p:spPr>
          <a:xfrm>
            <a:off x="914400" y="1752600"/>
            <a:ext cx="8229600" cy="4637088"/>
          </a:xfrm>
          <a:prstGeom prst="rect">
            <a:avLst/>
          </a:prstGeom>
        </p:spPr>
        <p:txBody>
          <a:bodyPr/>
          <a:lstStyle>
            <a:lvl1pPr defTabSz="384047">
              <a:lnSpc>
                <a:spcPct val="80000"/>
              </a:lnSpc>
              <a:spcBef>
                <a:spcPts val="200"/>
              </a:spcBef>
              <a:buChar char="❖"/>
              <a:defRPr sz="2000"/>
            </a:lvl1pPr>
            <a:lvl2pPr marL="742950" indent="-285750" defTabSz="384047">
              <a:lnSpc>
                <a:spcPct val="80000"/>
              </a:lnSpc>
              <a:spcBef>
                <a:spcPts val="200"/>
              </a:spcBef>
              <a:buChar char="▪"/>
              <a:defRPr sz="1200"/>
            </a:lvl2pPr>
          </a:lstStyle>
          <a:p>
            <a:pPr/>
            <a:r>
              <a:t>Project Size:</a:t>
            </a:r>
            <a:endParaRPr sz="800"/>
          </a:p>
          <a:p>
            <a:pPr lvl="1"/>
            <a:r>
              <a:t>Around 800 lines of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ject Development Experiences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defTabSz="850391">
              <a:defRPr sz="3700"/>
            </a:pPr>
            <a:r>
              <a:t>Project Development Experiences</a:t>
            </a:r>
            <a:br/>
            <a:r>
              <a:rPr sz="2700"/>
              <a:t>Jacob:</a:t>
            </a:r>
          </a:p>
        </p:txBody>
      </p:sp>
      <p:sp>
        <p:nvSpPr>
          <p:cNvPr id="240" name="The size of the source code…"/>
          <p:cNvSpPr txBox="1"/>
          <p:nvPr>
            <p:ph type="body" idx="4294967295"/>
          </p:nvPr>
        </p:nvSpPr>
        <p:spPr>
          <a:xfrm>
            <a:off x="-1" y="1981200"/>
            <a:ext cx="7254242" cy="4637088"/>
          </a:xfrm>
          <a:prstGeom prst="rect">
            <a:avLst/>
          </a:prstGeom>
        </p:spPr>
        <p:txBody>
          <a:bodyPr/>
          <a:lstStyle/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Time you’ve spent:</a:t>
            </a:r>
            <a:endParaRPr sz="800"/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Estimate: A little over 20 hours by the end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800"/>
            </a:pPr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Things learned:</a:t>
            </a:r>
            <a:endParaRPr sz="800"/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Using null layouts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Git and project collaboration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800"/>
            </a:pPr>
          </a:p>
          <a:p>
            <a:pPr lvl="1" marL="15544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What went well and what went wrong</a:t>
            </a:r>
          </a:p>
          <a:p>
            <a:pPr lvl="2" marL="555498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Easier:</a:t>
            </a:r>
            <a:endParaRPr sz="800"/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Had trouble getting things to align correctly before I realized that I was aligning things within a nested JPanel instead of aligning the JPanel itself</a:t>
            </a:r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Z-ordering was always a pain to work with</a:t>
            </a:r>
            <a:endParaRPr sz="800"/>
          </a:p>
          <a:p>
            <a:pPr lvl="2" marL="555498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Difficult:</a:t>
            </a:r>
            <a:endParaRPr sz="800"/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Physics went well, as I had done a similar project a few years ago</a:t>
            </a:r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Texture class was a modified version of something I developed earlier in this class so that was a breeze</a:t>
            </a:r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</a:p>
          <a:p>
            <a:pPr lvl="1" marL="15544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What will you do differently if you have a chance to this project again?</a:t>
            </a:r>
            <a:endParaRPr sz="800"/>
          </a:p>
          <a:p>
            <a:pPr lvl="3" marL="1012697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Probably not use Java for a game; it makes it fast and easy but always feels limiting (and then I remember Minecraft)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roject Development Experiences"/>
          <p:cNvSpPr txBox="1"/>
          <p:nvPr>
            <p:ph type="title" idx="4294967295"/>
          </p:nvPr>
        </p:nvSpPr>
        <p:spPr>
          <a:xfrm>
            <a:off x="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defTabSz="850391">
              <a:defRPr sz="3700"/>
            </a:pPr>
            <a:r>
              <a:t>Project Development Experiences</a:t>
            </a:r>
            <a:br/>
            <a:r>
              <a:rPr sz="2800"/>
              <a:t>Cameron:</a:t>
            </a:r>
          </a:p>
        </p:txBody>
      </p:sp>
      <p:sp>
        <p:nvSpPr>
          <p:cNvPr id="243" name="The size of the source code…"/>
          <p:cNvSpPr txBox="1"/>
          <p:nvPr>
            <p:ph type="body" idx="4294967295"/>
          </p:nvPr>
        </p:nvSpPr>
        <p:spPr>
          <a:xfrm>
            <a:off x="0" y="1981200"/>
            <a:ext cx="8229600" cy="4637088"/>
          </a:xfrm>
          <a:prstGeom prst="rect">
            <a:avLst/>
          </a:prstGeom>
        </p:spPr>
        <p:txBody>
          <a:bodyPr/>
          <a:lstStyle/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Time you’ve spent:</a:t>
            </a:r>
            <a:endParaRPr sz="800"/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I tried to work along with Jacob when possible.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I’d say we spent at least 4 work days on this project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Things learned:</a:t>
            </a:r>
            <a:endParaRPr sz="800"/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Game logic and state management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Source control with multiple people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Detecting key presses and responding to them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Using HTML and SWING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What went well and what went wrong:</a:t>
            </a:r>
            <a:endParaRPr sz="800"/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Easier: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Presenting and styling text using HTML and Jlabel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We worked together very well and figured out how to use Git together quickly</a:t>
            </a:r>
          </a:p>
          <a:p>
            <a:pPr lvl="1" marL="742950" indent="-2857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Difficult: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Getting views to layer the way we wanted them to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Making views updatable and causing them to appear appropriately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  <a:r>
              <a:t>Making the UI more user-friendly and fun</a:t>
            </a:r>
          </a:p>
          <a:p>
            <a:pPr lvl="2" marL="1143000" indent="-22860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000"/>
            </a:pPr>
          </a:p>
          <a:p>
            <a:pPr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</a:pPr>
            <a:r>
              <a:t>What will you do differently if you have a chance to this project again?</a:t>
            </a:r>
          </a:p>
          <a:p>
            <a:pPr lvl="2" marL="555498" indent="-171450" defTabSz="384047">
              <a:lnSpc>
                <a:spcPct val="80000"/>
              </a:lnSpc>
              <a:spcBef>
                <a:spcPts val="200"/>
              </a:spcBef>
              <a:buFont typeface="Arial"/>
              <a:buChar char="•"/>
              <a:defRPr sz="1200"/>
            </a:pPr>
            <a:r>
              <a:t>I would try to figure out how to draw characters using Graphics2D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