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2" autoAdjust="0"/>
  </p:normalViewPr>
  <p:slideViewPr>
    <p:cSldViewPr snapToGrid="0">
      <p:cViewPr>
        <p:scale>
          <a:sx n="125" d="100"/>
          <a:sy n="125" d="100"/>
        </p:scale>
        <p:origin x="1116" y="-114"/>
      </p:cViewPr>
      <p:guideLst/>
    </p:cSldViewPr>
  </p:slideViewPr>
  <p:outlineViewPr>
    <p:cViewPr>
      <p:scale>
        <a:sx n="33" d="100"/>
        <a:sy n="33" d="100"/>
      </p:scale>
      <p:origin x="0" y="-22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9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7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8351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4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2824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13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2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99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549304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3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9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6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0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9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5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8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3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SCI230 – Java GUI Final Project Report"/>
          <p:cNvSpPr txBox="1">
            <a:spLocks noGrp="1"/>
          </p:cNvSpPr>
          <p:nvPr>
            <p:ph type="title" idx="4294967295"/>
          </p:nvPr>
        </p:nvSpPr>
        <p:spPr>
          <a:xfrm>
            <a:off x="0" y="2057400"/>
            <a:ext cx="7696200" cy="1752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2800"/>
            </a:pPr>
            <a:r>
              <a:rPr dirty="0"/>
              <a:t>CSCI230 – Java GUI</a:t>
            </a:r>
            <a:br>
              <a:rPr dirty="0"/>
            </a:br>
            <a:r>
              <a:rPr dirty="0"/>
              <a:t>Final Project Report</a:t>
            </a:r>
            <a:br>
              <a:rPr dirty="0"/>
            </a:br>
            <a:br>
              <a:rPr dirty="0"/>
            </a:br>
            <a:endParaRPr dirty="0"/>
          </a:p>
        </p:txBody>
      </p:sp>
      <p:sp>
        <p:nvSpPr>
          <p:cNvPr id="21" name="Very Cool Project #1"/>
          <p:cNvSpPr txBox="1">
            <a:spLocks noGrp="1"/>
          </p:cNvSpPr>
          <p:nvPr>
            <p:ph type="body" sz="half" idx="4294967295"/>
          </p:nvPr>
        </p:nvSpPr>
        <p:spPr>
          <a:xfrm>
            <a:off x="647700" y="3429000"/>
            <a:ext cx="6400800" cy="2209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SzTx/>
              <a:buNone/>
              <a:defRPr sz="4400"/>
            </a:lvl1pPr>
          </a:lstStyle>
          <a:p>
            <a:r>
              <a:rPr dirty="0" err="1"/>
              <a:t>SWINGy</a:t>
            </a:r>
            <a:r>
              <a:rPr dirty="0"/>
              <a:t> Box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Additional Screen Captures"/>
          <p:cNvSpPr txBox="1">
            <a:spLocks noGrp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dirty="0"/>
              <a:t>Additional Screen Captures</a:t>
            </a:r>
          </a:p>
        </p:txBody>
      </p:sp>
      <p:sp>
        <p:nvSpPr>
          <p:cNvPr id="85" name="Include at least one additional screen capture. If you have more than one, please use additional pages."/>
          <p:cNvSpPr txBox="1">
            <a:spLocks noGrp="1"/>
          </p:cNvSpPr>
          <p:nvPr>
            <p:ph type="body" idx="4294967295"/>
          </p:nvPr>
        </p:nvSpPr>
        <p:spPr>
          <a:xfrm>
            <a:off x="609600" y="1981200"/>
            <a:ext cx="8534400" cy="4267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buChar char="•"/>
              <a:defRPr sz="2800"/>
            </a:lvl1pPr>
          </a:lstStyle>
          <a:p>
            <a:pPr marL="0" indent="0">
              <a:buNone/>
            </a:pPr>
            <a:r>
              <a:rPr dirty="0"/>
              <a:t>Please see following slides: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Main Window Screen Capture"/>
          <p:cNvSpPr txBox="1">
            <a:spLocks noGrp="1"/>
          </p:cNvSpPr>
          <p:nvPr>
            <p:ph type="title" idx="4294967295"/>
          </p:nvPr>
        </p:nvSpPr>
        <p:spPr>
          <a:xfrm>
            <a:off x="0" y="363538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Game Over Screen</a:t>
            </a:r>
          </a:p>
        </p:txBody>
      </p:sp>
      <p:sp>
        <p:nvSpPr>
          <p:cNvPr id="88" name="Rectangle"/>
          <p:cNvSpPr/>
          <p:nvPr/>
        </p:nvSpPr>
        <p:spPr>
          <a:xfrm>
            <a:off x="532217" y="1700615"/>
            <a:ext cx="8079566" cy="479101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pic>
        <p:nvPicPr>
          <p:cNvPr id="89" name="Screen Shot 2019-05-24 at 10.09.38 PM.png" descr="Screen Shot 2019-05-24 at 10.09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421261"/>
            <a:ext cx="9144002" cy="56098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Main Window Screen Capture"/>
          <p:cNvSpPr txBox="1">
            <a:spLocks noGrp="1"/>
          </p:cNvSpPr>
          <p:nvPr>
            <p:ph type="title" idx="4294967295"/>
          </p:nvPr>
        </p:nvSpPr>
        <p:spPr>
          <a:xfrm>
            <a:off x="0" y="363538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Pause Screen</a:t>
            </a:r>
          </a:p>
        </p:txBody>
      </p:sp>
      <p:sp>
        <p:nvSpPr>
          <p:cNvPr id="92" name="Rectangle"/>
          <p:cNvSpPr/>
          <p:nvPr/>
        </p:nvSpPr>
        <p:spPr>
          <a:xfrm>
            <a:off x="532217" y="1700615"/>
            <a:ext cx="8079566" cy="479101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pic>
        <p:nvPicPr>
          <p:cNvPr id="93" name="Screen Shot 2019-05-24 at 10.09.19 PM.png" descr="Screen Shot 2019-05-24 at 10.09.1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421261"/>
            <a:ext cx="9144001" cy="56098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opics"/>
          <p:cNvSpPr txBox="1">
            <a:spLocks noGrp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pPr algn="ctr"/>
            <a:r>
              <a:rPr dirty="0"/>
              <a:t>Topics</a:t>
            </a:r>
          </a:p>
        </p:txBody>
      </p:sp>
      <p:sp>
        <p:nvSpPr>
          <p:cNvPr id="24" name="Project Overview…"/>
          <p:cNvSpPr txBox="1">
            <a:spLocks noGrp="1"/>
          </p:cNvSpPr>
          <p:nvPr>
            <p:ph type="body" idx="4294967295"/>
          </p:nvPr>
        </p:nvSpPr>
        <p:spPr>
          <a:xfrm>
            <a:off x="685800" y="1907310"/>
            <a:ext cx="7772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dirty="0"/>
              <a:t>Project Overview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Main Window Screen Capture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Project Software Architecture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Software Stack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Project Development Experiences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Additional Screen Captures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roject Overview"/>
          <p:cNvSpPr txBox="1">
            <a:spLocks noGrp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Project Overview</a:t>
            </a:r>
          </a:p>
        </p:txBody>
      </p:sp>
      <p:sp>
        <p:nvSpPr>
          <p:cNvPr id="27" name="Project Name:…"/>
          <p:cNvSpPr txBox="1">
            <a:spLocks noGrp="1"/>
          </p:cNvSpPr>
          <p:nvPr>
            <p:ph type="body" idx="4294967295"/>
          </p:nvPr>
        </p:nvSpPr>
        <p:spPr>
          <a:xfrm>
            <a:off x="609600" y="1752600"/>
            <a:ext cx="665988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dirty="0"/>
              <a:t>Project Name: 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  <a:defRPr sz="2400"/>
            </a:pPr>
            <a:r>
              <a:rPr sz="1200" dirty="0" err="1"/>
              <a:t>SWINGy</a:t>
            </a:r>
            <a:r>
              <a:rPr sz="1200" dirty="0"/>
              <a:t> Box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Group Members and Responsibilities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  <a:defRPr sz="2400"/>
            </a:pPr>
            <a:r>
              <a:rPr sz="1200" dirty="0"/>
              <a:t>Jacob Larson: Physics, Entity and Texture Classes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  <a:defRPr sz="2400"/>
            </a:pPr>
            <a:r>
              <a:rPr sz="1200" dirty="0"/>
              <a:t>Cameron </a:t>
            </a:r>
            <a:r>
              <a:rPr sz="1200" dirty="0" err="1"/>
              <a:t>Grigoriadis</a:t>
            </a:r>
            <a:r>
              <a:rPr sz="1200" dirty="0"/>
              <a:t>: Game Modeling, Overlay UI, Game State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Project Functionality Description: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  <a:defRPr sz="2800"/>
            </a:pPr>
            <a:r>
              <a:rPr sz="1200" dirty="0"/>
              <a:t>This project is a game similar to the viral iOS game Flappy Bird. It features a character controlled by the player that must avoid obstacles to score points and not lose the game.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Main Window Screen Capture"/>
          <p:cNvSpPr txBox="1">
            <a:spLocks noGrp="1"/>
          </p:cNvSpPr>
          <p:nvPr>
            <p:ph type="title" idx="4294967295"/>
          </p:nvPr>
        </p:nvSpPr>
        <p:spPr>
          <a:xfrm>
            <a:off x="0" y="363538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Main Window Screen Capture</a:t>
            </a:r>
          </a:p>
        </p:txBody>
      </p:sp>
      <p:sp>
        <p:nvSpPr>
          <p:cNvPr id="30" name="Rectangle"/>
          <p:cNvSpPr/>
          <p:nvPr/>
        </p:nvSpPr>
        <p:spPr>
          <a:xfrm>
            <a:off x="532217" y="1700616"/>
            <a:ext cx="8079566" cy="47910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pic>
        <p:nvPicPr>
          <p:cNvPr id="31" name="Screen Shot 2019-05-24 at 10.09.36 PM.png" descr="Screen Shot 2019-05-24 at 10.09.3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421261"/>
            <a:ext cx="9144001" cy="56098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creen Shot 2019-05-23 at 10.23.18 PM.png" descr="Screen Shot 2019-05-23 at 10.23.1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00" y="1354685"/>
            <a:ext cx="8940800" cy="5308602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oftware Architecture"/>
          <p:cNvSpPr txBox="1">
            <a:spLocks noGrp="1"/>
          </p:cNvSpPr>
          <p:nvPr>
            <p:ph type="title" idx="4294967295"/>
          </p:nvPr>
        </p:nvSpPr>
        <p:spPr>
          <a:xfrm>
            <a:off x="0" y="255588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Software Architecture</a:t>
            </a:r>
          </a:p>
        </p:txBody>
      </p:sp>
      <p:sp>
        <p:nvSpPr>
          <p:cNvPr id="35" name="Line"/>
          <p:cNvSpPr/>
          <p:nvPr/>
        </p:nvSpPr>
        <p:spPr>
          <a:xfrm>
            <a:off x="3142801" y="2797098"/>
            <a:ext cx="3299465" cy="2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6" name="Line"/>
          <p:cNvSpPr/>
          <p:nvPr/>
        </p:nvSpPr>
        <p:spPr>
          <a:xfrm flipV="1">
            <a:off x="3142801" y="2114787"/>
            <a:ext cx="3304626" cy="686109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7" name="Line"/>
          <p:cNvSpPr/>
          <p:nvPr/>
        </p:nvSpPr>
        <p:spPr>
          <a:xfrm>
            <a:off x="7254506" y="3118300"/>
            <a:ext cx="2" cy="517668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8" name="Line"/>
          <p:cNvSpPr/>
          <p:nvPr/>
        </p:nvSpPr>
        <p:spPr>
          <a:xfrm flipH="1" flipV="1">
            <a:off x="2710242" y="2914251"/>
            <a:ext cx="3723516" cy="2363315"/>
          </a:xfrm>
          <a:prstGeom prst="line">
            <a:avLst/>
          </a:prstGeom>
          <a:ln w="508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9" name="Line"/>
          <p:cNvSpPr/>
          <p:nvPr/>
        </p:nvSpPr>
        <p:spPr>
          <a:xfrm flipV="1">
            <a:off x="7254506" y="2314211"/>
            <a:ext cx="2" cy="405066"/>
          </a:xfrm>
          <a:prstGeom prst="line">
            <a:avLst/>
          </a:prstGeom>
          <a:ln w="508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" name="Line"/>
          <p:cNvSpPr/>
          <p:nvPr/>
        </p:nvSpPr>
        <p:spPr>
          <a:xfrm flipV="1">
            <a:off x="1623326" y="2989740"/>
            <a:ext cx="2" cy="1947054"/>
          </a:xfrm>
          <a:prstGeom prst="line">
            <a:avLst/>
          </a:prstGeom>
          <a:ln w="508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1" name="Line"/>
          <p:cNvSpPr/>
          <p:nvPr/>
        </p:nvSpPr>
        <p:spPr>
          <a:xfrm flipV="1">
            <a:off x="2210392" y="2127260"/>
            <a:ext cx="2" cy="405066"/>
          </a:xfrm>
          <a:prstGeom prst="line">
            <a:avLst/>
          </a:prstGeom>
          <a:ln w="508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44" name="CSCI230FinalProject"/>
          <p:cNvGrpSpPr/>
          <p:nvPr/>
        </p:nvGrpSpPr>
        <p:grpSpPr>
          <a:xfrm>
            <a:off x="548913" y="1646943"/>
            <a:ext cx="3322960" cy="517667"/>
            <a:chOff x="0" y="0"/>
            <a:chExt cx="3322959" cy="517665"/>
          </a:xfrm>
        </p:grpSpPr>
        <p:sp>
          <p:nvSpPr>
            <p:cNvPr id="42" name="Rounded Rectangle"/>
            <p:cNvSpPr/>
            <p:nvPr/>
          </p:nvSpPr>
          <p:spPr>
            <a:xfrm>
              <a:off x="0" y="0"/>
              <a:ext cx="3322960" cy="517666"/>
            </a:xfrm>
            <a:prstGeom prst="roundRect">
              <a:avLst>
                <a:gd name="adj" fmla="val 19557"/>
              </a:avLst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satOff val="-6843"/>
                    <a:lumOff val="-10705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3" name="CSCI230FinalProject"/>
            <p:cNvSpPr txBox="1"/>
            <p:nvPr/>
          </p:nvSpPr>
          <p:spPr>
            <a:xfrm>
              <a:off x="29651" y="83502"/>
              <a:ext cx="3263658" cy="35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8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CSCI230FinalProject</a:t>
              </a:r>
            </a:p>
          </p:txBody>
        </p:sp>
      </p:grpSp>
      <p:grpSp>
        <p:nvGrpSpPr>
          <p:cNvPr id="47" name="MainWindow"/>
          <p:cNvGrpSpPr/>
          <p:nvPr/>
        </p:nvGrpSpPr>
        <p:grpSpPr>
          <a:xfrm>
            <a:off x="1107809" y="2504239"/>
            <a:ext cx="2205168" cy="517667"/>
            <a:chOff x="0" y="0"/>
            <a:chExt cx="2205167" cy="517665"/>
          </a:xfrm>
        </p:grpSpPr>
        <p:sp>
          <p:nvSpPr>
            <p:cNvPr id="45" name="Rounded Rectangle"/>
            <p:cNvSpPr/>
            <p:nvPr/>
          </p:nvSpPr>
          <p:spPr>
            <a:xfrm>
              <a:off x="0" y="0"/>
              <a:ext cx="2205168" cy="517666"/>
            </a:xfrm>
            <a:prstGeom prst="roundRect">
              <a:avLst>
                <a:gd name="adj" fmla="val 19557"/>
              </a:avLst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satOff val="-6843"/>
                    <a:lumOff val="-10705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6" name="MainWindow"/>
            <p:cNvSpPr txBox="1"/>
            <p:nvPr/>
          </p:nvSpPr>
          <p:spPr>
            <a:xfrm>
              <a:off x="29652" y="83502"/>
              <a:ext cx="2145864" cy="35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8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MainWindow</a:t>
              </a:r>
            </a:p>
          </p:txBody>
        </p:sp>
      </p:grpSp>
      <p:sp>
        <p:nvSpPr>
          <p:cNvPr id="48" name="UI"/>
          <p:cNvSpPr txBox="1"/>
          <p:nvPr/>
        </p:nvSpPr>
        <p:spPr>
          <a:xfrm>
            <a:off x="8499040" y="3974617"/>
            <a:ext cx="332739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r">
              <a:defRPr sz="1800" b="1">
                <a:solidFill>
                  <a:schemeClr val="accent5">
                    <a:satOff val="-6843"/>
                    <a:lumOff val="-10705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UI</a:t>
            </a:r>
          </a:p>
        </p:txBody>
      </p:sp>
      <p:sp>
        <p:nvSpPr>
          <p:cNvPr id="49" name="Line"/>
          <p:cNvSpPr/>
          <p:nvPr/>
        </p:nvSpPr>
        <p:spPr>
          <a:xfrm flipV="1">
            <a:off x="1623326" y="5360867"/>
            <a:ext cx="2" cy="517666"/>
          </a:xfrm>
          <a:prstGeom prst="line">
            <a:avLst/>
          </a:prstGeom>
          <a:ln w="508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52" name="OverlayPanel"/>
          <p:cNvGrpSpPr/>
          <p:nvPr/>
        </p:nvGrpSpPr>
        <p:grpSpPr>
          <a:xfrm>
            <a:off x="520743" y="4914322"/>
            <a:ext cx="2205168" cy="517667"/>
            <a:chOff x="0" y="0"/>
            <a:chExt cx="2205167" cy="517665"/>
          </a:xfrm>
        </p:grpSpPr>
        <p:sp>
          <p:nvSpPr>
            <p:cNvPr id="50" name="Rounded Rectangle"/>
            <p:cNvSpPr/>
            <p:nvPr/>
          </p:nvSpPr>
          <p:spPr>
            <a:xfrm>
              <a:off x="0" y="0"/>
              <a:ext cx="2205168" cy="517666"/>
            </a:xfrm>
            <a:prstGeom prst="roundRect">
              <a:avLst>
                <a:gd name="adj" fmla="val 19557"/>
              </a:avLst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satOff val="-6843"/>
                    <a:lumOff val="-10705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1" name="OverlayPanel"/>
            <p:cNvSpPr txBox="1"/>
            <p:nvPr/>
          </p:nvSpPr>
          <p:spPr>
            <a:xfrm>
              <a:off x="29652" y="83502"/>
              <a:ext cx="2145864" cy="35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8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OverlayPanel</a:t>
              </a:r>
            </a:p>
          </p:txBody>
        </p:sp>
      </p:grpSp>
      <p:grpSp>
        <p:nvGrpSpPr>
          <p:cNvPr id="55" name="GameUIFonts"/>
          <p:cNvGrpSpPr/>
          <p:nvPr/>
        </p:nvGrpSpPr>
        <p:grpSpPr>
          <a:xfrm>
            <a:off x="520743" y="5860968"/>
            <a:ext cx="2205168" cy="517667"/>
            <a:chOff x="0" y="0"/>
            <a:chExt cx="2205167" cy="517665"/>
          </a:xfrm>
        </p:grpSpPr>
        <p:sp>
          <p:nvSpPr>
            <p:cNvPr id="53" name="Rounded Rectangle"/>
            <p:cNvSpPr/>
            <p:nvPr/>
          </p:nvSpPr>
          <p:spPr>
            <a:xfrm>
              <a:off x="0" y="0"/>
              <a:ext cx="2205168" cy="517666"/>
            </a:xfrm>
            <a:prstGeom prst="roundRect">
              <a:avLst>
                <a:gd name="adj" fmla="val 19557"/>
              </a:avLst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satOff val="-6843"/>
                    <a:lumOff val="-10705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4" name="GameUIFonts"/>
            <p:cNvSpPr txBox="1"/>
            <p:nvPr/>
          </p:nvSpPr>
          <p:spPr>
            <a:xfrm>
              <a:off x="29652" y="83502"/>
              <a:ext cx="2145864" cy="35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8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GameUIFonts</a:t>
              </a:r>
            </a:p>
          </p:txBody>
        </p:sp>
      </p:grpSp>
      <p:grpSp>
        <p:nvGrpSpPr>
          <p:cNvPr id="58" name="Texture"/>
          <p:cNvGrpSpPr/>
          <p:nvPr/>
        </p:nvGrpSpPr>
        <p:grpSpPr>
          <a:xfrm>
            <a:off x="6573315" y="3617655"/>
            <a:ext cx="1362383" cy="517667"/>
            <a:chOff x="0" y="0"/>
            <a:chExt cx="1362381" cy="517665"/>
          </a:xfrm>
        </p:grpSpPr>
        <p:sp>
          <p:nvSpPr>
            <p:cNvPr id="56" name="Rounded Rectangle"/>
            <p:cNvSpPr/>
            <p:nvPr/>
          </p:nvSpPr>
          <p:spPr>
            <a:xfrm>
              <a:off x="0" y="0"/>
              <a:ext cx="1362382" cy="517666"/>
            </a:xfrm>
            <a:prstGeom prst="roundRect">
              <a:avLst>
                <a:gd name="adj" fmla="val 19557"/>
              </a:avLst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satOff val="-6843"/>
                    <a:lumOff val="-10705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7" name="Sprite"/>
            <p:cNvSpPr txBox="1"/>
            <p:nvPr/>
          </p:nvSpPr>
          <p:spPr>
            <a:xfrm>
              <a:off x="29651" y="83502"/>
              <a:ext cx="1303080" cy="35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8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Sprite</a:t>
              </a:r>
            </a:p>
          </p:txBody>
        </p:sp>
      </p:grpSp>
      <p:sp>
        <p:nvSpPr>
          <p:cNvPr id="59" name="Game Model"/>
          <p:cNvSpPr txBox="1"/>
          <p:nvPr/>
        </p:nvSpPr>
        <p:spPr>
          <a:xfrm>
            <a:off x="7368430" y="6103501"/>
            <a:ext cx="1463349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r">
              <a:defRPr sz="1800" b="1">
                <a:solidFill>
                  <a:schemeClr val="accent5">
                    <a:satOff val="-6843"/>
                    <a:lumOff val="-10705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Game Model</a:t>
            </a:r>
          </a:p>
        </p:txBody>
      </p:sp>
      <p:grpSp>
        <p:nvGrpSpPr>
          <p:cNvPr id="62" name="Character"/>
          <p:cNvGrpSpPr/>
          <p:nvPr/>
        </p:nvGrpSpPr>
        <p:grpSpPr>
          <a:xfrm>
            <a:off x="6427018" y="1859995"/>
            <a:ext cx="1654978" cy="517667"/>
            <a:chOff x="0" y="0"/>
            <a:chExt cx="1654977" cy="517665"/>
          </a:xfrm>
        </p:grpSpPr>
        <p:sp>
          <p:nvSpPr>
            <p:cNvPr id="60" name="Rounded Rectangle"/>
            <p:cNvSpPr/>
            <p:nvPr/>
          </p:nvSpPr>
          <p:spPr>
            <a:xfrm>
              <a:off x="0" y="0"/>
              <a:ext cx="1654978" cy="517666"/>
            </a:xfrm>
            <a:prstGeom prst="roundRect">
              <a:avLst>
                <a:gd name="adj" fmla="val 19557"/>
              </a:avLst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satOff val="-6843"/>
                    <a:lumOff val="-10705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1" name="Character"/>
            <p:cNvSpPr txBox="1"/>
            <p:nvPr/>
          </p:nvSpPr>
          <p:spPr>
            <a:xfrm>
              <a:off x="29651" y="83502"/>
              <a:ext cx="1595675" cy="35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8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Character</a:t>
              </a:r>
            </a:p>
          </p:txBody>
        </p:sp>
      </p:grpSp>
      <p:grpSp>
        <p:nvGrpSpPr>
          <p:cNvPr id="65" name="Entity"/>
          <p:cNvGrpSpPr/>
          <p:nvPr/>
        </p:nvGrpSpPr>
        <p:grpSpPr>
          <a:xfrm>
            <a:off x="6427018" y="2687224"/>
            <a:ext cx="1654978" cy="517667"/>
            <a:chOff x="0" y="0"/>
            <a:chExt cx="1654977" cy="517665"/>
          </a:xfrm>
        </p:grpSpPr>
        <p:sp>
          <p:nvSpPr>
            <p:cNvPr id="63" name="Rounded Rectangle"/>
            <p:cNvSpPr/>
            <p:nvPr/>
          </p:nvSpPr>
          <p:spPr>
            <a:xfrm>
              <a:off x="0" y="0"/>
              <a:ext cx="1654978" cy="517666"/>
            </a:xfrm>
            <a:prstGeom prst="roundRect">
              <a:avLst>
                <a:gd name="adj" fmla="val 19557"/>
              </a:avLst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satOff val="-6843"/>
                    <a:lumOff val="-10705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4" name="Entity"/>
            <p:cNvSpPr txBox="1"/>
            <p:nvPr/>
          </p:nvSpPr>
          <p:spPr>
            <a:xfrm>
              <a:off x="29651" y="83502"/>
              <a:ext cx="1595675" cy="35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8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Entity</a:t>
              </a:r>
            </a:p>
          </p:txBody>
        </p:sp>
      </p:grpSp>
      <p:grpSp>
        <p:nvGrpSpPr>
          <p:cNvPr id="68" name="Game"/>
          <p:cNvGrpSpPr/>
          <p:nvPr/>
        </p:nvGrpSpPr>
        <p:grpSpPr>
          <a:xfrm>
            <a:off x="6427018" y="5075516"/>
            <a:ext cx="1654978" cy="517667"/>
            <a:chOff x="0" y="0"/>
            <a:chExt cx="1654977" cy="517665"/>
          </a:xfrm>
        </p:grpSpPr>
        <p:sp>
          <p:nvSpPr>
            <p:cNvPr id="66" name="Rounded Rectangle"/>
            <p:cNvSpPr/>
            <p:nvPr/>
          </p:nvSpPr>
          <p:spPr>
            <a:xfrm>
              <a:off x="0" y="0"/>
              <a:ext cx="1654978" cy="517666"/>
            </a:xfrm>
            <a:prstGeom prst="roundRect">
              <a:avLst>
                <a:gd name="adj" fmla="val 19557"/>
              </a:avLst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satOff val="-6843"/>
                    <a:lumOff val="-10705"/>
                  </a:schemeClr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7" name="Game"/>
            <p:cNvSpPr txBox="1"/>
            <p:nvPr/>
          </p:nvSpPr>
          <p:spPr>
            <a:xfrm>
              <a:off x="29651" y="83502"/>
              <a:ext cx="1595675" cy="350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8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Game</a:t>
              </a:r>
            </a:p>
          </p:txBody>
        </p:sp>
      </p:grpSp>
      <p:sp>
        <p:nvSpPr>
          <p:cNvPr id="69" name="extends"/>
          <p:cNvSpPr txBox="1"/>
          <p:nvPr/>
        </p:nvSpPr>
        <p:spPr>
          <a:xfrm>
            <a:off x="7349203" y="2396580"/>
            <a:ext cx="680104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r">
              <a:defRPr sz="1200" b="1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extends</a:t>
            </a:r>
          </a:p>
        </p:txBody>
      </p:sp>
      <p:sp>
        <p:nvSpPr>
          <p:cNvPr id="70" name="has"/>
          <p:cNvSpPr txBox="1"/>
          <p:nvPr/>
        </p:nvSpPr>
        <p:spPr>
          <a:xfrm rot="20786281">
            <a:off x="4781941" y="2085555"/>
            <a:ext cx="366746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r">
              <a:defRPr sz="1200" b="1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has</a:t>
            </a:r>
          </a:p>
        </p:txBody>
      </p:sp>
      <p:sp>
        <p:nvSpPr>
          <p:cNvPr id="71" name="has"/>
          <p:cNvSpPr txBox="1"/>
          <p:nvPr/>
        </p:nvSpPr>
        <p:spPr>
          <a:xfrm>
            <a:off x="4834685" y="2503147"/>
            <a:ext cx="366746" cy="264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r">
              <a:defRPr sz="1200" b="1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has</a:t>
            </a:r>
          </a:p>
        </p:txBody>
      </p:sp>
      <p:sp>
        <p:nvSpPr>
          <p:cNvPr id="72" name="has"/>
          <p:cNvSpPr txBox="1"/>
          <p:nvPr/>
        </p:nvSpPr>
        <p:spPr>
          <a:xfrm>
            <a:off x="7400380" y="3279145"/>
            <a:ext cx="366747" cy="264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r">
              <a:defRPr sz="1200" b="1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has</a:t>
            </a:r>
          </a:p>
        </p:txBody>
      </p:sp>
      <p:sp>
        <p:nvSpPr>
          <p:cNvPr id="73" name="has"/>
          <p:cNvSpPr txBox="1"/>
          <p:nvPr/>
        </p:nvSpPr>
        <p:spPr>
          <a:xfrm rot="2017798">
            <a:off x="4732293" y="3976479"/>
            <a:ext cx="366746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r">
              <a:defRPr sz="1200" b="1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has</a:t>
            </a:r>
          </a:p>
        </p:txBody>
      </p:sp>
      <p:sp>
        <p:nvSpPr>
          <p:cNvPr id="74" name="has"/>
          <p:cNvSpPr txBox="1"/>
          <p:nvPr/>
        </p:nvSpPr>
        <p:spPr>
          <a:xfrm rot="5400000">
            <a:off x="1573380" y="3367007"/>
            <a:ext cx="366746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r">
              <a:defRPr sz="1200" b="1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has</a:t>
            </a:r>
          </a:p>
        </p:txBody>
      </p:sp>
      <p:sp>
        <p:nvSpPr>
          <p:cNvPr id="75" name="uses"/>
          <p:cNvSpPr txBox="1"/>
          <p:nvPr/>
        </p:nvSpPr>
        <p:spPr>
          <a:xfrm rot="5400000">
            <a:off x="1607200" y="5505205"/>
            <a:ext cx="451504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r">
              <a:defRPr sz="1200" b="1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uses</a:t>
            </a:r>
          </a:p>
        </p:txBody>
      </p:sp>
      <p:sp>
        <p:nvSpPr>
          <p:cNvPr id="76" name="creates, shows"/>
          <p:cNvSpPr txBox="1"/>
          <p:nvPr/>
        </p:nvSpPr>
        <p:spPr>
          <a:xfrm>
            <a:off x="2319403" y="2188181"/>
            <a:ext cx="1196909" cy="264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>
              <a:defRPr sz="1200" b="1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creates, shows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oftware Stack"/>
          <p:cNvSpPr txBox="1">
            <a:spLocks noGrp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Software Stack</a:t>
            </a:r>
          </a:p>
        </p:txBody>
      </p:sp>
      <p:sp>
        <p:nvSpPr>
          <p:cNvPr id="79" name="The software language (Java etc. )tools, libraries, databases… used in the project…"/>
          <p:cNvSpPr txBox="1">
            <a:spLocks noGrp="1"/>
          </p:cNvSpPr>
          <p:nvPr>
            <p:ph type="body" idx="4294967295"/>
          </p:nvPr>
        </p:nvSpPr>
        <p:spPr>
          <a:xfrm>
            <a:off x="1219200" y="1981200"/>
            <a:ext cx="792480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dirty="0"/>
              <a:t>Developed with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sz="1200" dirty="0"/>
              <a:t>Java</a:t>
            </a:r>
            <a:endParaRPr lang="en-US" sz="1200" dirty="0"/>
          </a:p>
          <a:p>
            <a:pPr lvl="1">
              <a:buFont typeface="Wingdings" panose="05000000000000000000" pitchFamily="2" charset="2"/>
              <a:buChar char="§"/>
            </a:pPr>
            <a:r>
              <a:rPr sz="1200" dirty="0"/>
              <a:t>AWT</a:t>
            </a:r>
            <a:endParaRPr lang="en-US" sz="1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/>
              <a:t>S</a:t>
            </a:r>
            <a:r>
              <a:rPr sz="1200" dirty="0"/>
              <a:t>wing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Developed 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/>
              <a:t> </a:t>
            </a:r>
            <a:r>
              <a:rPr sz="1200" dirty="0"/>
              <a:t>Windows 7</a:t>
            </a:r>
            <a:r>
              <a:rPr lang="en-US" sz="1200" dirty="0"/>
              <a:t> using NetBeans 8.0.2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/>
              <a:t>Windows 10 using NetBeans 10.0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dirty="0"/>
              <a:t>Mac OS X using NetBeans 11.0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roject Development Experiences"/>
          <p:cNvSpPr txBox="1">
            <a:spLocks noGrp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defTabSz="850391">
              <a:defRPr sz="3700"/>
            </a:lvl1pPr>
          </a:lstStyle>
          <a:p>
            <a:r>
              <a:rPr dirty="0"/>
              <a:t>Project Development Experiences</a:t>
            </a:r>
          </a:p>
        </p:txBody>
      </p:sp>
      <p:sp>
        <p:nvSpPr>
          <p:cNvPr id="82" name="The size of the source code…"/>
          <p:cNvSpPr txBox="1">
            <a:spLocks noGrp="1"/>
          </p:cNvSpPr>
          <p:nvPr>
            <p:ph type="body" idx="4294967295"/>
          </p:nvPr>
        </p:nvSpPr>
        <p:spPr>
          <a:xfrm>
            <a:off x="914400" y="1752600"/>
            <a:ext cx="8229600" cy="463708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84047">
              <a:lnSpc>
                <a:spcPct val="80000"/>
              </a:lnSpc>
              <a:spcBef>
                <a:spcPts val="200"/>
              </a:spcBef>
              <a:buFont typeface="Wingdings" panose="05000000000000000000" pitchFamily="2" charset="2"/>
              <a:buChar char="v"/>
              <a:defRPr sz="839"/>
            </a:pPr>
            <a:r>
              <a:rPr lang="en-US" sz="2000" dirty="0"/>
              <a:t>Project Size:</a:t>
            </a:r>
          </a:p>
          <a:p>
            <a:pPr lvl="1" defTabSz="384047">
              <a:lnSpc>
                <a:spcPct val="80000"/>
              </a:lnSpc>
              <a:spcBef>
                <a:spcPts val="200"/>
              </a:spcBef>
              <a:buFont typeface="Wingdings" panose="05000000000000000000" pitchFamily="2" charset="2"/>
              <a:buChar char="§"/>
              <a:defRPr sz="839"/>
            </a:pPr>
            <a:r>
              <a:rPr lang="en-US" sz="1200" dirty="0"/>
              <a:t>Around 800 lines of code</a:t>
            </a:r>
            <a:endParaRPr sz="1200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roject Development Experiences"/>
          <p:cNvSpPr txBox="1">
            <a:spLocks noGrp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defTabSz="850391">
              <a:defRPr sz="3700"/>
            </a:lvl1pPr>
          </a:lstStyle>
          <a:p>
            <a:r>
              <a:rPr dirty="0"/>
              <a:t>Project Development Experiences</a:t>
            </a:r>
            <a:br>
              <a:rPr lang="en-US" dirty="0"/>
            </a:br>
            <a:r>
              <a:rPr lang="en-US" sz="2700" dirty="0"/>
              <a:t>Jacob:</a:t>
            </a:r>
            <a:endParaRPr sz="2700" dirty="0"/>
          </a:p>
        </p:txBody>
      </p:sp>
      <p:sp>
        <p:nvSpPr>
          <p:cNvPr id="82" name="The size of the source code…"/>
          <p:cNvSpPr txBox="1">
            <a:spLocks noGrp="1"/>
          </p:cNvSpPr>
          <p:nvPr>
            <p:ph type="body" idx="4294967295"/>
          </p:nvPr>
        </p:nvSpPr>
        <p:spPr>
          <a:xfrm>
            <a:off x="0" y="1981200"/>
            <a:ext cx="7254240" cy="463708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84047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839"/>
            </a:pPr>
            <a:r>
              <a:rPr sz="1800" dirty="0"/>
              <a:t>Time you’ve spent</a:t>
            </a:r>
            <a:r>
              <a:rPr lang="en-US" sz="1800" dirty="0"/>
              <a:t>:</a:t>
            </a:r>
          </a:p>
          <a:p>
            <a:pPr lvl="1" defTabSz="384047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839"/>
            </a:pPr>
            <a:r>
              <a:rPr sz="1200" dirty="0"/>
              <a:t>Estimate: </a:t>
            </a:r>
            <a:r>
              <a:rPr lang="en-US" sz="1200" dirty="0"/>
              <a:t>A little over </a:t>
            </a:r>
            <a:r>
              <a:rPr sz="1200" dirty="0"/>
              <a:t>20 hours by the end</a:t>
            </a:r>
            <a:endParaRPr lang="en-US" sz="1200" dirty="0"/>
          </a:p>
          <a:p>
            <a:pPr lvl="1" defTabSz="384047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839"/>
            </a:pPr>
            <a:endParaRPr lang="en-US" dirty="0"/>
          </a:p>
          <a:p>
            <a:pPr defTabSz="384047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839"/>
            </a:pPr>
            <a:r>
              <a:rPr lang="en-US" sz="1800" dirty="0"/>
              <a:t>Things learned:</a:t>
            </a:r>
          </a:p>
          <a:p>
            <a:pPr lvl="1" defTabSz="384047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839"/>
            </a:pPr>
            <a:r>
              <a:rPr sz="1200" dirty="0"/>
              <a:t>Using null layouts</a:t>
            </a:r>
            <a:endParaRPr lang="en-US" sz="1200" dirty="0"/>
          </a:p>
          <a:p>
            <a:pPr lvl="1" defTabSz="384047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839"/>
            </a:pPr>
            <a:r>
              <a:rPr sz="1200" dirty="0"/>
              <a:t>Git and project collaboration</a:t>
            </a:r>
            <a:endParaRPr lang="en-US" sz="1200" dirty="0"/>
          </a:p>
          <a:p>
            <a:pPr lvl="1" defTabSz="384047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839"/>
            </a:pPr>
            <a:endParaRPr lang="en-US" dirty="0"/>
          </a:p>
          <a:p>
            <a:pPr marL="155448" lvl="1" indent="-171450" defTabSz="384047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839"/>
            </a:pPr>
            <a:r>
              <a:rPr sz="1800" dirty="0"/>
              <a:t>What went well and what went wrong</a:t>
            </a:r>
            <a:endParaRPr lang="en-US" sz="1800" dirty="0"/>
          </a:p>
          <a:p>
            <a:pPr marL="555498" lvl="2" indent="-171450" defTabSz="384047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839"/>
            </a:pPr>
            <a:r>
              <a:rPr lang="en-US" sz="1200" dirty="0"/>
              <a:t>Easier:</a:t>
            </a:r>
          </a:p>
          <a:p>
            <a:pPr marL="1012698" lvl="3" indent="-171450" defTabSz="384047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839"/>
            </a:pPr>
            <a:r>
              <a:rPr sz="1000" dirty="0"/>
              <a:t>Had trouble getting things to align correctly before I realized that I was aligning things within a nested </a:t>
            </a:r>
            <a:r>
              <a:rPr sz="1000" dirty="0" err="1"/>
              <a:t>JPanel</a:t>
            </a:r>
            <a:r>
              <a:rPr sz="1000" dirty="0"/>
              <a:t> instead of aligning the </a:t>
            </a:r>
            <a:r>
              <a:rPr sz="1000" dirty="0" err="1"/>
              <a:t>JPanel</a:t>
            </a:r>
            <a:r>
              <a:rPr sz="1000" dirty="0"/>
              <a:t> itself</a:t>
            </a:r>
            <a:endParaRPr lang="en-US" sz="1000" dirty="0"/>
          </a:p>
          <a:p>
            <a:pPr marL="1012698" lvl="3" indent="-171450" defTabSz="384047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839"/>
            </a:pPr>
            <a:r>
              <a:rPr lang="en-US" sz="1000" dirty="0"/>
              <a:t>Z-ordering was always a pain to work with</a:t>
            </a:r>
          </a:p>
          <a:p>
            <a:pPr marL="555498" lvl="2" indent="-171450" defTabSz="384047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839"/>
            </a:pPr>
            <a:r>
              <a:rPr lang="en-US" sz="1200" dirty="0"/>
              <a:t>Difficult:</a:t>
            </a:r>
          </a:p>
          <a:p>
            <a:pPr marL="1012698" lvl="3" indent="-171450" defTabSz="384047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839"/>
            </a:pPr>
            <a:r>
              <a:rPr sz="1000" dirty="0"/>
              <a:t>Physics went well, as I had done a similar project a few years ago</a:t>
            </a:r>
            <a:endParaRPr lang="en-US" sz="1000" dirty="0"/>
          </a:p>
          <a:p>
            <a:pPr marL="1012698" lvl="3" indent="-171450" defTabSz="384047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839"/>
            </a:pPr>
            <a:r>
              <a:rPr sz="1000" dirty="0"/>
              <a:t>Texture class was a modified version of something I developed earlier in this class so that was a breeze</a:t>
            </a:r>
            <a:endParaRPr lang="en-US" sz="1000" dirty="0"/>
          </a:p>
          <a:p>
            <a:pPr marL="1012698" lvl="3" indent="-171450" defTabSz="384047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839"/>
            </a:pPr>
            <a:endParaRPr lang="en-US" sz="1000" dirty="0"/>
          </a:p>
          <a:p>
            <a:pPr marL="155448" lvl="1" indent="-171450" defTabSz="384047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839"/>
            </a:pPr>
            <a:r>
              <a:rPr sz="1800" dirty="0"/>
              <a:t>What will you do differently if you have a chance to this project </a:t>
            </a:r>
            <a:r>
              <a:rPr lang="en-US" sz="1800" dirty="0"/>
              <a:t>again?</a:t>
            </a:r>
          </a:p>
          <a:p>
            <a:pPr marL="1012698" lvl="3" indent="-171450" defTabSz="384047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839"/>
            </a:pPr>
            <a:r>
              <a:rPr lang="en-US" sz="1200" dirty="0"/>
              <a:t>Probably n</a:t>
            </a:r>
            <a:r>
              <a:rPr sz="1200" dirty="0"/>
              <a:t>ot use Java for a game</a:t>
            </a:r>
            <a:r>
              <a:rPr lang="en-US" sz="1200" dirty="0"/>
              <a:t>; i</a:t>
            </a:r>
            <a:r>
              <a:rPr sz="1200" dirty="0"/>
              <a:t>t makes it fast and easy but always feels limiting</a:t>
            </a:r>
            <a:r>
              <a:rPr lang="en-US" sz="1200" dirty="0"/>
              <a:t> (and then I remember Minecraft)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5212095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roject Development Experiences"/>
          <p:cNvSpPr txBox="1">
            <a:spLocks noGrp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 defTabSz="850391">
              <a:defRPr sz="3700"/>
            </a:lvl1pPr>
          </a:lstStyle>
          <a:p>
            <a:r>
              <a:rPr dirty="0"/>
              <a:t>Project Development Experiences</a:t>
            </a:r>
            <a:br>
              <a:rPr lang="en-US" dirty="0"/>
            </a:br>
            <a:r>
              <a:rPr lang="en-US" sz="2800" dirty="0"/>
              <a:t>Cameron:</a:t>
            </a:r>
            <a:endParaRPr sz="2800" dirty="0"/>
          </a:p>
        </p:txBody>
      </p:sp>
      <p:sp>
        <p:nvSpPr>
          <p:cNvPr id="82" name="The size of the source code…"/>
          <p:cNvSpPr txBox="1">
            <a:spLocks noGrp="1"/>
          </p:cNvSpPr>
          <p:nvPr>
            <p:ph type="body" idx="4294967295"/>
          </p:nvPr>
        </p:nvSpPr>
        <p:spPr>
          <a:xfrm>
            <a:off x="0" y="1981200"/>
            <a:ext cx="8229600" cy="463708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84047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839"/>
            </a:pPr>
            <a:r>
              <a:rPr sz="1800" dirty="0"/>
              <a:t>Time you’ve spent</a:t>
            </a:r>
            <a:r>
              <a:rPr lang="en-US" sz="1800" dirty="0"/>
              <a:t>:</a:t>
            </a:r>
          </a:p>
          <a:p>
            <a:pPr lvl="1" defTabSz="384047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839"/>
            </a:pPr>
            <a:r>
              <a:rPr sz="1200" dirty="0"/>
              <a:t>I tried to work along with Jacob when possible.</a:t>
            </a:r>
            <a:endParaRPr lang="en-US" sz="1200" dirty="0"/>
          </a:p>
          <a:p>
            <a:pPr lvl="1" defTabSz="384047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839"/>
            </a:pPr>
            <a:r>
              <a:rPr sz="1200" dirty="0"/>
              <a:t>I’d say we spent at least 4 work days on this project</a:t>
            </a:r>
            <a:endParaRPr lang="en-US" sz="1200" dirty="0"/>
          </a:p>
          <a:p>
            <a:pPr lvl="1" defTabSz="384047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839"/>
            </a:pPr>
            <a:endParaRPr sz="1200" dirty="0"/>
          </a:p>
          <a:p>
            <a:pPr defTabSz="384047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839"/>
            </a:pPr>
            <a:r>
              <a:rPr lang="en-US" sz="1800" dirty="0"/>
              <a:t>Things learned:</a:t>
            </a:r>
          </a:p>
          <a:p>
            <a:pPr lvl="1" defTabSz="384047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839"/>
            </a:pPr>
            <a:r>
              <a:rPr sz="1200" dirty="0"/>
              <a:t>Game logic and state management</a:t>
            </a:r>
            <a:endParaRPr lang="en-US" sz="1200" dirty="0"/>
          </a:p>
          <a:p>
            <a:pPr lvl="1" defTabSz="384047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839"/>
            </a:pPr>
            <a:r>
              <a:rPr sz="1200" dirty="0"/>
              <a:t>Source control with multiple people</a:t>
            </a:r>
            <a:endParaRPr lang="en-US" sz="1200" dirty="0"/>
          </a:p>
          <a:p>
            <a:pPr lvl="1" defTabSz="384047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839"/>
            </a:pPr>
            <a:r>
              <a:rPr sz="1200" dirty="0"/>
              <a:t>Detecting key presses and responding to them</a:t>
            </a:r>
            <a:endParaRPr lang="en-US" sz="1200" dirty="0"/>
          </a:p>
          <a:p>
            <a:pPr lvl="1" defTabSz="384047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839"/>
            </a:pPr>
            <a:r>
              <a:rPr sz="1200" dirty="0"/>
              <a:t>Using HTML and SWING</a:t>
            </a:r>
            <a:endParaRPr lang="en-US" sz="1200" dirty="0"/>
          </a:p>
          <a:p>
            <a:pPr lvl="1" defTabSz="384047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839"/>
            </a:pPr>
            <a:endParaRPr sz="1200" dirty="0"/>
          </a:p>
          <a:p>
            <a:pPr defTabSz="384047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839"/>
            </a:pPr>
            <a:r>
              <a:rPr sz="1800" dirty="0"/>
              <a:t>What went well and what went wrong</a:t>
            </a:r>
            <a:r>
              <a:rPr lang="en-US" sz="1800" dirty="0"/>
              <a:t>:</a:t>
            </a:r>
          </a:p>
          <a:p>
            <a:pPr lvl="1" defTabSz="384047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839"/>
            </a:pPr>
            <a:r>
              <a:rPr sz="1200" dirty="0"/>
              <a:t>Easier:</a:t>
            </a:r>
            <a:endParaRPr lang="en-US" sz="1200" dirty="0"/>
          </a:p>
          <a:p>
            <a:pPr lvl="2" defTabSz="384047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839"/>
            </a:pPr>
            <a:r>
              <a:rPr sz="1000" dirty="0"/>
              <a:t>Presenting and styling text using HTML and </a:t>
            </a:r>
            <a:r>
              <a:rPr sz="1000" dirty="0" err="1"/>
              <a:t>J</a:t>
            </a:r>
            <a:r>
              <a:rPr lang="en-US" sz="1000" dirty="0" err="1"/>
              <a:t>l</a:t>
            </a:r>
            <a:r>
              <a:rPr sz="1000" dirty="0" err="1"/>
              <a:t>abel</a:t>
            </a:r>
            <a:endParaRPr lang="en-US" sz="1000" dirty="0"/>
          </a:p>
          <a:p>
            <a:pPr lvl="2" defTabSz="384047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839"/>
            </a:pPr>
            <a:r>
              <a:rPr sz="1000" dirty="0"/>
              <a:t>We worked together very well and figured out how to use git together quickly</a:t>
            </a:r>
            <a:endParaRPr lang="en-US" sz="1000" dirty="0"/>
          </a:p>
          <a:p>
            <a:pPr lvl="1" defTabSz="384047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839"/>
            </a:pPr>
            <a:r>
              <a:rPr sz="1200" dirty="0"/>
              <a:t>Difficult:</a:t>
            </a:r>
            <a:endParaRPr lang="en-US" sz="1200" dirty="0"/>
          </a:p>
          <a:p>
            <a:pPr lvl="2" defTabSz="384047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839"/>
            </a:pPr>
            <a:r>
              <a:rPr sz="1000" dirty="0"/>
              <a:t>Getting views to layer the way we wanted them to</a:t>
            </a:r>
            <a:endParaRPr lang="en-US" sz="1000" dirty="0"/>
          </a:p>
          <a:p>
            <a:pPr lvl="2" defTabSz="384047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839"/>
            </a:pPr>
            <a:r>
              <a:rPr sz="1000" dirty="0"/>
              <a:t>Making views updatable and causing them to appear appropriately</a:t>
            </a:r>
            <a:endParaRPr lang="en-US" sz="1000" dirty="0"/>
          </a:p>
          <a:p>
            <a:pPr lvl="2" defTabSz="384047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839"/>
            </a:pPr>
            <a:r>
              <a:rPr sz="1000" dirty="0"/>
              <a:t>Making the UI more user-friendly and fun</a:t>
            </a:r>
            <a:endParaRPr lang="en-US" sz="1000" dirty="0"/>
          </a:p>
          <a:p>
            <a:pPr lvl="2" defTabSz="384047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839"/>
            </a:pPr>
            <a:endParaRPr lang="en-US" sz="1000" dirty="0"/>
          </a:p>
          <a:p>
            <a:pPr marL="342900" marR="0" lvl="0" indent="-342900" algn="l" defTabSz="384047" rtl="0" eaLnBrk="1" fontAlgn="auto" latinLnBrk="0" hangingPunct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tabLst/>
              <a:defRPr sz="839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What will you do differently if you have a chance to this project again?</a:t>
            </a:r>
            <a:endParaRPr lang="en-US" sz="1800" dirty="0"/>
          </a:p>
          <a:p>
            <a:pPr marL="555498" lvl="2" indent="-171450" defTabSz="384047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839"/>
            </a:pPr>
            <a:r>
              <a:rPr sz="1200" dirty="0"/>
              <a:t>I would try to figure out how to draw characters using Graphics2D</a:t>
            </a:r>
          </a:p>
        </p:txBody>
      </p:sp>
    </p:spTree>
    <p:extLst>
      <p:ext uri="{BB962C8B-B14F-4D97-AF65-F5344CB8AC3E}">
        <p14:creationId xmlns:p14="http://schemas.microsoft.com/office/powerpoint/2010/main" val="149728221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463</Words>
  <Application>Microsoft Office PowerPoint</Application>
  <PresentationFormat>On-screen Show (4:3)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Helvetica Neue</vt:lpstr>
      <vt:lpstr>Times New Roman</vt:lpstr>
      <vt:lpstr>Trebuchet MS</vt:lpstr>
      <vt:lpstr>Wingdings</vt:lpstr>
      <vt:lpstr>Wingdings 3</vt:lpstr>
      <vt:lpstr>Facet</vt:lpstr>
      <vt:lpstr>CSCI230 – Java GUI Final Project Report  </vt:lpstr>
      <vt:lpstr>Topics</vt:lpstr>
      <vt:lpstr>Project Overview</vt:lpstr>
      <vt:lpstr>Main Window Screen Capture</vt:lpstr>
      <vt:lpstr>Software Architecture</vt:lpstr>
      <vt:lpstr>Software Stack</vt:lpstr>
      <vt:lpstr>Project Development Experiences</vt:lpstr>
      <vt:lpstr>Project Development Experiences Jacob:</vt:lpstr>
      <vt:lpstr>Project Development Experiences Cameron:</vt:lpstr>
      <vt:lpstr>Additional Screen Captures</vt:lpstr>
      <vt:lpstr>Game Over Screen</vt:lpstr>
      <vt:lpstr>Pause Screen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CSCI230 – Java GUI Final Project Report  </dc:title>
  <cp:lastModifiedBy>Infernous</cp:lastModifiedBy>
  <cp:revision>8</cp:revision>
  <dcterms:modified xsi:type="dcterms:W3CDTF">2019-05-25T06:08:19Z</dcterms:modified>
</cp:coreProperties>
</file>