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Lst>
  <p:sldSz cy="5143500" cx="9144000"/>
  <p:notesSz cx="6858000" cy="9144000"/>
  <p:embeddedFontLst>
    <p:embeddedFont>
      <p:font typeface="Spectral"/>
      <p:regular r:id="rId126"/>
      <p:bold r:id="rId127"/>
      <p:italic r:id="rId128"/>
      <p:boldItalic r:id="rId129"/>
    </p:embeddedFont>
    <p:embeddedFont>
      <p:font typeface="Lexend"/>
      <p:regular r:id="rId130"/>
      <p:bold r:id="rId1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32" roundtripDataSignature="AMtx7mioRNgaB2FYaxVC5+NGqpWvgD2Z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Spectral-boldItalic.fntdata"/><Relationship Id="rId128" Type="http://schemas.openxmlformats.org/officeDocument/2006/relationships/font" Target="fonts/Spectral-italic.fntdata"/><Relationship Id="rId127" Type="http://schemas.openxmlformats.org/officeDocument/2006/relationships/font" Target="fonts/Spectral-bold.fntdata"/><Relationship Id="rId126" Type="http://schemas.openxmlformats.org/officeDocument/2006/relationships/font" Target="fonts/Spectral-regular.fntdata"/><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customschemas.google.com/relationships/presentationmetadata" Target="metadata"/><Relationship Id="rId131" Type="http://schemas.openxmlformats.org/officeDocument/2006/relationships/font" Target="fonts/Lexend-bold.fntdata"/><Relationship Id="rId130" Type="http://schemas.openxmlformats.org/officeDocument/2006/relationships/font" Target="fonts/Lexend-regular.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eedcc83f6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9eedcc83f6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9ef27cfddd_0_1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4" name="Google Shape;1444;g29ef27cfddd_0_1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29ef27cfddd_0_1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1" name="Google Shape;1451;g29ef27cfddd_0_1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9ef27cfddd_0_10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7" name="Google Shape;1477;g29ef27cfddd_0_10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29ef27cfddd_0_1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7" name="Google Shape;1507;g29ef27cfddd_0_1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9ef27cfddd_0_1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4" name="Google Shape;1514;g29ef27cfddd_0_1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9ef27cfddd_0_1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0" name="Google Shape;1540;g29ef27cfddd_0_1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29ef27cfddd_0_1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7" name="Google Shape;1567;g29ef27cfddd_0_1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9ef27cfddd_0_1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4" name="Google Shape;1574;g29ef27cfddd_0_1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9ef27cfddd_0_1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1" name="Google Shape;1581;g29ef27cfddd_0_1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9ef27cfddd_0_1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5" name="Google Shape;1605;g29ef27cfddd_0_1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eedcc83f6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9eedcc83f6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29ef27cfddd_0_1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9" name="Google Shape;1629;g29ef27cfddd_0_1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29ef27cfddd_0_1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4" name="Google Shape;1654;g29ef27cfddd_0_1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29ef27cfddd_0_1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9" name="Google Shape;1679;g29ef27cfddd_0_1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29ef27cfddd_0_1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3" name="Google Shape;1703;g29ef27cfddd_0_1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29ef27cfddd_0_1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0" name="Google Shape;1710;g29ef27cfddd_0_1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9ef27cfddd_0_1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5" name="Google Shape;1715;g29ef27cfddd_0_1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29ef27cfddd_0_1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0" name="Google Shape;1720;g29ef27cfddd_0_1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29ef27cfddd_0_1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5" name="Google Shape;1725;g29ef27cfddd_0_14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29ef27cfddd_0_1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0" name="Google Shape;1730;g29ef27cfddd_0_1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292fd593872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7" name="Google Shape;1737;g292fd593872_0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edcc83f6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9eedcc83f6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07457016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26207457016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eedcc83f6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9eedcc83f6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eedcc83f6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29eedcc83f6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eedcc83f6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29eedcc83f6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eedcc83f6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9eedcc83f6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eedcc83f6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29eedcc83f6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eedcc83f6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29eedcc83f6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413973f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5e413973f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eedcc83f6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29eedcc83f6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eedcc83f6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9eedcc83f6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eedcc83f6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29eedcc83f6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9eedcc83f6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29eedcc83f6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eedcc83f6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29eedcc83f6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eedcc83f6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g29eedcc83f6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eedcc83f6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g29eedcc83f6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eedcc83f6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g29eedcc83f6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eedcc83f6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g29eedcc83f6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ef27cfdd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29ef27cfdd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07457016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26207457016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9ef27cfdd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g29ef27cfdd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ef27cfdd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g29ef27cfdd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9ef27cfdd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g29ef27cfdd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9ef27cfdd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3" name="Google Shape;463;g29ef27cfdd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9ef27cfdd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g29ef27cfddd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9ef27cfdd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g29ef27cfddd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ef27cfdd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29ef27cfdd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9ef27cfdd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3" name="Google Shape;483;g29ef27cfddd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9ef27cfddd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g29ef27cfddd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ef27cfdd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29ef27cfddd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07457016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6207457016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9ef27cfddd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g29ef27cfddd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9ef27cfddd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g29ef27cfddd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9ef27cfddd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g29ef27cfddd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9ef27cfddd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5" name="Google Shape;535;g29ef27cfddd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9ef27cfddd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6" name="Google Shape;556;g29ef27cfddd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9ef27cfddd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7" name="Google Shape;577;g29ef27cfddd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9ef27cfddd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8" name="Google Shape;598;g29ef27cfddd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9ef27cfddd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g29ef27cfddd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9ef27cfddd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0" name="Google Shape;640;g29ef27cfddd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9ef27cfddd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1" name="Google Shape;661;g29ef27cfddd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07457016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6207457016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9ef27cfddd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2" name="Google Shape;682;g29ef27cfddd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9ef27cfddd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3" name="Google Shape;703;g29ef27cfddd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9ef27cfddd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4" name="Google Shape;724;g29ef27cfddd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9ef27cfddd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5" name="Google Shape;745;g29ef27cfddd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9ef27cfddd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6" name="Google Shape;766;g29ef27cfddd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9ef27cfddd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7" name="Google Shape;787;g29ef27cfddd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9ef27cfddd_0_1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4" name="Google Shape;794;g29ef27cfddd_0_1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9ef27cfddd_0_1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5" name="Google Shape;815;g29ef27cfddd_0_14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9ef27cfddd_0_1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6" name="Google Shape;836;g29ef27cfddd_0_14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9ef27cfddd_0_1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7" name="Google Shape;857;g29ef27cfddd_0_15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eedcc83f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9eedcc83f6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9ef27cfddd_0_1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8" name="Google Shape;878;g29ef27cfddd_0_1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9ef27cfddd_0_1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9" name="Google Shape;899;g29ef27cfddd_0_1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9ef27cfdd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0" name="Google Shape;920;g29ef27cfddd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9ef27cfddd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7" name="Google Shape;927;g29ef27cfddd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9ef27cfddd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7" name="Google Shape;957;g29ef27cfddd_0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9ef27cfddd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4" name="Google Shape;964;g29ef27cfddd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9ef27cfddd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1" name="Google Shape;971;g29ef27cfddd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9ef27cfddd_0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1" name="Google Shape;1001;g29ef27cfddd_0_4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9ef27cfddd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1" name="Google Shape;1031;g29ef27cfddd_0_5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9ef27cfddd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1" name="Google Shape;1061;g29ef27cfddd_0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207457016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26207457016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9ef27cfddd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1" name="Google Shape;1091;g29ef27cfddd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9ef27cfddd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8" name="Google Shape;1098;g29ef27cfddd_0_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9ef27cfddd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5" name="Google Shape;1105;g29ef27cfddd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9ef27cfddd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2" name="Google Shape;1112;g29ef27cfddd_0_5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29ef27cfddd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9" name="Google Shape;1119;g29ef27cfddd_0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9ef27cfddd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6" name="Google Shape;1146;g29ef27cfddd_0_6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9ef27cfddd_0_6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3" name="Google Shape;1153;g29ef27cfddd_0_6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9ef27cfddd_0_7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6" name="Google Shape;1186;g29ef27cfddd_0_7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9ef27cfddd_0_7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3" name="Google Shape;1193;g29ef27cfddd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29ef27cfddd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0" name="Google Shape;1200;g29ef27cfddd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207457016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6207457016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29ef27cfddd_0_7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6" name="Google Shape;1226;g29ef27cfddd_0_7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9ef27cfddd_0_7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3" name="Google Shape;1233;g29ef27cfddd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9ef27cfddd_0_8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0" name="Google Shape;1240;g29ef27cfddd_0_8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9ef27cfddd_0_8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7" name="Google Shape;1247;g29ef27cfddd_0_8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29ef27cfddd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4" name="Google Shape;1254;g29ef27cfddd_0_8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9ef27cfddd_0_9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3" name="Google Shape;1283;g29ef27cfddd_0_9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29ef27cfddd_0_9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0" name="Google Shape;1290;g29ef27cfddd_0_9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9ef27cfddd_0_9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5" name="Google Shape;1315;g29ef27cfddd_0_9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9ef27cfddd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2" name="Google Shape;1322;g29ef27cfddd_0_9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9ef27cfddd_0_9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9" name="Google Shape;1329;g29ef27cfddd_0_9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eba3d7af4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29eba3d7af4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9ef27cfddd_0_9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6" name="Google Shape;1336;g29ef27cfddd_0_9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29ef27cfddd_0_9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3" name="Google Shape;1343;g29ef27cfddd_0_9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9ef27cfddd_0_9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0" name="Google Shape;1350;g29ef27cfddd_0_9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9ef27cfddd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7" name="Google Shape;1357;g29ef27cfddd_0_9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9ef27cfddd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4" name="Google Shape;1374;g29ef27cfddd_0_10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9ef27cfddd_0_10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1" name="Google Shape;1381;g29ef27cfddd_0_10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9ef27cfddd_0_10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0" name="Google Shape;1400;g29ef27cfddd_0_10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9ef27cfddd_0_10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7" name="Google Shape;1407;g29ef27cfddd_0_10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9ef27cfddd_0_10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4" name="Google Shape;1414;g29ef27cfddd_0_10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9ef27cfddd_0_10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1" name="Google Shape;1421;g29ef27cfddd_0_10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2" name="Shape 62"/>
        <p:cNvGrpSpPr/>
        <p:nvPr/>
      </p:nvGrpSpPr>
      <p:grpSpPr>
        <a:xfrm>
          <a:off x="0" y="0"/>
          <a:ext cx="0" cy="0"/>
          <a:chOff x="0" y="0"/>
          <a:chExt cx="0" cy="0"/>
        </a:xfrm>
      </p:grpSpPr>
      <p:sp>
        <p:nvSpPr>
          <p:cNvPr id="63" name="Google Shape;63;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8" name="Shape 68"/>
        <p:cNvGrpSpPr/>
        <p:nvPr/>
      </p:nvGrpSpPr>
      <p:grpSpPr>
        <a:xfrm>
          <a:off x="0" y="0"/>
          <a:ext cx="0" cy="0"/>
          <a:chOff x="0" y="0"/>
          <a:chExt cx="0" cy="0"/>
        </a:xfrm>
      </p:grpSpPr>
      <p:sp>
        <p:nvSpPr>
          <p:cNvPr id="69" name="Google Shape;69;p3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30"/>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1" name="Google Shape;71;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74" name="Shape 74"/>
        <p:cNvGrpSpPr/>
        <p:nvPr/>
      </p:nvGrpSpPr>
      <p:grpSpPr>
        <a:xfrm>
          <a:off x="0" y="0"/>
          <a:ext cx="0" cy="0"/>
          <a:chOff x="0" y="0"/>
          <a:chExt cx="0" cy="0"/>
        </a:xfrm>
      </p:grpSpPr>
      <p:sp>
        <p:nvSpPr>
          <p:cNvPr id="75" name="Google Shape;75;p4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42"/>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4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4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80" name="Shape 80"/>
        <p:cNvGrpSpPr/>
        <p:nvPr/>
      </p:nvGrpSpPr>
      <p:grpSpPr>
        <a:xfrm>
          <a:off x="0" y="0"/>
          <a:ext cx="0" cy="0"/>
          <a:chOff x="0" y="0"/>
          <a:chExt cx="0" cy="0"/>
        </a:xfrm>
      </p:grpSpPr>
      <p:sp>
        <p:nvSpPr>
          <p:cNvPr id="81" name="Google Shape;81;p4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4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4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4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4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87" name="Shape 87"/>
        <p:cNvGrpSpPr/>
        <p:nvPr/>
      </p:nvGrpSpPr>
      <p:grpSpPr>
        <a:xfrm>
          <a:off x="0" y="0"/>
          <a:ext cx="0" cy="0"/>
          <a:chOff x="0" y="0"/>
          <a:chExt cx="0" cy="0"/>
        </a:xfrm>
      </p:grpSpPr>
      <p:sp>
        <p:nvSpPr>
          <p:cNvPr id="88" name="Google Shape;88;p44"/>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44"/>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4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4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4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4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4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96" name="Shape 96"/>
        <p:cNvGrpSpPr/>
        <p:nvPr/>
      </p:nvGrpSpPr>
      <p:grpSpPr>
        <a:xfrm>
          <a:off x="0" y="0"/>
          <a:ext cx="0" cy="0"/>
          <a:chOff x="0" y="0"/>
          <a:chExt cx="0" cy="0"/>
        </a:xfrm>
      </p:grpSpPr>
      <p:sp>
        <p:nvSpPr>
          <p:cNvPr id="97" name="Google Shape;97;p4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4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4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1" name="Shape 101"/>
        <p:cNvGrpSpPr/>
        <p:nvPr/>
      </p:nvGrpSpPr>
      <p:grpSpPr>
        <a:xfrm>
          <a:off x="0" y="0"/>
          <a:ext cx="0" cy="0"/>
          <a:chOff x="0" y="0"/>
          <a:chExt cx="0" cy="0"/>
        </a:xfrm>
      </p:grpSpPr>
      <p:sp>
        <p:nvSpPr>
          <p:cNvPr id="102" name="Google Shape;102;p4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4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3" name="Shape 13"/>
        <p:cNvGrpSpPr/>
        <p:nvPr/>
      </p:nvGrpSpPr>
      <p:grpSpPr>
        <a:xfrm>
          <a:off x="0" y="0"/>
          <a:ext cx="0" cy="0"/>
          <a:chOff x="0" y="0"/>
          <a:chExt cx="0" cy="0"/>
        </a:xfrm>
      </p:grpSpPr>
      <p:sp>
        <p:nvSpPr>
          <p:cNvPr id="14" name="Google Shape;14;g291f5f002b1_0_9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g291f5f002b1_0_9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291f5f002b1_0_9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g291f5f002b1_0_9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291f5f002b1_0_9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5" name="Shape 105"/>
        <p:cNvGrpSpPr/>
        <p:nvPr/>
      </p:nvGrpSpPr>
      <p:grpSpPr>
        <a:xfrm>
          <a:off x="0" y="0"/>
          <a:ext cx="0" cy="0"/>
          <a:chOff x="0" y="0"/>
          <a:chExt cx="0" cy="0"/>
        </a:xfrm>
      </p:grpSpPr>
      <p:sp>
        <p:nvSpPr>
          <p:cNvPr id="106" name="Google Shape;106;p4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47"/>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47"/>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4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12" name="Shape 112"/>
        <p:cNvGrpSpPr/>
        <p:nvPr/>
      </p:nvGrpSpPr>
      <p:grpSpPr>
        <a:xfrm>
          <a:off x="0" y="0"/>
          <a:ext cx="0" cy="0"/>
          <a:chOff x="0" y="0"/>
          <a:chExt cx="0" cy="0"/>
        </a:xfrm>
      </p:grpSpPr>
      <p:sp>
        <p:nvSpPr>
          <p:cNvPr id="113" name="Google Shape;113;p4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48"/>
          <p:cNvSpPr/>
          <p:nvPr>
            <p:ph idx="2" type="pic"/>
          </p:nvPr>
        </p:nvSpPr>
        <p:spPr>
          <a:xfrm>
            <a:off x="3887391" y="740569"/>
            <a:ext cx="4629150" cy="3655219"/>
          </a:xfrm>
          <a:prstGeom prst="rect">
            <a:avLst/>
          </a:prstGeom>
          <a:noFill/>
          <a:ln>
            <a:noFill/>
          </a:ln>
        </p:spPr>
      </p:sp>
      <p:sp>
        <p:nvSpPr>
          <p:cNvPr id="115" name="Google Shape;115;p48"/>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4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4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9" name="Shape 119"/>
        <p:cNvGrpSpPr/>
        <p:nvPr/>
      </p:nvGrpSpPr>
      <p:grpSpPr>
        <a:xfrm>
          <a:off x="0" y="0"/>
          <a:ext cx="0" cy="0"/>
          <a:chOff x="0" y="0"/>
          <a:chExt cx="0" cy="0"/>
        </a:xfrm>
      </p:grpSpPr>
      <p:sp>
        <p:nvSpPr>
          <p:cNvPr id="120" name="Google Shape;120;p4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49"/>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4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4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5" name="Shape 125"/>
        <p:cNvGrpSpPr/>
        <p:nvPr/>
      </p:nvGrpSpPr>
      <p:grpSpPr>
        <a:xfrm>
          <a:off x="0" y="0"/>
          <a:ext cx="0" cy="0"/>
          <a:chOff x="0" y="0"/>
          <a:chExt cx="0" cy="0"/>
        </a:xfrm>
      </p:grpSpPr>
      <p:sp>
        <p:nvSpPr>
          <p:cNvPr id="126" name="Google Shape;126;p5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5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5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5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1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 Id="rId3" Type="http://schemas.openxmlformats.org/officeDocument/2006/relationships/image" Target="../media/image1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 Id="rId3" Type="http://schemas.openxmlformats.org/officeDocument/2006/relationships/image" Target="../media/image1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 Id="rId3" Type="http://schemas.openxmlformats.org/officeDocument/2006/relationships/image" Target="../media/image1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 Id="rId3" Type="http://schemas.openxmlformats.org/officeDocument/2006/relationships/hyperlink" Target="https://ideone.com/RpnxtT" TargetMode="External"/><Relationship Id="rId4" Type="http://schemas.openxmlformats.org/officeDocument/2006/relationships/hyperlink" Target="https://ideone.com/MyaFAC" TargetMode="External"/><Relationship Id="rId5" Type="http://schemas.openxmlformats.org/officeDocument/2006/relationships/hyperlink" Target="https://ideone.com/eUJ6s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1"/>
          <p:cNvSpPr txBox="1"/>
          <p:nvPr>
            <p:ph type="ctrTitle"/>
          </p:nvPr>
        </p:nvSpPr>
        <p:spPr>
          <a:xfrm>
            <a:off x="379508" y="1042244"/>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ru">
                <a:latin typeface="Spectral"/>
                <a:ea typeface="Spectral"/>
                <a:cs typeface="Spectral"/>
                <a:sym typeface="Spectral"/>
              </a:rPr>
              <a:t>Trie</a:t>
            </a:r>
            <a:endParaRPr>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sp>
        <p:nvSpPr>
          <p:cNvPr id="190" name="Google Shape;190;g29eedcc83f6_0_86"/>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1" name="Google Shape;191;g29eedcc83f6_0_86"/>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2" name="Google Shape;192;g29eedcc83f6_0_86"/>
          <p:cNvSpPr/>
          <p:nvPr/>
        </p:nvSpPr>
        <p:spPr>
          <a:xfrm>
            <a:off x="3594113" y="380006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3" name="Google Shape;193;g29eedcc83f6_0_86"/>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4" name="Google Shape;194;g29eedcc83f6_0_86"/>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95" name="Google Shape;195;g29eedcc83f6_0_86"/>
          <p:cNvCxnSpPr>
            <a:stCxn id="190" idx="5"/>
            <a:endCxn id="194"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96" name="Google Shape;196;g29eedcc83f6_0_86"/>
          <p:cNvCxnSpPr>
            <a:endCxn id="190"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97" name="Google Shape;197;g29eedcc83f6_0_86"/>
          <p:cNvCxnSpPr>
            <a:stCxn id="190" idx="4"/>
            <a:endCxn id="193"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98" name="Google Shape;198;g29eedcc83f6_0_86"/>
          <p:cNvCxnSpPr>
            <a:stCxn id="193" idx="4"/>
            <a:endCxn id="192"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99" name="Google Shape;199;g29eedcc83f6_0_86"/>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00" name="Google Shape;200;g29eedcc83f6_0_86"/>
          <p:cNvCxnSpPr>
            <a:stCxn id="193" idx="4"/>
            <a:endCxn id="199"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201" name="Google Shape;201;g29eedcc83f6_0_86"/>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02" name="Google Shape;202;g29eedcc83f6_0_86"/>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03" name="Google Shape;203;g29eedcc83f6_0_86"/>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204" name="Google Shape;204;g29eedcc83f6_0_86"/>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05" name="Google Shape;205;g29eedcc83f6_0_86"/>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5" name="Shape 1445"/>
        <p:cNvGrpSpPr/>
        <p:nvPr/>
      </p:nvGrpSpPr>
      <p:grpSpPr>
        <a:xfrm>
          <a:off x="0" y="0"/>
          <a:ext cx="0" cy="0"/>
          <a:chOff x="0" y="0"/>
          <a:chExt cx="0" cy="0"/>
        </a:xfrm>
      </p:grpSpPr>
      <p:sp>
        <p:nvSpPr>
          <p:cNvPr id="1446" name="Google Shape;1446;g29ef27cfddd_0_11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Final result</a:t>
            </a:r>
            <a:endParaRPr>
              <a:solidFill>
                <a:schemeClr val="accent1"/>
              </a:solidFill>
              <a:latin typeface="Spectral"/>
              <a:ea typeface="Spectral"/>
              <a:cs typeface="Spectral"/>
              <a:sym typeface="Spectral"/>
            </a:endParaRPr>
          </a:p>
        </p:txBody>
      </p:sp>
      <p:sp>
        <p:nvSpPr>
          <p:cNvPr id="1447" name="Google Shape;1447;g29ef27cfddd_0_1112"/>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Then we need to build suffix_links and </a:t>
            </a:r>
            <a:r>
              <a:rPr lang="ru">
                <a:latin typeface="Lexend"/>
                <a:ea typeface="Lexend"/>
                <a:cs typeface="Lexend"/>
                <a:sym typeface="Lexend"/>
              </a:rPr>
              <a:t>suffix_by_letter</a:t>
            </a:r>
            <a:r>
              <a:rPr lang="ru">
                <a:latin typeface="Lexend"/>
                <a:ea typeface="Lexend"/>
                <a:cs typeface="Lexend"/>
                <a:sym typeface="Lexend"/>
              </a:rPr>
              <a:t>.</a:t>
            </a:r>
            <a:endParaRPr>
              <a:latin typeface="Lexend"/>
              <a:ea typeface="Lexend"/>
              <a:cs typeface="Lexend"/>
              <a:sym typeface="Lexend"/>
            </a:endParaRPr>
          </a:p>
        </p:txBody>
      </p:sp>
      <p:cxnSp>
        <p:nvCxnSpPr>
          <p:cNvPr id="1448" name="Google Shape;1448;g29ef27cfddd_0_1112"/>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2" name="Shape 1452"/>
        <p:cNvGrpSpPr/>
        <p:nvPr/>
      </p:nvGrpSpPr>
      <p:grpSpPr>
        <a:xfrm>
          <a:off x="0" y="0"/>
          <a:ext cx="0" cy="0"/>
          <a:chOff x="0" y="0"/>
          <a:chExt cx="0" cy="0"/>
        </a:xfrm>
      </p:grpSpPr>
      <p:sp>
        <p:nvSpPr>
          <p:cNvPr id="1453" name="Google Shape;1453;g29ef27cfddd_0_1120"/>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454" name="Google Shape;1454;g29ef27cfddd_0_1120"/>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455" name="Google Shape;1455;g29ef27cfddd_0_1120"/>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456" name="Google Shape;1456;g29ef27cfddd_0_1120"/>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457" name="Google Shape;1457;g29ef27cfddd_0_1120"/>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458" name="Google Shape;1458;g29ef27cfddd_0_1120"/>
          <p:cNvCxnSpPr>
            <a:stCxn id="1453" idx="5"/>
            <a:endCxn id="1457"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459" name="Google Shape;1459;g29ef27cfddd_0_1120"/>
          <p:cNvCxnSpPr>
            <a:endCxn id="1453"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460" name="Google Shape;1460;g29ef27cfddd_0_1120"/>
          <p:cNvCxnSpPr>
            <a:stCxn id="1453" idx="4"/>
            <a:endCxn id="1456"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461" name="Google Shape;1461;g29ef27cfddd_0_1120"/>
          <p:cNvCxnSpPr>
            <a:stCxn id="1456" idx="4"/>
            <a:endCxn id="1455"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462" name="Google Shape;1462;g29ef27cfddd_0_1120"/>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463" name="Google Shape;1463;g29ef27cfddd_0_1120"/>
          <p:cNvCxnSpPr>
            <a:stCxn id="1456" idx="4"/>
            <a:endCxn id="1462"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464" name="Google Shape;1464;g29ef27cfddd_0_1120"/>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465" name="Google Shape;1465;g29ef27cfddd_0_1120"/>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66" name="Google Shape;1466;g29ef27cfddd_0_1120"/>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467" name="Google Shape;1467;g29ef27cfddd_0_1120"/>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68" name="Google Shape;1468;g29ef27cfddd_0_1120"/>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469" name="Google Shape;1469;g29ef27cfddd_0_1120"/>
          <p:cNvCxnSpPr>
            <a:stCxn id="1455" idx="0"/>
            <a:endCxn id="1454" idx="4"/>
          </p:cNvCxnSpPr>
          <p:nvPr/>
        </p:nvCxnSpPr>
        <p:spPr>
          <a:xfrm flipH="1" rot="5400000">
            <a:off x="2831813" y="2888213"/>
            <a:ext cx="1314600" cy="509100"/>
          </a:xfrm>
          <a:prstGeom prst="curvedConnector3">
            <a:avLst>
              <a:gd fmla="val 50002" name="adj1"/>
            </a:avLst>
          </a:prstGeom>
          <a:noFill/>
          <a:ln cap="flat" cmpd="sng" w="9525">
            <a:solidFill>
              <a:srgbClr val="FF0000"/>
            </a:solidFill>
            <a:prstDash val="solid"/>
            <a:round/>
            <a:headEnd len="med" w="med" type="none"/>
            <a:tailEnd len="med" w="med" type="triangle"/>
          </a:ln>
        </p:spPr>
      </p:cxnSp>
      <p:cxnSp>
        <p:nvCxnSpPr>
          <p:cNvPr id="1470" name="Google Shape;1470;g29ef27cfddd_0_1120"/>
          <p:cNvCxnSpPr>
            <a:stCxn id="1457" idx="5"/>
            <a:endCxn id="1471"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471" name="Google Shape;1471;g29ef27cfddd_0_1120"/>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6</a:t>
            </a:r>
            <a:endParaRPr b="0" i="0" sz="1400" u="none" cap="none" strike="noStrike">
              <a:solidFill>
                <a:srgbClr val="000000"/>
              </a:solidFill>
              <a:latin typeface="Calibri"/>
              <a:ea typeface="Calibri"/>
              <a:cs typeface="Calibri"/>
              <a:sym typeface="Calibri"/>
            </a:endParaRPr>
          </a:p>
        </p:txBody>
      </p:sp>
      <p:sp>
        <p:nvSpPr>
          <p:cNvPr id="1472" name="Google Shape;1472;g29ef27cfddd_0_1120"/>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473" name="Google Shape;1473;g29ef27cfddd_0_1120"/>
          <p:cNvCxnSpPr>
            <a:stCxn id="1462" idx="6"/>
            <a:endCxn id="1457" idx="4"/>
          </p:cNvCxnSpPr>
          <p:nvPr/>
        </p:nvCxnSpPr>
        <p:spPr>
          <a:xfrm flipH="1" rot="10800000">
            <a:off x="5664951" y="2485313"/>
            <a:ext cx="244500" cy="1464300"/>
          </a:xfrm>
          <a:prstGeom prst="curvedConnector2">
            <a:avLst/>
          </a:prstGeom>
          <a:noFill/>
          <a:ln cap="flat" cmpd="sng" w="9525">
            <a:solidFill>
              <a:srgbClr val="FF0000"/>
            </a:solidFill>
            <a:prstDash val="solid"/>
            <a:round/>
            <a:headEnd len="med" w="med" type="none"/>
            <a:tailEnd len="med" w="med" type="triangle"/>
          </a:ln>
        </p:spPr>
      </p:cxnSp>
      <p:sp>
        <p:nvSpPr>
          <p:cNvPr id="1474" name="Google Shape;1474;g29ef27cfddd_0_1120"/>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suffix_link</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8" name="Shape 1478"/>
        <p:cNvGrpSpPr/>
        <p:nvPr/>
      </p:nvGrpSpPr>
      <p:grpSpPr>
        <a:xfrm>
          <a:off x="0" y="0"/>
          <a:ext cx="0" cy="0"/>
          <a:chOff x="0" y="0"/>
          <a:chExt cx="0" cy="0"/>
        </a:xfrm>
      </p:grpSpPr>
      <p:sp>
        <p:nvSpPr>
          <p:cNvPr id="1479" name="Google Shape;1479;g29ef27cfddd_0_1050"/>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480" name="Google Shape;1480;g29ef27cfddd_0_1050"/>
          <p:cNvSpPr/>
          <p:nvPr/>
        </p:nvSpPr>
        <p:spPr>
          <a:xfrm>
            <a:off x="3084888" y="2186313"/>
            <a:ext cx="299100" cy="2991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481" name="Google Shape;1481;g29ef27cfddd_0_1050"/>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482" name="Google Shape;1482;g29ef27cfddd_0_1050"/>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483" name="Google Shape;1483;g29ef27cfddd_0_1050"/>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484" name="Google Shape;1484;g29ef27cfddd_0_1050"/>
          <p:cNvCxnSpPr>
            <a:stCxn id="1479" idx="5"/>
            <a:endCxn id="1483"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485" name="Google Shape;1485;g29ef27cfddd_0_1050"/>
          <p:cNvCxnSpPr>
            <a:endCxn id="1479"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486" name="Google Shape;1486;g29ef27cfddd_0_1050"/>
          <p:cNvCxnSpPr>
            <a:stCxn id="1479" idx="4"/>
            <a:endCxn id="1482"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487" name="Google Shape;1487;g29ef27cfddd_0_1050"/>
          <p:cNvCxnSpPr>
            <a:stCxn id="1482" idx="4"/>
            <a:endCxn id="1481"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488" name="Google Shape;1488;g29ef27cfddd_0_1050"/>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489" name="Google Shape;1489;g29ef27cfddd_0_1050"/>
          <p:cNvCxnSpPr>
            <a:stCxn id="1482" idx="4"/>
            <a:endCxn id="1488"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490" name="Google Shape;1490;g29ef27cfddd_0_1050"/>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491" name="Google Shape;1491;g29ef27cfddd_0_1050"/>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92" name="Google Shape;1492;g29ef27cfddd_0_1050"/>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493" name="Google Shape;1493;g29ef27cfddd_0_1050"/>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94" name="Google Shape;1494;g29ef27cfddd_0_1050"/>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495" name="Google Shape;1495;g29ef27cfddd_0_1050"/>
          <p:cNvCxnSpPr>
            <a:stCxn id="1480" idx="6"/>
            <a:endCxn id="1482" idx="2"/>
          </p:cNvCxnSpPr>
          <p:nvPr/>
        </p:nvCxnSpPr>
        <p:spPr>
          <a:xfrm>
            <a:off x="3383988" y="2335863"/>
            <a:ext cx="1032900" cy="299100"/>
          </a:xfrm>
          <a:prstGeom prst="curvedConnector3">
            <a:avLst>
              <a:gd fmla="val 49999" name="adj1"/>
            </a:avLst>
          </a:prstGeom>
          <a:noFill/>
          <a:ln cap="flat" cmpd="sng" w="9525">
            <a:solidFill>
              <a:srgbClr val="FF0000"/>
            </a:solidFill>
            <a:prstDash val="solid"/>
            <a:round/>
            <a:headEnd len="med" w="med" type="none"/>
            <a:tailEnd len="med" w="med" type="triangle"/>
          </a:ln>
        </p:spPr>
      </p:cxnSp>
      <p:cxnSp>
        <p:nvCxnSpPr>
          <p:cNvPr id="1496" name="Google Shape;1496;g29ef27cfddd_0_1050"/>
          <p:cNvCxnSpPr>
            <a:stCxn id="1483" idx="3"/>
            <a:endCxn id="1482" idx="6"/>
          </p:cNvCxnSpPr>
          <p:nvPr/>
        </p:nvCxnSpPr>
        <p:spPr>
          <a:xfrm rot="5400000">
            <a:off x="5163165" y="1994460"/>
            <a:ext cx="193500" cy="1087800"/>
          </a:xfrm>
          <a:prstGeom prst="curvedConnector2">
            <a:avLst/>
          </a:prstGeom>
          <a:noFill/>
          <a:ln cap="flat" cmpd="sng" w="9525">
            <a:solidFill>
              <a:srgbClr val="FF0000"/>
            </a:solidFill>
            <a:prstDash val="solid"/>
            <a:round/>
            <a:headEnd len="med" w="med" type="none"/>
            <a:tailEnd len="med" w="med" type="triangle"/>
          </a:ln>
        </p:spPr>
      </p:cxnSp>
      <p:sp>
        <p:nvSpPr>
          <p:cNvPr id="1497" name="Google Shape;1497;g29ef27cfddd_0_1050"/>
          <p:cNvSpPr txBox="1"/>
          <p:nvPr/>
        </p:nvSpPr>
        <p:spPr>
          <a:xfrm>
            <a:off x="3574272" y="21083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498" name="Google Shape;1498;g29ef27cfddd_0_1050"/>
          <p:cNvSpPr txBox="1"/>
          <p:nvPr/>
        </p:nvSpPr>
        <p:spPr>
          <a:xfrm>
            <a:off x="4837047" y="21613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cxnSp>
        <p:nvCxnSpPr>
          <p:cNvPr id="1499" name="Google Shape;1499;g29ef27cfddd_0_1050"/>
          <p:cNvCxnSpPr>
            <a:stCxn id="1483" idx="5"/>
            <a:endCxn id="1500"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500" name="Google Shape;1500;g29ef27cfddd_0_1050"/>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6</a:t>
            </a:r>
            <a:endParaRPr b="0" i="0" sz="1400" u="none" cap="none" strike="noStrike">
              <a:solidFill>
                <a:srgbClr val="000000"/>
              </a:solidFill>
              <a:latin typeface="Calibri"/>
              <a:ea typeface="Calibri"/>
              <a:cs typeface="Calibri"/>
              <a:sym typeface="Calibri"/>
            </a:endParaRPr>
          </a:p>
        </p:txBody>
      </p:sp>
      <p:sp>
        <p:nvSpPr>
          <p:cNvPr id="1501" name="Google Shape;1501;g29ef27cfddd_0_1050"/>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502" name="Google Shape;1502;g29ef27cfddd_0_1050"/>
          <p:cNvCxnSpPr>
            <a:stCxn id="1488" idx="6"/>
            <a:endCxn id="1500" idx="3"/>
          </p:cNvCxnSpPr>
          <p:nvPr/>
        </p:nvCxnSpPr>
        <p:spPr>
          <a:xfrm flipH="1" rot="10800000">
            <a:off x="5664950" y="3445613"/>
            <a:ext cx="1398000" cy="504000"/>
          </a:xfrm>
          <a:prstGeom prst="curvedConnector2">
            <a:avLst/>
          </a:prstGeom>
          <a:noFill/>
          <a:ln cap="flat" cmpd="sng" w="9525">
            <a:solidFill>
              <a:srgbClr val="FF0000"/>
            </a:solidFill>
            <a:prstDash val="solid"/>
            <a:round/>
            <a:headEnd len="med" w="med" type="none"/>
            <a:tailEnd len="med" w="med" type="triangle"/>
          </a:ln>
        </p:spPr>
      </p:cxnSp>
      <p:sp>
        <p:nvSpPr>
          <p:cNvPr id="1503" name="Google Shape;1503;g29ef27cfddd_0_1050"/>
          <p:cNvSpPr txBox="1"/>
          <p:nvPr/>
        </p:nvSpPr>
        <p:spPr>
          <a:xfrm rot="-337516">
            <a:off x="6082142" y="3328968"/>
            <a:ext cx="801862" cy="50797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04" name="Google Shape;1504;g29ef27cfddd_0_1050"/>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suffix_by_letter</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8" name="Shape 1508"/>
        <p:cNvGrpSpPr/>
        <p:nvPr/>
      </p:nvGrpSpPr>
      <p:grpSpPr>
        <a:xfrm>
          <a:off x="0" y="0"/>
          <a:ext cx="0" cy="0"/>
          <a:chOff x="0" y="0"/>
          <a:chExt cx="0" cy="0"/>
        </a:xfrm>
      </p:grpSpPr>
      <p:sp>
        <p:nvSpPr>
          <p:cNvPr id="1509" name="Google Shape;1509;g29ef27cfddd_0_11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Final result</a:t>
            </a:r>
            <a:endParaRPr>
              <a:solidFill>
                <a:schemeClr val="accent1"/>
              </a:solidFill>
              <a:latin typeface="Spectral"/>
              <a:ea typeface="Spectral"/>
              <a:cs typeface="Spectral"/>
              <a:sym typeface="Spectral"/>
            </a:endParaRPr>
          </a:p>
        </p:txBody>
      </p:sp>
      <p:sp>
        <p:nvSpPr>
          <p:cNvPr id="1510" name="Google Shape;1510;g29ef27cfddd_0_114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Then we need to calculate</a:t>
            </a:r>
            <a:r>
              <a:rPr lang="ru">
                <a:latin typeface="Lexend"/>
                <a:ea typeface="Lexend"/>
                <a:cs typeface="Lexend"/>
                <a:sym typeface="Lexend"/>
              </a:rPr>
              <a:t> count[u], which means amount of terminal links, that are reachable by suffix_links.</a:t>
            </a:r>
            <a:endParaRPr>
              <a:latin typeface="Lexend"/>
              <a:ea typeface="Lexend"/>
              <a:cs typeface="Lexend"/>
              <a:sym typeface="Lexend"/>
            </a:endParaRPr>
          </a:p>
        </p:txBody>
      </p:sp>
      <p:cxnSp>
        <p:nvCxnSpPr>
          <p:cNvPr id="1511" name="Google Shape;1511;g29ef27cfddd_0_114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5" name="Shape 1515"/>
        <p:cNvGrpSpPr/>
        <p:nvPr/>
      </p:nvGrpSpPr>
      <p:grpSpPr>
        <a:xfrm>
          <a:off x="0" y="0"/>
          <a:ext cx="0" cy="0"/>
          <a:chOff x="0" y="0"/>
          <a:chExt cx="0" cy="0"/>
        </a:xfrm>
      </p:grpSpPr>
      <p:sp>
        <p:nvSpPr>
          <p:cNvPr id="1516" name="Google Shape;1516;g29ef27cfddd_0_1182"/>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17" name="Google Shape;1517;g29ef27cfddd_0_1182"/>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518" name="Google Shape;1518;g29ef27cfddd_0_1182"/>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519" name="Google Shape;1519;g29ef27cfddd_0_1182"/>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20" name="Google Shape;1520;g29ef27cfddd_0_1182"/>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cxnSp>
        <p:nvCxnSpPr>
          <p:cNvPr id="1521" name="Google Shape;1521;g29ef27cfddd_0_1182"/>
          <p:cNvCxnSpPr>
            <a:stCxn id="1516" idx="5"/>
            <a:endCxn id="152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522" name="Google Shape;1522;g29ef27cfddd_0_1182"/>
          <p:cNvCxnSpPr>
            <a:endCxn id="1516"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523" name="Google Shape;1523;g29ef27cfddd_0_1182"/>
          <p:cNvCxnSpPr>
            <a:stCxn id="1516" idx="4"/>
            <a:endCxn id="151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524" name="Google Shape;1524;g29ef27cfddd_0_1182"/>
          <p:cNvCxnSpPr>
            <a:stCxn id="1519" idx="4"/>
            <a:endCxn id="151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525" name="Google Shape;1525;g29ef27cfddd_0_1182"/>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526" name="Google Shape;1526;g29ef27cfddd_0_1182"/>
          <p:cNvCxnSpPr>
            <a:stCxn id="1519" idx="4"/>
            <a:endCxn id="152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527" name="Google Shape;1527;g29ef27cfddd_0_1182"/>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528" name="Google Shape;1528;g29ef27cfddd_0_1182"/>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29" name="Google Shape;1529;g29ef27cfddd_0_1182"/>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530" name="Google Shape;1530;g29ef27cfddd_0_1182"/>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31" name="Google Shape;1531;g29ef27cfddd_0_1182"/>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532" name="Google Shape;1532;g29ef27cfddd_0_1182"/>
          <p:cNvCxnSpPr>
            <a:stCxn id="1518" idx="0"/>
            <a:endCxn id="1517" idx="4"/>
          </p:cNvCxnSpPr>
          <p:nvPr/>
        </p:nvCxnSpPr>
        <p:spPr>
          <a:xfrm flipH="1" rot="5400000">
            <a:off x="2831813" y="2888213"/>
            <a:ext cx="1314600" cy="509100"/>
          </a:xfrm>
          <a:prstGeom prst="curvedConnector3">
            <a:avLst>
              <a:gd fmla="val 50002" name="adj1"/>
            </a:avLst>
          </a:prstGeom>
          <a:noFill/>
          <a:ln cap="flat" cmpd="sng" w="9525">
            <a:solidFill>
              <a:srgbClr val="FF0000"/>
            </a:solidFill>
            <a:prstDash val="solid"/>
            <a:round/>
            <a:headEnd len="med" w="med" type="none"/>
            <a:tailEnd len="med" w="med" type="triangle"/>
          </a:ln>
        </p:spPr>
      </p:cxnSp>
      <p:cxnSp>
        <p:nvCxnSpPr>
          <p:cNvPr id="1533" name="Google Shape;1533;g29ef27cfddd_0_1182"/>
          <p:cNvCxnSpPr>
            <a:stCxn id="1520" idx="5"/>
            <a:endCxn id="1534"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534" name="Google Shape;1534;g29ef27cfddd_0_1182"/>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35" name="Google Shape;1535;g29ef27cfddd_0_1182"/>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536" name="Google Shape;1536;g29ef27cfddd_0_1182"/>
          <p:cNvCxnSpPr>
            <a:stCxn id="1525" idx="6"/>
            <a:endCxn id="1520" idx="4"/>
          </p:cNvCxnSpPr>
          <p:nvPr/>
        </p:nvCxnSpPr>
        <p:spPr>
          <a:xfrm flipH="1" rot="10800000">
            <a:off x="5664951" y="2485313"/>
            <a:ext cx="244500" cy="1464300"/>
          </a:xfrm>
          <a:prstGeom prst="curvedConnector2">
            <a:avLst/>
          </a:prstGeom>
          <a:noFill/>
          <a:ln cap="flat" cmpd="sng" w="9525">
            <a:solidFill>
              <a:srgbClr val="FF0000"/>
            </a:solidFill>
            <a:prstDash val="solid"/>
            <a:round/>
            <a:headEnd len="med" w="med" type="none"/>
            <a:tailEnd len="med" w="med" type="triangle"/>
          </a:ln>
        </p:spPr>
      </p:cxnSp>
      <p:sp>
        <p:nvSpPr>
          <p:cNvPr id="1537" name="Google Shape;1537;g29ef27cfddd_0_1182"/>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count_dp</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1" name="Shape 1541"/>
        <p:cNvGrpSpPr/>
        <p:nvPr/>
      </p:nvGrpSpPr>
      <p:grpSpPr>
        <a:xfrm>
          <a:off x="0" y="0"/>
          <a:ext cx="0" cy="0"/>
          <a:chOff x="0" y="0"/>
          <a:chExt cx="0" cy="0"/>
        </a:xfrm>
      </p:grpSpPr>
      <p:sp>
        <p:nvSpPr>
          <p:cNvPr id="1542" name="Google Shape;1542;g29ef27cfddd_0_1207"/>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43" name="Google Shape;1543;g29ef27cfddd_0_1207"/>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544" name="Google Shape;1544;g29ef27cfddd_0_1207"/>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545" name="Google Shape;1545;g29ef27cfddd_0_1207"/>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46" name="Google Shape;1546;g29ef27cfddd_0_1207"/>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547" name="Google Shape;1547;g29ef27cfddd_0_1207"/>
          <p:cNvCxnSpPr>
            <a:stCxn id="1542" idx="5"/>
            <a:endCxn id="1546"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548" name="Google Shape;1548;g29ef27cfddd_0_1207"/>
          <p:cNvCxnSpPr>
            <a:endCxn id="1542"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549" name="Google Shape;1549;g29ef27cfddd_0_1207"/>
          <p:cNvCxnSpPr>
            <a:stCxn id="1542" idx="4"/>
            <a:endCxn id="1545"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550" name="Google Shape;1550;g29ef27cfddd_0_1207"/>
          <p:cNvCxnSpPr>
            <a:stCxn id="1545" idx="4"/>
            <a:endCxn id="1544"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551" name="Google Shape;1551;g29ef27cfddd_0_1207"/>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552" name="Google Shape;1552;g29ef27cfddd_0_1207"/>
          <p:cNvCxnSpPr>
            <a:stCxn id="1545" idx="4"/>
            <a:endCxn id="1551"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553" name="Google Shape;1553;g29ef27cfddd_0_1207"/>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554" name="Google Shape;1554;g29ef27cfddd_0_1207"/>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55" name="Google Shape;1555;g29ef27cfddd_0_1207"/>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556" name="Google Shape;1556;g29ef27cfddd_0_1207"/>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57" name="Google Shape;1557;g29ef27cfddd_0_1207"/>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558" name="Google Shape;1558;g29ef27cfddd_0_1207"/>
          <p:cNvCxnSpPr>
            <a:stCxn id="1544" idx="0"/>
            <a:endCxn id="1543" idx="4"/>
          </p:cNvCxnSpPr>
          <p:nvPr/>
        </p:nvCxnSpPr>
        <p:spPr>
          <a:xfrm flipH="1" rot="5400000">
            <a:off x="2831813" y="2888213"/>
            <a:ext cx="1314600" cy="509100"/>
          </a:xfrm>
          <a:prstGeom prst="curvedConnector3">
            <a:avLst>
              <a:gd fmla="val 50002" name="adj1"/>
            </a:avLst>
          </a:prstGeom>
          <a:noFill/>
          <a:ln cap="flat" cmpd="sng" w="9525">
            <a:solidFill>
              <a:srgbClr val="FF0000"/>
            </a:solidFill>
            <a:prstDash val="solid"/>
            <a:round/>
            <a:headEnd len="med" w="med" type="none"/>
            <a:tailEnd len="med" w="med" type="triangle"/>
          </a:ln>
        </p:spPr>
      </p:cxnSp>
      <p:cxnSp>
        <p:nvCxnSpPr>
          <p:cNvPr id="1559" name="Google Shape;1559;g29ef27cfddd_0_1207"/>
          <p:cNvCxnSpPr>
            <a:stCxn id="1546" idx="5"/>
            <a:endCxn id="1560"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560" name="Google Shape;1560;g29ef27cfddd_0_1207"/>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561" name="Google Shape;1561;g29ef27cfddd_0_1207"/>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562" name="Google Shape;1562;g29ef27cfddd_0_1207"/>
          <p:cNvCxnSpPr>
            <a:stCxn id="1551" idx="6"/>
            <a:endCxn id="1546" idx="4"/>
          </p:cNvCxnSpPr>
          <p:nvPr/>
        </p:nvCxnSpPr>
        <p:spPr>
          <a:xfrm flipH="1" rot="10800000">
            <a:off x="5664951" y="2485313"/>
            <a:ext cx="244500" cy="1464300"/>
          </a:xfrm>
          <a:prstGeom prst="curvedConnector2">
            <a:avLst/>
          </a:prstGeom>
          <a:noFill/>
          <a:ln cap="flat" cmpd="sng" w="9525">
            <a:solidFill>
              <a:srgbClr val="FF0000"/>
            </a:solidFill>
            <a:prstDash val="solid"/>
            <a:round/>
            <a:headEnd len="med" w="med" type="none"/>
            <a:tailEnd len="med" w="med" type="triangle"/>
          </a:ln>
        </p:spPr>
      </p:cxnSp>
      <p:sp>
        <p:nvSpPr>
          <p:cNvPr id="1563" name="Google Shape;1563;g29ef27cfddd_0_1207"/>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count_dp</a:t>
            </a:r>
            <a:endParaRPr/>
          </a:p>
        </p:txBody>
      </p:sp>
      <p:cxnSp>
        <p:nvCxnSpPr>
          <p:cNvPr id="1564" name="Google Shape;1564;g29ef27cfddd_0_1207"/>
          <p:cNvCxnSpPr>
            <a:stCxn id="1560" idx="3"/>
            <a:endCxn id="1546" idx="4"/>
          </p:cNvCxnSpPr>
          <p:nvPr/>
        </p:nvCxnSpPr>
        <p:spPr>
          <a:xfrm flipH="1" rot="5400000">
            <a:off x="6006290" y="2388935"/>
            <a:ext cx="960000" cy="1153200"/>
          </a:xfrm>
          <a:prstGeom prst="curvedConnector3">
            <a:avLst>
              <a:gd fmla="val -29367" name="adj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8" name="Shape 1568"/>
        <p:cNvGrpSpPr/>
        <p:nvPr/>
      </p:nvGrpSpPr>
      <p:grpSpPr>
        <a:xfrm>
          <a:off x="0" y="0"/>
          <a:ext cx="0" cy="0"/>
          <a:chOff x="0" y="0"/>
          <a:chExt cx="0" cy="0"/>
        </a:xfrm>
      </p:grpSpPr>
      <p:sp>
        <p:nvSpPr>
          <p:cNvPr id="1569" name="Google Shape;1569;g29ef27cfddd_0_12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Final result</a:t>
            </a:r>
            <a:endParaRPr>
              <a:solidFill>
                <a:schemeClr val="accent1"/>
              </a:solidFill>
              <a:latin typeface="Spectral"/>
              <a:ea typeface="Spectral"/>
              <a:cs typeface="Spectral"/>
              <a:sym typeface="Spectral"/>
            </a:endParaRPr>
          </a:p>
        </p:txBody>
      </p:sp>
      <p:sp>
        <p:nvSpPr>
          <p:cNvPr id="1570" name="Google Shape;1570;g29ef27cfddd_0_123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To find the number of occurrences of strings from s as substrings in t, we move through the automaton and the string t simultaneously, and each time we add count[u] if we are standing in the vertex u of the automaton.</a:t>
            </a:r>
            <a:endParaRPr>
              <a:latin typeface="Lexend"/>
              <a:ea typeface="Lexend"/>
              <a:cs typeface="Lexend"/>
              <a:sym typeface="Lexend"/>
            </a:endParaRPr>
          </a:p>
        </p:txBody>
      </p:sp>
      <p:cxnSp>
        <p:nvCxnSpPr>
          <p:cNvPr id="1571" name="Google Shape;1571;g29ef27cfddd_0_123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5" name="Shape 1575"/>
        <p:cNvGrpSpPr/>
        <p:nvPr/>
      </p:nvGrpSpPr>
      <p:grpSpPr>
        <a:xfrm>
          <a:off x="0" y="0"/>
          <a:ext cx="0" cy="0"/>
          <a:chOff x="0" y="0"/>
          <a:chExt cx="0" cy="0"/>
        </a:xfrm>
      </p:grpSpPr>
      <p:sp>
        <p:nvSpPr>
          <p:cNvPr id="1576" name="Google Shape;1576;g29ef27cfddd_0_12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Example</a:t>
            </a:r>
            <a:endParaRPr>
              <a:solidFill>
                <a:schemeClr val="accent1"/>
              </a:solidFill>
              <a:latin typeface="Spectral"/>
              <a:ea typeface="Spectral"/>
              <a:cs typeface="Spectral"/>
              <a:sym typeface="Spectral"/>
            </a:endParaRPr>
          </a:p>
        </p:txBody>
      </p:sp>
      <p:sp>
        <p:nvSpPr>
          <p:cNvPr id="1577" name="Google Shape;1577;g29ef27cfddd_0_1245"/>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 = cabcb</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s = {a, ca, cb, b}</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answer = 1 + 1 + 1 + 2 = 5</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And now we will calculate the answer using automation.</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i - current symbol, </a:t>
            </a:r>
            <a:r>
              <a:rPr lang="ru">
                <a:latin typeface="Lexend"/>
                <a:ea typeface="Lexend"/>
                <a:cs typeface="Lexend"/>
                <a:sym typeface="Lexend"/>
              </a:rPr>
              <a:t>red - current vertex, blue - suffix_by_letter[red][s[i]]</a:t>
            </a:r>
            <a:endParaRPr>
              <a:latin typeface="Lexend"/>
              <a:ea typeface="Lexend"/>
              <a:cs typeface="Lexend"/>
              <a:sym typeface="Lexend"/>
            </a:endParaRPr>
          </a:p>
        </p:txBody>
      </p:sp>
      <p:cxnSp>
        <p:nvCxnSpPr>
          <p:cNvPr id="1578" name="Google Shape;1578;g29ef27cfddd_0_1245"/>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2" name="Shape 1582"/>
        <p:cNvGrpSpPr/>
        <p:nvPr/>
      </p:nvGrpSpPr>
      <p:grpSpPr>
        <a:xfrm>
          <a:off x="0" y="0"/>
          <a:ext cx="0" cy="0"/>
          <a:chOff x="0" y="0"/>
          <a:chExt cx="0" cy="0"/>
        </a:xfrm>
      </p:grpSpPr>
      <p:sp>
        <p:nvSpPr>
          <p:cNvPr id="1583" name="Google Shape;1583;g29ef27cfddd_0_1251"/>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84" name="Google Shape;1584;g29ef27cfddd_0_1251"/>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585" name="Google Shape;1585;g29ef27cfddd_0_1251"/>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586" name="Google Shape;1586;g29ef27cfddd_0_1251"/>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587" name="Google Shape;1587;g29ef27cfddd_0_1251"/>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588" name="Google Shape;1588;g29ef27cfddd_0_1251"/>
          <p:cNvCxnSpPr>
            <a:stCxn id="1583" idx="5"/>
            <a:endCxn id="1587"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589" name="Google Shape;1589;g29ef27cfddd_0_1251"/>
          <p:cNvCxnSpPr>
            <a:endCxn id="1583"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590" name="Google Shape;1590;g29ef27cfddd_0_1251"/>
          <p:cNvCxnSpPr>
            <a:stCxn id="1583" idx="4"/>
            <a:endCxn id="1586"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591" name="Google Shape;1591;g29ef27cfddd_0_1251"/>
          <p:cNvCxnSpPr>
            <a:stCxn id="1586" idx="4"/>
            <a:endCxn id="1585"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592" name="Google Shape;1592;g29ef27cfddd_0_1251"/>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593" name="Google Shape;1593;g29ef27cfddd_0_1251"/>
          <p:cNvCxnSpPr>
            <a:stCxn id="1586" idx="4"/>
            <a:endCxn id="1592"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594" name="Google Shape;1594;g29ef27cfddd_0_1251"/>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595" name="Google Shape;1595;g29ef27cfddd_0_1251"/>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96" name="Google Shape;1596;g29ef27cfddd_0_1251"/>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597" name="Google Shape;1597;g29ef27cfddd_0_1251"/>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598" name="Google Shape;1598;g29ef27cfddd_0_1251"/>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599" name="Google Shape;1599;g29ef27cfddd_0_1251"/>
          <p:cNvCxnSpPr>
            <a:stCxn id="1587" idx="5"/>
            <a:endCxn id="1600"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600" name="Google Shape;1600;g29ef27cfddd_0_1251"/>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01" name="Google Shape;1601;g29ef27cfddd_0_1251"/>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02" name="Google Shape;1602;g29ef27cfddd_0_1251"/>
          <p:cNvSpPr txBox="1"/>
          <p:nvPr/>
        </p:nvSpPr>
        <p:spPr>
          <a:xfrm>
            <a:off x="0" y="0"/>
            <a:ext cx="9144000" cy="109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we checked t = “”, s[i] = ‘c’, </a:t>
            </a:r>
            <a:r>
              <a:rPr lang="ru" sz="2100">
                <a:solidFill>
                  <a:schemeClr val="dk1"/>
                </a:solidFill>
                <a:latin typeface="Lexend"/>
                <a:ea typeface="Lexend"/>
                <a:cs typeface="Lexend"/>
                <a:sym typeface="Lexend"/>
              </a:rPr>
              <a:t>suffix_by_letter[0][s[i] = ‘c’] = blue </a:t>
            </a:r>
            <a:endParaRPr sz="2100">
              <a:solidFill>
                <a:schemeClr val="dk1"/>
              </a:solidFill>
              <a:latin typeface="Lexend"/>
              <a:ea typeface="Lexend"/>
              <a:cs typeface="Lexend"/>
              <a:sym typeface="Lexend"/>
            </a:endParaRPr>
          </a:p>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answer = 0</a:t>
            </a:r>
            <a:endParaRPr sz="2100">
              <a:solidFill>
                <a:schemeClr val="dk1"/>
              </a:solidFill>
              <a:latin typeface="Lexend"/>
              <a:ea typeface="Lexend"/>
              <a:cs typeface="Lexend"/>
              <a:sym typeface="Lexen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06" name="Shape 1606"/>
        <p:cNvGrpSpPr/>
        <p:nvPr/>
      </p:nvGrpSpPr>
      <p:grpSpPr>
        <a:xfrm>
          <a:off x="0" y="0"/>
          <a:ext cx="0" cy="0"/>
          <a:chOff x="0" y="0"/>
          <a:chExt cx="0" cy="0"/>
        </a:xfrm>
      </p:grpSpPr>
      <p:sp>
        <p:nvSpPr>
          <p:cNvPr id="1607" name="Google Shape;1607;g29ef27cfddd_0_1277"/>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08" name="Google Shape;1608;g29ef27cfddd_0_1277"/>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09" name="Google Shape;1609;g29ef27cfddd_0_1277"/>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610" name="Google Shape;1610;g29ef27cfddd_0_1277"/>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11" name="Google Shape;1611;g29ef27cfddd_0_1277"/>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612" name="Google Shape;1612;g29ef27cfddd_0_1277"/>
          <p:cNvCxnSpPr>
            <a:stCxn id="1607" idx="5"/>
            <a:endCxn id="1611"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613" name="Google Shape;1613;g29ef27cfddd_0_1277"/>
          <p:cNvCxnSpPr>
            <a:endCxn id="1607"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614" name="Google Shape;1614;g29ef27cfddd_0_1277"/>
          <p:cNvCxnSpPr>
            <a:stCxn id="1607" idx="4"/>
            <a:endCxn id="1610"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615" name="Google Shape;1615;g29ef27cfddd_0_1277"/>
          <p:cNvCxnSpPr>
            <a:stCxn id="1610" idx="4"/>
            <a:endCxn id="1609"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616" name="Google Shape;1616;g29ef27cfddd_0_1277"/>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617" name="Google Shape;1617;g29ef27cfddd_0_1277"/>
          <p:cNvCxnSpPr>
            <a:stCxn id="1610" idx="4"/>
            <a:endCxn id="1616"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618" name="Google Shape;1618;g29ef27cfddd_0_1277"/>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619" name="Google Shape;1619;g29ef27cfddd_0_1277"/>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20" name="Google Shape;1620;g29ef27cfddd_0_1277"/>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621" name="Google Shape;1621;g29ef27cfddd_0_1277"/>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22" name="Google Shape;1622;g29ef27cfddd_0_1277"/>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623" name="Google Shape;1623;g29ef27cfddd_0_1277"/>
          <p:cNvCxnSpPr>
            <a:stCxn id="1611" idx="5"/>
            <a:endCxn id="1624"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624" name="Google Shape;1624;g29ef27cfddd_0_1277"/>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25" name="Google Shape;1625;g29ef27cfddd_0_1277"/>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26" name="Google Shape;1626;g29ef27cfddd_0_1277"/>
          <p:cNvSpPr txBox="1"/>
          <p:nvPr/>
        </p:nvSpPr>
        <p:spPr>
          <a:xfrm>
            <a:off x="0" y="0"/>
            <a:ext cx="9144000" cy="109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we checked t = “c”, s[i] = ‘a’, suffix_by_letter[0][s[i] = ‘a’] = blue </a:t>
            </a:r>
            <a:endParaRPr sz="2100">
              <a:solidFill>
                <a:schemeClr val="dk1"/>
              </a:solidFill>
              <a:latin typeface="Lexend"/>
              <a:ea typeface="Lexend"/>
              <a:cs typeface="Lexend"/>
              <a:sym typeface="Lexend"/>
            </a:endParaRPr>
          </a:p>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answer = 0 + 2 = 2</a:t>
            </a:r>
            <a:endParaRPr sz="2100">
              <a:solidFill>
                <a:schemeClr val="dk1"/>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9" name="Shape 209"/>
        <p:cNvGrpSpPr/>
        <p:nvPr/>
      </p:nvGrpSpPr>
      <p:grpSpPr>
        <a:xfrm>
          <a:off x="0" y="0"/>
          <a:ext cx="0" cy="0"/>
          <a:chOff x="0" y="0"/>
          <a:chExt cx="0" cy="0"/>
        </a:xfrm>
      </p:grpSpPr>
      <p:sp>
        <p:nvSpPr>
          <p:cNvPr id="210" name="Google Shape;210;g29eedcc83f6_0_16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Path</a:t>
            </a:r>
            <a:endParaRPr>
              <a:solidFill>
                <a:schemeClr val="accent1"/>
              </a:solidFill>
              <a:latin typeface="Spectral"/>
              <a:ea typeface="Spectral"/>
              <a:cs typeface="Spectral"/>
              <a:sym typeface="Spectral"/>
            </a:endParaRPr>
          </a:p>
        </p:txBody>
      </p:sp>
      <p:sp>
        <p:nvSpPr>
          <p:cNvPr id="211" name="Google Shape;211;g29eedcc83f6_0_162"/>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SzPts val="1100"/>
              <a:buNone/>
            </a:pPr>
            <a:r>
              <a:rPr lang="ru">
                <a:latin typeface="Lexend"/>
                <a:ea typeface="Lexend"/>
                <a:cs typeface="Lexend"/>
                <a:sym typeface="Lexend"/>
              </a:rPr>
              <a:t>It can be noted that any path from the root to a certain vertex represents a word.</a:t>
            </a:r>
            <a:endParaRPr>
              <a:latin typeface="Lexend"/>
              <a:ea typeface="Lexend"/>
              <a:cs typeface="Lexend"/>
              <a:sym typeface="Lexend"/>
            </a:endParaRPr>
          </a:p>
        </p:txBody>
      </p:sp>
      <p:cxnSp>
        <p:nvCxnSpPr>
          <p:cNvPr id="212" name="Google Shape;212;g29eedcc83f6_0_162"/>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0" name="Shape 1630"/>
        <p:cNvGrpSpPr/>
        <p:nvPr/>
      </p:nvGrpSpPr>
      <p:grpSpPr>
        <a:xfrm>
          <a:off x="0" y="0"/>
          <a:ext cx="0" cy="0"/>
          <a:chOff x="0" y="0"/>
          <a:chExt cx="0" cy="0"/>
        </a:xfrm>
      </p:grpSpPr>
      <p:sp>
        <p:nvSpPr>
          <p:cNvPr id="1631" name="Google Shape;1631;g29ef27cfddd_0_1300"/>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32" name="Google Shape;1632;g29ef27cfddd_0_1300"/>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33" name="Google Shape;1633;g29ef27cfddd_0_1300"/>
          <p:cNvSpPr/>
          <p:nvPr/>
        </p:nvSpPr>
        <p:spPr>
          <a:xfrm>
            <a:off x="3594113" y="3800063"/>
            <a:ext cx="299100" cy="299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634" name="Google Shape;1634;g29ef27cfddd_0_1300"/>
          <p:cNvSpPr/>
          <p:nvPr/>
        </p:nvSpPr>
        <p:spPr>
          <a:xfrm>
            <a:off x="4416863" y="24854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35" name="Google Shape;1635;g29ef27cfddd_0_1300"/>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636" name="Google Shape;1636;g29ef27cfddd_0_1300"/>
          <p:cNvCxnSpPr>
            <a:stCxn id="1631" idx="5"/>
            <a:endCxn id="1635"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637" name="Google Shape;1637;g29ef27cfddd_0_1300"/>
          <p:cNvCxnSpPr>
            <a:endCxn id="1631"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638" name="Google Shape;1638;g29ef27cfddd_0_1300"/>
          <p:cNvCxnSpPr>
            <a:stCxn id="1631" idx="4"/>
            <a:endCxn id="1634"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639" name="Google Shape;1639;g29ef27cfddd_0_1300"/>
          <p:cNvCxnSpPr>
            <a:stCxn id="1634" idx="4"/>
            <a:endCxn id="1633"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640" name="Google Shape;1640;g29ef27cfddd_0_1300"/>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641" name="Google Shape;1641;g29ef27cfddd_0_1300"/>
          <p:cNvCxnSpPr>
            <a:stCxn id="1634" idx="4"/>
            <a:endCxn id="1640"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642" name="Google Shape;1642;g29ef27cfddd_0_1300"/>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643" name="Google Shape;1643;g29ef27cfddd_0_1300"/>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44" name="Google Shape;1644;g29ef27cfddd_0_1300"/>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645" name="Google Shape;1645;g29ef27cfddd_0_1300"/>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46" name="Google Shape;1646;g29ef27cfddd_0_1300"/>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647" name="Google Shape;1647;g29ef27cfddd_0_1300"/>
          <p:cNvCxnSpPr>
            <a:stCxn id="1635" idx="5"/>
            <a:endCxn id="1648"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648" name="Google Shape;1648;g29ef27cfddd_0_1300"/>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49" name="Google Shape;1649;g29ef27cfddd_0_1300"/>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50" name="Google Shape;1650;g29ef27cfddd_0_1300"/>
          <p:cNvSpPr txBox="1"/>
          <p:nvPr/>
        </p:nvSpPr>
        <p:spPr>
          <a:xfrm>
            <a:off x="0" y="0"/>
            <a:ext cx="9144000" cy="109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we checked t = “ca”, s[i] = ‘b’, suffix_by_letter[0][s[i] = ‘b’] = blue </a:t>
            </a:r>
            <a:endParaRPr sz="2100">
              <a:solidFill>
                <a:schemeClr val="dk1"/>
              </a:solidFill>
              <a:latin typeface="Lexend"/>
              <a:ea typeface="Lexend"/>
              <a:cs typeface="Lexend"/>
              <a:sym typeface="Lexend"/>
            </a:endParaRPr>
          </a:p>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answer = 2 + 1 = 3</a:t>
            </a:r>
            <a:endParaRPr sz="2100">
              <a:solidFill>
                <a:schemeClr val="dk1"/>
              </a:solidFill>
              <a:latin typeface="Lexend"/>
              <a:ea typeface="Lexend"/>
              <a:cs typeface="Lexend"/>
              <a:sym typeface="Lexend"/>
            </a:endParaRPr>
          </a:p>
        </p:txBody>
      </p:sp>
      <p:cxnSp>
        <p:nvCxnSpPr>
          <p:cNvPr id="1651" name="Google Shape;1651;g29ef27cfddd_0_1300"/>
          <p:cNvCxnSpPr>
            <a:endCxn id="1635" idx="3"/>
          </p:cNvCxnSpPr>
          <p:nvPr/>
        </p:nvCxnSpPr>
        <p:spPr>
          <a:xfrm flipH="1" rot="10800000">
            <a:off x="3914715" y="2441610"/>
            <a:ext cx="1889100" cy="1544400"/>
          </a:xfrm>
          <a:prstGeom prst="curvedConnector2">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5" name="Shape 1655"/>
        <p:cNvGrpSpPr/>
        <p:nvPr/>
      </p:nvGrpSpPr>
      <p:grpSpPr>
        <a:xfrm>
          <a:off x="0" y="0"/>
          <a:ext cx="0" cy="0"/>
          <a:chOff x="0" y="0"/>
          <a:chExt cx="0" cy="0"/>
        </a:xfrm>
      </p:grpSpPr>
      <p:sp>
        <p:nvSpPr>
          <p:cNvPr id="1656" name="Google Shape;1656;g29ef27cfddd_0_1349"/>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57" name="Google Shape;1657;g29ef27cfddd_0_1349"/>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58" name="Google Shape;1658;g29ef27cfddd_0_1349"/>
          <p:cNvSpPr/>
          <p:nvPr/>
        </p:nvSpPr>
        <p:spPr>
          <a:xfrm>
            <a:off x="3594113" y="3800063"/>
            <a:ext cx="299100" cy="299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659" name="Google Shape;1659;g29ef27cfddd_0_1349"/>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60" name="Google Shape;1660;g29ef27cfddd_0_1349"/>
          <p:cNvSpPr/>
          <p:nvPr/>
        </p:nvSpPr>
        <p:spPr>
          <a:xfrm>
            <a:off x="5760013" y="21863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661" name="Google Shape;1661;g29ef27cfddd_0_1349"/>
          <p:cNvCxnSpPr>
            <a:stCxn id="1656" idx="5"/>
            <a:endCxn id="166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662" name="Google Shape;1662;g29ef27cfddd_0_1349"/>
          <p:cNvCxnSpPr>
            <a:endCxn id="1656"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663" name="Google Shape;1663;g29ef27cfddd_0_1349"/>
          <p:cNvCxnSpPr>
            <a:stCxn id="1656" idx="4"/>
            <a:endCxn id="165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664" name="Google Shape;1664;g29ef27cfddd_0_1349"/>
          <p:cNvCxnSpPr>
            <a:stCxn id="1659" idx="4"/>
            <a:endCxn id="165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665" name="Google Shape;1665;g29ef27cfddd_0_134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666" name="Google Shape;1666;g29ef27cfddd_0_1349"/>
          <p:cNvCxnSpPr>
            <a:stCxn id="1659" idx="4"/>
            <a:endCxn id="166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667" name="Google Shape;1667;g29ef27cfddd_0_134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668" name="Google Shape;1668;g29ef27cfddd_0_134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69" name="Google Shape;1669;g29ef27cfddd_0_1349"/>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670" name="Google Shape;1670;g29ef27cfddd_0_134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71" name="Google Shape;1671;g29ef27cfddd_0_134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672" name="Google Shape;1672;g29ef27cfddd_0_1349"/>
          <p:cNvCxnSpPr>
            <a:stCxn id="1660" idx="5"/>
            <a:endCxn id="1673"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673" name="Google Shape;1673;g29ef27cfddd_0_1349"/>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74" name="Google Shape;1674;g29ef27cfddd_0_1349"/>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75" name="Google Shape;1675;g29ef27cfddd_0_1349"/>
          <p:cNvSpPr txBox="1"/>
          <p:nvPr/>
        </p:nvSpPr>
        <p:spPr>
          <a:xfrm>
            <a:off x="0" y="0"/>
            <a:ext cx="9144000" cy="109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we checked t = “cab”, s[i] = ‘c’, suffix_by_letter[0][s[i] = ‘c’] = blue </a:t>
            </a:r>
            <a:endParaRPr sz="2100">
              <a:solidFill>
                <a:schemeClr val="dk1"/>
              </a:solidFill>
              <a:latin typeface="Lexend"/>
              <a:ea typeface="Lexend"/>
              <a:cs typeface="Lexend"/>
              <a:sym typeface="Lexend"/>
            </a:endParaRPr>
          </a:p>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answer = 3 + 0</a:t>
            </a:r>
            <a:endParaRPr sz="2100">
              <a:solidFill>
                <a:schemeClr val="dk1"/>
              </a:solidFill>
              <a:latin typeface="Lexend"/>
              <a:ea typeface="Lexend"/>
              <a:cs typeface="Lexend"/>
              <a:sym typeface="Lexend"/>
            </a:endParaRPr>
          </a:p>
        </p:txBody>
      </p:sp>
      <p:cxnSp>
        <p:nvCxnSpPr>
          <p:cNvPr id="1676" name="Google Shape;1676;g29ef27cfddd_0_1349"/>
          <p:cNvCxnSpPr>
            <a:stCxn id="1660" idx="2"/>
            <a:endCxn id="1659" idx="6"/>
          </p:cNvCxnSpPr>
          <p:nvPr/>
        </p:nvCxnSpPr>
        <p:spPr>
          <a:xfrm flipH="1">
            <a:off x="4716013" y="2335863"/>
            <a:ext cx="1044000" cy="299100"/>
          </a:xfrm>
          <a:prstGeom prst="curvedConnector3">
            <a:avLst>
              <a:gd fmla="val 50002" name="adj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80" name="Shape 1680"/>
        <p:cNvGrpSpPr/>
        <p:nvPr/>
      </p:nvGrpSpPr>
      <p:grpSpPr>
        <a:xfrm>
          <a:off x="0" y="0"/>
          <a:ext cx="0" cy="0"/>
          <a:chOff x="0" y="0"/>
          <a:chExt cx="0" cy="0"/>
        </a:xfrm>
      </p:grpSpPr>
      <p:sp>
        <p:nvSpPr>
          <p:cNvPr id="1681" name="Google Shape;1681;g29ef27cfddd_0_1373"/>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82" name="Google Shape;1682;g29ef27cfddd_0_1373"/>
          <p:cNvSpPr/>
          <p:nvPr/>
        </p:nvSpPr>
        <p:spPr>
          <a:xfrm>
            <a:off x="3084888"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83" name="Google Shape;1683;g29ef27cfddd_0_1373"/>
          <p:cNvSpPr/>
          <p:nvPr/>
        </p:nvSpPr>
        <p:spPr>
          <a:xfrm>
            <a:off x="3594113" y="3800063"/>
            <a:ext cx="299100" cy="299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1684" name="Google Shape;1684;g29ef27cfddd_0_1373"/>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685" name="Google Shape;1685;g29ef27cfddd_0_1373"/>
          <p:cNvSpPr/>
          <p:nvPr/>
        </p:nvSpPr>
        <p:spPr>
          <a:xfrm>
            <a:off x="5760013" y="21863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1686" name="Google Shape;1686;g29ef27cfddd_0_1373"/>
          <p:cNvCxnSpPr>
            <a:stCxn id="1681" idx="5"/>
            <a:endCxn id="1685"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687" name="Google Shape;1687;g29ef27cfddd_0_1373"/>
          <p:cNvCxnSpPr>
            <a:endCxn id="1681"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688" name="Google Shape;1688;g29ef27cfddd_0_1373"/>
          <p:cNvCxnSpPr>
            <a:stCxn id="1681" idx="4"/>
            <a:endCxn id="1684"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689" name="Google Shape;1689;g29ef27cfddd_0_1373"/>
          <p:cNvCxnSpPr>
            <a:stCxn id="1684" idx="4"/>
            <a:endCxn id="1683"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690" name="Google Shape;1690;g29ef27cfddd_0_1373"/>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691" name="Google Shape;1691;g29ef27cfddd_0_1373"/>
          <p:cNvCxnSpPr>
            <a:stCxn id="1684" idx="4"/>
            <a:endCxn id="1690"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692" name="Google Shape;1692;g29ef27cfddd_0_1373"/>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693" name="Google Shape;1693;g29ef27cfddd_0_1373"/>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94" name="Google Shape;1694;g29ef27cfddd_0_1373"/>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695" name="Google Shape;1695;g29ef27cfddd_0_1373"/>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696" name="Google Shape;1696;g29ef27cfddd_0_1373"/>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697" name="Google Shape;1697;g29ef27cfddd_0_1373"/>
          <p:cNvCxnSpPr>
            <a:stCxn id="1685" idx="5"/>
            <a:endCxn id="1698"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698" name="Google Shape;1698;g29ef27cfddd_0_1373"/>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699" name="Google Shape;1699;g29ef27cfddd_0_1373"/>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700" name="Google Shape;1700;g29ef27cfddd_0_1373"/>
          <p:cNvSpPr txBox="1"/>
          <p:nvPr/>
        </p:nvSpPr>
        <p:spPr>
          <a:xfrm>
            <a:off x="0" y="0"/>
            <a:ext cx="9144000" cy="109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we checked t = “cabc”, s[i] = ‘b’, suffix_by_letter[0][s[i] = ‘b’] = blue </a:t>
            </a:r>
            <a:endParaRPr sz="2100">
              <a:solidFill>
                <a:schemeClr val="dk1"/>
              </a:solidFill>
              <a:latin typeface="Lexend"/>
              <a:ea typeface="Lexend"/>
              <a:cs typeface="Lexend"/>
              <a:sym typeface="Lexend"/>
            </a:endParaRPr>
          </a:p>
          <a:p>
            <a:pPr indent="0" lvl="0" marL="0" rtl="0" algn="l">
              <a:lnSpc>
                <a:spcPct val="150000"/>
              </a:lnSpc>
              <a:spcBef>
                <a:spcPts val="800"/>
              </a:spcBef>
              <a:spcAft>
                <a:spcPts val="0"/>
              </a:spcAft>
              <a:buNone/>
            </a:pPr>
            <a:r>
              <a:rPr lang="ru" sz="2100">
                <a:solidFill>
                  <a:schemeClr val="dk1"/>
                </a:solidFill>
                <a:latin typeface="Lexend"/>
                <a:ea typeface="Lexend"/>
                <a:cs typeface="Lexend"/>
                <a:sym typeface="Lexend"/>
              </a:rPr>
              <a:t>answer = 3 + 2 = 5</a:t>
            </a:r>
            <a:endParaRPr sz="2100">
              <a:solidFill>
                <a:schemeClr val="dk1"/>
              </a:solidFill>
              <a:latin typeface="Lexend"/>
              <a:ea typeface="Lexend"/>
              <a:cs typeface="Lexend"/>
              <a:sym typeface="Lexen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4" name="Shape 1704"/>
        <p:cNvGrpSpPr/>
        <p:nvPr/>
      </p:nvGrpSpPr>
      <p:grpSpPr>
        <a:xfrm>
          <a:off x="0" y="0"/>
          <a:ext cx="0" cy="0"/>
          <a:chOff x="0" y="0"/>
          <a:chExt cx="0" cy="0"/>
        </a:xfrm>
      </p:grpSpPr>
      <p:sp>
        <p:nvSpPr>
          <p:cNvPr id="1705" name="Google Shape;1705;g29ef27cfddd_0_13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Realisation</a:t>
            </a:r>
            <a:endParaRPr>
              <a:solidFill>
                <a:schemeClr val="accent1"/>
              </a:solidFill>
              <a:latin typeface="Spectral"/>
              <a:ea typeface="Spectral"/>
              <a:cs typeface="Spectral"/>
              <a:sym typeface="Spectral"/>
            </a:endParaRPr>
          </a:p>
        </p:txBody>
      </p:sp>
      <p:sp>
        <p:nvSpPr>
          <p:cNvPr id="1706" name="Google Shape;1706;g29ef27cfddd_0_139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It turns out I didn't deceive you and it works.</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However, this is a quite complex algorithm to implement, and there are many practical improvements to it (for example, you can quickly calculate all the links using BFS).</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I will focus on the simplest possible implementation.</a:t>
            </a:r>
            <a:endParaRPr>
              <a:latin typeface="Lexend"/>
              <a:ea typeface="Lexend"/>
              <a:cs typeface="Lexend"/>
              <a:sym typeface="Lexend"/>
            </a:endParaRPr>
          </a:p>
        </p:txBody>
      </p:sp>
      <p:cxnSp>
        <p:nvCxnSpPr>
          <p:cNvPr id="1707" name="Google Shape;1707;g29ef27cfddd_0_139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1" name="Shape 1711"/>
        <p:cNvGrpSpPr/>
        <p:nvPr/>
      </p:nvGrpSpPr>
      <p:grpSpPr>
        <a:xfrm>
          <a:off x="0" y="0"/>
          <a:ext cx="0" cy="0"/>
          <a:chOff x="0" y="0"/>
          <a:chExt cx="0" cy="0"/>
        </a:xfrm>
      </p:grpSpPr>
      <p:pic>
        <p:nvPicPr>
          <p:cNvPr id="1712" name="Google Shape;1712;g29ef27cfddd_0_1409"/>
          <p:cNvPicPr preferRelativeResize="0"/>
          <p:nvPr/>
        </p:nvPicPr>
        <p:blipFill>
          <a:blip r:embed="rId3">
            <a:alphaModFix/>
          </a:blip>
          <a:stretch>
            <a:fillRect/>
          </a:stretch>
        </p:blipFill>
        <p:spPr>
          <a:xfrm>
            <a:off x="2066513" y="152400"/>
            <a:ext cx="5010977" cy="4838702"/>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6" name="Shape 1716"/>
        <p:cNvGrpSpPr/>
        <p:nvPr/>
      </p:nvGrpSpPr>
      <p:grpSpPr>
        <a:xfrm>
          <a:off x="0" y="0"/>
          <a:ext cx="0" cy="0"/>
          <a:chOff x="0" y="0"/>
          <a:chExt cx="0" cy="0"/>
        </a:xfrm>
      </p:grpSpPr>
      <p:pic>
        <p:nvPicPr>
          <p:cNvPr id="1717" name="Google Shape;1717;g29ef27cfddd_0_1432"/>
          <p:cNvPicPr preferRelativeResize="0"/>
          <p:nvPr/>
        </p:nvPicPr>
        <p:blipFill>
          <a:blip r:embed="rId3">
            <a:alphaModFix/>
          </a:blip>
          <a:stretch>
            <a:fillRect/>
          </a:stretch>
        </p:blipFill>
        <p:spPr>
          <a:xfrm>
            <a:off x="2266113" y="152400"/>
            <a:ext cx="4611782" cy="4838701"/>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1" name="Shape 1721"/>
        <p:cNvGrpSpPr/>
        <p:nvPr/>
      </p:nvGrpSpPr>
      <p:grpSpPr>
        <a:xfrm>
          <a:off x="0" y="0"/>
          <a:ext cx="0" cy="0"/>
          <a:chOff x="0" y="0"/>
          <a:chExt cx="0" cy="0"/>
        </a:xfrm>
      </p:grpSpPr>
      <p:pic>
        <p:nvPicPr>
          <p:cNvPr id="1722" name="Google Shape;1722;g29ef27cfddd_0_1435"/>
          <p:cNvPicPr preferRelativeResize="0"/>
          <p:nvPr/>
        </p:nvPicPr>
        <p:blipFill>
          <a:blip r:embed="rId3">
            <a:alphaModFix/>
          </a:blip>
          <a:stretch>
            <a:fillRect/>
          </a:stretch>
        </p:blipFill>
        <p:spPr>
          <a:xfrm>
            <a:off x="1462075" y="152400"/>
            <a:ext cx="6219861" cy="483870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26" name="Shape 1726"/>
        <p:cNvGrpSpPr/>
        <p:nvPr/>
      </p:nvGrpSpPr>
      <p:grpSpPr>
        <a:xfrm>
          <a:off x="0" y="0"/>
          <a:ext cx="0" cy="0"/>
          <a:chOff x="0" y="0"/>
          <a:chExt cx="0" cy="0"/>
        </a:xfrm>
      </p:grpSpPr>
      <p:pic>
        <p:nvPicPr>
          <p:cNvPr id="1727" name="Google Shape;1727;g29ef27cfddd_0_1446"/>
          <p:cNvPicPr preferRelativeResize="0"/>
          <p:nvPr/>
        </p:nvPicPr>
        <p:blipFill>
          <a:blip r:embed="rId3">
            <a:alphaModFix/>
          </a:blip>
          <a:stretch>
            <a:fillRect/>
          </a:stretch>
        </p:blipFill>
        <p:spPr>
          <a:xfrm>
            <a:off x="1879925" y="152400"/>
            <a:ext cx="5384156" cy="4838702"/>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1" name="Shape 1731"/>
        <p:cNvGrpSpPr/>
        <p:nvPr/>
      </p:nvGrpSpPr>
      <p:grpSpPr>
        <a:xfrm>
          <a:off x="0" y="0"/>
          <a:ext cx="0" cy="0"/>
          <a:chOff x="0" y="0"/>
          <a:chExt cx="0" cy="0"/>
        </a:xfrm>
      </p:grpSpPr>
      <p:sp>
        <p:nvSpPr>
          <p:cNvPr id="1732" name="Google Shape;1732;g29ef27cfddd_0_149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Realisation</a:t>
            </a:r>
            <a:endParaRPr>
              <a:solidFill>
                <a:schemeClr val="accent1"/>
              </a:solidFill>
              <a:latin typeface="Spectral"/>
              <a:ea typeface="Spectral"/>
              <a:cs typeface="Spectral"/>
              <a:sym typeface="Spectral"/>
            </a:endParaRPr>
          </a:p>
        </p:txBody>
      </p:sp>
      <p:sp>
        <p:nvSpPr>
          <p:cNvPr id="1733" name="Google Shape;1733;g29ef27cfddd_0_1492"/>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Why this code doesnt work, if i remove </a:t>
            </a:r>
            <a:r>
              <a:rPr lang="ru">
                <a:latin typeface="Lexend"/>
                <a:ea typeface="Lexend"/>
                <a:cs typeface="Lexend"/>
                <a:sym typeface="Lexend"/>
              </a:rPr>
              <a:t>string</a:t>
            </a:r>
            <a:r>
              <a:rPr lang="ru">
                <a:latin typeface="Lexend"/>
                <a:ea typeface="Lexend"/>
                <a:cs typeface="Lexend"/>
                <a:sym typeface="Lexend"/>
              </a:rPr>
              <a:t> with reserve.</a:t>
            </a:r>
            <a:endParaRPr>
              <a:latin typeface="Lexend"/>
              <a:ea typeface="Lexend"/>
              <a:cs typeface="Lexend"/>
              <a:sym typeface="Lexend"/>
            </a:endParaRPr>
          </a:p>
        </p:txBody>
      </p:sp>
      <p:cxnSp>
        <p:nvCxnSpPr>
          <p:cNvPr id="1734" name="Google Shape;1734;g29ef27cfddd_0_1492"/>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8" name="Shape 1738"/>
        <p:cNvGrpSpPr/>
        <p:nvPr/>
      </p:nvGrpSpPr>
      <p:grpSpPr>
        <a:xfrm>
          <a:off x="0" y="0"/>
          <a:ext cx="0" cy="0"/>
          <a:chOff x="0" y="0"/>
          <a:chExt cx="0" cy="0"/>
        </a:xfrm>
      </p:grpSpPr>
      <p:sp>
        <p:nvSpPr>
          <p:cNvPr id="1739" name="Google Shape;1739;g292fd593872_0_5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All codes</a:t>
            </a:r>
            <a:endParaRPr>
              <a:solidFill>
                <a:schemeClr val="accent1"/>
              </a:solidFill>
              <a:latin typeface="Spectral"/>
              <a:ea typeface="Spectral"/>
              <a:cs typeface="Spectral"/>
              <a:sym typeface="Spectral"/>
            </a:endParaRPr>
          </a:p>
        </p:txBody>
      </p:sp>
      <p:sp>
        <p:nvSpPr>
          <p:cNvPr id="1740" name="Google Shape;1740;g292fd593872_0_548"/>
          <p:cNvSpPr txBox="1"/>
          <p:nvPr>
            <p:ph idx="1" type="body"/>
          </p:nvPr>
        </p:nvSpPr>
        <p:spPr>
          <a:xfrm>
            <a:off x="628650" y="1195223"/>
            <a:ext cx="7886700" cy="3948300"/>
          </a:xfrm>
          <a:prstGeom prst="rect">
            <a:avLst/>
          </a:prstGeom>
          <a:noFill/>
          <a:ln>
            <a:noFill/>
          </a:ln>
        </p:spPr>
        <p:txBody>
          <a:bodyPr anchorCtr="0" anchor="t" bIns="34275" lIns="68575" spcFirstLastPara="1" rIns="68575" wrap="square" tIns="34275">
            <a:normAutofit/>
          </a:bodyPr>
          <a:lstStyle/>
          <a:p>
            <a:pPr indent="0" lvl="0" marL="457200" rtl="0" algn="ctr">
              <a:lnSpc>
                <a:spcPct val="150000"/>
              </a:lnSpc>
              <a:spcBef>
                <a:spcPts val="800"/>
              </a:spcBef>
              <a:spcAft>
                <a:spcPts val="0"/>
              </a:spcAft>
              <a:buClr>
                <a:schemeClr val="dk1"/>
              </a:buClr>
              <a:buSzPts val="1400"/>
              <a:buFont typeface="Arial"/>
              <a:buNone/>
            </a:pPr>
            <a:r>
              <a:rPr lang="ru" sz="2000">
                <a:latin typeface="Lexend"/>
                <a:ea typeface="Lexend"/>
                <a:cs typeface="Lexend"/>
                <a:sym typeface="Lexend"/>
              </a:rPr>
              <a:t>Trie, pointers, </a:t>
            </a:r>
            <a:r>
              <a:rPr lang="ru" sz="2000">
                <a:latin typeface="Lexend"/>
                <a:ea typeface="Lexend"/>
                <a:cs typeface="Lexend"/>
                <a:sym typeface="Lexend"/>
              </a:rPr>
              <a:t>map</a:t>
            </a:r>
            <a:r>
              <a:rPr lang="ru" sz="2000">
                <a:latin typeface="Lexend"/>
                <a:ea typeface="Lexend"/>
                <a:cs typeface="Lexend"/>
                <a:sym typeface="Lexend"/>
              </a:rPr>
              <a:t> - </a:t>
            </a:r>
            <a:r>
              <a:rPr lang="ru" sz="2000" u="sng">
                <a:solidFill>
                  <a:schemeClr val="hlink"/>
                </a:solidFill>
                <a:latin typeface="Lexend"/>
                <a:ea typeface="Lexend"/>
                <a:cs typeface="Lexend"/>
                <a:sym typeface="Lexend"/>
                <a:hlinkClick r:id="rId3"/>
              </a:rPr>
              <a:t>https://ideone.com/RpnxtT</a:t>
            </a:r>
            <a:endParaRPr sz="2000">
              <a:latin typeface="Lexend"/>
              <a:ea typeface="Lexend"/>
              <a:cs typeface="Lexend"/>
              <a:sym typeface="Lexend"/>
            </a:endParaRPr>
          </a:p>
          <a:p>
            <a:pPr indent="0" lvl="0" marL="457200" rtl="0" algn="ctr">
              <a:lnSpc>
                <a:spcPct val="150000"/>
              </a:lnSpc>
              <a:spcBef>
                <a:spcPts val="800"/>
              </a:spcBef>
              <a:spcAft>
                <a:spcPts val="0"/>
              </a:spcAft>
              <a:buClr>
                <a:schemeClr val="dk1"/>
              </a:buClr>
              <a:buSzPts val="1400"/>
              <a:buFont typeface="Arial"/>
              <a:buNone/>
            </a:pPr>
            <a:r>
              <a:rPr lang="ru" sz="2000">
                <a:latin typeface="Lexend"/>
                <a:ea typeface="Lexend"/>
                <a:cs typeface="Lexend"/>
                <a:sym typeface="Lexend"/>
              </a:rPr>
              <a:t>Trie, pointers, array - </a:t>
            </a:r>
            <a:r>
              <a:rPr lang="ru" sz="2000">
                <a:latin typeface="Lexend"/>
                <a:ea typeface="Lexend"/>
                <a:cs typeface="Lexend"/>
                <a:sym typeface="Lexend"/>
              </a:rPr>
              <a:t>https://ideone.com/1lOBT8</a:t>
            </a:r>
            <a:endParaRPr sz="2000">
              <a:latin typeface="Lexend"/>
              <a:ea typeface="Lexend"/>
              <a:cs typeface="Lexend"/>
              <a:sym typeface="Lexend"/>
            </a:endParaRPr>
          </a:p>
          <a:p>
            <a:pPr indent="0" lvl="0" marL="457200" rtl="0" algn="ctr">
              <a:lnSpc>
                <a:spcPct val="150000"/>
              </a:lnSpc>
              <a:spcBef>
                <a:spcPts val="800"/>
              </a:spcBef>
              <a:spcAft>
                <a:spcPts val="0"/>
              </a:spcAft>
              <a:buClr>
                <a:schemeClr val="dk1"/>
              </a:buClr>
              <a:buSzPts val="1400"/>
              <a:buFont typeface="Arial"/>
              <a:buNone/>
            </a:pPr>
            <a:r>
              <a:rPr lang="ru" sz="2000">
                <a:latin typeface="Lexend"/>
                <a:ea typeface="Lexend"/>
                <a:cs typeface="Lexend"/>
                <a:sym typeface="Lexend"/>
              </a:rPr>
              <a:t>Trie, vector, array - </a:t>
            </a:r>
            <a:r>
              <a:rPr lang="ru" sz="2000" u="sng">
                <a:solidFill>
                  <a:schemeClr val="hlink"/>
                </a:solidFill>
                <a:latin typeface="Lexend"/>
                <a:ea typeface="Lexend"/>
                <a:cs typeface="Lexend"/>
                <a:sym typeface="Lexend"/>
                <a:hlinkClick r:id="rId4"/>
              </a:rPr>
              <a:t>https://ideone.com/MyaFAC</a:t>
            </a:r>
            <a:endParaRPr sz="2000">
              <a:latin typeface="Lexend"/>
              <a:ea typeface="Lexend"/>
              <a:cs typeface="Lexend"/>
              <a:sym typeface="Lexend"/>
            </a:endParaRPr>
          </a:p>
          <a:p>
            <a:pPr indent="0" lvl="0" marL="457200" rtl="0" algn="ctr">
              <a:lnSpc>
                <a:spcPct val="150000"/>
              </a:lnSpc>
              <a:spcBef>
                <a:spcPts val="800"/>
              </a:spcBef>
              <a:spcAft>
                <a:spcPts val="0"/>
              </a:spcAft>
              <a:buClr>
                <a:schemeClr val="dk1"/>
              </a:buClr>
              <a:buSzPts val="1400"/>
              <a:buFont typeface="Arial"/>
              <a:buNone/>
            </a:pPr>
            <a:r>
              <a:rPr lang="ru" sz="2000">
                <a:latin typeface="Lexend"/>
                <a:ea typeface="Lexend"/>
                <a:cs typeface="Lexend"/>
                <a:sym typeface="Lexend"/>
              </a:rPr>
              <a:t>Trie, vector, map - </a:t>
            </a:r>
            <a:r>
              <a:rPr lang="ru" sz="2000" u="sng">
                <a:solidFill>
                  <a:schemeClr val="hlink"/>
                </a:solidFill>
                <a:latin typeface="Lexend"/>
                <a:ea typeface="Lexend"/>
                <a:cs typeface="Lexend"/>
                <a:sym typeface="Lexend"/>
                <a:hlinkClick r:id="rId5"/>
              </a:rPr>
              <a:t>https://ideone.com/eUJ6sD</a:t>
            </a:r>
            <a:endParaRPr sz="2000">
              <a:latin typeface="Lexend"/>
              <a:ea typeface="Lexend"/>
              <a:cs typeface="Lexend"/>
              <a:sym typeface="Lexend"/>
            </a:endParaRPr>
          </a:p>
          <a:p>
            <a:pPr indent="0" lvl="0" marL="457200" rtl="0" algn="ctr">
              <a:lnSpc>
                <a:spcPct val="150000"/>
              </a:lnSpc>
              <a:spcBef>
                <a:spcPts val="800"/>
              </a:spcBef>
              <a:spcAft>
                <a:spcPts val="0"/>
              </a:spcAft>
              <a:buClr>
                <a:schemeClr val="dk1"/>
              </a:buClr>
              <a:buSzPts val="1400"/>
              <a:buFont typeface="Arial"/>
              <a:buNone/>
            </a:pPr>
            <a:r>
              <a:rPr lang="ru" sz="2000">
                <a:latin typeface="Lexend"/>
                <a:ea typeface="Lexend"/>
                <a:cs typeface="Lexend"/>
                <a:sym typeface="Lexend"/>
              </a:rPr>
              <a:t>aho - https://ideone.com/Skfp23</a:t>
            </a:r>
            <a:endParaRPr sz="2000">
              <a:latin typeface="Lexend"/>
              <a:ea typeface="Lexend"/>
              <a:cs typeface="Lexend"/>
              <a:sym typeface="Lexend"/>
            </a:endParaRPr>
          </a:p>
          <a:p>
            <a:pPr indent="0" lvl="0" marL="457200" rtl="0" algn="ctr">
              <a:lnSpc>
                <a:spcPct val="150000"/>
              </a:lnSpc>
              <a:spcBef>
                <a:spcPts val="800"/>
              </a:spcBef>
              <a:spcAft>
                <a:spcPts val="0"/>
              </a:spcAft>
              <a:buClr>
                <a:schemeClr val="dk1"/>
              </a:buClr>
              <a:buSzPts val="1400"/>
              <a:buFont typeface="Arial"/>
              <a:buNone/>
            </a:pPr>
            <a:r>
              <a:t/>
            </a:r>
            <a:endParaRPr sz="2000">
              <a:latin typeface="Lexend"/>
              <a:ea typeface="Lexend"/>
              <a:cs typeface="Lexend"/>
              <a:sym typeface="Lexend"/>
            </a:endParaRPr>
          </a:p>
        </p:txBody>
      </p:sp>
      <p:cxnSp>
        <p:nvCxnSpPr>
          <p:cNvPr id="1741" name="Google Shape;1741;g292fd593872_0_548"/>
          <p:cNvCxnSpPr/>
          <p:nvPr/>
        </p:nvCxnSpPr>
        <p:spPr>
          <a:xfrm flipH="1" rot="10800000">
            <a:off x="100350" y="1186825"/>
            <a:ext cx="8943300" cy="840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6" name="Shape 216"/>
        <p:cNvGrpSpPr/>
        <p:nvPr/>
      </p:nvGrpSpPr>
      <p:grpSpPr>
        <a:xfrm>
          <a:off x="0" y="0"/>
          <a:ext cx="0" cy="0"/>
          <a:chOff x="0" y="0"/>
          <a:chExt cx="0" cy="0"/>
        </a:xfrm>
      </p:grpSpPr>
      <p:sp>
        <p:nvSpPr>
          <p:cNvPr id="217" name="Google Shape;217;g29eedcc83f6_0_168"/>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8" name="Google Shape;218;g29eedcc83f6_0_168"/>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9" name="Google Shape;219;g29eedcc83f6_0_168"/>
          <p:cNvSpPr/>
          <p:nvPr/>
        </p:nvSpPr>
        <p:spPr>
          <a:xfrm>
            <a:off x="3594113" y="380006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0" name="Google Shape;220;g29eedcc83f6_0_168"/>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1" name="Google Shape;221;g29eedcc83f6_0_168"/>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22" name="Google Shape;222;g29eedcc83f6_0_168"/>
          <p:cNvCxnSpPr>
            <a:stCxn id="217" idx="5"/>
            <a:endCxn id="221"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223" name="Google Shape;223;g29eedcc83f6_0_168"/>
          <p:cNvCxnSpPr>
            <a:endCxn id="217"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224" name="Google Shape;224;g29eedcc83f6_0_168"/>
          <p:cNvCxnSpPr>
            <a:stCxn id="217" idx="4"/>
            <a:endCxn id="220" idx="0"/>
          </p:cNvCxnSpPr>
          <p:nvPr/>
        </p:nvCxnSpPr>
        <p:spPr>
          <a:xfrm>
            <a:off x="4566413" y="1343438"/>
            <a:ext cx="0" cy="1142100"/>
          </a:xfrm>
          <a:prstGeom prst="straightConnector1">
            <a:avLst/>
          </a:prstGeom>
          <a:noFill/>
          <a:ln cap="flat" cmpd="sng" w="38100">
            <a:solidFill>
              <a:schemeClr val="dk2"/>
            </a:solidFill>
            <a:prstDash val="solid"/>
            <a:round/>
            <a:headEnd len="sm" w="sm" type="none"/>
            <a:tailEnd len="sm" w="sm" type="none"/>
          </a:ln>
        </p:spPr>
      </p:cxnSp>
      <p:cxnSp>
        <p:nvCxnSpPr>
          <p:cNvPr id="225" name="Google Shape;225;g29eedcc83f6_0_168"/>
          <p:cNvCxnSpPr>
            <a:stCxn id="220" idx="4"/>
            <a:endCxn id="219" idx="0"/>
          </p:cNvCxnSpPr>
          <p:nvPr/>
        </p:nvCxnSpPr>
        <p:spPr>
          <a:xfrm flipH="1">
            <a:off x="3743813" y="2784513"/>
            <a:ext cx="822600" cy="1015500"/>
          </a:xfrm>
          <a:prstGeom prst="straightConnector1">
            <a:avLst/>
          </a:prstGeom>
          <a:noFill/>
          <a:ln cap="flat" cmpd="sng" w="38100">
            <a:solidFill>
              <a:schemeClr val="dk2"/>
            </a:solidFill>
            <a:prstDash val="solid"/>
            <a:round/>
            <a:headEnd len="sm" w="sm" type="none"/>
            <a:tailEnd len="sm" w="sm" type="none"/>
          </a:ln>
        </p:spPr>
      </p:cxnSp>
      <p:sp>
        <p:nvSpPr>
          <p:cNvPr id="226" name="Google Shape;226;g29eedcc83f6_0_168"/>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27" name="Google Shape;227;g29eedcc83f6_0_168"/>
          <p:cNvCxnSpPr>
            <a:stCxn id="220" idx="4"/>
            <a:endCxn id="226"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228" name="Google Shape;228;g29eedcc83f6_0_16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29" name="Google Shape;229;g29eedcc83f6_0_16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30" name="Google Shape;230;g29eedcc83f6_0_16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231" name="Google Shape;231;g29eedcc83f6_0_16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32" name="Google Shape;232;g29eedcc83f6_0_16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33" name="Google Shape;233;g29eedcc83f6_0_168"/>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ca</a:t>
            </a:r>
            <a:endParaRPr sz="21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7" name="Shape 237"/>
        <p:cNvGrpSpPr/>
        <p:nvPr/>
      </p:nvGrpSpPr>
      <p:grpSpPr>
        <a:xfrm>
          <a:off x="0" y="0"/>
          <a:ext cx="0" cy="0"/>
          <a:chOff x="0" y="0"/>
          <a:chExt cx="0" cy="0"/>
        </a:xfrm>
      </p:grpSpPr>
      <p:sp>
        <p:nvSpPr>
          <p:cNvPr id="238" name="Google Shape;238;g26207457016_0_2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Terminal vertices</a:t>
            </a:r>
            <a:endParaRPr>
              <a:solidFill>
                <a:schemeClr val="accent1"/>
              </a:solidFill>
              <a:latin typeface="Spectral"/>
              <a:ea typeface="Spectral"/>
              <a:cs typeface="Spectral"/>
              <a:sym typeface="Spectral"/>
            </a:endParaRPr>
          </a:p>
        </p:txBody>
      </p:sp>
      <p:sp>
        <p:nvSpPr>
          <p:cNvPr id="239" name="Google Shape;239;g26207457016_0_21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We will consider that some vertices are marked as terminal.</a:t>
            </a:r>
            <a:endParaRPr>
              <a:latin typeface="Lexend"/>
              <a:ea typeface="Lexend"/>
              <a:cs typeface="Lexend"/>
              <a:sym typeface="Lexend"/>
            </a:endParaRPr>
          </a:p>
          <a:p>
            <a:pPr indent="0" lvl="0" marL="0" rtl="0" algn="l">
              <a:lnSpc>
                <a:spcPct val="150000"/>
              </a:lnSpc>
              <a:spcBef>
                <a:spcPts val="800"/>
              </a:spcBef>
              <a:spcAft>
                <a:spcPts val="0"/>
              </a:spcAft>
              <a:buSzPts val="1100"/>
              <a:buNone/>
            </a:pPr>
            <a:r>
              <a:rPr lang="ru">
                <a:latin typeface="Lexend"/>
                <a:ea typeface="Lexend"/>
                <a:cs typeface="Lexend"/>
                <a:sym typeface="Lexend"/>
              </a:rPr>
              <a:t>Words that end at terminal vertices will be considered words from the dictionary.</a:t>
            </a:r>
            <a:endParaRPr>
              <a:latin typeface="Lexend"/>
              <a:ea typeface="Lexend"/>
              <a:cs typeface="Lexend"/>
              <a:sym typeface="Lexend"/>
            </a:endParaRPr>
          </a:p>
        </p:txBody>
      </p:sp>
      <p:cxnSp>
        <p:nvCxnSpPr>
          <p:cNvPr id="240" name="Google Shape;240;g26207457016_0_21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4" name="Shape 244"/>
        <p:cNvGrpSpPr/>
        <p:nvPr/>
      </p:nvGrpSpPr>
      <p:grpSpPr>
        <a:xfrm>
          <a:off x="0" y="0"/>
          <a:ext cx="0" cy="0"/>
          <a:chOff x="0" y="0"/>
          <a:chExt cx="0" cy="0"/>
        </a:xfrm>
      </p:grpSpPr>
      <p:sp>
        <p:nvSpPr>
          <p:cNvPr id="245" name="Google Shape;245;g29eedcc83f6_0_188"/>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g29eedcc83f6_0_188"/>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7" name="Google Shape;247;g29eedcc83f6_0_188"/>
          <p:cNvSpPr/>
          <p:nvPr/>
        </p:nvSpPr>
        <p:spPr>
          <a:xfrm>
            <a:off x="3594113" y="3800063"/>
            <a:ext cx="299100" cy="299100"/>
          </a:xfrm>
          <a:prstGeom prst="ellipse">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8" name="Google Shape;248;g29eedcc83f6_0_188"/>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9" name="Google Shape;249;g29eedcc83f6_0_188"/>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50" name="Google Shape;250;g29eedcc83f6_0_188"/>
          <p:cNvCxnSpPr>
            <a:stCxn id="245" idx="5"/>
            <a:endCxn id="249"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g29eedcc83f6_0_188"/>
          <p:cNvCxnSpPr>
            <a:endCxn id="245"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252" name="Google Shape;252;g29eedcc83f6_0_188"/>
          <p:cNvCxnSpPr>
            <a:stCxn id="245" idx="4"/>
            <a:endCxn id="248"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253" name="Google Shape;253;g29eedcc83f6_0_188"/>
          <p:cNvCxnSpPr>
            <a:stCxn id="248" idx="4"/>
            <a:endCxn id="247"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254" name="Google Shape;254;g29eedcc83f6_0_188"/>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55" name="Google Shape;255;g29eedcc83f6_0_188"/>
          <p:cNvCxnSpPr>
            <a:stCxn id="248" idx="4"/>
            <a:endCxn id="254"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256" name="Google Shape;256;g29eedcc83f6_0_18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57" name="Google Shape;257;g29eedcc83f6_0_18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58" name="Google Shape;258;g29eedcc83f6_0_18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259" name="Google Shape;259;g29eedcc83f6_0_18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60" name="Google Shape;260;g29eedcc83f6_0_18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61" name="Google Shape;261;g29eedcc83f6_0_188"/>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a:t>
            </a:r>
            <a:endParaRPr sz="2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5" name="Shape 265"/>
        <p:cNvGrpSpPr/>
        <p:nvPr/>
      </p:nvGrpSpPr>
      <p:grpSpPr>
        <a:xfrm>
          <a:off x="0" y="0"/>
          <a:ext cx="0" cy="0"/>
          <a:chOff x="0" y="0"/>
          <a:chExt cx="0" cy="0"/>
        </a:xfrm>
      </p:grpSpPr>
      <p:sp>
        <p:nvSpPr>
          <p:cNvPr id="266" name="Google Shape;266;g29eedcc83f6_0_20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What we can now?</a:t>
            </a:r>
            <a:endParaRPr>
              <a:solidFill>
                <a:schemeClr val="accent1"/>
              </a:solidFill>
              <a:latin typeface="Spectral"/>
              <a:ea typeface="Spectral"/>
              <a:cs typeface="Spectral"/>
              <a:sym typeface="Spectral"/>
            </a:endParaRPr>
          </a:p>
        </p:txBody>
      </p:sp>
      <p:sp>
        <p:nvSpPr>
          <p:cNvPr id="267" name="Google Shape;267;g29eedcc83f6_0_20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SzPts val="1100"/>
              <a:buNone/>
            </a:pPr>
            <a:r>
              <a:rPr lang="ru">
                <a:latin typeface="Lexend"/>
                <a:ea typeface="Lexend"/>
                <a:cs typeface="Lexend"/>
                <a:sym typeface="Lexend"/>
              </a:rPr>
              <a:t>Now we are able to check if a string is in the set, add it to the set, or remove it from the set in O(length(string)) time.</a:t>
            </a:r>
            <a:endParaRPr>
              <a:latin typeface="Lexend"/>
              <a:ea typeface="Lexend"/>
              <a:cs typeface="Lexend"/>
              <a:sym typeface="Lexend"/>
            </a:endParaRPr>
          </a:p>
        </p:txBody>
      </p:sp>
      <p:cxnSp>
        <p:nvCxnSpPr>
          <p:cNvPr id="268" name="Google Shape;268;g29eedcc83f6_0_20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sp>
        <p:nvSpPr>
          <p:cNvPr id="273" name="Google Shape;273;g29eedcc83f6_0_2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What we can now?</a:t>
            </a:r>
            <a:endParaRPr>
              <a:solidFill>
                <a:schemeClr val="accent1"/>
              </a:solidFill>
              <a:latin typeface="Spectral"/>
              <a:ea typeface="Spectral"/>
              <a:cs typeface="Spectral"/>
              <a:sym typeface="Spectral"/>
            </a:endParaRPr>
          </a:p>
        </p:txBody>
      </p:sp>
      <p:sp>
        <p:nvSpPr>
          <p:cNvPr id="274" name="Google Shape;274;g29eedcc83f6_0_23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SzPts val="1100"/>
              <a:buNone/>
            </a:pPr>
            <a:r>
              <a:rPr lang="ru">
                <a:latin typeface="Lexend"/>
                <a:ea typeface="Lexend"/>
                <a:cs typeface="Lexend"/>
                <a:sym typeface="Lexend"/>
              </a:rPr>
              <a:t>Also, for example, we can find all strings in the set by simply performing a DFS (depth-first search) on the trie.</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It will works for O(sum_length) time.</a:t>
            </a:r>
            <a:endParaRPr>
              <a:latin typeface="Lexend"/>
              <a:ea typeface="Lexend"/>
              <a:cs typeface="Lexend"/>
              <a:sym typeface="Lexend"/>
            </a:endParaRPr>
          </a:p>
          <a:p>
            <a:pPr indent="0" lvl="0" marL="0" rtl="0" algn="l">
              <a:lnSpc>
                <a:spcPct val="150000"/>
              </a:lnSpc>
              <a:spcBef>
                <a:spcPts val="800"/>
              </a:spcBef>
              <a:spcAft>
                <a:spcPts val="0"/>
              </a:spcAft>
              <a:buSzPts val="1100"/>
              <a:buNone/>
            </a:pPr>
            <a:r>
              <a:t/>
            </a:r>
            <a:endParaRPr>
              <a:latin typeface="Lexend"/>
              <a:ea typeface="Lexend"/>
              <a:cs typeface="Lexend"/>
              <a:sym typeface="Lexend"/>
            </a:endParaRPr>
          </a:p>
        </p:txBody>
      </p:sp>
      <p:cxnSp>
        <p:nvCxnSpPr>
          <p:cNvPr id="275" name="Google Shape;275;g29eedcc83f6_0_23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9" name="Shape 279"/>
        <p:cNvGrpSpPr/>
        <p:nvPr/>
      </p:nvGrpSpPr>
      <p:grpSpPr>
        <a:xfrm>
          <a:off x="0" y="0"/>
          <a:ext cx="0" cy="0"/>
          <a:chOff x="0" y="0"/>
          <a:chExt cx="0" cy="0"/>
        </a:xfrm>
      </p:grpSpPr>
      <p:sp>
        <p:nvSpPr>
          <p:cNvPr id="280" name="Google Shape;280;g29eedcc83f6_0_244"/>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1" name="Google Shape;281;g29eedcc83f6_0_244"/>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g29eedcc83f6_0_244"/>
          <p:cNvSpPr/>
          <p:nvPr/>
        </p:nvSpPr>
        <p:spPr>
          <a:xfrm>
            <a:off x="3594113" y="3800063"/>
            <a:ext cx="299100" cy="299100"/>
          </a:xfrm>
          <a:prstGeom prst="ellipse">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3" name="Google Shape;283;g29eedcc83f6_0_244"/>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g29eedcc83f6_0_244"/>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85" name="Google Shape;285;g29eedcc83f6_0_244"/>
          <p:cNvCxnSpPr>
            <a:stCxn id="280" idx="5"/>
            <a:endCxn id="284"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g29eedcc83f6_0_244"/>
          <p:cNvCxnSpPr>
            <a:endCxn id="280"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287" name="Google Shape;287;g29eedcc83f6_0_244"/>
          <p:cNvCxnSpPr>
            <a:stCxn id="280" idx="4"/>
            <a:endCxn id="283"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g29eedcc83f6_0_244"/>
          <p:cNvCxnSpPr>
            <a:stCxn id="283" idx="4"/>
            <a:endCxn id="282"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289" name="Google Shape;289;g29eedcc83f6_0_244"/>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290" name="Google Shape;290;g29eedcc83f6_0_244"/>
          <p:cNvCxnSpPr>
            <a:stCxn id="283" idx="4"/>
            <a:endCxn id="289"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291" name="Google Shape;291;g29eedcc83f6_0_244"/>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92" name="Google Shape;292;g29eedcc83f6_0_244"/>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93" name="Google Shape;293;g29eedcc83f6_0_244"/>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294" name="Google Shape;294;g29eedcc83f6_0_244"/>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295" name="Google Shape;295;g29eedcc83f6_0_244"/>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296" name="Google Shape;296;g29eedcc83f6_0_244"/>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0" name="Shape 300"/>
        <p:cNvGrpSpPr/>
        <p:nvPr/>
      </p:nvGrpSpPr>
      <p:grpSpPr>
        <a:xfrm>
          <a:off x="0" y="0"/>
          <a:ext cx="0" cy="0"/>
          <a:chOff x="0" y="0"/>
          <a:chExt cx="0" cy="0"/>
        </a:xfrm>
      </p:grpSpPr>
      <p:sp>
        <p:nvSpPr>
          <p:cNvPr id="301" name="Google Shape;301;g29eedcc83f6_0_264"/>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g29eedcc83f6_0_264"/>
          <p:cNvSpPr/>
          <p:nvPr/>
        </p:nvSpPr>
        <p:spPr>
          <a:xfrm>
            <a:off x="3084888" y="21863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g29eedcc83f6_0_264"/>
          <p:cNvSpPr/>
          <p:nvPr/>
        </p:nvSpPr>
        <p:spPr>
          <a:xfrm>
            <a:off x="3594113" y="3800063"/>
            <a:ext cx="299100" cy="299100"/>
          </a:xfrm>
          <a:prstGeom prst="ellipse">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9eedcc83f6_0_264"/>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g29eedcc83f6_0_264"/>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06" name="Google Shape;306;g29eedcc83f6_0_264"/>
          <p:cNvCxnSpPr>
            <a:stCxn id="301" idx="5"/>
            <a:endCxn id="305"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307" name="Google Shape;307;g29eedcc83f6_0_264"/>
          <p:cNvCxnSpPr>
            <a:endCxn id="301"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308" name="Google Shape;308;g29eedcc83f6_0_264"/>
          <p:cNvCxnSpPr>
            <a:stCxn id="301" idx="4"/>
            <a:endCxn id="304"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g29eedcc83f6_0_264"/>
          <p:cNvCxnSpPr>
            <a:stCxn id="304" idx="4"/>
            <a:endCxn id="303"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310" name="Google Shape;310;g29eedcc83f6_0_264"/>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11" name="Google Shape;311;g29eedcc83f6_0_264"/>
          <p:cNvCxnSpPr>
            <a:stCxn id="304" idx="4"/>
            <a:endCxn id="310"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312" name="Google Shape;312;g29eedcc83f6_0_264"/>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13" name="Google Shape;313;g29eedcc83f6_0_264"/>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14" name="Google Shape;314;g29eedcc83f6_0_264"/>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315" name="Google Shape;315;g29eedcc83f6_0_264"/>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16" name="Google Shape;316;g29eedcc83f6_0_264"/>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17" name="Google Shape;317;g29eedcc83f6_0_264"/>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318" name="Google Shape;318;g29eedcc83f6_0_264"/>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string = a</a:t>
            </a:r>
            <a:endParaRPr sz="2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g29eedcc83f6_0_284"/>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4" name="Google Shape;324;g29eedcc83f6_0_284"/>
          <p:cNvSpPr/>
          <p:nvPr/>
        </p:nvSpPr>
        <p:spPr>
          <a:xfrm>
            <a:off x="3084888" y="21863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 name="Google Shape;325;g29eedcc83f6_0_284"/>
          <p:cNvSpPr/>
          <p:nvPr/>
        </p:nvSpPr>
        <p:spPr>
          <a:xfrm>
            <a:off x="3594113" y="3800063"/>
            <a:ext cx="299100" cy="299100"/>
          </a:xfrm>
          <a:prstGeom prst="ellipse">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g29eedcc83f6_0_284"/>
          <p:cNvSpPr/>
          <p:nvPr/>
        </p:nvSpPr>
        <p:spPr>
          <a:xfrm>
            <a:off x="4416863" y="24854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9eedcc83f6_0_284"/>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28" name="Google Shape;328;g29eedcc83f6_0_284"/>
          <p:cNvCxnSpPr>
            <a:stCxn id="323" idx="5"/>
            <a:endCxn id="327"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329" name="Google Shape;329;g29eedcc83f6_0_284"/>
          <p:cNvCxnSpPr>
            <a:endCxn id="323"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330" name="Google Shape;330;g29eedcc83f6_0_284"/>
          <p:cNvCxnSpPr>
            <a:stCxn id="323" idx="4"/>
            <a:endCxn id="326"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331" name="Google Shape;331;g29eedcc83f6_0_284"/>
          <p:cNvCxnSpPr>
            <a:stCxn id="326" idx="4"/>
            <a:endCxn id="325"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332" name="Google Shape;332;g29eedcc83f6_0_284"/>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33" name="Google Shape;333;g29eedcc83f6_0_284"/>
          <p:cNvCxnSpPr>
            <a:stCxn id="326" idx="4"/>
            <a:endCxn id="332"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334" name="Google Shape;334;g29eedcc83f6_0_284"/>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35" name="Google Shape;335;g29eedcc83f6_0_284"/>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36" name="Google Shape;336;g29eedcc83f6_0_284"/>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337" name="Google Shape;337;g29eedcc83f6_0_284"/>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38" name="Google Shape;338;g29eedcc83f6_0_284"/>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39" name="Google Shape;339;g29eedcc83f6_0_284"/>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string = c</a:t>
            </a:r>
            <a:endParaRPr sz="2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g25e413973fb_0_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Task</a:t>
            </a:r>
            <a:endParaRPr>
              <a:solidFill>
                <a:schemeClr val="accent1"/>
              </a:solidFill>
              <a:latin typeface="Spectral"/>
              <a:ea typeface="Spectral"/>
              <a:cs typeface="Spectral"/>
              <a:sym typeface="Spectral"/>
            </a:endParaRPr>
          </a:p>
        </p:txBody>
      </p:sp>
      <p:sp>
        <p:nvSpPr>
          <p:cNvPr id="141" name="Google Shape;141;g25e413973fb_0_12"/>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Let's imagine the following task: we have a set of strings, and we need to support three types of queries:</a:t>
            </a:r>
            <a:endParaRPr>
              <a:latin typeface="Lexend"/>
              <a:ea typeface="Lexend"/>
              <a:cs typeface="Lexend"/>
              <a:sym typeface="Lexend"/>
            </a:endParaRPr>
          </a:p>
          <a:p>
            <a:pPr indent="-317500" lvl="0" marL="457200" rtl="0" algn="l">
              <a:lnSpc>
                <a:spcPct val="150000"/>
              </a:lnSpc>
              <a:spcBef>
                <a:spcPts val="800"/>
              </a:spcBef>
              <a:spcAft>
                <a:spcPts val="0"/>
              </a:spcAft>
              <a:buSzPts val="1400"/>
              <a:buFont typeface="Lexend"/>
              <a:buAutoNum type="arabicParenR"/>
            </a:pPr>
            <a:r>
              <a:rPr lang="ru">
                <a:latin typeface="Lexend"/>
                <a:ea typeface="Lexend"/>
                <a:cs typeface="Lexend"/>
                <a:sym typeface="Lexend"/>
              </a:rPr>
              <a:t>Add a string to the set</a:t>
            </a:r>
            <a:endParaRPr>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arenR"/>
            </a:pPr>
            <a:r>
              <a:rPr lang="ru">
                <a:latin typeface="Lexend"/>
                <a:ea typeface="Lexend"/>
                <a:cs typeface="Lexend"/>
                <a:sym typeface="Lexend"/>
              </a:rPr>
              <a:t>Remove a string from the set</a:t>
            </a:r>
            <a:endParaRPr>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arenR"/>
            </a:pPr>
            <a:r>
              <a:rPr lang="ru">
                <a:latin typeface="Lexend"/>
                <a:ea typeface="Lexend"/>
                <a:cs typeface="Lexend"/>
                <a:sym typeface="Lexend"/>
              </a:rPr>
              <a:t>Check if a string is in the set.</a:t>
            </a:r>
            <a:endParaRPr>
              <a:latin typeface="Lexend"/>
              <a:ea typeface="Lexend"/>
              <a:cs typeface="Lexend"/>
              <a:sym typeface="Lexend"/>
            </a:endParaRPr>
          </a:p>
        </p:txBody>
      </p:sp>
      <p:cxnSp>
        <p:nvCxnSpPr>
          <p:cNvPr id="142" name="Google Shape;142;g25e413973fb_0_12"/>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3" name="Shape 343"/>
        <p:cNvGrpSpPr/>
        <p:nvPr/>
      </p:nvGrpSpPr>
      <p:grpSpPr>
        <a:xfrm>
          <a:off x="0" y="0"/>
          <a:ext cx="0" cy="0"/>
          <a:chOff x="0" y="0"/>
          <a:chExt cx="0" cy="0"/>
        </a:xfrm>
      </p:grpSpPr>
      <p:sp>
        <p:nvSpPr>
          <p:cNvPr id="344" name="Google Shape;344;g29eedcc83f6_0_305"/>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5" name="Google Shape;345;g29eedcc83f6_0_305"/>
          <p:cNvSpPr/>
          <p:nvPr/>
        </p:nvSpPr>
        <p:spPr>
          <a:xfrm>
            <a:off x="3084888" y="21863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6" name="Google Shape;346;g29eedcc83f6_0_305"/>
          <p:cNvSpPr/>
          <p:nvPr/>
        </p:nvSpPr>
        <p:spPr>
          <a:xfrm>
            <a:off x="3594113" y="3800063"/>
            <a:ext cx="299100" cy="2991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7" name="Google Shape;347;g29eedcc83f6_0_305"/>
          <p:cNvSpPr/>
          <p:nvPr/>
        </p:nvSpPr>
        <p:spPr>
          <a:xfrm>
            <a:off x="4416863" y="24854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8" name="Google Shape;348;g29eedcc83f6_0_305"/>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49" name="Google Shape;349;g29eedcc83f6_0_305"/>
          <p:cNvCxnSpPr>
            <a:stCxn id="344" idx="5"/>
            <a:endCxn id="348"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350" name="Google Shape;350;g29eedcc83f6_0_305"/>
          <p:cNvCxnSpPr>
            <a:endCxn id="344"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351" name="Google Shape;351;g29eedcc83f6_0_305"/>
          <p:cNvCxnSpPr>
            <a:stCxn id="344" idx="4"/>
            <a:endCxn id="347"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352" name="Google Shape;352;g29eedcc83f6_0_305"/>
          <p:cNvCxnSpPr>
            <a:stCxn id="347" idx="4"/>
            <a:endCxn id="346"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353" name="Google Shape;353;g29eedcc83f6_0_305"/>
          <p:cNvSpPr/>
          <p:nvPr/>
        </p:nvSpPr>
        <p:spPr>
          <a:xfrm>
            <a:off x="5365851" y="3800063"/>
            <a:ext cx="299100" cy="299100"/>
          </a:xfrm>
          <a:prstGeom prst="ellipse">
            <a:avLst/>
          </a:prstGeom>
          <a:solidFill>
            <a:schemeClr val="lt2"/>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54" name="Google Shape;354;g29eedcc83f6_0_305"/>
          <p:cNvCxnSpPr>
            <a:stCxn id="347" idx="4"/>
            <a:endCxn id="353"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355" name="Google Shape;355;g29eedcc83f6_0_305"/>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56" name="Google Shape;356;g29eedcc83f6_0_305"/>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57" name="Google Shape;357;g29eedcc83f6_0_305"/>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358" name="Google Shape;358;g29eedcc83f6_0_305"/>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59" name="Google Shape;359;g29eedcc83f6_0_305"/>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60" name="Google Shape;360;g29eedcc83f6_0_305"/>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string = ca, cout &lt;&lt; ca;</a:t>
            </a:r>
            <a:endParaRPr sz="21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4" name="Shape 364"/>
        <p:cNvGrpSpPr/>
        <p:nvPr/>
      </p:nvGrpSpPr>
      <p:grpSpPr>
        <a:xfrm>
          <a:off x="0" y="0"/>
          <a:ext cx="0" cy="0"/>
          <a:chOff x="0" y="0"/>
          <a:chExt cx="0" cy="0"/>
        </a:xfrm>
      </p:grpSpPr>
      <p:sp>
        <p:nvSpPr>
          <p:cNvPr id="365" name="Google Shape;365;g29eedcc83f6_0_325"/>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6" name="Google Shape;366;g29eedcc83f6_0_325"/>
          <p:cNvSpPr/>
          <p:nvPr/>
        </p:nvSpPr>
        <p:spPr>
          <a:xfrm>
            <a:off x="3084888" y="21863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7" name="Google Shape;367;g29eedcc83f6_0_325"/>
          <p:cNvSpPr/>
          <p:nvPr/>
        </p:nvSpPr>
        <p:spPr>
          <a:xfrm>
            <a:off x="3594113" y="3800063"/>
            <a:ext cx="299100" cy="2991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g29eedcc83f6_0_325"/>
          <p:cNvSpPr/>
          <p:nvPr/>
        </p:nvSpPr>
        <p:spPr>
          <a:xfrm>
            <a:off x="4416863" y="24854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g29eedcc83f6_0_325"/>
          <p:cNvSpPr/>
          <p:nvPr/>
        </p:nvSpPr>
        <p:spPr>
          <a:xfrm>
            <a:off x="5760013" y="2186313"/>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70" name="Google Shape;370;g29eedcc83f6_0_325"/>
          <p:cNvCxnSpPr>
            <a:stCxn id="365" idx="5"/>
            <a:endCxn id="369"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371" name="Google Shape;371;g29eedcc83f6_0_325"/>
          <p:cNvCxnSpPr>
            <a:endCxn id="365"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372" name="Google Shape;372;g29eedcc83f6_0_325"/>
          <p:cNvCxnSpPr>
            <a:stCxn id="365" idx="4"/>
            <a:endCxn id="368"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373" name="Google Shape;373;g29eedcc83f6_0_325"/>
          <p:cNvCxnSpPr>
            <a:stCxn id="368" idx="4"/>
            <a:endCxn id="367"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374" name="Google Shape;374;g29eedcc83f6_0_325"/>
          <p:cNvSpPr/>
          <p:nvPr/>
        </p:nvSpPr>
        <p:spPr>
          <a:xfrm>
            <a:off x="5365851" y="380006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75" name="Google Shape;375;g29eedcc83f6_0_325"/>
          <p:cNvCxnSpPr>
            <a:stCxn id="368" idx="4"/>
            <a:endCxn id="374"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376" name="Google Shape;376;g29eedcc83f6_0_325"/>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77" name="Google Shape;377;g29eedcc83f6_0_325"/>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78" name="Google Shape;378;g29eedcc83f6_0_325"/>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379" name="Google Shape;379;g29eedcc83f6_0_325"/>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80" name="Google Shape;380;g29eedcc83f6_0_325"/>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81" name="Google Shape;381;g29eedcc83f6_0_325"/>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string = cb</a:t>
            </a:r>
            <a:endParaRPr sz="21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5" name="Shape 385"/>
        <p:cNvGrpSpPr/>
        <p:nvPr/>
      </p:nvGrpSpPr>
      <p:grpSpPr>
        <a:xfrm>
          <a:off x="0" y="0"/>
          <a:ext cx="0" cy="0"/>
          <a:chOff x="0" y="0"/>
          <a:chExt cx="0" cy="0"/>
        </a:xfrm>
      </p:grpSpPr>
      <p:sp>
        <p:nvSpPr>
          <p:cNvPr id="386" name="Google Shape;386;g29eedcc83f6_0_345"/>
          <p:cNvSpPr/>
          <p:nvPr/>
        </p:nvSpPr>
        <p:spPr>
          <a:xfrm>
            <a:off x="4416863" y="1044338"/>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7" name="Google Shape;387;g29eedcc83f6_0_345"/>
          <p:cNvSpPr/>
          <p:nvPr/>
        </p:nvSpPr>
        <p:spPr>
          <a:xfrm>
            <a:off x="3084888" y="21863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8" name="Google Shape;388;g29eedcc83f6_0_345"/>
          <p:cNvSpPr/>
          <p:nvPr/>
        </p:nvSpPr>
        <p:spPr>
          <a:xfrm>
            <a:off x="3594113" y="3800063"/>
            <a:ext cx="299100" cy="2991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9" name="Google Shape;389;g29eedcc83f6_0_345"/>
          <p:cNvSpPr/>
          <p:nvPr/>
        </p:nvSpPr>
        <p:spPr>
          <a:xfrm>
            <a:off x="4416863" y="248541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g29eedcc83f6_0_345"/>
          <p:cNvSpPr/>
          <p:nvPr/>
        </p:nvSpPr>
        <p:spPr>
          <a:xfrm>
            <a:off x="5760013" y="2186313"/>
            <a:ext cx="299100" cy="299100"/>
          </a:xfrm>
          <a:prstGeom prst="ellipse">
            <a:avLst/>
          </a:prstGeom>
          <a:solidFill>
            <a:schemeClr val="lt2"/>
          </a:solid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91" name="Google Shape;391;g29eedcc83f6_0_345"/>
          <p:cNvCxnSpPr>
            <a:stCxn id="386" idx="5"/>
            <a:endCxn id="39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392" name="Google Shape;392;g29eedcc83f6_0_345"/>
          <p:cNvCxnSpPr>
            <a:endCxn id="386"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393" name="Google Shape;393;g29eedcc83f6_0_345"/>
          <p:cNvCxnSpPr>
            <a:stCxn id="386" idx="4"/>
            <a:endCxn id="38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394" name="Google Shape;394;g29eedcc83f6_0_345"/>
          <p:cNvCxnSpPr>
            <a:stCxn id="389" idx="4"/>
            <a:endCxn id="38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395" name="Google Shape;395;g29eedcc83f6_0_345"/>
          <p:cNvSpPr/>
          <p:nvPr/>
        </p:nvSpPr>
        <p:spPr>
          <a:xfrm>
            <a:off x="5365851" y="3800063"/>
            <a:ext cx="299100" cy="299100"/>
          </a:xfrm>
          <a:prstGeom prst="ellipse">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396" name="Google Shape;396;g29eedcc83f6_0_345"/>
          <p:cNvCxnSpPr>
            <a:stCxn id="389" idx="4"/>
            <a:endCxn id="39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397" name="Google Shape;397;g29eedcc83f6_0_345"/>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398" name="Google Shape;398;g29eedcc83f6_0_345"/>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399" name="Google Shape;399;g29eedcc83f6_0_345"/>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400" name="Google Shape;400;g29eedcc83f6_0_345"/>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401" name="Google Shape;401;g29eedcc83f6_0_345"/>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402" name="Google Shape;402;g29eedcc83f6_0_345"/>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string = b, cout &lt;&lt; b</a:t>
            </a:r>
            <a:endParaRPr sz="21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6" name="Shape 406"/>
        <p:cNvGrpSpPr/>
        <p:nvPr/>
      </p:nvGrpSpPr>
      <p:grpSpPr>
        <a:xfrm>
          <a:off x="0" y="0"/>
          <a:ext cx="0" cy="0"/>
          <a:chOff x="0" y="0"/>
          <a:chExt cx="0" cy="0"/>
        </a:xfrm>
      </p:grpSpPr>
      <p:sp>
        <p:nvSpPr>
          <p:cNvPr id="407" name="Google Shape;407;g29eedcc83f6_0_2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How to implement?</a:t>
            </a:r>
            <a:endParaRPr>
              <a:solidFill>
                <a:schemeClr val="accent1"/>
              </a:solidFill>
              <a:latin typeface="Spectral"/>
              <a:ea typeface="Spectral"/>
              <a:cs typeface="Spectral"/>
              <a:sym typeface="Spectral"/>
            </a:endParaRPr>
          </a:p>
        </p:txBody>
      </p:sp>
      <p:sp>
        <p:nvSpPr>
          <p:cNvPr id="408" name="Google Shape;408;g29eedcc83f6_0_220"/>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How to generally implement such a structure.</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We will create a structure vertex, which in some form, will hold pairs {letter, reference to the vertex with an edge on that letter}.</a:t>
            </a:r>
            <a:endParaRPr>
              <a:latin typeface="Lexend"/>
              <a:ea typeface="Lexend"/>
              <a:cs typeface="Lexend"/>
              <a:sym typeface="Lexend"/>
            </a:endParaRPr>
          </a:p>
          <a:p>
            <a:pPr indent="0" lvl="0" marL="0" rtl="0" algn="l">
              <a:lnSpc>
                <a:spcPct val="150000"/>
              </a:lnSpc>
              <a:spcBef>
                <a:spcPts val="800"/>
              </a:spcBef>
              <a:spcAft>
                <a:spcPts val="0"/>
              </a:spcAft>
              <a:buSzPts val="1100"/>
              <a:buNone/>
            </a:pPr>
            <a:r>
              <a:t/>
            </a:r>
            <a:endParaRPr>
              <a:latin typeface="Lexend"/>
              <a:ea typeface="Lexend"/>
              <a:cs typeface="Lexend"/>
              <a:sym typeface="Lexend"/>
            </a:endParaRPr>
          </a:p>
        </p:txBody>
      </p:sp>
      <p:cxnSp>
        <p:nvCxnSpPr>
          <p:cNvPr id="409" name="Google Shape;409;g29eedcc83f6_0_220"/>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3" name="Shape 413"/>
        <p:cNvGrpSpPr/>
        <p:nvPr/>
      </p:nvGrpSpPr>
      <p:grpSpPr>
        <a:xfrm>
          <a:off x="0" y="0"/>
          <a:ext cx="0" cy="0"/>
          <a:chOff x="0" y="0"/>
          <a:chExt cx="0" cy="0"/>
        </a:xfrm>
      </p:grpSpPr>
      <p:sp>
        <p:nvSpPr>
          <p:cNvPr id="414" name="Google Shape;414;g29eedcc83f6_0_2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How to implement?</a:t>
            </a:r>
            <a:endParaRPr>
              <a:solidFill>
                <a:schemeClr val="accent1"/>
              </a:solidFill>
              <a:latin typeface="Spectral"/>
              <a:ea typeface="Spectral"/>
              <a:cs typeface="Spectral"/>
              <a:sym typeface="Spectral"/>
            </a:endParaRPr>
          </a:p>
        </p:txBody>
      </p:sp>
      <p:sp>
        <p:nvSpPr>
          <p:cNvPr id="415" name="Google Shape;415;g29eedcc83f6_0_226"/>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That is, we have an Interface vertex, which has methods like add_edge, which adds a pair {letter, reference to the vertex with an edge on that letter}.</a:t>
            </a:r>
            <a:endParaRPr>
              <a:latin typeface="Lexend"/>
              <a:ea typeface="Lexend"/>
              <a:cs typeface="Lexend"/>
              <a:sym typeface="Lexend"/>
            </a:endParaRPr>
          </a:p>
          <a:p>
            <a:pPr indent="0" lvl="0" marL="0" rtl="0" algn="l">
              <a:lnSpc>
                <a:spcPct val="150000"/>
              </a:lnSpc>
              <a:spcBef>
                <a:spcPts val="800"/>
              </a:spcBef>
              <a:spcAft>
                <a:spcPts val="0"/>
              </a:spcAft>
              <a:buSzPts val="1100"/>
              <a:buNone/>
            </a:pPr>
            <a:r>
              <a:rPr lang="ru">
                <a:latin typeface="Lexend"/>
                <a:ea typeface="Lexend"/>
                <a:cs typeface="Lexend"/>
                <a:sym typeface="Lexend"/>
              </a:rPr>
              <a:t>And some method go_by_letter, which takes the necessary pair and returns the vertex for that character.</a:t>
            </a:r>
            <a:endParaRPr>
              <a:latin typeface="Lexend"/>
              <a:ea typeface="Lexend"/>
              <a:cs typeface="Lexend"/>
              <a:sym typeface="Lexend"/>
            </a:endParaRPr>
          </a:p>
        </p:txBody>
      </p:sp>
      <p:cxnSp>
        <p:nvCxnSpPr>
          <p:cNvPr id="416" name="Google Shape;416;g29eedcc83f6_0_226"/>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0" name="Shape 420"/>
        <p:cNvGrpSpPr/>
        <p:nvPr/>
      </p:nvGrpSpPr>
      <p:grpSpPr>
        <a:xfrm>
          <a:off x="0" y="0"/>
          <a:ext cx="0" cy="0"/>
          <a:chOff x="0" y="0"/>
          <a:chExt cx="0" cy="0"/>
        </a:xfrm>
      </p:grpSpPr>
      <p:sp>
        <p:nvSpPr>
          <p:cNvPr id="421" name="Google Shape;421;g29eedcc83f6_0_2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How to implement?</a:t>
            </a:r>
            <a:endParaRPr>
              <a:solidFill>
                <a:schemeClr val="accent1"/>
              </a:solidFill>
              <a:latin typeface="Spectral"/>
              <a:ea typeface="Spectral"/>
              <a:cs typeface="Spectral"/>
              <a:sym typeface="Spectral"/>
            </a:endParaRPr>
          </a:p>
        </p:txBody>
      </p:sp>
      <p:sp>
        <p:nvSpPr>
          <p:cNvPr id="422" name="Google Shape;422;g29eedcc83f6_0_232"/>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150000"/>
              </a:lnSpc>
              <a:spcBef>
                <a:spcPts val="800"/>
              </a:spcBef>
              <a:spcAft>
                <a:spcPts val="0"/>
              </a:spcAft>
              <a:buNone/>
            </a:pPr>
            <a:r>
              <a:rPr lang="ru">
                <a:latin typeface="Lexend"/>
                <a:ea typeface="Lexend"/>
                <a:cs typeface="Lexend"/>
                <a:sym typeface="Lexend"/>
              </a:rPr>
              <a:t>We need to implement structure, which will storage pairs {letter, reference to the vertex with the edge by that letter}.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There are two ways to do this:</a:t>
            </a:r>
            <a:endParaRPr>
              <a:latin typeface="Lexend"/>
              <a:ea typeface="Lexend"/>
              <a:cs typeface="Lexend"/>
              <a:sym typeface="Lexend"/>
            </a:endParaRPr>
          </a:p>
          <a:p>
            <a:pPr indent="-310832" lvl="0" marL="457200" rtl="0" algn="l">
              <a:lnSpc>
                <a:spcPct val="150000"/>
              </a:lnSpc>
              <a:spcBef>
                <a:spcPts val="800"/>
              </a:spcBef>
              <a:spcAft>
                <a:spcPts val="0"/>
              </a:spcAft>
              <a:buSzPct val="66666"/>
              <a:buFont typeface="Lexend"/>
              <a:buAutoNum type="arabicParenR"/>
            </a:pPr>
            <a:r>
              <a:rPr lang="ru">
                <a:latin typeface="Lexend"/>
                <a:ea typeface="Lexend"/>
                <a:cs typeface="Lexend"/>
                <a:sym typeface="Lexend"/>
              </a:rPr>
              <a:t>If the alphabet is small enough and we know it, then we can just make an array of edges.</a:t>
            </a:r>
            <a:endParaRPr>
              <a:latin typeface="Lexend"/>
              <a:ea typeface="Lexend"/>
              <a:cs typeface="Lexend"/>
              <a:sym typeface="Lexend"/>
            </a:endParaRPr>
          </a:p>
          <a:p>
            <a:pPr indent="-310832" lvl="0" marL="457200" rtl="0" algn="l">
              <a:lnSpc>
                <a:spcPct val="150000"/>
              </a:lnSpc>
              <a:spcBef>
                <a:spcPts val="0"/>
              </a:spcBef>
              <a:spcAft>
                <a:spcPts val="0"/>
              </a:spcAft>
              <a:buSzPct val="66666"/>
              <a:buFont typeface="Lexend"/>
              <a:buAutoNum type="arabicParenR"/>
            </a:pPr>
            <a:r>
              <a:rPr lang="ru">
                <a:latin typeface="Lexend"/>
                <a:ea typeface="Lexend"/>
                <a:cs typeface="Lexend"/>
                <a:sym typeface="Lexend"/>
              </a:rPr>
              <a:t>Otherwise, we can create a dictionary {char, reference}.</a:t>
            </a:r>
            <a:endParaRPr>
              <a:latin typeface="Lexend"/>
              <a:ea typeface="Lexend"/>
              <a:cs typeface="Lexend"/>
              <a:sym typeface="Lexend"/>
            </a:endParaRPr>
          </a:p>
        </p:txBody>
      </p:sp>
      <p:cxnSp>
        <p:nvCxnSpPr>
          <p:cNvPr id="423" name="Google Shape;423;g29eedcc83f6_0_232"/>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7" name="Shape 427"/>
        <p:cNvGrpSpPr/>
        <p:nvPr/>
      </p:nvGrpSpPr>
      <p:grpSpPr>
        <a:xfrm>
          <a:off x="0" y="0"/>
          <a:ext cx="0" cy="0"/>
          <a:chOff x="0" y="0"/>
          <a:chExt cx="0" cy="0"/>
        </a:xfrm>
      </p:grpSpPr>
      <p:sp>
        <p:nvSpPr>
          <p:cNvPr id="428" name="Google Shape;428;g29eedcc83f6_0_2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How to implement</a:t>
            </a:r>
            <a:r>
              <a:rPr lang="ru">
                <a:solidFill>
                  <a:schemeClr val="accent1"/>
                </a:solidFill>
                <a:latin typeface="Spectral"/>
                <a:ea typeface="Spectral"/>
                <a:cs typeface="Spectral"/>
                <a:sym typeface="Spectral"/>
              </a:rPr>
              <a:t>?</a:t>
            </a:r>
            <a:endParaRPr>
              <a:solidFill>
                <a:schemeClr val="accent1"/>
              </a:solidFill>
              <a:latin typeface="Spectral"/>
              <a:ea typeface="Spectral"/>
              <a:cs typeface="Spectral"/>
              <a:sym typeface="Spectral"/>
            </a:endParaRPr>
          </a:p>
        </p:txBody>
      </p:sp>
      <p:sp>
        <p:nvSpPr>
          <p:cNvPr id="429" name="Google Shape;429;g29eedcc83f6_0_214"/>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50000"/>
              </a:lnSpc>
              <a:spcBef>
                <a:spcPts val="800"/>
              </a:spcBef>
              <a:spcAft>
                <a:spcPts val="0"/>
              </a:spcAft>
              <a:buClr>
                <a:schemeClr val="dk1"/>
              </a:buClr>
              <a:buSzPct val="52380"/>
              <a:buFont typeface="Arial"/>
              <a:buNone/>
            </a:pPr>
            <a:r>
              <a:rPr lang="ru">
                <a:latin typeface="Lexend"/>
                <a:ea typeface="Lexend"/>
                <a:cs typeface="Lexend"/>
                <a:sym typeface="Lexend"/>
              </a:rPr>
              <a:t>For such structures representing tree structures, there are two main solutions:</a:t>
            </a:r>
            <a:endParaRPr>
              <a:latin typeface="Lexend"/>
              <a:ea typeface="Lexend"/>
              <a:cs typeface="Lexend"/>
              <a:sym typeface="Lexend"/>
            </a:endParaRPr>
          </a:p>
          <a:p>
            <a:pPr indent="-310832" lvl="0" marL="457200" rtl="0" algn="l">
              <a:lnSpc>
                <a:spcPct val="150000"/>
              </a:lnSpc>
              <a:spcBef>
                <a:spcPts val="800"/>
              </a:spcBef>
              <a:spcAft>
                <a:spcPts val="0"/>
              </a:spcAft>
              <a:buSzPct val="66666"/>
              <a:buFont typeface="Lexend"/>
              <a:buAutoNum type="arabicPeriod"/>
            </a:pPr>
            <a:r>
              <a:rPr lang="ru">
                <a:latin typeface="Lexend"/>
                <a:ea typeface="Lexend"/>
                <a:cs typeface="Lexend"/>
                <a:sym typeface="Lexend"/>
              </a:rPr>
              <a:t>Pointers or references in the case of higher-level languages (I honestly won't write a destructor in C++ code)</a:t>
            </a:r>
            <a:endParaRPr>
              <a:latin typeface="Lexend"/>
              <a:ea typeface="Lexend"/>
              <a:cs typeface="Lexend"/>
              <a:sym typeface="Lexend"/>
            </a:endParaRPr>
          </a:p>
          <a:p>
            <a:pPr indent="-310832" lvl="0" marL="457200" rtl="0" algn="l">
              <a:lnSpc>
                <a:spcPct val="150000"/>
              </a:lnSpc>
              <a:spcBef>
                <a:spcPts val="0"/>
              </a:spcBef>
              <a:spcAft>
                <a:spcPts val="0"/>
              </a:spcAft>
              <a:buSzPct val="66666"/>
              <a:buFont typeface="Lexend"/>
              <a:buAutoNum type="arabicPeriod"/>
            </a:pPr>
            <a:r>
              <a:rPr lang="ru">
                <a:latin typeface="Lexend"/>
                <a:ea typeface="Lexend"/>
                <a:cs typeface="Lexend"/>
                <a:sym typeface="Lexend"/>
              </a:rPr>
              <a:t>A vector of structures</a:t>
            </a:r>
            <a:endParaRPr>
              <a:latin typeface="Lexend"/>
              <a:ea typeface="Lexend"/>
              <a:cs typeface="Lexend"/>
              <a:sym typeface="Lexend"/>
            </a:endParaRPr>
          </a:p>
          <a:p>
            <a:pPr indent="0" lvl="0" marL="0" rtl="0" algn="l">
              <a:lnSpc>
                <a:spcPct val="150000"/>
              </a:lnSpc>
              <a:spcBef>
                <a:spcPts val="800"/>
              </a:spcBef>
              <a:spcAft>
                <a:spcPts val="0"/>
              </a:spcAft>
              <a:buSzPct val="52380"/>
              <a:buNone/>
            </a:pPr>
            <a:r>
              <a:rPr lang="ru">
                <a:latin typeface="Lexend"/>
                <a:ea typeface="Lexend"/>
                <a:cs typeface="Lexend"/>
                <a:sym typeface="Lexend"/>
              </a:rPr>
              <a:t>We will consider each of them and then discuss their advantages and disadvantages.</a:t>
            </a:r>
            <a:endParaRPr>
              <a:latin typeface="Lexend"/>
              <a:ea typeface="Lexend"/>
              <a:cs typeface="Lexend"/>
              <a:sym typeface="Lexend"/>
            </a:endParaRPr>
          </a:p>
        </p:txBody>
      </p:sp>
      <p:cxnSp>
        <p:nvCxnSpPr>
          <p:cNvPr id="430" name="Google Shape;430;g29eedcc83f6_0_214"/>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4" name="Shape 434"/>
        <p:cNvGrpSpPr/>
        <p:nvPr/>
      </p:nvGrpSpPr>
      <p:grpSpPr>
        <a:xfrm>
          <a:off x="0" y="0"/>
          <a:ext cx="0" cy="0"/>
          <a:chOff x="0" y="0"/>
          <a:chExt cx="0" cy="0"/>
        </a:xfrm>
      </p:grpSpPr>
      <p:pic>
        <p:nvPicPr>
          <p:cNvPr id="435" name="Google Shape;435;g29eedcc83f6_0_366"/>
          <p:cNvPicPr preferRelativeResize="0"/>
          <p:nvPr/>
        </p:nvPicPr>
        <p:blipFill>
          <a:blip r:embed="rId3">
            <a:alphaModFix/>
          </a:blip>
          <a:stretch>
            <a:fillRect/>
          </a:stretch>
        </p:blipFill>
        <p:spPr>
          <a:xfrm>
            <a:off x="2098533" y="0"/>
            <a:ext cx="4946932"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9" name="Shape 439"/>
        <p:cNvGrpSpPr/>
        <p:nvPr/>
      </p:nvGrpSpPr>
      <p:grpSpPr>
        <a:xfrm>
          <a:off x="0" y="0"/>
          <a:ext cx="0" cy="0"/>
          <a:chOff x="0" y="0"/>
          <a:chExt cx="0" cy="0"/>
        </a:xfrm>
      </p:grpSpPr>
      <p:pic>
        <p:nvPicPr>
          <p:cNvPr id="440" name="Google Shape;440;g29eedcc83f6_0_373"/>
          <p:cNvPicPr preferRelativeResize="0"/>
          <p:nvPr/>
        </p:nvPicPr>
        <p:blipFill>
          <a:blip r:embed="rId3">
            <a:alphaModFix/>
          </a:blip>
          <a:stretch>
            <a:fillRect/>
          </a:stretch>
        </p:blipFill>
        <p:spPr>
          <a:xfrm>
            <a:off x="2237450" y="152400"/>
            <a:ext cx="4669077"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4" name="Shape 444"/>
        <p:cNvGrpSpPr/>
        <p:nvPr/>
      </p:nvGrpSpPr>
      <p:grpSpPr>
        <a:xfrm>
          <a:off x="0" y="0"/>
          <a:ext cx="0" cy="0"/>
          <a:chOff x="0" y="0"/>
          <a:chExt cx="0" cy="0"/>
        </a:xfrm>
      </p:grpSpPr>
      <p:pic>
        <p:nvPicPr>
          <p:cNvPr id="445" name="Google Shape;445;g29ef27cfddd_0_1"/>
          <p:cNvPicPr preferRelativeResize="0"/>
          <p:nvPr/>
        </p:nvPicPr>
        <p:blipFill>
          <a:blip r:embed="rId3">
            <a:alphaModFix/>
          </a:blip>
          <a:stretch>
            <a:fillRect/>
          </a:stretch>
        </p:blipFill>
        <p:spPr>
          <a:xfrm>
            <a:off x="1824425" y="152400"/>
            <a:ext cx="549515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g26207457016_0_145"/>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s = {</a:t>
            </a:r>
            <a:r>
              <a:rPr lang="ru" sz="2100">
                <a:solidFill>
                  <a:schemeClr val="dk1"/>
                </a:solidFill>
                <a:latin typeface="Calibri"/>
                <a:ea typeface="Calibri"/>
                <a:cs typeface="Calibri"/>
                <a:sym typeface="Calibri"/>
              </a:rPr>
              <a:t>abc</a:t>
            </a:r>
            <a:r>
              <a:rPr b="0" i="0" lang="ru"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p:txBody>
      </p:sp>
      <p:sp>
        <p:nvSpPr>
          <p:cNvPr id="148" name="Google Shape;148;g26207457016_0_145"/>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insert(abc)</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9" name="Shape 449"/>
        <p:cNvGrpSpPr/>
        <p:nvPr/>
      </p:nvGrpSpPr>
      <p:grpSpPr>
        <a:xfrm>
          <a:off x="0" y="0"/>
          <a:ext cx="0" cy="0"/>
          <a:chOff x="0" y="0"/>
          <a:chExt cx="0" cy="0"/>
        </a:xfrm>
      </p:grpSpPr>
      <p:pic>
        <p:nvPicPr>
          <p:cNvPr id="450" name="Google Shape;450;g29ef27cfddd_0_6"/>
          <p:cNvPicPr preferRelativeResize="0"/>
          <p:nvPr/>
        </p:nvPicPr>
        <p:blipFill>
          <a:blip r:embed="rId3">
            <a:alphaModFix/>
          </a:blip>
          <a:stretch>
            <a:fillRect/>
          </a:stretch>
        </p:blipFill>
        <p:spPr>
          <a:xfrm>
            <a:off x="1454100" y="152400"/>
            <a:ext cx="6235789"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4" name="Shape 454"/>
        <p:cNvGrpSpPr/>
        <p:nvPr/>
      </p:nvGrpSpPr>
      <p:grpSpPr>
        <a:xfrm>
          <a:off x="0" y="0"/>
          <a:ext cx="0" cy="0"/>
          <a:chOff x="0" y="0"/>
          <a:chExt cx="0" cy="0"/>
        </a:xfrm>
      </p:grpSpPr>
      <p:pic>
        <p:nvPicPr>
          <p:cNvPr id="455" name="Google Shape;455;g29ef27cfddd_0_11"/>
          <p:cNvPicPr preferRelativeResize="0"/>
          <p:nvPr/>
        </p:nvPicPr>
        <p:blipFill>
          <a:blip r:embed="rId3">
            <a:alphaModFix/>
          </a:blip>
          <a:stretch>
            <a:fillRect/>
          </a:stretch>
        </p:blipFill>
        <p:spPr>
          <a:xfrm>
            <a:off x="1906700" y="152400"/>
            <a:ext cx="5330600" cy="4838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9" name="Shape 459"/>
        <p:cNvGrpSpPr/>
        <p:nvPr/>
      </p:nvGrpSpPr>
      <p:grpSpPr>
        <a:xfrm>
          <a:off x="0" y="0"/>
          <a:ext cx="0" cy="0"/>
          <a:chOff x="0" y="0"/>
          <a:chExt cx="0" cy="0"/>
        </a:xfrm>
      </p:grpSpPr>
      <p:pic>
        <p:nvPicPr>
          <p:cNvPr id="460" name="Google Shape;460;g29ef27cfddd_0_16"/>
          <p:cNvPicPr preferRelativeResize="0"/>
          <p:nvPr/>
        </p:nvPicPr>
        <p:blipFill>
          <a:blip r:embed="rId3">
            <a:alphaModFix/>
          </a:blip>
          <a:stretch>
            <a:fillRect/>
          </a:stretch>
        </p:blipFill>
        <p:spPr>
          <a:xfrm>
            <a:off x="1771775" y="152400"/>
            <a:ext cx="5600447"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4" name="Shape 464"/>
        <p:cNvGrpSpPr/>
        <p:nvPr/>
      </p:nvGrpSpPr>
      <p:grpSpPr>
        <a:xfrm>
          <a:off x="0" y="0"/>
          <a:ext cx="0" cy="0"/>
          <a:chOff x="0" y="0"/>
          <a:chExt cx="0" cy="0"/>
        </a:xfrm>
      </p:grpSpPr>
      <p:pic>
        <p:nvPicPr>
          <p:cNvPr id="465" name="Google Shape;465;g29ef27cfddd_0_23"/>
          <p:cNvPicPr preferRelativeResize="0"/>
          <p:nvPr/>
        </p:nvPicPr>
        <p:blipFill>
          <a:blip r:embed="rId3">
            <a:alphaModFix/>
          </a:blip>
          <a:stretch>
            <a:fillRect/>
          </a:stretch>
        </p:blipFill>
        <p:spPr>
          <a:xfrm>
            <a:off x="1790700" y="0"/>
            <a:ext cx="55626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9" name="Shape 469"/>
        <p:cNvGrpSpPr/>
        <p:nvPr/>
      </p:nvGrpSpPr>
      <p:grpSpPr>
        <a:xfrm>
          <a:off x="0" y="0"/>
          <a:ext cx="0" cy="0"/>
          <a:chOff x="0" y="0"/>
          <a:chExt cx="0" cy="0"/>
        </a:xfrm>
      </p:grpSpPr>
      <p:pic>
        <p:nvPicPr>
          <p:cNvPr id="470" name="Google Shape;470;g29ef27cfddd_0_28"/>
          <p:cNvPicPr preferRelativeResize="0"/>
          <p:nvPr/>
        </p:nvPicPr>
        <p:blipFill>
          <a:blip r:embed="rId3">
            <a:alphaModFix/>
          </a:blip>
          <a:stretch>
            <a:fillRect/>
          </a:stretch>
        </p:blipFill>
        <p:spPr>
          <a:xfrm>
            <a:off x="2351438" y="152400"/>
            <a:ext cx="4441117" cy="48387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4" name="Shape 474"/>
        <p:cNvGrpSpPr/>
        <p:nvPr/>
      </p:nvGrpSpPr>
      <p:grpSpPr>
        <a:xfrm>
          <a:off x="0" y="0"/>
          <a:ext cx="0" cy="0"/>
          <a:chOff x="0" y="0"/>
          <a:chExt cx="0" cy="0"/>
        </a:xfrm>
      </p:grpSpPr>
      <p:pic>
        <p:nvPicPr>
          <p:cNvPr id="475" name="Google Shape;475;g29ef27cfddd_0_33"/>
          <p:cNvPicPr preferRelativeResize="0"/>
          <p:nvPr/>
        </p:nvPicPr>
        <p:blipFill>
          <a:blip r:embed="rId3">
            <a:alphaModFix/>
          </a:blip>
          <a:stretch>
            <a:fillRect/>
          </a:stretch>
        </p:blipFill>
        <p:spPr>
          <a:xfrm>
            <a:off x="1600288" y="152400"/>
            <a:ext cx="5943426"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9" name="Shape 479"/>
        <p:cNvGrpSpPr/>
        <p:nvPr/>
      </p:nvGrpSpPr>
      <p:grpSpPr>
        <a:xfrm>
          <a:off x="0" y="0"/>
          <a:ext cx="0" cy="0"/>
          <a:chOff x="0" y="0"/>
          <a:chExt cx="0" cy="0"/>
        </a:xfrm>
      </p:grpSpPr>
      <p:pic>
        <p:nvPicPr>
          <p:cNvPr id="480" name="Google Shape;480;g29ef27cfddd_0_40"/>
          <p:cNvPicPr preferRelativeResize="0"/>
          <p:nvPr/>
        </p:nvPicPr>
        <p:blipFill>
          <a:blip r:embed="rId3">
            <a:alphaModFix/>
          </a:blip>
          <a:stretch>
            <a:fillRect/>
          </a:stretch>
        </p:blipFill>
        <p:spPr>
          <a:xfrm>
            <a:off x="1807025" y="152400"/>
            <a:ext cx="5529944" cy="48387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4" name="Shape 484"/>
        <p:cNvGrpSpPr/>
        <p:nvPr/>
      </p:nvGrpSpPr>
      <p:grpSpPr>
        <a:xfrm>
          <a:off x="0" y="0"/>
          <a:ext cx="0" cy="0"/>
          <a:chOff x="0" y="0"/>
          <a:chExt cx="0" cy="0"/>
        </a:xfrm>
      </p:grpSpPr>
      <p:pic>
        <p:nvPicPr>
          <p:cNvPr id="485" name="Google Shape;485;g29ef27cfddd_0_45"/>
          <p:cNvPicPr preferRelativeResize="0"/>
          <p:nvPr/>
        </p:nvPicPr>
        <p:blipFill>
          <a:blip r:embed="rId3">
            <a:alphaModFix/>
          </a:blip>
          <a:stretch>
            <a:fillRect/>
          </a:stretch>
        </p:blipFill>
        <p:spPr>
          <a:xfrm>
            <a:off x="1976438" y="152400"/>
            <a:ext cx="5191125"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9" name="Shape 489"/>
        <p:cNvGrpSpPr/>
        <p:nvPr/>
      </p:nvGrpSpPr>
      <p:grpSpPr>
        <a:xfrm>
          <a:off x="0" y="0"/>
          <a:ext cx="0" cy="0"/>
          <a:chOff x="0" y="0"/>
          <a:chExt cx="0" cy="0"/>
        </a:xfrm>
      </p:grpSpPr>
      <p:pic>
        <p:nvPicPr>
          <p:cNvPr id="490" name="Google Shape;490;g29ef27cfddd_0_50"/>
          <p:cNvPicPr preferRelativeResize="0"/>
          <p:nvPr/>
        </p:nvPicPr>
        <p:blipFill>
          <a:blip r:embed="rId3">
            <a:alphaModFix/>
          </a:blip>
          <a:stretch>
            <a:fillRect/>
          </a:stretch>
        </p:blipFill>
        <p:spPr>
          <a:xfrm>
            <a:off x="1656143" y="0"/>
            <a:ext cx="5831715" cy="51435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4" name="Shape 494"/>
        <p:cNvGrpSpPr/>
        <p:nvPr/>
      </p:nvGrpSpPr>
      <p:grpSpPr>
        <a:xfrm>
          <a:off x="0" y="0"/>
          <a:ext cx="0" cy="0"/>
          <a:chOff x="0" y="0"/>
          <a:chExt cx="0" cy="0"/>
        </a:xfrm>
      </p:grpSpPr>
      <p:sp>
        <p:nvSpPr>
          <p:cNvPr id="495" name="Google Shape;495;g29ef27cfddd_0_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Trie traversal</a:t>
            </a:r>
            <a:endParaRPr>
              <a:solidFill>
                <a:schemeClr val="accent1"/>
              </a:solidFill>
              <a:latin typeface="Spectral"/>
              <a:ea typeface="Spectral"/>
              <a:cs typeface="Spectral"/>
              <a:sym typeface="Spectral"/>
            </a:endParaRPr>
          </a:p>
        </p:txBody>
      </p:sp>
      <p:sp>
        <p:nvSpPr>
          <p:cNvPr id="496" name="Google Shape;496;g29ef27cfddd_0_6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An interesting note is that if we traverse the trie and in that traversal we will check the edges from the smaller letter to the larger, we will pass all the words in lexicographical order. In total, we get a sort for n * alpha, where n is the total length of the text.</a:t>
            </a:r>
            <a:endParaRPr>
              <a:latin typeface="Lexend"/>
              <a:ea typeface="Lexend"/>
              <a:cs typeface="Lexend"/>
              <a:sym typeface="Lexend"/>
            </a:endParaRPr>
          </a:p>
          <a:p>
            <a:pPr indent="0" lvl="0" marL="0" rtl="0" algn="l">
              <a:lnSpc>
                <a:spcPct val="150000"/>
              </a:lnSpc>
              <a:spcBef>
                <a:spcPts val="800"/>
              </a:spcBef>
              <a:spcAft>
                <a:spcPts val="0"/>
              </a:spcAft>
              <a:buNone/>
            </a:pPr>
            <a:r>
              <a:t/>
            </a:r>
            <a:endParaRPr>
              <a:latin typeface="Lexend"/>
              <a:ea typeface="Lexend"/>
              <a:cs typeface="Lexend"/>
              <a:sym typeface="Lexend"/>
            </a:endParaRPr>
          </a:p>
        </p:txBody>
      </p:sp>
      <p:cxnSp>
        <p:nvCxnSpPr>
          <p:cNvPr id="497" name="Google Shape;497;g29ef27cfddd_0_6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2" name="Shape 152"/>
        <p:cNvGrpSpPr/>
        <p:nvPr/>
      </p:nvGrpSpPr>
      <p:grpSpPr>
        <a:xfrm>
          <a:off x="0" y="0"/>
          <a:ext cx="0" cy="0"/>
          <a:chOff x="0" y="0"/>
          <a:chExt cx="0" cy="0"/>
        </a:xfrm>
      </p:grpSpPr>
      <p:sp>
        <p:nvSpPr>
          <p:cNvPr id="153" name="Google Shape;153;g26207457016_0_178"/>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s = {</a:t>
            </a:r>
            <a:r>
              <a:rPr lang="ru" sz="2100">
                <a:solidFill>
                  <a:schemeClr val="dk1"/>
                </a:solidFill>
                <a:latin typeface="Calibri"/>
                <a:ea typeface="Calibri"/>
                <a:cs typeface="Calibri"/>
                <a:sym typeface="Calibri"/>
              </a:rPr>
              <a:t>abc</a:t>
            </a:r>
            <a:r>
              <a:rPr b="0" i="0" lang="ru" sz="2100" u="none" cap="none" strike="noStrike">
                <a:solidFill>
                  <a:schemeClr val="dk1"/>
                </a:solidFill>
                <a:latin typeface="Calibri"/>
                <a:ea typeface="Calibri"/>
                <a:cs typeface="Calibri"/>
                <a:sym typeface="Calibri"/>
              </a:rPr>
              <a:t>, </a:t>
            </a:r>
            <a:r>
              <a:rPr lang="ru" sz="2100">
                <a:solidFill>
                  <a:schemeClr val="dk1"/>
                </a:solidFill>
                <a:latin typeface="Calibri"/>
                <a:ea typeface="Calibri"/>
                <a:cs typeface="Calibri"/>
                <a:sym typeface="Calibri"/>
              </a:rPr>
              <a:t>aba</a:t>
            </a:r>
            <a:r>
              <a:rPr b="0" i="0" lang="ru"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p:txBody>
      </p:sp>
      <p:sp>
        <p:nvSpPr>
          <p:cNvPr id="154" name="Google Shape;154;g26207457016_0_178"/>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insert(aba)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1" name="Shape 501"/>
        <p:cNvGrpSpPr/>
        <p:nvPr/>
      </p:nvGrpSpPr>
      <p:grpSpPr>
        <a:xfrm>
          <a:off x="0" y="0"/>
          <a:ext cx="0" cy="0"/>
          <a:chOff x="0" y="0"/>
          <a:chExt cx="0" cy="0"/>
        </a:xfrm>
      </p:grpSpPr>
      <p:sp>
        <p:nvSpPr>
          <p:cNvPr id="502" name="Google Shape;502;g29ef27cfddd_0_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k-th string</a:t>
            </a:r>
            <a:endParaRPr>
              <a:solidFill>
                <a:schemeClr val="accent1"/>
              </a:solidFill>
              <a:latin typeface="Spectral"/>
              <a:ea typeface="Spectral"/>
              <a:cs typeface="Spectral"/>
              <a:sym typeface="Spectral"/>
            </a:endParaRPr>
          </a:p>
        </p:txBody>
      </p:sp>
      <p:sp>
        <p:nvSpPr>
          <p:cNvPr id="503" name="Google Shape;503;g29ef27cfddd_0_6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In fact, now we can solve a huge range of problems. For example, let's find the k-th string in lexicographical order.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To do this, let's calculate additional dp - how many strings end (or how many terminal vertices are in the subtree of vertex i).</a:t>
            </a:r>
            <a:endParaRPr>
              <a:latin typeface="Lexend"/>
              <a:ea typeface="Lexend"/>
              <a:cs typeface="Lexend"/>
              <a:sym typeface="Lexend"/>
            </a:endParaRPr>
          </a:p>
        </p:txBody>
      </p:sp>
      <p:cxnSp>
        <p:nvCxnSpPr>
          <p:cNvPr id="504" name="Google Shape;504;g29ef27cfddd_0_6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8" name="Shape 508"/>
        <p:cNvGrpSpPr/>
        <p:nvPr/>
      </p:nvGrpSpPr>
      <p:grpSpPr>
        <a:xfrm>
          <a:off x="0" y="0"/>
          <a:ext cx="0" cy="0"/>
          <a:chOff x="0" y="0"/>
          <a:chExt cx="0" cy="0"/>
        </a:xfrm>
      </p:grpSpPr>
      <p:sp>
        <p:nvSpPr>
          <p:cNvPr id="509" name="Google Shape;509;g29ef27cfddd_0_93"/>
          <p:cNvSpPr/>
          <p:nvPr/>
        </p:nvSpPr>
        <p:spPr>
          <a:xfrm>
            <a:off x="4416863" y="10443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510" name="Google Shape;510;g29ef27cfddd_0_93"/>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511" name="Google Shape;511;g29ef27cfddd_0_93"/>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512" name="Google Shape;512;g29ef27cfddd_0_93"/>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513" name="Google Shape;513;g29ef27cfddd_0_93"/>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514" name="Google Shape;514;g29ef27cfddd_0_93"/>
          <p:cNvCxnSpPr>
            <a:stCxn id="509" idx="5"/>
            <a:endCxn id="513"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515" name="Google Shape;515;g29ef27cfddd_0_93"/>
          <p:cNvCxnSpPr>
            <a:endCxn id="509"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516" name="Google Shape;516;g29ef27cfddd_0_93"/>
          <p:cNvCxnSpPr>
            <a:stCxn id="509" idx="4"/>
            <a:endCxn id="512"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517" name="Google Shape;517;g29ef27cfddd_0_93"/>
          <p:cNvCxnSpPr>
            <a:stCxn id="512" idx="4"/>
            <a:endCxn id="511"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518" name="Google Shape;518;g29ef27cfddd_0_93"/>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519" name="Google Shape;519;g29ef27cfddd_0_93"/>
          <p:cNvCxnSpPr>
            <a:stCxn id="512" idx="4"/>
            <a:endCxn id="518"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520" name="Google Shape;520;g29ef27cfddd_0_93"/>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21" name="Google Shape;521;g29ef27cfddd_0_93"/>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22" name="Google Shape;522;g29ef27cfddd_0_93"/>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523" name="Google Shape;523;g29ef27cfddd_0_93"/>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24" name="Google Shape;524;g29ef27cfddd_0_93"/>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25" name="Google Shape;525;g29ef27cfddd_0_93"/>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a:t>
            </a:r>
            <a:endParaRPr sz="21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29" name="Shape 529"/>
        <p:cNvGrpSpPr/>
        <p:nvPr/>
      </p:nvGrpSpPr>
      <p:grpSpPr>
        <a:xfrm>
          <a:off x="0" y="0"/>
          <a:ext cx="0" cy="0"/>
          <a:chOff x="0" y="0"/>
          <a:chExt cx="0" cy="0"/>
        </a:xfrm>
      </p:grpSpPr>
      <p:sp>
        <p:nvSpPr>
          <p:cNvPr id="530" name="Google Shape;530;g29ef27cfddd_0_1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k-th string</a:t>
            </a:r>
            <a:endParaRPr>
              <a:solidFill>
                <a:schemeClr val="accent1"/>
              </a:solidFill>
              <a:latin typeface="Spectral"/>
              <a:ea typeface="Spectral"/>
              <a:cs typeface="Spectral"/>
              <a:sym typeface="Spectral"/>
            </a:endParaRPr>
          </a:p>
        </p:txBody>
      </p:sp>
      <p:sp>
        <p:nvSpPr>
          <p:cNvPr id="531" name="Google Shape;531;g29ef27cfddd_0_11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dp[i] - answer for vertex i.</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dp[leaf] = is_term(leaf).</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calculate in dfs order.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dp[v] = sum(dp[sons]) + is_term(v)</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answer - dp[vertex]</a:t>
            </a:r>
            <a:endParaRPr>
              <a:latin typeface="Lexend"/>
              <a:ea typeface="Lexend"/>
              <a:cs typeface="Lexend"/>
              <a:sym typeface="Lexend"/>
            </a:endParaRPr>
          </a:p>
        </p:txBody>
      </p:sp>
      <p:cxnSp>
        <p:nvCxnSpPr>
          <p:cNvPr id="532" name="Google Shape;532;g29ef27cfddd_0_11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6" name="Shape 536"/>
        <p:cNvGrpSpPr/>
        <p:nvPr/>
      </p:nvGrpSpPr>
      <p:grpSpPr>
        <a:xfrm>
          <a:off x="0" y="0"/>
          <a:ext cx="0" cy="0"/>
          <a:chOff x="0" y="0"/>
          <a:chExt cx="0" cy="0"/>
        </a:xfrm>
      </p:grpSpPr>
      <p:sp>
        <p:nvSpPr>
          <p:cNvPr id="537" name="Google Shape;537;g29ef27cfddd_0_11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8" name="Google Shape;538;g29ef27cfddd_0_119"/>
          <p:cNvSpPr/>
          <p:nvPr/>
        </p:nvSpPr>
        <p:spPr>
          <a:xfrm>
            <a:off x="3084888"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9" name="Google Shape;539;g29ef27cfddd_0_119"/>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0" name="Google Shape;540;g29ef27cfddd_0_119"/>
          <p:cNvSpPr/>
          <p:nvPr/>
        </p:nvSpPr>
        <p:spPr>
          <a:xfrm>
            <a:off x="4416863" y="24854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1" name="Google Shape;541;g29ef27cfddd_0_11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42" name="Google Shape;542;g29ef27cfddd_0_119"/>
          <p:cNvCxnSpPr>
            <a:stCxn id="537" idx="5"/>
            <a:endCxn id="541"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543" name="Google Shape;543;g29ef27cfddd_0_119"/>
          <p:cNvCxnSpPr>
            <a:endCxn id="537"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544" name="Google Shape;544;g29ef27cfddd_0_119"/>
          <p:cNvCxnSpPr>
            <a:stCxn id="537" idx="4"/>
            <a:endCxn id="540"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545" name="Google Shape;545;g29ef27cfddd_0_119"/>
          <p:cNvCxnSpPr>
            <a:stCxn id="540" idx="4"/>
            <a:endCxn id="539"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546" name="Google Shape;546;g29ef27cfddd_0_11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47" name="Google Shape;547;g29ef27cfddd_0_119"/>
          <p:cNvCxnSpPr>
            <a:stCxn id="540" idx="4"/>
            <a:endCxn id="546"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548" name="Google Shape;548;g29ef27cfddd_0_11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49" name="Google Shape;549;g29ef27cfddd_0_11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50" name="Google Shape;550;g29ef27cfddd_0_11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551" name="Google Shape;551;g29ef27cfddd_0_11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52" name="Google Shape;552;g29ef27cfddd_0_11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53" name="Google Shape;553;g29ef27cfddd_0_11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7" name="Shape 557"/>
        <p:cNvGrpSpPr/>
        <p:nvPr/>
      </p:nvGrpSpPr>
      <p:grpSpPr>
        <a:xfrm>
          <a:off x="0" y="0"/>
          <a:ext cx="0" cy="0"/>
          <a:chOff x="0" y="0"/>
          <a:chExt cx="0" cy="0"/>
        </a:xfrm>
      </p:grpSpPr>
      <p:sp>
        <p:nvSpPr>
          <p:cNvPr id="558" name="Google Shape;558;g29ef27cfddd_0_13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9" name="Google Shape;559;g29ef27cfddd_0_139"/>
          <p:cNvSpPr/>
          <p:nvPr/>
        </p:nvSpPr>
        <p:spPr>
          <a:xfrm>
            <a:off x="3084888" y="21863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0" name="Google Shape;560;g29ef27cfddd_0_139"/>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1" name="Google Shape;561;g29ef27cfddd_0_139"/>
          <p:cNvSpPr/>
          <p:nvPr/>
        </p:nvSpPr>
        <p:spPr>
          <a:xfrm>
            <a:off x="4416863" y="24854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2" name="Google Shape;562;g29ef27cfddd_0_13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63" name="Google Shape;563;g29ef27cfddd_0_139"/>
          <p:cNvCxnSpPr>
            <a:stCxn id="558" idx="5"/>
            <a:endCxn id="562"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564" name="Google Shape;564;g29ef27cfddd_0_139"/>
          <p:cNvCxnSpPr>
            <a:endCxn id="558"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565" name="Google Shape;565;g29ef27cfddd_0_139"/>
          <p:cNvCxnSpPr>
            <a:stCxn id="558" idx="4"/>
            <a:endCxn id="561"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566" name="Google Shape;566;g29ef27cfddd_0_139"/>
          <p:cNvCxnSpPr>
            <a:stCxn id="561" idx="4"/>
            <a:endCxn id="560"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567" name="Google Shape;567;g29ef27cfddd_0_13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68" name="Google Shape;568;g29ef27cfddd_0_139"/>
          <p:cNvCxnSpPr>
            <a:stCxn id="561" idx="4"/>
            <a:endCxn id="567"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569" name="Google Shape;569;g29ef27cfddd_0_13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70" name="Google Shape;570;g29ef27cfddd_0_13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71" name="Google Shape;571;g29ef27cfddd_0_13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572" name="Google Shape;572;g29ef27cfddd_0_13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73" name="Google Shape;573;g29ef27cfddd_0_13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74" name="Google Shape;574;g29ef27cfddd_0_13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78" name="Shape 578"/>
        <p:cNvGrpSpPr/>
        <p:nvPr/>
      </p:nvGrpSpPr>
      <p:grpSpPr>
        <a:xfrm>
          <a:off x="0" y="0"/>
          <a:ext cx="0" cy="0"/>
          <a:chOff x="0" y="0"/>
          <a:chExt cx="0" cy="0"/>
        </a:xfrm>
      </p:grpSpPr>
      <p:sp>
        <p:nvSpPr>
          <p:cNvPr id="579" name="Google Shape;579;g29ef27cfddd_0_15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580" name="Google Shape;580;g29ef27cfddd_0_15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581" name="Google Shape;581;g29ef27cfddd_0_159"/>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2" name="Google Shape;582;g29ef27cfddd_0_159"/>
          <p:cNvSpPr/>
          <p:nvPr/>
        </p:nvSpPr>
        <p:spPr>
          <a:xfrm>
            <a:off x="4416863" y="248541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3" name="Google Shape;583;g29ef27cfddd_0_15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84" name="Google Shape;584;g29ef27cfddd_0_159"/>
          <p:cNvCxnSpPr>
            <a:stCxn id="579" idx="5"/>
            <a:endCxn id="583"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585" name="Google Shape;585;g29ef27cfddd_0_159"/>
          <p:cNvCxnSpPr>
            <a:endCxn id="579"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g29ef27cfddd_0_159"/>
          <p:cNvCxnSpPr>
            <a:stCxn id="579" idx="4"/>
            <a:endCxn id="582"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g29ef27cfddd_0_159"/>
          <p:cNvCxnSpPr>
            <a:stCxn id="582" idx="4"/>
            <a:endCxn id="581"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588" name="Google Shape;588;g29ef27cfddd_0_15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589" name="Google Shape;589;g29ef27cfddd_0_159"/>
          <p:cNvCxnSpPr>
            <a:stCxn id="582" idx="4"/>
            <a:endCxn id="588"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590" name="Google Shape;590;g29ef27cfddd_0_15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91" name="Google Shape;591;g29ef27cfddd_0_15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92" name="Google Shape;592;g29ef27cfddd_0_15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593" name="Google Shape;593;g29ef27cfddd_0_15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594" name="Google Shape;594;g29ef27cfddd_0_15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595" name="Google Shape;595;g29ef27cfddd_0_15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9" name="Shape 599"/>
        <p:cNvGrpSpPr/>
        <p:nvPr/>
      </p:nvGrpSpPr>
      <p:grpSpPr>
        <a:xfrm>
          <a:off x="0" y="0"/>
          <a:ext cx="0" cy="0"/>
          <a:chOff x="0" y="0"/>
          <a:chExt cx="0" cy="0"/>
        </a:xfrm>
      </p:grpSpPr>
      <p:sp>
        <p:nvSpPr>
          <p:cNvPr id="600" name="Google Shape;600;g29ef27cfddd_0_17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01" name="Google Shape;601;g29ef27cfddd_0_17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02" name="Google Shape;602;g29ef27cfddd_0_179"/>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3" name="Google Shape;603;g29ef27cfddd_0_179"/>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4" name="Google Shape;604;g29ef27cfddd_0_17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05" name="Google Shape;605;g29ef27cfddd_0_179"/>
          <p:cNvCxnSpPr>
            <a:stCxn id="600" idx="5"/>
            <a:endCxn id="604"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606" name="Google Shape;606;g29ef27cfddd_0_179"/>
          <p:cNvCxnSpPr>
            <a:endCxn id="600"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607" name="Google Shape;607;g29ef27cfddd_0_179"/>
          <p:cNvCxnSpPr>
            <a:stCxn id="600" idx="4"/>
            <a:endCxn id="603"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608" name="Google Shape;608;g29ef27cfddd_0_179"/>
          <p:cNvCxnSpPr>
            <a:stCxn id="603" idx="4"/>
            <a:endCxn id="602"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609" name="Google Shape;609;g29ef27cfddd_0_17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10" name="Google Shape;610;g29ef27cfddd_0_179"/>
          <p:cNvCxnSpPr>
            <a:stCxn id="603" idx="4"/>
            <a:endCxn id="609"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611" name="Google Shape;611;g29ef27cfddd_0_17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12" name="Google Shape;612;g29ef27cfddd_0_17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13" name="Google Shape;613;g29ef27cfddd_0_17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614" name="Google Shape;614;g29ef27cfddd_0_17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15" name="Google Shape;615;g29ef27cfddd_0_17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16" name="Google Shape;616;g29ef27cfddd_0_17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20" name="Shape 620"/>
        <p:cNvGrpSpPr/>
        <p:nvPr/>
      </p:nvGrpSpPr>
      <p:grpSpPr>
        <a:xfrm>
          <a:off x="0" y="0"/>
          <a:ext cx="0" cy="0"/>
          <a:chOff x="0" y="0"/>
          <a:chExt cx="0" cy="0"/>
        </a:xfrm>
      </p:grpSpPr>
      <p:sp>
        <p:nvSpPr>
          <p:cNvPr id="621" name="Google Shape;621;g29ef27cfddd_0_21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22" name="Google Shape;622;g29ef27cfddd_0_21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23" name="Google Shape;623;g29ef27cfddd_0_21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624" name="Google Shape;624;g29ef27cfddd_0_219"/>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5" name="Google Shape;625;g29ef27cfddd_0_21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26" name="Google Shape;626;g29ef27cfddd_0_219"/>
          <p:cNvCxnSpPr>
            <a:stCxn id="621" idx="5"/>
            <a:endCxn id="625"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g29ef27cfddd_0_219"/>
          <p:cNvCxnSpPr>
            <a:endCxn id="621"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628" name="Google Shape;628;g29ef27cfddd_0_219"/>
          <p:cNvCxnSpPr>
            <a:stCxn id="621" idx="4"/>
            <a:endCxn id="624"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629" name="Google Shape;629;g29ef27cfddd_0_219"/>
          <p:cNvCxnSpPr>
            <a:stCxn id="624" idx="4"/>
            <a:endCxn id="623"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630" name="Google Shape;630;g29ef27cfddd_0_21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31" name="Google Shape;631;g29ef27cfddd_0_219"/>
          <p:cNvCxnSpPr>
            <a:stCxn id="624" idx="4"/>
            <a:endCxn id="630"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632" name="Google Shape;632;g29ef27cfddd_0_21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33" name="Google Shape;633;g29ef27cfddd_0_21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34" name="Google Shape;634;g29ef27cfddd_0_21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635" name="Google Shape;635;g29ef27cfddd_0_21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36" name="Google Shape;636;g29ef27cfddd_0_21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37" name="Google Shape;637;g29ef27cfddd_0_21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1" name="Shape 641"/>
        <p:cNvGrpSpPr/>
        <p:nvPr/>
      </p:nvGrpSpPr>
      <p:grpSpPr>
        <a:xfrm>
          <a:off x="0" y="0"/>
          <a:ext cx="0" cy="0"/>
          <a:chOff x="0" y="0"/>
          <a:chExt cx="0" cy="0"/>
        </a:xfrm>
      </p:grpSpPr>
      <p:sp>
        <p:nvSpPr>
          <p:cNvPr id="642" name="Google Shape;642;g29ef27cfddd_0_19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43" name="Google Shape;643;g29ef27cfddd_0_19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44" name="Google Shape;644;g29ef27cfddd_0_19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645" name="Google Shape;645;g29ef27cfddd_0_199"/>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646" name="Google Shape;646;g29ef27cfddd_0_19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47" name="Google Shape;647;g29ef27cfddd_0_199"/>
          <p:cNvCxnSpPr>
            <a:stCxn id="642" idx="5"/>
            <a:endCxn id="646"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648" name="Google Shape;648;g29ef27cfddd_0_199"/>
          <p:cNvCxnSpPr>
            <a:endCxn id="642"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649" name="Google Shape;649;g29ef27cfddd_0_199"/>
          <p:cNvCxnSpPr>
            <a:stCxn id="642" idx="4"/>
            <a:endCxn id="645"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650" name="Google Shape;650;g29ef27cfddd_0_199"/>
          <p:cNvCxnSpPr>
            <a:stCxn id="645" idx="4"/>
            <a:endCxn id="644"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651" name="Google Shape;651;g29ef27cfddd_0_199"/>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52" name="Google Shape;652;g29ef27cfddd_0_199"/>
          <p:cNvCxnSpPr>
            <a:stCxn id="645" idx="4"/>
            <a:endCxn id="651"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653" name="Google Shape;653;g29ef27cfddd_0_19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54" name="Google Shape;654;g29ef27cfddd_0_19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55" name="Google Shape;655;g29ef27cfddd_0_19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656" name="Google Shape;656;g29ef27cfddd_0_19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57" name="Google Shape;657;g29ef27cfddd_0_19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58" name="Google Shape;658;g29ef27cfddd_0_19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2" name="Shape 662"/>
        <p:cNvGrpSpPr/>
        <p:nvPr/>
      </p:nvGrpSpPr>
      <p:grpSpPr>
        <a:xfrm>
          <a:off x="0" y="0"/>
          <a:ext cx="0" cy="0"/>
          <a:chOff x="0" y="0"/>
          <a:chExt cx="0" cy="0"/>
        </a:xfrm>
      </p:grpSpPr>
      <p:sp>
        <p:nvSpPr>
          <p:cNvPr id="663" name="Google Shape;663;g29ef27cfddd_0_25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64" name="Google Shape;664;g29ef27cfddd_0_25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65" name="Google Shape;665;g29ef27cfddd_0_25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66" name="Google Shape;666;g29ef27cfddd_0_259"/>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667" name="Google Shape;667;g29ef27cfddd_0_25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68" name="Google Shape;668;g29ef27cfddd_0_259"/>
          <p:cNvCxnSpPr>
            <a:stCxn id="663" idx="5"/>
            <a:endCxn id="667"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669" name="Google Shape;669;g29ef27cfddd_0_259"/>
          <p:cNvCxnSpPr>
            <a:endCxn id="663"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670" name="Google Shape;670;g29ef27cfddd_0_259"/>
          <p:cNvCxnSpPr>
            <a:stCxn id="663" idx="4"/>
            <a:endCxn id="666"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671" name="Google Shape;671;g29ef27cfddd_0_259"/>
          <p:cNvCxnSpPr>
            <a:stCxn id="666" idx="4"/>
            <a:endCxn id="665"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672" name="Google Shape;672;g29ef27cfddd_0_259"/>
          <p:cNvSpPr/>
          <p:nvPr/>
        </p:nvSpPr>
        <p:spPr>
          <a:xfrm>
            <a:off x="5365851" y="38000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673" name="Google Shape;673;g29ef27cfddd_0_259"/>
          <p:cNvCxnSpPr>
            <a:stCxn id="666" idx="4"/>
            <a:endCxn id="672"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674" name="Google Shape;674;g29ef27cfddd_0_25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75" name="Google Shape;675;g29ef27cfddd_0_25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76" name="Google Shape;676;g29ef27cfddd_0_25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677" name="Google Shape;677;g29ef27cfddd_0_25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78" name="Google Shape;678;g29ef27cfddd_0_25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79" name="Google Shape;679;g29ef27cfddd_0_25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sp>
        <p:nvSpPr>
          <p:cNvPr id="159" name="Google Shape;159;g26207457016_0_187"/>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s = {</a:t>
            </a:r>
            <a:r>
              <a:rPr lang="ru" sz="2100">
                <a:solidFill>
                  <a:schemeClr val="dk1"/>
                </a:solidFill>
                <a:latin typeface="Calibri"/>
                <a:ea typeface="Calibri"/>
                <a:cs typeface="Calibri"/>
                <a:sym typeface="Calibri"/>
              </a:rPr>
              <a:t>abc</a:t>
            </a:r>
            <a:r>
              <a:rPr b="0" i="0" lang="ru" sz="2100" u="none" cap="none" strike="noStrike">
                <a:solidFill>
                  <a:schemeClr val="dk1"/>
                </a:solidFill>
                <a:latin typeface="Calibri"/>
                <a:ea typeface="Calibri"/>
                <a:cs typeface="Calibri"/>
                <a:sym typeface="Calibri"/>
              </a:rPr>
              <a:t>, </a:t>
            </a:r>
            <a:r>
              <a:rPr lang="ru" sz="2100">
                <a:solidFill>
                  <a:schemeClr val="dk1"/>
                </a:solidFill>
                <a:latin typeface="Calibri"/>
                <a:ea typeface="Calibri"/>
                <a:cs typeface="Calibri"/>
                <a:sym typeface="Calibri"/>
              </a:rPr>
              <a:t>aba</a:t>
            </a:r>
            <a:r>
              <a:rPr b="0" i="0" lang="ru" sz="2100" u="none" cap="none" strike="noStrike">
                <a:solidFill>
                  <a:schemeClr val="dk1"/>
                </a:solidFill>
                <a:latin typeface="Calibri"/>
                <a:ea typeface="Calibri"/>
                <a:cs typeface="Calibri"/>
                <a:sym typeface="Calibri"/>
              </a:rPr>
              <a:t>, </a:t>
            </a:r>
            <a:r>
              <a:rPr lang="ru" sz="2100">
                <a:solidFill>
                  <a:schemeClr val="dk1"/>
                </a:solidFill>
                <a:latin typeface="Calibri"/>
                <a:ea typeface="Calibri"/>
                <a:cs typeface="Calibri"/>
                <a:sym typeface="Calibri"/>
              </a:rPr>
              <a:t>ba</a:t>
            </a:r>
            <a:r>
              <a:rPr b="0" i="0" lang="ru"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p:txBody>
      </p:sp>
      <p:sp>
        <p:nvSpPr>
          <p:cNvPr id="160" name="Google Shape;160;g26207457016_0_187"/>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insert(ba)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3" name="Shape 683"/>
        <p:cNvGrpSpPr/>
        <p:nvPr/>
      </p:nvGrpSpPr>
      <p:grpSpPr>
        <a:xfrm>
          <a:off x="0" y="0"/>
          <a:ext cx="0" cy="0"/>
          <a:chOff x="0" y="0"/>
          <a:chExt cx="0" cy="0"/>
        </a:xfrm>
      </p:grpSpPr>
      <p:sp>
        <p:nvSpPr>
          <p:cNvPr id="684" name="Google Shape;684;g29ef27cfddd_0_27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85" name="Google Shape;685;g29ef27cfddd_0_27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686" name="Google Shape;686;g29ef27cfddd_0_27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687" name="Google Shape;687;g29ef27cfddd_0_279"/>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688" name="Google Shape;688;g29ef27cfddd_0_27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689" name="Google Shape;689;g29ef27cfddd_0_279"/>
          <p:cNvCxnSpPr>
            <a:stCxn id="684" idx="5"/>
            <a:endCxn id="688"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690" name="Google Shape;690;g29ef27cfddd_0_279"/>
          <p:cNvCxnSpPr>
            <a:endCxn id="684"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691" name="Google Shape;691;g29ef27cfddd_0_279"/>
          <p:cNvCxnSpPr>
            <a:stCxn id="684" idx="4"/>
            <a:endCxn id="687"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692" name="Google Shape;692;g29ef27cfddd_0_279"/>
          <p:cNvCxnSpPr>
            <a:stCxn id="687" idx="4"/>
            <a:endCxn id="686"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693" name="Google Shape;693;g29ef27cfddd_0_279"/>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694" name="Google Shape;694;g29ef27cfddd_0_279"/>
          <p:cNvCxnSpPr>
            <a:stCxn id="687" idx="4"/>
            <a:endCxn id="693"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695" name="Google Shape;695;g29ef27cfddd_0_27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696" name="Google Shape;696;g29ef27cfddd_0_27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97" name="Google Shape;697;g29ef27cfddd_0_27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698" name="Google Shape;698;g29ef27cfddd_0_27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699" name="Google Shape;699;g29ef27cfddd_0_27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00" name="Google Shape;700;g29ef27cfddd_0_27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4" name="Shape 704"/>
        <p:cNvGrpSpPr/>
        <p:nvPr/>
      </p:nvGrpSpPr>
      <p:grpSpPr>
        <a:xfrm>
          <a:off x="0" y="0"/>
          <a:ext cx="0" cy="0"/>
          <a:chOff x="0" y="0"/>
          <a:chExt cx="0" cy="0"/>
        </a:xfrm>
      </p:grpSpPr>
      <p:sp>
        <p:nvSpPr>
          <p:cNvPr id="705" name="Google Shape;705;g29ef27cfddd_0_29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06" name="Google Shape;706;g29ef27cfddd_0_29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707" name="Google Shape;707;g29ef27cfddd_0_29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708" name="Google Shape;708;g29ef27cfddd_0_299"/>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09" name="Google Shape;709;g29ef27cfddd_0_299"/>
          <p:cNvSpPr/>
          <p:nvPr/>
        </p:nvSpPr>
        <p:spPr>
          <a:xfrm>
            <a:off x="5760013" y="2186313"/>
            <a:ext cx="299100" cy="299100"/>
          </a:xfrm>
          <a:prstGeom prst="ellipse">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710" name="Google Shape;710;g29ef27cfddd_0_299"/>
          <p:cNvCxnSpPr>
            <a:stCxn id="705" idx="5"/>
            <a:endCxn id="709"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711" name="Google Shape;711;g29ef27cfddd_0_299"/>
          <p:cNvCxnSpPr>
            <a:endCxn id="705"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712" name="Google Shape;712;g29ef27cfddd_0_299"/>
          <p:cNvCxnSpPr>
            <a:stCxn id="705" idx="4"/>
            <a:endCxn id="708"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713" name="Google Shape;713;g29ef27cfddd_0_299"/>
          <p:cNvCxnSpPr>
            <a:stCxn id="708" idx="4"/>
            <a:endCxn id="707"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714" name="Google Shape;714;g29ef27cfddd_0_299"/>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15" name="Google Shape;715;g29ef27cfddd_0_299"/>
          <p:cNvCxnSpPr>
            <a:stCxn id="708" idx="4"/>
            <a:endCxn id="714"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716" name="Google Shape;716;g29ef27cfddd_0_29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17" name="Google Shape;717;g29ef27cfddd_0_29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18" name="Google Shape;718;g29ef27cfddd_0_29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719" name="Google Shape;719;g29ef27cfddd_0_29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20" name="Google Shape;720;g29ef27cfddd_0_29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21" name="Google Shape;721;g29ef27cfddd_0_29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5" name="Shape 725"/>
        <p:cNvGrpSpPr/>
        <p:nvPr/>
      </p:nvGrpSpPr>
      <p:grpSpPr>
        <a:xfrm>
          <a:off x="0" y="0"/>
          <a:ext cx="0" cy="0"/>
          <a:chOff x="0" y="0"/>
          <a:chExt cx="0" cy="0"/>
        </a:xfrm>
      </p:grpSpPr>
      <p:sp>
        <p:nvSpPr>
          <p:cNvPr id="726" name="Google Shape;726;g29ef27cfddd_0_31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27" name="Google Shape;727;g29ef27cfddd_0_31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728" name="Google Shape;728;g29ef27cfddd_0_31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729" name="Google Shape;729;g29ef27cfddd_0_319"/>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30" name="Google Shape;730;g29ef27cfddd_0_319"/>
          <p:cNvSpPr/>
          <p:nvPr/>
        </p:nvSpPr>
        <p:spPr>
          <a:xfrm>
            <a:off x="5760013" y="21863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31" name="Google Shape;731;g29ef27cfddd_0_319"/>
          <p:cNvCxnSpPr>
            <a:stCxn id="726" idx="5"/>
            <a:endCxn id="73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732" name="Google Shape;732;g29ef27cfddd_0_319"/>
          <p:cNvCxnSpPr>
            <a:endCxn id="726"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733" name="Google Shape;733;g29ef27cfddd_0_319"/>
          <p:cNvCxnSpPr>
            <a:stCxn id="726" idx="4"/>
            <a:endCxn id="72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734" name="Google Shape;734;g29ef27cfddd_0_319"/>
          <p:cNvCxnSpPr>
            <a:stCxn id="729" idx="4"/>
            <a:endCxn id="72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735" name="Google Shape;735;g29ef27cfddd_0_319"/>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36" name="Google Shape;736;g29ef27cfddd_0_319"/>
          <p:cNvCxnSpPr>
            <a:stCxn id="729" idx="4"/>
            <a:endCxn id="73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737" name="Google Shape;737;g29ef27cfddd_0_31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38" name="Google Shape;738;g29ef27cfddd_0_31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39" name="Google Shape;739;g29ef27cfddd_0_31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740" name="Google Shape;740;g29ef27cfddd_0_31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41" name="Google Shape;741;g29ef27cfddd_0_31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42" name="Google Shape;742;g29ef27cfddd_0_31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6" name="Shape 746"/>
        <p:cNvGrpSpPr/>
        <p:nvPr/>
      </p:nvGrpSpPr>
      <p:grpSpPr>
        <a:xfrm>
          <a:off x="0" y="0"/>
          <a:ext cx="0" cy="0"/>
          <a:chOff x="0" y="0"/>
          <a:chExt cx="0" cy="0"/>
        </a:xfrm>
      </p:grpSpPr>
      <p:sp>
        <p:nvSpPr>
          <p:cNvPr id="747" name="Google Shape;747;g29ef27cfddd_0_339"/>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748" name="Google Shape;748;g29ef27cfddd_0_33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749" name="Google Shape;749;g29ef27cfddd_0_33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750" name="Google Shape;750;g29ef27cfddd_0_339"/>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51" name="Google Shape;751;g29ef27cfddd_0_339"/>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52" name="Google Shape;752;g29ef27cfddd_0_339"/>
          <p:cNvCxnSpPr>
            <a:stCxn id="747" idx="5"/>
            <a:endCxn id="751"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753" name="Google Shape;753;g29ef27cfddd_0_339"/>
          <p:cNvCxnSpPr>
            <a:endCxn id="747"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754" name="Google Shape;754;g29ef27cfddd_0_339"/>
          <p:cNvCxnSpPr>
            <a:stCxn id="747" idx="4"/>
            <a:endCxn id="750"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755" name="Google Shape;755;g29ef27cfddd_0_339"/>
          <p:cNvCxnSpPr>
            <a:stCxn id="750" idx="4"/>
            <a:endCxn id="749"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756" name="Google Shape;756;g29ef27cfddd_0_339"/>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57" name="Google Shape;757;g29ef27cfddd_0_339"/>
          <p:cNvCxnSpPr>
            <a:stCxn id="750" idx="4"/>
            <a:endCxn id="756"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758" name="Google Shape;758;g29ef27cfddd_0_33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59" name="Google Shape;759;g29ef27cfddd_0_33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60" name="Google Shape;760;g29ef27cfddd_0_33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761" name="Google Shape;761;g29ef27cfddd_0_33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62" name="Google Shape;762;g29ef27cfddd_0_33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63" name="Google Shape;763;g29ef27cfddd_0_33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7" name="Shape 767"/>
        <p:cNvGrpSpPr/>
        <p:nvPr/>
      </p:nvGrpSpPr>
      <p:grpSpPr>
        <a:xfrm>
          <a:off x="0" y="0"/>
          <a:ext cx="0" cy="0"/>
          <a:chOff x="0" y="0"/>
          <a:chExt cx="0" cy="0"/>
        </a:xfrm>
      </p:grpSpPr>
      <p:sp>
        <p:nvSpPr>
          <p:cNvPr id="768" name="Google Shape;768;g29ef27cfddd_0_359"/>
          <p:cNvSpPr/>
          <p:nvPr/>
        </p:nvSpPr>
        <p:spPr>
          <a:xfrm>
            <a:off x="4416863" y="10443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769" name="Google Shape;769;g29ef27cfddd_0_359"/>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770" name="Google Shape;770;g29ef27cfddd_0_359"/>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771" name="Google Shape;771;g29ef27cfddd_0_359"/>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772" name="Google Shape;772;g29ef27cfddd_0_359"/>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73" name="Google Shape;773;g29ef27cfddd_0_359"/>
          <p:cNvCxnSpPr>
            <a:stCxn id="768" idx="5"/>
            <a:endCxn id="772"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774" name="Google Shape;774;g29ef27cfddd_0_359"/>
          <p:cNvCxnSpPr>
            <a:endCxn id="768"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775" name="Google Shape;775;g29ef27cfddd_0_359"/>
          <p:cNvCxnSpPr>
            <a:stCxn id="768" idx="4"/>
            <a:endCxn id="771"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776" name="Google Shape;776;g29ef27cfddd_0_359"/>
          <p:cNvCxnSpPr>
            <a:stCxn id="771" idx="4"/>
            <a:endCxn id="770"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777" name="Google Shape;777;g29ef27cfddd_0_359"/>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778" name="Google Shape;778;g29ef27cfddd_0_359"/>
          <p:cNvCxnSpPr>
            <a:stCxn id="771" idx="4"/>
            <a:endCxn id="777"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779" name="Google Shape;779;g29ef27cfddd_0_359"/>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80" name="Google Shape;780;g29ef27cfddd_0_359"/>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81" name="Google Shape;781;g29ef27cfddd_0_359"/>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782" name="Google Shape;782;g29ef27cfddd_0_359"/>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783" name="Google Shape;783;g29ef27cfddd_0_359"/>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784" name="Google Shape;784;g29ef27cfddd_0_35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{b, ca, cb}, red - active_in_dfs, black - not visited yet, blue - finished</a:t>
            </a:r>
            <a:endParaRPr sz="21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8" name="Shape 788"/>
        <p:cNvGrpSpPr/>
        <p:nvPr/>
      </p:nvGrpSpPr>
      <p:grpSpPr>
        <a:xfrm>
          <a:off x="0" y="0"/>
          <a:ext cx="0" cy="0"/>
          <a:chOff x="0" y="0"/>
          <a:chExt cx="0" cy="0"/>
        </a:xfrm>
      </p:grpSpPr>
      <p:sp>
        <p:nvSpPr>
          <p:cNvPr id="789" name="Google Shape;789;g29ef27cfddd_0_37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k-th string</a:t>
            </a:r>
            <a:endParaRPr>
              <a:solidFill>
                <a:schemeClr val="accent1"/>
              </a:solidFill>
              <a:latin typeface="Spectral"/>
              <a:ea typeface="Spectral"/>
              <a:cs typeface="Spectral"/>
              <a:sym typeface="Spectral"/>
            </a:endParaRPr>
          </a:p>
        </p:txBody>
      </p:sp>
      <p:sp>
        <p:nvSpPr>
          <p:cNvPr id="790" name="Google Shape;790;g29ef27cfddd_0_379"/>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To find the k-th string now, let's check all the transitions at each step and choose the one inside which lies the k-th string. For example, if we need the 1st string (numbering from zero), then we will go to the transition by the letter 'b', as there lies 1 string, but if we need the third one, then we will go by the letter 'c'.</a:t>
            </a:r>
            <a:endParaRPr>
              <a:latin typeface="Lexend"/>
              <a:ea typeface="Lexend"/>
              <a:cs typeface="Lexend"/>
              <a:sym typeface="Lexend"/>
            </a:endParaRPr>
          </a:p>
        </p:txBody>
      </p:sp>
      <p:cxnSp>
        <p:nvCxnSpPr>
          <p:cNvPr id="791" name="Google Shape;791;g29ef27cfddd_0_379"/>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5" name="Shape 795"/>
        <p:cNvGrpSpPr/>
        <p:nvPr/>
      </p:nvGrpSpPr>
      <p:grpSpPr>
        <a:xfrm>
          <a:off x="0" y="0"/>
          <a:ext cx="0" cy="0"/>
          <a:chOff x="0" y="0"/>
          <a:chExt cx="0" cy="0"/>
        </a:xfrm>
      </p:grpSpPr>
      <p:sp>
        <p:nvSpPr>
          <p:cNvPr id="796" name="Google Shape;796;g29ef27cfddd_0_1452"/>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797" name="Google Shape;797;g29ef27cfddd_0_1452"/>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798" name="Google Shape;798;g29ef27cfddd_0_1452"/>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799" name="Google Shape;799;g29ef27cfddd_0_1452"/>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800" name="Google Shape;800;g29ef27cfddd_0_1452"/>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01" name="Google Shape;801;g29ef27cfddd_0_1452"/>
          <p:cNvCxnSpPr>
            <a:stCxn id="796" idx="5"/>
            <a:endCxn id="80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802" name="Google Shape;802;g29ef27cfddd_0_1452"/>
          <p:cNvCxnSpPr>
            <a:endCxn id="796" idx="3"/>
          </p:cNvCxnSpPr>
          <p:nvPr/>
        </p:nvCxnSpPr>
        <p:spPr>
          <a:xfrm flipH="1" rot="10800000">
            <a:off x="3340165" y="1299635"/>
            <a:ext cx="1120500" cy="930600"/>
          </a:xfrm>
          <a:prstGeom prst="straightConnector1">
            <a:avLst/>
          </a:prstGeom>
          <a:noFill/>
          <a:ln cap="flat" cmpd="sng" w="38100">
            <a:solidFill>
              <a:srgbClr val="FF0000"/>
            </a:solidFill>
            <a:prstDash val="solid"/>
            <a:round/>
            <a:headEnd len="sm" w="sm" type="none"/>
            <a:tailEnd len="sm" w="sm" type="none"/>
          </a:ln>
        </p:spPr>
      </p:cxnSp>
      <p:cxnSp>
        <p:nvCxnSpPr>
          <p:cNvPr id="803" name="Google Shape;803;g29ef27cfddd_0_1452"/>
          <p:cNvCxnSpPr>
            <a:stCxn id="796" idx="4"/>
            <a:endCxn id="79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804" name="Google Shape;804;g29ef27cfddd_0_1452"/>
          <p:cNvCxnSpPr>
            <a:stCxn id="799" idx="4"/>
            <a:endCxn id="79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805" name="Google Shape;805;g29ef27cfddd_0_1452"/>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06" name="Google Shape;806;g29ef27cfddd_0_1452"/>
          <p:cNvCxnSpPr>
            <a:stCxn id="799" idx="4"/>
            <a:endCxn id="80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807" name="Google Shape;807;g29ef27cfddd_0_1452"/>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08" name="Google Shape;808;g29ef27cfddd_0_1452"/>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09" name="Google Shape;809;g29ef27cfddd_0_1452"/>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810" name="Google Shape;810;g29ef27cfddd_0_1452"/>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11" name="Google Shape;811;g29ef27cfddd_0_1452"/>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12" name="Google Shape;812;g29ef27cfddd_0_1452"/>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red - active_in_search, red edge, try to go by it, k = 3, amount = 0, 0 &lt; 3 - ignore</a:t>
            </a:r>
            <a:endParaRPr sz="21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6" name="Shape 816"/>
        <p:cNvGrpSpPr/>
        <p:nvPr/>
      </p:nvGrpSpPr>
      <p:grpSpPr>
        <a:xfrm>
          <a:off x="0" y="0"/>
          <a:ext cx="0" cy="0"/>
          <a:chOff x="0" y="0"/>
          <a:chExt cx="0" cy="0"/>
        </a:xfrm>
      </p:grpSpPr>
      <p:sp>
        <p:nvSpPr>
          <p:cNvPr id="817" name="Google Shape;817;g29ef27cfddd_0_1472"/>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818" name="Google Shape;818;g29ef27cfddd_0_1472"/>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819" name="Google Shape;819;g29ef27cfddd_0_1472"/>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820" name="Google Shape;820;g29ef27cfddd_0_1472"/>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821" name="Google Shape;821;g29ef27cfddd_0_1472"/>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22" name="Google Shape;822;g29ef27cfddd_0_1472"/>
          <p:cNvCxnSpPr>
            <a:stCxn id="817" idx="5"/>
            <a:endCxn id="821" idx="1"/>
          </p:cNvCxnSpPr>
          <p:nvPr/>
        </p:nvCxnSpPr>
        <p:spPr>
          <a:xfrm>
            <a:off x="4672160" y="1299635"/>
            <a:ext cx="1131600" cy="930600"/>
          </a:xfrm>
          <a:prstGeom prst="straightConnector1">
            <a:avLst/>
          </a:prstGeom>
          <a:noFill/>
          <a:ln cap="flat" cmpd="sng" w="38100">
            <a:solidFill>
              <a:srgbClr val="FF0000"/>
            </a:solidFill>
            <a:prstDash val="solid"/>
            <a:round/>
            <a:headEnd len="sm" w="sm" type="none"/>
            <a:tailEnd len="sm" w="sm" type="none"/>
          </a:ln>
        </p:spPr>
      </p:cxnSp>
      <p:cxnSp>
        <p:nvCxnSpPr>
          <p:cNvPr id="823" name="Google Shape;823;g29ef27cfddd_0_1472"/>
          <p:cNvCxnSpPr>
            <a:endCxn id="817" idx="3"/>
          </p:cNvCxnSpPr>
          <p:nvPr/>
        </p:nvCxnSpPr>
        <p:spPr>
          <a:xfrm flipH="1" rot="10800000">
            <a:off x="3340165" y="1299635"/>
            <a:ext cx="1120500" cy="930600"/>
          </a:xfrm>
          <a:prstGeom prst="straightConnector1">
            <a:avLst/>
          </a:prstGeom>
          <a:noFill/>
          <a:ln cap="flat" cmpd="sng" w="9525">
            <a:solidFill>
              <a:srgbClr val="222222"/>
            </a:solidFill>
            <a:prstDash val="solid"/>
            <a:round/>
            <a:headEnd len="sm" w="sm" type="none"/>
            <a:tailEnd len="sm" w="sm" type="none"/>
          </a:ln>
        </p:spPr>
      </p:cxnSp>
      <p:cxnSp>
        <p:nvCxnSpPr>
          <p:cNvPr id="824" name="Google Shape;824;g29ef27cfddd_0_1472"/>
          <p:cNvCxnSpPr>
            <a:stCxn id="817" idx="4"/>
            <a:endCxn id="820"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825" name="Google Shape;825;g29ef27cfddd_0_1472"/>
          <p:cNvCxnSpPr>
            <a:stCxn id="820" idx="4"/>
            <a:endCxn id="819"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826" name="Google Shape;826;g29ef27cfddd_0_1472"/>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27" name="Google Shape;827;g29ef27cfddd_0_1472"/>
          <p:cNvCxnSpPr>
            <a:stCxn id="820" idx="4"/>
            <a:endCxn id="826"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828" name="Google Shape;828;g29ef27cfddd_0_1472"/>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29" name="Google Shape;829;g29ef27cfddd_0_1472"/>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30" name="Google Shape;830;g29ef27cfddd_0_1472"/>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831" name="Google Shape;831;g29ef27cfddd_0_1472"/>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32" name="Google Shape;832;g29ef27cfddd_0_1472"/>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33" name="Google Shape;833;g29ef27cfddd_0_1472"/>
          <p:cNvSpPr txBox="1"/>
          <p:nvPr/>
        </p:nvSpPr>
        <p:spPr>
          <a:xfrm>
            <a:off x="0" y="0"/>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red - active_in_search, red edge, try to go by it, k = 3, amount = 1, 1 &lt; 3 - ignore</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ru" sz="2100">
                <a:solidFill>
                  <a:schemeClr val="dk1"/>
                </a:solidFill>
                <a:latin typeface="Calibri"/>
                <a:ea typeface="Calibri"/>
                <a:cs typeface="Calibri"/>
                <a:sym typeface="Calibri"/>
              </a:rPr>
              <a:t>3 - 1 = 2, need to find in next tree</a:t>
            </a:r>
            <a:endParaRPr sz="21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7" name="Shape 837"/>
        <p:cNvGrpSpPr/>
        <p:nvPr/>
      </p:nvGrpSpPr>
      <p:grpSpPr>
        <a:xfrm>
          <a:off x="0" y="0"/>
          <a:ext cx="0" cy="0"/>
          <a:chOff x="0" y="0"/>
          <a:chExt cx="0" cy="0"/>
        </a:xfrm>
      </p:grpSpPr>
      <p:sp>
        <p:nvSpPr>
          <p:cNvPr id="838" name="Google Shape;838;g29ef27cfddd_0_1498"/>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839" name="Google Shape;839;g29ef27cfddd_0_1498"/>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840" name="Google Shape;840;g29ef27cfddd_0_1498"/>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841" name="Google Shape;841;g29ef27cfddd_0_1498"/>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842" name="Google Shape;842;g29ef27cfddd_0_1498"/>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43" name="Google Shape;843;g29ef27cfddd_0_1498"/>
          <p:cNvCxnSpPr>
            <a:stCxn id="838" idx="5"/>
            <a:endCxn id="842" idx="1"/>
          </p:cNvCxnSpPr>
          <p:nvPr/>
        </p:nvCxnSpPr>
        <p:spPr>
          <a:xfrm>
            <a:off x="4672160" y="1299635"/>
            <a:ext cx="1131600" cy="93060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g29ef27cfddd_0_1498"/>
          <p:cNvCxnSpPr>
            <a:endCxn id="838" idx="3"/>
          </p:cNvCxnSpPr>
          <p:nvPr/>
        </p:nvCxnSpPr>
        <p:spPr>
          <a:xfrm flipH="1" rot="10800000">
            <a:off x="3340165" y="1299635"/>
            <a:ext cx="1120500" cy="930600"/>
          </a:xfrm>
          <a:prstGeom prst="straightConnector1">
            <a:avLst/>
          </a:prstGeom>
          <a:noFill/>
          <a:ln cap="flat" cmpd="sng" w="9525">
            <a:solidFill>
              <a:srgbClr val="222222"/>
            </a:solidFill>
            <a:prstDash val="solid"/>
            <a:round/>
            <a:headEnd len="sm" w="sm" type="none"/>
            <a:tailEnd len="sm" w="sm" type="none"/>
          </a:ln>
        </p:spPr>
      </p:cxnSp>
      <p:cxnSp>
        <p:nvCxnSpPr>
          <p:cNvPr id="845" name="Google Shape;845;g29ef27cfddd_0_1498"/>
          <p:cNvCxnSpPr>
            <a:stCxn id="838" idx="4"/>
            <a:endCxn id="841" idx="0"/>
          </p:cNvCxnSpPr>
          <p:nvPr/>
        </p:nvCxnSpPr>
        <p:spPr>
          <a:xfrm>
            <a:off x="4566413" y="1343438"/>
            <a:ext cx="0" cy="1142100"/>
          </a:xfrm>
          <a:prstGeom prst="straightConnector1">
            <a:avLst/>
          </a:prstGeom>
          <a:noFill/>
          <a:ln cap="flat" cmpd="sng" w="38100">
            <a:solidFill>
              <a:srgbClr val="FF0000"/>
            </a:solidFill>
            <a:prstDash val="solid"/>
            <a:round/>
            <a:headEnd len="sm" w="sm" type="none"/>
            <a:tailEnd len="sm" w="sm" type="none"/>
          </a:ln>
        </p:spPr>
      </p:cxnSp>
      <p:cxnSp>
        <p:nvCxnSpPr>
          <p:cNvPr id="846" name="Google Shape;846;g29ef27cfddd_0_1498"/>
          <p:cNvCxnSpPr>
            <a:stCxn id="841" idx="4"/>
            <a:endCxn id="840"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847" name="Google Shape;847;g29ef27cfddd_0_1498"/>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48" name="Google Shape;848;g29ef27cfddd_0_1498"/>
          <p:cNvCxnSpPr>
            <a:stCxn id="841" idx="4"/>
            <a:endCxn id="847"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849" name="Google Shape;849;g29ef27cfddd_0_149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50" name="Google Shape;850;g29ef27cfddd_0_149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51" name="Google Shape;851;g29ef27cfddd_0_149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852" name="Google Shape;852;g29ef27cfddd_0_149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53" name="Google Shape;853;g29ef27cfddd_0_149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54" name="Google Shape;854;g29ef27cfddd_0_1498"/>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red - active_in_search, red edge, try to go by it, k = 2, amount = 2, 2 &gt;= 2 - go by it</a:t>
            </a:r>
            <a:endParaRPr sz="21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8" name="Shape 858"/>
        <p:cNvGrpSpPr/>
        <p:nvPr/>
      </p:nvGrpSpPr>
      <p:grpSpPr>
        <a:xfrm>
          <a:off x="0" y="0"/>
          <a:ext cx="0" cy="0"/>
          <a:chOff x="0" y="0"/>
          <a:chExt cx="0" cy="0"/>
        </a:xfrm>
      </p:grpSpPr>
      <p:sp>
        <p:nvSpPr>
          <p:cNvPr id="859" name="Google Shape;859;g29ef27cfddd_0_1518"/>
          <p:cNvSpPr/>
          <p:nvPr/>
        </p:nvSpPr>
        <p:spPr>
          <a:xfrm>
            <a:off x="4416863" y="10443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860" name="Google Shape;860;g29ef27cfddd_0_1518"/>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861" name="Google Shape;861;g29ef27cfddd_0_1518"/>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862" name="Google Shape;862;g29ef27cfddd_0_1518"/>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863" name="Google Shape;863;g29ef27cfddd_0_1518"/>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64" name="Google Shape;864;g29ef27cfddd_0_1518"/>
          <p:cNvCxnSpPr>
            <a:stCxn id="859" idx="5"/>
            <a:endCxn id="863" idx="1"/>
          </p:cNvCxnSpPr>
          <p:nvPr/>
        </p:nvCxnSpPr>
        <p:spPr>
          <a:xfrm>
            <a:off x="4672160" y="1299635"/>
            <a:ext cx="1131600" cy="930600"/>
          </a:xfrm>
          <a:prstGeom prst="straightConnector1">
            <a:avLst/>
          </a:prstGeom>
          <a:noFill/>
          <a:ln cap="flat" cmpd="sng" w="9525">
            <a:solidFill>
              <a:schemeClr val="dk1"/>
            </a:solidFill>
            <a:prstDash val="solid"/>
            <a:round/>
            <a:headEnd len="sm" w="sm" type="none"/>
            <a:tailEnd len="sm" w="sm" type="none"/>
          </a:ln>
        </p:spPr>
      </p:cxnSp>
      <p:cxnSp>
        <p:nvCxnSpPr>
          <p:cNvPr id="865" name="Google Shape;865;g29ef27cfddd_0_1518"/>
          <p:cNvCxnSpPr>
            <a:endCxn id="859" idx="3"/>
          </p:cNvCxnSpPr>
          <p:nvPr/>
        </p:nvCxnSpPr>
        <p:spPr>
          <a:xfrm flipH="1" rot="10800000">
            <a:off x="3340165" y="1299635"/>
            <a:ext cx="1120500" cy="930600"/>
          </a:xfrm>
          <a:prstGeom prst="straightConnector1">
            <a:avLst/>
          </a:prstGeom>
          <a:noFill/>
          <a:ln cap="flat" cmpd="sng" w="9525">
            <a:solidFill>
              <a:srgbClr val="222222"/>
            </a:solidFill>
            <a:prstDash val="solid"/>
            <a:round/>
            <a:headEnd len="sm" w="sm" type="none"/>
            <a:tailEnd len="sm" w="sm" type="none"/>
          </a:ln>
        </p:spPr>
      </p:cxnSp>
      <p:cxnSp>
        <p:nvCxnSpPr>
          <p:cNvPr id="866" name="Google Shape;866;g29ef27cfddd_0_1518"/>
          <p:cNvCxnSpPr>
            <a:stCxn id="859" idx="4"/>
            <a:endCxn id="862" idx="0"/>
          </p:cNvCxnSpPr>
          <p:nvPr/>
        </p:nvCxnSpPr>
        <p:spPr>
          <a:xfrm>
            <a:off x="4566413" y="1343438"/>
            <a:ext cx="0" cy="1142100"/>
          </a:xfrm>
          <a:prstGeom prst="straightConnector1">
            <a:avLst/>
          </a:prstGeom>
          <a:noFill/>
          <a:ln cap="flat" cmpd="sng" w="9525">
            <a:solidFill>
              <a:schemeClr val="dk1"/>
            </a:solidFill>
            <a:prstDash val="solid"/>
            <a:round/>
            <a:headEnd len="sm" w="sm" type="none"/>
            <a:tailEnd len="sm" w="sm" type="none"/>
          </a:ln>
        </p:spPr>
      </p:cxnSp>
      <p:cxnSp>
        <p:nvCxnSpPr>
          <p:cNvPr id="867" name="Google Shape;867;g29ef27cfddd_0_1518"/>
          <p:cNvCxnSpPr>
            <a:stCxn id="862" idx="4"/>
            <a:endCxn id="861" idx="0"/>
          </p:cNvCxnSpPr>
          <p:nvPr/>
        </p:nvCxnSpPr>
        <p:spPr>
          <a:xfrm flipH="1">
            <a:off x="3743813" y="2784513"/>
            <a:ext cx="822600" cy="1015500"/>
          </a:xfrm>
          <a:prstGeom prst="straightConnector1">
            <a:avLst/>
          </a:prstGeom>
          <a:noFill/>
          <a:ln cap="flat" cmpd="sng" w="38100">
            <a:solidFill>
              <a:srgbClr val="FF0000"/>
            </a:solidFill>
            <a:prstDash val="solid"/>
            <a:round/>
            <a:headEnd len="sm" w="sm" type="none"/>
            <a:tailEnd len="sm" w="sm" type="none"/>
          </a:ln>
        </p:spPr>
      </p:cxnSp>
      <p:sp>
        <p:nvSpPr>
          <p:cNvPr id="868" name="Google Shape;868;g29ef27cfddd_0_1518"/>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69" name="Google Shape;869;g29ef27cfddd_0_1518"/>
          <p:cNvCxnSpPr>
            <a:stCxn id="862" idx="4"/>
            <a:endCxn id="868"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870" name="Google Shape;870;g29ef27cfddd_0_151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71" name="Google Shape;871;g29ef27cfddd_0_151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72" name="Google Shape;872;g29ef27cfddd_0_151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873" name="Google Shape;873;g29ef27cfddd_0_151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74" name="Google Shape;874;g29ef27cfddd_0_151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75" name="Google Shape;875;g29ef27cfddd_0_1518"/>
          <p:cNvSpPr txBox="1"/>
          <p:nvPr/>
        </p:nvSpPr>
        <p:spPr>
          <a:xfrm>
            <a:off x="0" y="0"/>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red - active_in_search, red edge, try to go by it, k = </a:t>
            </a:r>
            <a:r>
              <a:rPr lang="ru" sz="2100">
                <a:solidFill>
                  <a:schemeClr val="dk1"/>
                </a:solidFill>
                <a:latin typeface="Calibri"/>
                <a:ea typeface="Calibri"/>
                <a:cs typeface="Calibri"/>
                <a:sym typeface="Calibri"/>
              </a:rPr>
              <a:t>2</a:t>
            </a:r>
            <a:r>
              <a:rPr lang="ru" sz="2100">
                <a:solidFill>
                  <a:schemeClr val="dk1"/>
                </a:solidFill>
                <a:latin typeface="Calibri"/>
                <a:ea typeface="Calibri"/>
                <a:cs typeface="Calibri"/>
                <a:sym typeface="Calibri"/>
              </a:rPr>
              <a:t>, amount = 1, 1 &lt; 2</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ru" sz="2100">
                <a:solidFill>
                  <a:schemeClr val="dk1"/>
                </a:solidFill>
                <a:latin typeface="Calibri"/>
                <a:ea typeface="Calibri"/>
                <a:cs typeface="Calibri"/>
                <a:sym typeface="Calibri"/>
              </a:rPr>
              <a:t>k - 1 = 1, check next tree</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4" name="Shape 164"/>
        <p:cNvGrpSpPr/>
        <p:nvPr/>
      </p:nvGrpSpPr>
      <p:grpSpPr>
        <a:xfrm>
          <a:off x="0" y="0"/>
          <a:ext cx="0" cy="0"/>
          <a:chOff x="0" y="0"/>
          <a:chExt cx="0" cy="0"/>
        </a:xfrm>
      </p:grpSpPr>
      <p:sp>
        <p:nvSpPr>
          <p:cNvPr id="165" name="Google Shape;165;g29eedcc83f6_0_81"/>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s = {</a:t>
            </a:r>
            <a:r>
              <a:rPr lang="ru" sz="2100">
                <a:solidFill>
                  <a:schemeClr val="dk1"/>
                </a:solidFill>
                <a:latin typeface="Calibri"/>
                <a:ea typeface="Calibri"/>
                <a:cs typeface="Calibri"/>
                <a:sym typeface="Calibri"/>
              </a:rPr>
              <a:t>abc</a:t>
            </a:r>
            <a:r>
              <a:rPr b="0" i="0" lang="ru" sz="2100" u="none" cap="none" strike="noStrike">
                <a:solidFill>
                  <a:schemeClr val="dk1"/>
                </a:solidFill>
                <a:latin typeface="Calibri"/>
                <a:ea typeface="Calibri"/>
                <a:cs typeface="Calibri"/>
                <a:sym typeface="Calibri"/>
              </a:rPr>
              <a:t>, </a:t>
            </a:r>
            <a:r>
              <a:rPr lang="ru" sz="2100">
                <a:solidFill>
                  <a:schemeClr val="dk1"/>
                </a:solidFill>
                <a:latin typeface="Calibri"/>
                <a:ea typeface="Calibri"/>
                <a:cs typeface="Calibri"/>
                <a:sym typeface="Calibri"/>
              </a:rPr>
              <a:t>aba</a:t>
            </a:r>
            <a:r>
              <a:rPr b="0" i="0" lang="ru" sz="2100" u="none" cap="none" strike="noStrike">
                <a:solidFill>
                  <a:schemeClr val="dk1"/>
                </a:solidFill>
                <a:latin typeface="Calibri"/>
                <a:ea typeface="Calibri"/>
                <a:cs typeface="Calibri"/>
                <a:sym typeface="Calibri"/>
              </a:rPr>
              <a:t>, </a:t>
            </a:r>
            <a:r>
              <a:rPr lang="ru" sz="2100">
                <a:solidFill>
                  <a:schemeClr val="dk1"/>
                </a:solidFill>
                <a:latin typeface="Calibri"/>
                <a:ea typeface="Calibri"/>
                <a:cs typeface="Calibri"/>
                <a:sym typeface="Calibri"/>
              </a:rPr>
              <a:t>ba</a:t>
            </a:r>
            <a:r>
              <a:rPr b="0" i="0" lang="ru" sz="2100" u="none" cap="none" strike="noStrike">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p:txBody>
      </p:sp>
      <p:sp>
        <p:nvSpPr>
          <p:cNvPr id="166" name="Google Shape;166;g29eedcc83f6_0_81"/>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insert(ba)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9" name="Shape 879"/>
        <p:cNvGrpSpPr/>
        <p:nvPr/>
      </p:nvGrpSpPr>
      <p:grpSpPr>
        <a:xfrm>
          <a:off x="0" y="0"/>
          <a:ext cx="0" cy="0"/>
          <a:chOff x="0" y="0"/>
          <a:chExt cx="0" cy="0"/>
        </a:xfrm>
      </p:grpSpPr>
      <p:sp>
        <p:nvSpPr>
          <p:cNvPr id="880" name="Google Shape;880;g29ef27cfddd_0_1538"/>
          <p:cNvSpPr/>
          <p:nvPr/>
        </p:nvSpPr>
        <p:spPr>
          <a:xfrm>
            <a:off x="4416863" y="10443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881" name="Google Shape;881;g29ef27cfddd_0_1538"/>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882" name="Google Shape;882;g29ef27cfddd_0_1538"/>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883" name="Google Shape;883;g29ef27cfddd_0_1538"/>
          <p:cNvSpPr/>
          <p:nvPr/>
        </p:nvSpPr>
        <p:spPr>
          <a:xfrm>
            <a:off x="4416863" y="24854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884" name="Google Shape;884;g29ef27cfddd_0_1538"/>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85" name="Google Shape;885;g29ef27cfddd_0_1538"/>
          <p:cNvCxnSpPr>
            <a:stCxn id="880" idx="5"/>
            <a:endCxn id="884" idx="1"/>
          </p:cNvCxnSpPr>
          <p:nvPr/>
        </p:nvCxnSpPr>
        <p:spPr>
          <a:xfrm>
            <a:off x="4672160" y="1299635"/>
            <a:ext cx="1131600" cy="930600"/>
          </a:xfrm>
          <a:prstGeom prst="straightConnector1">
            <a:avLst/>
          </a:prstGeom>
          <a:noFill/>
          <a:ln cap="flat" cmpd="sng" w="9525">
            <a:solidFill>
              <a:schemeClr val="dk1"/>
            </a:solidFill>
            <a:prstDash val="solid"/>
            <a:round/>
            <a:headEnd len="sm" w="sm" type="none"/>
            <a:tailEnd len="sm" w="sm" type="none"/>
          </a:ln>
        </p:spPr>
      </p:cxnSp>
      <p:cxnSp>
        <p:nvCxnSpPr>
          <p:cNvPr id="886" name="Google Shape;886;g29ef27cfddd_0_1538"/>
          <p:cNvCxnSpPr>
            <a:endCxn id="880" idx="3"/>
          </p:cNvCxnSpPr>
          <p:nvPr/>
        </p:nvCxnSpPr>
        <p:spPr>
          <a:xfrm flipH="1" rot="10800000">
            <a:off x="3340165" y="1299635"/>
            <a:ext cx="1120500" cy="930600"/>
          </a:xfrm>
          <a:prstGeom prst="straightConnector1">
            <a:avLst/>
          </a:prstGeom>
          <a:noFill/>
          <a:ln cap="flat" cmpd="sng" w="9525">
            <a:solidFill>
              <a:srgbClr val="222222"/>
            </a:solidFill>
            <a:prstDash val="solid"/>
            <a:round/>
            <a:headEnd len="sm" w="sm" type="none"/>
            <a:tailEnd len="sm" w="sm" type="none"/>
          </a:ln>
        </p:spPr>
      </p:cxnSp>
      <p:cxnSp>
        <p:nvCxnSpPr>
          <p:cNvPr id="887" name="Google Shape;887;g29ef27cfddd_0_1538"/>
          <p:cNvCxnSpPr>
            <a:stCxn id="880" idx="4"/>
            <a:endCxn id="883" idx="0"/>
          </p:cNvCxnSpPr>
          <p:nvPr/>
        </p:nvCxnSpPr>
        <p:spPr>
          <a:xfrm>
            <a:off x="4566413" y="1343438"/>
            <a:ext cx="0" cy="114210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g29ef27cfddd_0_1538"/>
          <p:cNvCxnSpPr>
            <a:stCxn id="883" idx="4"/>
            <a:endCxn id="882" idx="0"/>
          </p:cNvCxnSpPr>
          <p:nvPr/>
        </p:nvCxnSpPr>
        <p:spPr>
          <a:xfrm flipH="1">
            <a:off x="3743813" y="2784513"/>
            <a:ext cx="822600" cy="1015500"/>
          </a:xfrm>
          <a:prstGeom prst="straightConnector1">
            <a:avLst/>
          </a:prstGeom>
          <a:noFill/>
          <a:ln cap="flat" cmpd="sng" w="9525">
            <a:solidFill>
              <a:schemeClr val="dk1"/>
            </a:solidFill>
            <a:prstDash val="solid"/>
            <a:round/>
            <a:headEnd len="sm" w="sm" type="none"/>
            <a:tailEnd len="sm" w="sm" type="none"/>
          </a:ln>
        </p:spPr>
      </p:cxnSp>
      <p:sp>
        <p:nvSpPr>
          <p:cNvPr id="889" name="Google Shape;889;g29ef27cfddd_0_1538"/>
          <p:cNvSpPr/>
          <p:nvPr/>
        </p:nvSpPr>
        <p:spPr>
          <a:xfrm>
            <a:off x="5365851"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890" name="Google Shape;890;g29ef27cfddd_0_1538"/>
          <p:cNvCxnSpPr>
            <a:stCxn id="883" idx="4"/>
            <a:endCxn id="889" idx="0"/>
          </p:cNvCxnSpPr>
          <p:nvPr/>
        </p:nvCxnSpPr>
        <p:spPr>
          <a:xfrm>
            <a:off x="4566413" y="2784513"/>
            <a:ext cx="948900" cy="1015500"/>
          </a:xfrm>
          <a:prstGeom prst="straightConnector1">
            <a:avLst/>
          </a:prstGeom>
          <a:noFill/>
          <a:ln cap="flat" cmpd="sng" w="38100">
            <a:solidFill>
              <a:srgbClr val="FF0000"/>
            </a:solidFill>
            <a:prstDash val="solid"/>
            <a:round/>
            <a:headEnd len="sm" w="sm" type="none"/>
            <a:tailEnd len="sm" w="sm" type="none"/>
          </a:ln>
        </p:spPr>
      </p:cxnSp>
      <p:sp>
        <p:nvSpPr>
          <p:cNvPr id="891" name="Google Shape;891;g29ef27cfddd_0_153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92" name="Google Shape;892;g29ef27cfddd_0_153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93" name="Google Shape;893;g29ef27cfddd_0_153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894" name="Google Shape;894;g29ef27cfddd_0_153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895" name="Google Shape;895;g29ef27cfddd_0_153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896" name="Google Shape;896;g29ef27cfddd_0_1538"/>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red - active_in_search, red edge, try to go by it, k = 1, amount = 1, 1 &gt;= 1, go inside</a:t>
            </a:r>
            <a:endParaRPr sz="21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0" name="Shape 900"/>
        <p:cNvGrpSpPr/>
        <p:nvPr/>
      </p:nvGrpSpPr>
      <p:grpSpPr>
        <a:xfrm>
          <a:off x="0" y="0"/>
          <a:ext cx="0" cy="0"/>
          <a:chOff x="0" y="0"/>
          <a:chExt cx="0" cy="0"/>
        </a:xfrm>
      </p:grpSpPr>
      <p:sp>
        <p:nvSpPr>
          <p:cNvPr id="901" name="Google Shape;901;g29ef27cfddd_0_1558"/>
          <p:cNvSpPr/>
          <p:nvPr/>
        </p:nvSpPr>
        <p:spPr>
          <a:xfrm>
            <a:off x="4416863" y="10443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902" name="Google Shape;902;g29ef27cfddd_0_1558"/>
          <p:cNvSpPr/>
          <p:nvPr/>
        </p:nvSpPr>
        <p:spPr>
          <a:xfrm>
            <a:off x="3084888"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903" name="Google Shape;903;g29ef27cfddd_0_1558"/>
          <p:cNvSpPr/>
          <p:nvPr/>
        </p:nvSpPr>
        <p:spPr>
          <a:xfrm>
            <a:off x="3594113" y="38000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904" name="Google Shape;904;g29ef27cfddd_0_1558"/>
          <p:cNvSpPr/>
          <p:nvPr/>
        </p:nvSpPr>
        <p:spPr>
          <a:xfrm>
            <a:off x="4416863" y="24854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sp>
        <p:nvSpPr>
          <p:cNvPr id="905" name="Google Shape;905;g29ef27cfddd_0_1558"/>
          <p:cNvSpPr/>
          <p:nvPr/>
        </p:nvSpPr>
        <p:spPr>
          <a:xfrm>
            <a:off x="5760013" y="21863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906" name="Google Shape;906;g29ef27cfddd_0_1558"/>
          <p:cNvCxnSpPr>
            <a:stCxn id="901" idx="5"/>
            <a:endCxn id="905" idx="1"/>
          </p:cNvCxnSpPr>
          <p:nvPr/>
        </p:nvCxnSpPr>
        <p:spPr>
          <a:xfrm>
            <a:off x="4672160" y="1299635"/>
            <a:ext cx="1131600" cy="93060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g29ef27cfddd_0_1558"/>
          <p:cNvCxnSpPr>
            <a:endCxn id="901" idx="3"/>
          </p:cNvCxnSpPr>
          <p:nvPr/>
        </p:nvCxnSpPr>
        <p:spPr>
          <a:xfrm flipH="1" rot="10800000">
            <a:off x="3340165" y="1299635"/>
            <a:ext cx="1120500" cy="930600"/>
          </a:xfrm>
          <a:prstGeom prst="straightConnector1">
            <a:avLst/>
          </a:prstGeom>
          <a:noFill/>
          <a:ln cap="flat" cmpd="sng" w="9525">
            <a:solidFill>
              <a:srgbClr val="222222"/>
            </a:solidFill>
            <a:prstDash val="solid"/>
            <a:round/>
            <a:headEnd len="sm" w="sm" type="none"/>
            <a:tailEnd len="sm" w="sm" type="none"/>
          </a:ln>
        </p:spPr>
      </p:cxnSp>
      <p:cxnSp>
        <p:nvCxnSpPr>
          <p:cNvPr id="908" name="Google Shape;908;g29ef27cfddd_0_1558"/>
          <p:cNvCxnSpPr>
            <a:stCxn id="901" idx="4"/>
            <a:endCxn id="904" idx="0"/>
          </p:cNvCxnSpPr>
          <p:nvPr/>
        </p:nvCxnSpPr>
        <p:spPr>
          <a:xfrm>
            <a:off x="4566413" y="1343438"/>
            <a:ext cx="0" cy="1142100"/>
          </a:xfrm>
          <a:prstGeom prst="straightConnector1">
            <a:avLst/>
          </a:prstGeom>
          <a:noFill/>
          <a:ln cap="flat" cmpd="sng" w="9525">
            <a:solidFill>
              <a:schemeClr val="dk1"/>
            </a:solidFill>
            <a:prstDash val="solid"/>
            <a:round/>
            <a:headEnd len="sm" w="sm" type="none"/>
            <a:tailEnd len="sm" w="sm" type="none"/>
          </a:ln>
        </p:spPr>
      </p:cxnSp>
      <p:cxnSp>
        <p:nvCxnSpPr>
          <p:cNvPr id="909" name="Google Shape;909;g29ef27cfddd_0_1558"/>
          <p:cNvCxnSpPr>
            <a:stCxn id="904" idx="4"/>
            <a:endCxn id="903" idx="0"/>
          </p:cNvCxnSpPr>
          <p:nvPr/>
        </p:nvCxnSpPr>
        <p:spPr>
          <a:xfrm flipH="1">
            <a:off x="3743813" y="2784513"/>
            <a:ext cx="822600" cy="1015500"/>
          </a:xfrm>
          <a:prstGeom prst="straightConnector1">
            <a:avLst/>
          </a:prstGeom>
          <a:noFill/>
          <a:ln cap="flat" cmpd="sng" w="9525">
            <a:solidFill>
              <a:schemeClr val="dk1"/>
            </a:solidFill>
            <a:prstDash val="solid"/>
            <a:round/>
            <a:headEnd len="sm" w="sm" type="none"/>
            <a:tailEnd len="sm" w="sm" type="none"/>
          </a:ln>
        </p:spPr>
      </p:cxnSp>
      <p:sp>
        <p:nvSpPr>
          <p:cNvPr id="910" name="Google Shape;910;g29ef27cfddd_0_1558"/>
          <p:cNvSpPr/>
          <p:nvPr/>
        </p:nvSpPr>
        <p:spPr>
          <a:xfrm>
            <a:off x="5365851" y="38000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cxnSp>
        <p:nvCxnSpPr>
          <p:cNvPr id="911" name="Google Shape;911;g29ef27cfddd_0_1558"/>
          <p:cNvCxnSpPr>
            <a:stCxn id="904" idx="4"/>
            <a:endCxn id="910" idx="0"/>
          </p:cNvCxnSpPr>
          <p:nvPr/>
        </p:nvCxnSpPr>
        <p:spPr>
          <a:xfrm>
            <a:off x="4566413" y="2784513"/>
            <a:ext cx="948900" cy="1015500"/>
          </a:xfrm>
          <a:prstGeom prst="straightConnector1">
            <a:avLst/>
          </a:prstGeom>
          <a:noFill/>
          <a:ln cap="flat" cmpd="sng" w="9525">
            <a:solidFill>
              <a:srgbClr val="202122"/>
            </a:solidFill>
            <a:prstDash val="solid"/>
            <a:round/>
            <a:headEnd len="sm" w="sm" type="none"/>
            <a:tailEnd len="sm" w="sm" type="none"/>
          </a:ln>
        </p:spPr>
      </p:cxnSp>
      <p:sp>
        <p:nvSpPr>
          <p:cNvPr id="912" name="Google Shape;912;g29ef27cfddd_0_1558"/>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913" name="Google Shape;913;g29ef27cfddd_0_1558"/>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914" name="Google Shape;914;g29ef27cfddd_0_1558"/>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915" name="Google Shape;915;g29ef27cfddd_0_1558"/>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916" name="Google Shape;916;g29ef27cfddd_0_1558"/>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917" name="Google Shape;917;g29ef27cfddd_0_1558"/>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final vertex, answer = cb</a:t>
            </a:r>
            <a:endParaRPr sz="21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1" name="Shape 921"/>
        <p:cNvGrpSpPr/>
        <p:nvPr/>
      </p:nvGrpSpPr>
      <p:grpSpPr>
        <a:xfrm>
          <a:off x="0" y="0"/>
          <a:ext cx="0" cy="0"/>
          <a:chOff x="0" y="0"/>
          <a:chExt cx="0" cy="0"/>
        </a:xfrm>
      </p:grpSpPr>
      <p:sp>
        <p:nvSpPr>
          <p:cNvPr id="922" name="Google Shape;922;g29ef27cfddd_0_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Digit trie</a:t>
            </a:r>
            <a:endParaRPr>
              <a:solidFill>
                <a:schemeClr val="accent1"/>
              </a:solidFill>
              <a:latin typeface="Spectral"/>
              <a:ea typeface="Spectral"/>
              <a:cs typeface="Spectral"/>
              <a:sym typeface="Spectral"/>
            </a:endParaRPr>
          </a:p>
        </p:txBody>
      </p:sp>
      <p:sp>
        <p:nvSpPr>
          <p:cNvPr id="923" name="Google Shape;923;g29ef27cfddd_0_55"/>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Instead of storing strings in the trie, we can store numbers, and then we can perform very interesting operations with numbers. Usually, in a trie, either numbers in the decimal system or in binary are stored.</a:t>
            </a:r>
            <a:endParaRPr>
              <a:latin typeface="Lexend"/>
              <a:ea typeface="Lexend"/>
              <a:cs typeface="Lexend"/>
              <a:sym typeface="Lexend"/>
            </a:endParaRPr>
          </a:p>
          <a:p>
            <a:pPr indent="0" lvl="0" marL="0" rtl="0" algn="l">
              <a:lnSpc>
                <a:spcPct val="150000"/>
              </a:lnSpc>
              <a:spcBef>
                <a:spcPts val="800"/>
              </a:spcBef>
              <a:spcAft>
                <a:spcPts val="0"/>
              </a:spcAft>
              <a:buSzPts val="1100"/>
              <a:buNone/>
            </a:pPr>
            <a:r>
              <a:rPr lang="ru">
                <a:latin typeface="Lexend"/>
                <a:ea typeface="Lexend"/>
                <a:cs typeface="Lexend"/>
                <a:sym typeface="Lexend"/>
              </a:rPr>
              <a:t>Also, it is usually necessary for the numbers to be of equal length, and for this purpose, they are filled with leading zeros.</a:t>
            </a:r>
            <a:endParaRPr>
              <a:latin typeface="Lexend"/>
              <a:ea typeface="Lexend"/>
              <a:cs typeface="Lexend"/>
              <a:sym typeface="Lexend"/>
            </a:endParaRPr>
          </a:p>
        </p:txBody>
      </p:sp>
      <p:cxnSp>
        <p:nvCxnSpPr>
          <p:cNvPr id="924" name="Google Shape;924;g29ef27cfddd_0_55"/>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8" name="Shape 928"/>
        <p:cNvGrpSpPr/>
        <p:nvPr/>
      </p:nvGrpSpPr>
      <p:grpSpPr>
        <a:xfrm>
          <a:off x="0" y="0"/>
          <a:ext cx="0" cy="0"/>
          <a:chOff x="0" y="0"/>
          <a:chExt cx="0" cy="0"/>
        </a:xfrm>
      </p:grpSpPr>
      <p:sp>
        <p:nvSpPr>
          <p:cNvPr id="929" name="Google Shape;929;g29ef27cfddd_0_405"/>
          <p:cNvSpPr/>
          <p:nvPr/>
        </p:nvSpPr>
        <p:spPr>
          <a:xfrm>
            <a:off x="4000713" y="56066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0" name="Google Shape;930;g29ef27cfddd_0_405"/>
          <p:cNvSpPr/>
          <p:nvPr/>
        </p:nvSpPr>
        <p:spPr>
          <a:xfrm>
            <a:off x="1937788"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1" name="Google Shape;931;g29ef27cfddd_0_405"/>
          <p:cNvSpPr/>
          <p:nvPr/>
        </p:nvSpPr>
        <p:spPr>
          <a:xfrm>
            <a:off x="2760538" y="17465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2" name="Google Shape;932;g29ef27cfddd_0_405"/>
          <p:cNvSpPr/>
          <p:nvPr/>
        </p:nvSpPr>
        <p:spPr>
          <a:xfrm>
            <a:off x="5343863" y="17026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33" name="Google Shape;933;g29ef27cfddd_0_405"/>
          <p:cNvCxnSpPr>
            <a:stCxn id="929" idx="5"/>
            <a:endCxn id="932" idx="1"/>
          </p:cNvCxnSpPr>
          <p:nvPr/>
        </p:nvCxnSpPr>
        <p:spPr>
          <a:xfrm>
            <a:off x="4256010" y="815960"/>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934" name="Google Shape;934;g29ef27cfddd_0_405"/>
          <p:cNvCxnSpPr>
            <a:stCxn id="931" idx="7"/>
            <a:endCxn id="929" idx="3"/>
          </p:cNvCxnSpPr>
          <p:nvPr/>
        </p:nvCxnSpPr>
        <p:spPr>
          <a:xfrm flipH="1" rot="10800000">
            <a:off x="3015835" y="815940"/>
            <a:ext cx="1028700" cy="974400"/>
          </a:xfrm>
          <a:prstGeom prst="straightConnector1">
            <a:avLst/>
          </a:prstGeom>
          <a:noFill/>
          <a:ln cap="flat" cmpd="sng" w="9525">
            <a:solidFill>
              <a:schemeClr val="dk2"/>
            </a:solidFill>
            <a:prstDash val="solid"/>
            <a:round/>
            <a:headEnd len="sm" w="sm" type="none"/>
            <a:tailEnd len="sm" w="sm" type="none"/>
          </a:ln>
        </p:spPr>
      </p:cxnSp>
      <p:cxnSp>
        <p:nvCxnSpPr>
          <p:cNvPr id="935" name="Google Shape;935;g29ef27cfddd_0_405"/>
          <p:cNvCxnSpPr>
            <a:stCxn id="931" idx="4"/>
            <a:endCxn id="930" idx="0"/>
          </p:cNvCxnSpPr>
          <p:nvPr/>
        </p:nvCxnSpPr>
        <p:spPr>
          <a:xfrm flipH="1">
            <a:off x="2087488" y="2045638"/>
            <a:ext cx="822600" cy="1015500"/>
          </a:xfrm>
          <a:prstGeom prst="straightConnector1">
            <a:avLst/>
          </a:prstGeom>
          <a:noFill/>
          <a:ln cap="flat" cmpd="sng" w="9525">
            <a:solidFill>
              <a:schemeClr val="dk2"/>
            </a:solidFill>
            <a:prstDash val="solid"/>
            <a:round/>
            <a:headEnd len="sm" w="sm" type="none"/>
            <a:tailEnd len="sm" w="sm" type="none"/>
          </a:ln>
        </p:spPr>
      </p:cxnSp>
      <p:sp>
        <p:nvSpPr>
          <p:cNvPr id="936" name="Google Shape;936;g29ef27cfddd_0_405"/>
          <p:cNvSpPr/>
          <p:nvPr/>
        </p:nvSpPr>
        <p:spPr>
          <a:xfrm>
            <a:off x="3709525"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37" name="Google Shape;937;g29ef27cfddd_0_405"/>
          <p:cNvCxnSpPr>
            <a:stCxn id="931" idx="4"/>
            <a:endCxn id="936" idx="0"/>
          </p:cNvCxnSpPr>
          <p:nvPr/>
        </p:nvCxnSpPr>
        <p:spPr>
          <a:xfrm>
            <a:off x="2910088" y="2045638"/>
            <a:ext cx="948900" cy="1015500"/>
          </a:xfrm>
          <a:prstGeom prst="straightConnector1">
            <a:avLst/>
          </a:prstGeom>
          <a:noFill/>
          <a:ln cap="flat" cmpd="sng" w="9525">
            <a:solidFill>
              <a:schemeClr val="dk2"/>
            </a:solidFill>
            <a:prstDash val="solid"/>
            <a:round/>
            <a:headEnd len="sm" w="sm" type="none"/>
            <a:tailEnd len="sm" w="sm" type="none"/>
          </a:ln>
        </p:spPr>
      </p:cxnSp>
      <p:sp>
        <p:nvSpPr>
          <p:cNvPr id="938" name="Google Shape;938;g29ef27cfddd_0_405"/>
          <p:cNvSpPr txBox="1"/>
          <p:nvPr/>
        </p:nvSpPr>
        <p:spPr>
          <a:xfrm rot="-2445984">
            <a:off x="2978591" y="873345"/>
            <a:ext cx="801713" cy="50774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39" name="Google Shape;939;g29ef27cfddd_0_405"/>
          <p:cNvSpPr txBox="1"/>
          <p:nvPr/>
        </p:nvSpPr>
        <p:spPr>
          <a:xfrm rot="2278815">
            <a:off x="4624272" y="8614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40" name="Google Shape;940;g29ef27cfddd_0_405"/>
          <p:cNvSpPr txBox="1"/>
          <p:nvPr/>
        </p:nvSpPr>
        <p:spPr>
          <a:xfrm rot="2701819">
            <a:off x="3180699" y="21499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41" name="Google Shape;941;g29ef27cfddd_0_405"/>
          <p:cNvSpPr txBox="1"/>
          <p:nvPr/>
        </p:nvSpPr>
        <p:spPr>
          <a:xfrm rot="-3045260">
            <a:off x="1909161" y="2149827"/>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42" name="Google Shape;942;g29ef27cfddd_0_405"/>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{10, 101, 1}</a:t>
            </a:r>
            <a:endParaRPr sz="2100">
              <a:solidFill>
                <a:schemeClr val="dk1"/>
              </a:solidFill>
              <a:latin typeface="Calibri"/>
              <a:ea typeface="Calibri"/>
              <a:cs typeface="Calibri"/>
              <a:sym typeface="Calibri"/>
            </a:endParaRPr>
          </a:p>
        </p:txBody>
      </p:sp>
      <p:sp>
        <p:nvSpPr>
          <p:cNvPr id="943" name="Google Shape;943;g29ef27cfddd_0_405"/>
          <p:cNvSpPr/>
          <p:nvPr/>
        </p:nvSpPr>
        <p:spPr>
          <a:xfrm>
            <a:off x="1115338" y="42837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44" name="Google Shape;944;g29ef27cfddd_0_405"/>
          <p:cNvCxnSpPr>
            <a:stCxn id="930" idx="3"/>
            <a:endCxn id="943" idx="0"/>
          </p:cNvCxnSpPr>
          <p:nvPr/>
        </p:nvCxnSpPr>
        <p:spPr>
          <a:xfrm flipH="1">
            <a:off x="1264890" y="3316485"/>
            <a:ext cx="716700" cy="967200"/>
          </a:xfrm>
          <a:prstGeom prst="straightConnector1">
            <a:avLst/>
          </a:prstGeom>
          <a:noFill/>
          <a:ln cap="flat" cmpd="sng" w="9525">
            <a:solidFill>
              <a:schemeClr val="dk2"/>
            </a:solidFill>
            <a:prstDash val="solid"/>
            <a:round/>
            <a:headEnd len="sm" w="sm" type="none"/>
            <a:tailEnd len="sm" w="sm" type="none"/>
          </a:ln>
        </p:spPr>
      </p:cxnSp>
      <p:sp>
        <p:nvSpPr>
          <p:cNvPr id="945" name="Google Shape;945;g29ef27cfddd_0_405"/>
          <p:cNvSpPr txBox="1"/>
          <p:nvPr/>
        </p:nvSpPr>
        <p:spPr>
          <a:xfrm rot="-3045260">
            <a:off x="1086711" y="337235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46" name="Google Shape;946;g29ef27cfddd_0_405"/>
          <p:cNvSpPr/>
          <p:nvPr/>
        </p:nvSpPr>
        <p:spPr>
          <a:xfrm>
            <a:off x="5132413" y="41435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47" name="Google Shape;947;g29ef27cfddd_0_405"/>
          <p:cNvCxnSpPr>
            <a:stCxn id="936" idx="5"/>
            <a:endCxn id="946" idx="1"/>
          </p:cNvCxnSpPr>
          <p:nvPr/>
        </p:nvCxnSpPr>
        <p:spPr>
          <a:xfrm>
            <a:off x="3964823" y="3316485"/>
            <a:ext cx="1211400" cy="870900"/>
          </a:xfrm>
          <a:prstGeom prst="straightConnector1">
            <a:avLst/>
          </a:prstGeom>
          <a:noFill/>
          <a:ln cap="flat" cmpd="sng" w="9525">
            <a:solidFill>
              <a:schemeClr val="dk2"/>
            </a:solidFill>
            <a:prstDash val="solid"/>
            <a:round/>
            <a:headEnd len="sm" w="sm" type="none"/>
            <a:tailEnd len="sm" w="sm" type="none"/>
          </a:ln>
        </p:spPr>
      </p:cxnSp>
      <p:sp>
        <p:nvSpPr>
          <p:cNvPr id="948" name="Google Shape;948;g29ef27cfddd_0_405"/>
          <p:cNvSpPr txBox="1"/>
          <p:nvPr/>
        </p:nvSpPr>
        <p:spPr>
          <a:xfrm rot="2278815">
            <a:off x="4420847" y="33723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49" name="Google Shape;949;g29ef27cfddd_0_405"/>
          <p:cNvSpPr/>
          <p:nvPr/>
        </p:nvSpPr>
        <p:spPr>
          <a:xfrm>
            <a:off x="6384825" y="30802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50" name="Google Shape;950;g29ef27cfddd_0_405"/>
          <p:cNvCxnSpPr>
            <a:stCxn id="932" idx="4"/>
            <a:endCxn id="949" idx="0"/>
          </p:cNvCxnSpPr>
          <p:nvPr/>
        </p:nvCxnSpPr>
        <p:spPr>
          <a:xfrm>
            <a:off x="5493413" y="2001738"/>
            <a:ext cx="1041000" cy="1078500"/>
          </a:xfrm>
          <a:prstGeom prst="straightConnector1">
            <a:avLst/>
          </a:prstGeom>
          <a:noFill/>
          <a:ln cap="flat" cmpd="sng" w="9525">
            <a:solidFill>
              <a:schemeClr val="dk2"/>
            </a:solidFill>
            <a:prstDash val="solid"/>
            <a:round/>
            <a:headEnd len="sm" w="sm" type="none"/>
            <a:tailEnd len="sm" w="sm" type="none"/>
          </a:ln>
        </p:spPr>
      </p:cxnSp>
      <p:sp>
        <p:nvSpPr>
          <p:cNvPr id="951" name="Google Shape;951;g29ef27cfddd_0_405"/>
          <p:cNvSpPr txBox="1"/>
          <p:nvPr/>
        </p:nvSpPr>
        <p:spPr>
          <a:xfrm rot="2701819">
            <a:off x="5855999" y="21690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52" name="Google Shape;952;g29ef27cfddd_0_405"/>
          <p:cNvSpPr/>
          <p:nvPr/>
        </p:nvSpPr>
        <p:spPr>
          <a:xfrm>
            <a:off x="7807713" y="41626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53" name="Google Shape;953;g29ef27cfddd_0_405"/>
          <p:cNvCxnSpPr>
            <a:stCxn id="949" idx="5"/>
            <a:endCxn id="952" idx="1"/>
          </p:cNvCxnSpPr>
          <p:nvPr/>
        </p:nvCxnSpPr>
        <p:spPr>
          <a:xfrm>
            <a:off x="6640123" y="3335585"/>
            <a:ext cx="1211400" cy="870900"/>
          </a:xfrm>
          <a:prstGeom prst="straightConnector1">
            <a:avLst/>
          </a:prstGeom>
          <a:noFill/>
          <a:ln cap="flat" cmpd="sng" w="9525">
            <a:solidFill>
              <a:schemeClr val="dk2"/>
            </a:solidFill>
            <a:prstDash val="solid"/>
            <a:round/>
            <a:headEnd len="sm" w="sm" type="none"/>
            <a:tailEnd len="sm" w="sm" type="none"/>
          </a:ln>
        </p:spPr>
      </p:cxnSp>
      <p:sp>
        <p:nvSpPr>
          <p:cNvPr id="954" name="Google Shape;954;g29ef27cfddd_0_405"/>
          <p:cNvSpPr txBox="1"/>
          <p:nvPr/>
        </p:nvSpPr>
        <p:spPr>
          <a:xfrm rot="2278815">
            <a:off x="7096147" y="33914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8" name="Shape 958"/>
        <p:cNvGrpSpPr/>
        <p:nvPr/>
      </p:nvGrpSpPr>
      <p:grpSpPr>
        <a:xfrm>
          <a:off x="0" y="0"/>
          <a:ext cx="0" cy="0"/>
          <a:chOff x="0" y="0"/>
          <a:chExt cx="0" cy="0"/>
        </a:xfrm>
      </p:grpSpPr>
      <p:sp>
        <p:nvSpPr>
          <p:cNvPr id="959" name="Google Shape;959;g29ef27cfddd_0_45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Task</a:t>
            </a:r>
            <a:endParaRPr>
              <a:solidFill>
                <a:schemeClr val="accent1"/>
              </a:solidFill>
              <a:latin typeface="Spectral"/>
              <a:ea typeface="Spectral"/>
              <a:cs typeface="Spectral"/>
              <a:sym typeface="Spectral"/>
            </a:endParaRPr>
          </a:p>
        </p:txBody>
      </p:sp>
      <p:sp>
        <p:nvSpPr>
          <p:cNvPr id="960" name="Google Shape;960;g29ef27cfddd_0_45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fontScale="85000"/>
          </a:bodyPr>
          <a:lstStyle/>
          <a:p>
            <a:pPr indent="0" lvl="0" marL="0" rtl="0" algn="l">
              <a:lnSpc>
                <a:spcPct val="150000"/>
              </a:lnSpc>
              <a:spcBef>
                <a:spcPts val="800"/>
              </a:spcBef>
              <a:spcAft>
                <a:spcPts val="0"/>
              </a:spcAft>
              <a:buNone/>
            </a:pPr>
            <a:r>
              <a:rPr lang="ru">
                <a:latin typeface="Lexend"/>
                <a:ea typeface="Lexend"/>
                <a:cs typeface="Lexend"/>
                <a:sym typeface="Lexend"/>
              </a:rPr>
              <a:t>What kind of problems can be solved in this way?</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Usually, it's the problem of searching for some optimal number.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For example - there is a set of numbers, and it is required to respond to two types of queries:</a:t>
            </a:r>
            <a:endParaRPr>
              <a:latin typeface="Lexend"/>
              <a:ea typeface="Lexend"/>
              <a:cs typeface="Lexend"/>
              <a:sym typeface="Lexend"/>
            </a:endParaRPr>
          </a:p>
          <a:p>
            <a:pPr indent="-304165" lvl="0" marL="457200" rtl="0" algn="l">
              <a:lnSpc>
                <a:spcPct val="150000"/>
              </a:lnSpc>
              <a:spcBef>
                <a:spcPts val="800"/>
              </a:spcBef>
              <a:spcAft>
                <a:spcPts val="0"/>
              </a:spcAft>
              <a:buSzPct val="66666"/>
              <a:buFont typeface="Lexend"/>
              <a:buAutoNum type="arabicParenR"/>
            </a:pPr>
            <a:r>
              <a:rPr lang="ru">
                <a:latin typeface="Lexend"/>
                <a:ea typeface="Lexend"/>
                <a:cs typeface="Lexend"/>
                <a:sym typeface="Lexend"/>
              </a:rPr>
              <a:t>Find a number from the set, the xor of which with x_i is maximal</a:t>
            </a:r>
            <a:endParaRPr>
              <a:latin typeface="Lexend"/>
              <a:ea typeface="Lexend"/>
              <a:cs typeface="Lexend"/>
              <a:sym typeface="Lexend"/>
            </a:endParaRPr>
          </a:p>
          <a:p>
            <a:pPr indent="-304165" lvl="0" marL="457200" rtl="0" algn="l">
              <a:lnSpc>
                <a:spcPct val="150000"/>
              </a:lnSpc>
              <a:spcBef>
                <a:spcPts val="0"/>
              </a:spcBef>
              <a:spcAft>
                <a:spcPts val="0"/>
              </a:spcAft>
              <a:buSzPct val="66666"/>
              <a:buFont typeface="Lexend"/>
              <a:buAutoNum type="arabicParenR"/>
            </a:pPr>
            <a:r>
              <a:rPr lang="ru">
                <a:latin typeface="Lexend"/>
                <a:ea typeface="Lexend"/>
                <a:cs typeface="Lexend"/>
                <a:sym typeface="Lexend"/>
              </a:rPr>
              <a:t>Add the number x_i to the set</a:t>
            </a:r>
            <a:endParaRPr>
              <a:latin typeface="Lexend"/>
              <a:ea typeface="Lexend"/>
              <a:cs typeface="Lexend"/>
              <a:sym typeface="Lexend"/>
            </a:endParaRPr>
          </a:p>
        </p:txBody>
      </p:sp>
      <p:cxnSp>
        <p:nvCxnSpPr>
          <p:cNvPr id="961" name="Google Shape;961;g29ef27cfddd_0_45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5" name="Shape 965"/>
        <p:cNvGrpSpPr/>
        <p:nvPr/>
      </p:nvGrpSpPr>
      <p:grpSpPr>
        <a:xfrm>
          <a:off x="0" y="0"/>
          <a:ext cx="0" cy="0"/>
          <a:chOff x="0" y="0"/>
          <a:chExt cx="0" cy="0"/>
        </a:xfrm>
      </p:grpSpPr>
      <p:sp>
        <p:nvSpPr>
          <p:cNvPr id="966" name="Google Shape;966;g29ef27cfddd_0_46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Solution</a:t>
            </a:r>
            <a:endParaRPr>
              <a:solidFill>
                <a:schemeClr val="accent1"/>
              </a:solidFill>
              <a:latin typeface="Spectral"/>
              <a:ea typeface="Spectral"/>
              <a:cs typeface="Spectral"/>
              <a:sym typeface="Spectral"/>
            </a:endParaRPr>
          </a:p>
        </p:txBody>
      </p:sp>
      <p:sp>
        <p:nvSpPr>
          <p:cNvPr id="967" name="Google Shape;967;g29ef27cfddd_0_46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Let's build a trie from a set of numbers. The insertion of a number will work just like the insertion of a string into a trie.</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For searching, we can proceed greedily, let's go through the digits of the number x_i and each time try to take the opposite value. If it's not possible, then we take the same value.</a:t>
            </a:r>
            <a:endParaRPr>
              <a:latin typeface="Lexend"/>
              <a:ea typeface="Lexend"/>
              <a:cs typeface="Lexend"/>
              <a:sym typeface="Lexend"/>
            </a:endParaRPr>
          </a:p>
        </p:txBody>
      </p:sp>
      <p:cxnSp>
        <p:nvCxnSpPr>
          <p:cNvPr id="968" name="Google Shape;968;g29ef27cfddd_0_46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2" name="Shape 972"/>
        <p:cNvGrpSpPr/>
        <p:nvPr/>
      </p:nvGrpSpPr>
      <p:grpSpPr>
        <a:xfrm>
          <a:off x="0" y="0"/>
          <a:ext cx="0" cy="0"/>
          <a:chOff x="0" y="0"/>
          <a:chExt cx="0" cy="0"/>
        </a:xfrm>
      </p:grpSpPr>
      <p:sp>
        <p:nvSpPr>
          <p:cNvPr id="973" name="Google Shape;973;g29ef27cfddd_0_469"/>
          <p:cNvSpPr/>
          <p:nvPr/>
        </p:nvSpPr>
        <p:spPr>
          <a:xfrm>
            <a:off x="4000713" y="5606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4" name="Google Shape;974;g29ef27cfddd_0_469"/>
          <p:cNvSpPr/>
          <p:nvPr/>
        </p:nvSpPr>
        <p:spPr>
          <a:xfrm>
            <a:off x="1937788"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5" name="Google Shape;975;g29ef27cfddd_0_469"/>
          <p:cNvSpPr/>
          <p:nvPr/>
        </p:nvSpPr>
        <p:spPr>
          <a:xfrm>
            <a:off x="2760538" y="17465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76" name="Google Shape;976;g29ef27cfddd_0_469"/>
          <p:cNvSpPr/>
          <p:nvPr/>
        </p:nvSpPr>
        <p:spPr>
          <a:xfrm>
            <a:off x="5343863" y="17026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77" name="Google Shape;977;g29ef27cfddd_0_469"/>
          <p:cNvCxnSpPr>
            <a:stCxn id="973" idx="5"/>
            <a:endCxn id="976" idx="1"/>
          </p:cNvCxnSpPr>
          <p:nvPr/>
        </p:nvCxnSpPr>
        <p:spPr>
          <a:xfrm>
            <a:off x="4256010" y="815960"/>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978" name="Google Shape;978;g29ef27cfddd_0_469"/>
          <p:cNvCxnSpPr>
            <a:stCxn id="975" idx="7"/>
            <a:endCxn id="973" idx="3"/>
          </p:cNvCxnSpPr>
          <p:nvPr/>
        </p:nvCxnSpPr>
        <p:spPr>
          <a:xfrm flipH="1" rot="10800000">
            <a:off x="3015835" y="815940"/>
            <a:ext cx="1028700" cy="974400"/>
          </a:xfrm>
          <a:prstGeom prst="straightConnector1">
            <a:avLst/>
          </a:prstGeom>
          <a:noFill/>
          <a:ln cap="flat" cmpd="sng" w="9525">
            <a:solidFill>
              <a:schemeClr val="dk2"/>
            </a:solidFill>
            <a:prstDash val="solid"/>
            <a:round/>
            <a:headEnd len="sm" w="sm" type="none"/>
            <a:tailEnd len="sm" w="sm" type="none"/>
          </a:ln>
        </p:spPr>
      </p:cxnSp>
      <p:cxnSp>
        <p:nvCxnSpPr>
          <p:cNvPr id="979" name="Google Shape;979;g29ef27cfddd_0_469"/>
          <p:cNvCxnSpPr>
            <a:stCxn id="975" idx="4"/>
            <a:endCxn id="974" idx="0"/>
          </p:cNvCxnSpPr>
          <p:nvPr/>
        </p:nvCxnSpPr>
        <p:spPr>
          <a:xfrm flipH="1">
            <a:off x="2087488" y="2045638"/>
            <a:ext cx="822600" cy="1015500"/>
          </a:xfrm>
          <a:prstGeom prst="straightConnector1">
            <a:avLst/>
          </a:prstGeom>
          <a:noFill/>
          <a:ln cap="flat" cmpd="sng" w="9525">
            <a:solidFill>
              <a:schemeClr val="dk2"/>
            </a:solidFill>
            <a:prstDash val="solid"/>
            <a:round/>
            <a:headEnd len="sm" w="sm" type="none"/>
            <a:tailEnd len="sm" w="sm" type="none"/>
          </a:ln>
        </p:spPr>
      </p:cxnSp>
      <p:sp>
        <p:nvSpPr>
          <p:cNvPr id="980" name="Google Shape;980;g29ef27cfddd_0_469"/>
          <p:cNvSpPr/>
          <p:nvPr/>
        </p:nvSpPr>
        <p:spPr>
          <a:xfrm>
            <a:off x="3709525"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81" name="Google Shape;981;g29ef27cfddd_0_469"/>
          <p:cNvCxnSpPr>
            <a:stCxn id="975" idx="4"/>
            <a:endCxn id="980" idx="0"/>
          </p:cNvCxnSpPr>
          <p:nvPr/>
        </p:nvCxnSpPr>
        <p:spPr>
          <a:xfrm>
            <a:off x="2910088" y="2045638"/>
            <a:ext cx="948900" cy="1015500"/>
          </a:xfrm>
          <a:prstGeom prst="straightConnector1">
            <a:avLst/>
          </a:prstGeom>
          <a:noFill/>
          <a:ln cap="flat" cmpd="sng" w="9525">
            <a:solidFill>
              <a:schemeClr val="dk2"/>
            </a:solidFill>
            <a:prstDash val="solid"/>
            <a:round/>
            <a:headEnd len="sm" w="sm" type="none"/>
            <a:tailEnd len="sm" w="sm" type="none"/>
          </a:ln>
        </p:spPr>
      </p:cxnSp>
      <p:sp>
        <p:nvSpPr>
          <p:cNvPr id="982" name="Google Shape;982;g29ef27cfddd_0_469"/>
          <p:cNvSpPr txBox="1"/>
          <p:nvPr/>
        </p:nvSpPr>
        <p:spPr>
          <a:xfrm rot="-2445984">
            <a:off x="2978591" y="873345"/>
            <a:ext cx="801713" cy="50774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83" name="Google Shape;983;g29ef27cfddd_0_469"/>
          <p:cNvSpPr txBox="1"/>
          <p:nvPr/>
        </p:nvSpPr>
        <p:spPr>
          <a:xfrm rot="2278815">
            <a:off x="4624272" y="8614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84" name="Google Shape;984;g29ef27cfddd_0_469"/>
          <p:cNvSpPr txBox="1"/>
          <p:nvPr/>
        </p:nvSpPr>
        <p:spPr>
          <a:xfrm rot="2701819">
            <a:off x="3180699" y="21499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85" name="Google Shape;985;g29ef27cfddd_0_469"/>
          <p:cNvSpPr txBox="1"/>
          <p:nvPr/>
        </p:nvSpPr>
        <p:spPr>
          <a:xfrm rot="-3045260">
            <a:off x="1909161" y="2149827"/>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86" name="Google Shape;986;g29ef27cfddd_0_469"/>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{10, 101, 1}, x_i = 111, x_i[0] = 1, try to go by 0</a:t>
            </a:r>
            <a:endParaRPr sz="2100">
              <a:solidFill>
                <a:schemeClr val="dk1"/>
              </a:solidFill>
              <a:latin typeface="Calibri"/>
              <a:ea typeface="Calibri"/>
              <a:cs typeface="Calibri"/>
              <a:sym typeface="Calibri"/>
            </a:endParaRPr>
          </a:p>
        </p:txBody>
      </p:sp>
      <p:sp>
        <p:nvSpPr>
          <p:cNvPr id="987" name="Google Shape;987;g29ef27cfddd_0_469"/>
          <p:cNvSpPr/>
          <p:nvPr/>
        </p:nvSpPr>
        <p:spPr>
          <a:xfrm>
            <a:off x="1115338" y="42837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88" name="Google Shape;988;g29ef27cfddd_0_469"/>
          <p:cNvCxnSpPr>
            <a:stCxn id="974" idx="3"/>
            <a:endCxn id="987" idx="0"/>
          </p:cNvCxnSpPr>
          <p:nvPr/>
        </p:nvCxnSpPr>
        <p:spPr>
          <a:xfrm flipH="1">
            <a:off x="1264890" y="3316485"/>
            <a:ext cx="716700" cy="967200"/>
          </a:xfrm>
          <a:prstGeom prst="straightConnector1">
            <a:avLst/>
          </a:prstGeom>
          <a:noFill/>
          <a:ln cap="flat" cmpd="sng" w="9525">
            <a:solidFill>
              <a:schemeClr val="dk2"/>
            </a:solidFill>
            <a:prstDash val="solid"/>
            <a:round/>
            <a:headEnd len="sm" w="sm" type="none"/>
            <a:tailEnd len="sm" w="sm" type="none"/>
          </a:ln>
        </p:spPr>
      </p:cxnSp>
      <p:sp>
        <p:nvSpPr>
          <p:cNvPr id="989" name="Google Shape;989;g29ef27cfddd_0_469"/>
          <p:cNvSpPr txBox="1"/>
          <p:nvPr/>
        </p:nvSpPr>
        <p:spPr>
          <a:xfrm rot="-3045260">
            <a:off x="1086711" y="337235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990" name="Google Shape;990;g29ef27cfddd_0_469"/>
          <p:cNvSpPr/>
          <p:nvPr/>
        </p:nvSpPr>
        <p:spPr>
          <a:xfrm>
            <a:off x="5132413" y="41435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91" name="Google Shape;991;g29ef27cfddd_0_469"/>
          <p:cNvCxnSpPr>
            <a:stCxn id="980" idx="5"/>
            <a:endCxn id="990" idx="1"/>
          </p:cNvCxnSpPr>
          <p:nvPr/>
        </p:nvCxnSpPr>
        <p:spPr>
          <a:xfrm>
            <a:off x="3964823" y="3316485"/>
            <a:ext cx="1211400" cy="870900"/>
          </a:xfrm>
          <a:prstGeom prst="straightConnector1">
            <a:avLst/>
          </a:prstGeom>
          <a:noFill/>
          <a:ln cap="flat" cmpd="sng" w="9525">
            <a:solidFill>
              <a:schemeClr val="dk2"/>
            </a:solidFill>
            <a:prstDash val="solid"/>
            <a:round/>
            <a:headEnd len="sm" w="sm" type="none"/>
            <a:tailEnd len="sm" w="sm" type="none"/>
          </a:ln>
        </p:spPr>
      </p:cxnSp>
      <p:sp>
        <p:nvSpPr>
          <p:cNvPr id="992" name="Google Shape;992;g29ef27cfddd_0_469"/>
          <p:cNvSpPr txBox="1"/>
          <p:nvPr/>
        </p:nvSpPr>
        <p:spPr>
          <a:xfrm rot="2278815">
            <a:off x="4420847" y="33723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93" name="Google Shape;993;g29ef27cfddd_0_469"/>
          <p:cNvSpPr/>
          <p:nvPr/>
        </p:nvSpPr>
        <p:spPr>
          <a:xfrm>
            <a:off x="6384825" y="30802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94" name="Google Shape;994;g29ef27cfddd_0_469"/>
          <p:cNvCxnSpPr>
            <a:stCxn id="976" idx="4"/>
            <a:endCxn id="993" idx="0"/>
          </p:cNvCxnSpPr>
          <p:nvPr/>
        </p:nvCxnSpPr>
        <p:spPr>
          <a:xfrm>
            <a:off x="5493413" y="2001738"/>
            <a:ext cx="1041000" cy="1078500"/>
          </a:xfrm>
          <a:prstGeom prst="straightConnector1">
            <a:avLst/>
          </a:prstGeom>
          <a:noFill/>
          <a:ln cap="flat" cmpd="sng" w="9525">
            <a:solidFill>
              <a:schemeClr val="dk2"/>
            </a:solidFill>
            <a:prstDash val="solid"/>
            <a:round/>
            <a:headEnd len="sm" w="sm" type="none"/>
            <a:tailEnd len="sm" w="sm" type="none"/>
          </a:ln>
        </p:spPr>
      </p:cxnSp>
      <p:sp>
        <p:nvSpPr>
          <p:cNvPr id="995" name="Google Shape;995;g29ef27cfddd_0_469"/>
          <p:cNvSpPr txBox="1"/>
          <p:nvPr/>
        </p:nvSpPr>
        <p:spPr>
          <a:xfrm rot="2701819">
            <a:off x="5855999" y="21690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996" name="Google Shape;996;g29ef27cfddd_0_469"/>
          <p:cNvSpPr/>
          <p:nvPr/>
        </p:nvSpPr>
        <p:spPr>
          <a:xfrm>
            <a:off x="7807713" y="41626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997" name="Google Shape;997;g29ef27cfddd_0_469"/>
          <p:cNvCxnSpPr>
            <a:stCxn id="993" idx="5"/>
            <a:endCxn id="996" idx="1"/>
          </p:cNvCxnSpPr>
          <p:nvPr/>
        </p:nvCxnSpPr>
        <p:spPr>
          <a:xfrm>
            <a:off x="6640123" y="3335585"/>
            <a:ext cx="1211400" cy="870900"/>
          </a:xfrm>
          <a:prstGeom prst="straightConnector1">
            <a:avLst/>
          </a:prstGeom>
          <a:noFill/>
          <a:ln cap="flat" cmpd="sng" w="9525">
            <a:solidFill>
              <a:schemeClr val="dk2"/>
            </a:solidFill>
            <a:prstDash val="solid"/>
            <a:round/>
            <a:headEnd len="sm" w="sm" type="none"/>
            <a:tailEnd len="sm" w="sm" type="none"/>
          </a:ln>
        </p:spPr>
      </p:cxnSp>
      <p:sp>
        <p:nvSpPr>
          <p:cNvPr id="998" name="Google Shape;998;g29ef27cfddd_0_469"/>
          <p:cNvSpPr txBox="1"/>
          <p:nvPr/>
        </p:nvSpPr>
        <p:spPr>
          <a:xfrm rot="2278815">
            <a:off x="7096147" y="33914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2" name="Shape 1002"/>
        <p:cNvGrpSpPr/>
        <p:nvPr/>
      </p:nvGrpSpPr>
      <p:grpSpPr>
        <a:xfrm>
          <a:off x="0" y="0"/>
          <a:ext cx="0" cy="0"/>
          <a:chOff x="0" y="0"/>
          <a:chExt cx="0" cy="0"/>
        </a:xfrm>
      </p:grpSpPr>
      <p:sp>
        <p:nvSpPr>
          <p:cNvPr id="1003" name="Google Shape;1003;g29ef27cfddd_0_498"/>
          <p:cNvSpPr/>
          <p:nvPr/>
        </p:nvSpPr>
        <p:spPr>
          <a:xfrm>
            <a:off x="4000713" y="5606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04" name="Google Shape;1004;g29ef27cfddd_0_498"/>
          <p:cNvSpPr/>
          <p:nvPr/>
        </p:nvSpPr>
        <p:spPr>
          <a:xfrm>
            <a:off x="1937788"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05" name="Google Shape;1005;g29ef27cfddd_0_498"/>
          <p:cNvSpPr/>
          <p:nvPr/>
        </p:nvSpPr>
        <p:spPr>
          <a:xfrm>
            <a:off x="2760538" y="17465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06" name="Google Shape;1006;g29ef27cfddd_0_498"/>
          <p:cNvSpPr/>
          <p:nvPr/>
        </p:nvSpPr>
        <p:spPr>
          <a:xfrm>
            <a:off x="5343863" y="17026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07" name="Google Shape;1007;g29ef27cfddd_0_498"/>
          <p:cNvCxnSpPr>
            <a:stCxn id="1003" idx="5"/>
            <a:endCxn id="1006" idx="1"/>
          </p:cNvCxnSpPr>
          <p:nvPr/>
        </p:nvCxnSpPr>
        <p:spPr>
          <a:xfrm>
            <a:off x="4256010" y="815960"/>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008" name="Google Shape;1008;g29ef27cfddd_0_498"/>
          <p:cNvCxnSpPr>
            <a:stCxn id="1005" idx="7"/>
            <a:endCxn id="1003" idx="3"/>
          </p:cNvCxnSpPr>
          <p:nvPr/>
        </p:nvCxnSpPr>
        <p:spPr>
          <a:xfrm flipH="1" rot="10800000">
            <a:off x="3015835" y="815940"/>
            <a:ext cx="1028700" cy="974400"/>
          </a:xfrm>
          <a:prstGeom prst="straightConnector1">
            <a:avLst/>
          </a:prstGeom>
          <a:noFill/>
          <a:ln cap="flat" cmpd="sng" w="9525">
            <a:solidFill>
              <a:schemeClr val="dk2"/>
            </a:solidFill>
            <a:prstDash val="solid"/>
            <a:round/>
            <a:headEnd len="sm" w="sm" type="none"/>
            <a:tailEnd len="sm" w="sm" type="none"/>
          </a:ln>
        </p:spPr>
      </p:cxnSp>
      <p:cxnSp>
        <p:nvCxnSpPr>
          <p:cNvPr id="1009" name="Google Shape;1009;g29ef27cfddd_0_498"/>
          <p:cNvCxnSpPr>
            <a:stCxn id="1005" idx="4"/>
            <a:endCxn id="1004" idx="0"/>
          </p:cNvCxnSpPr>
          <p:nvPr/>
        </p:nvCxnSpPr>
        <p:spPr>
          <a:xfrm flipH="1">
            <a:off x="2087488" y="2045638"/>
            <a:ext cx="822600" cy="1015500"/>
          </a:xfrm>
          <a:prstGeom prst="straightConnector1">
            <a:avLst/>
          </a:prstGeom>
          <a:noFill/>
          <a:ln cap="flat" cmpd="sng" w="9525">
            <a:solidFill>
              <a:schemeClr val="dk2"/>
            </a:solidFill>
            <a:prstDash val="solid"/>
            <a:round/>
            <a:headEnd len="sm" w="sm" type="none"/>
            <a:tailEnd len="sm" w="sm" type="none"/>
          </a:ln>
        </p:spPr>
      </p:cxnSp>
      <p:sp>
        <p:nvSpPr>
          <p:cNvPr id="1010" name="Google Shape;1010;g29ef27cfddd_0_498"/>
          <p:cNvSpPr/>
          <p:nvPr/>
        </p:nvSpPr>
        <p:spPr>
          <a:xfrm>
            <a:off x="3709525"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11" name="Google Shape;1011;g29ef27cfddd_0_498"/>
          <p:cNvCxnSpPr>
            <a:stCxn id="1005" idx="4"/>
            <a:endCxn id="1010" idx="0"/>
          </p:cNvCxnSpPr>
          <p:nvPr/>
        </p:nvCxnSpPr>
        <p:spPr>
          <a:xfrm>
            <a:off x="2910088" y="2045638"/>
            <a:ext cx="948900" cy="1015500"/>
          </a:xfrm>
          <a:prstGeom prst="straightConnector1">
            <a:avLst/>
          </a:prstGeom>
          <a:noFill/>
          <a:ln cap="flat" cmpd="sng" w="9525">
            <a:solidFill>
              <a:schemeClr val="dk2"/>
            </a:solidFill>
            <a:prstDash val="solid"/>
            <a:round/>
            <a:headEnd len="sm" w="sm" type="none"/>
            <a:tailEnd len="sm" w="sm" type="none"/>
          </a:ln>
        </p:spPr>
      </p:cxnSp>
      <p:sp>
        <p:nvSpPr>
          <p:cNvPr id="1012" name="Google Shape;1012;g29ef27cfddd_0_498"/>
          <p:cNvSpPr txBox="1"/>
          <p:nvPr/>
        </p:nvSpPr>
        <p:spPr>
          <a:xfrm rot="-2445984">
            <a:off x="2978591" y="873345"/>
            <a:ext cx="801713" cy="50774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13" name="Google Shape;1013;g29ef27cfddd_0_498"/>
          <p:cNvSpPr txBox="1"/>
          <p:nvPr/>
        </p:nvSpPr>
        <p:spPr>
          <a:xfrm rot="2278815">
            <a:off x="4624272" y="8614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14" name="Google Shape;1014;g29ef27cfddd_0_498"/>
          <p:cNvSpPr txBox="1"/>
          <p:nvPr/>
        </p:nvSpPr>
        <p:spPr>
          <a:xfrm rot="2701819">
            <a:off x="3180699" y="21499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15" name="Google Shape;1015;g29ef27cfddd_0_498"/>
          <p:cNvSpPr txBox="1"/>
          <p:nvPr/>
        </p:nvSpPr>
        <p:spPr>
          <a:xfrm rot="-3045260">
            <a:off x="1909161" y="2149827"/>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16" name="Google Shape;1016;g29ef27cfddd_0_498"/>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{10, 101, 1}, x_i = 111, x_i[1] = 1, try to go by 0</a:t>
            </a:r>
            <a:endParaRPr sz="2100">
              <a:solidFill>
                <a:schemeClr val="dk1"/>
              </a:solidFill>
              <a:latin typeface="Calibri"/>
              <a:ea typeface="Calibri"/>
              <a:cs typeface="Calibri"/>
              <a:sym typeface="Calibri"/>
            </a:endParaRPr>
          </a:p>
        </p:txBody>
      </p:sp>
      <p:sp>
        <p:nvSpPr>
          <p:cNvPr id="1017" name="Google Shape;1017;g29ef27cfddd_0_498"/>
          <p:cNvSpPr/>
          <p:nvPr/>
        </p:nvSpPr>
        <p:spPr>
          <a:xfrm>
            <a:off x="1115338" y="42837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18" name="Google Shape;1018;g29ef27cfddd_0_498"/>
          <p:cNvCxnSpPr>
            <a:stCxn id="1004" idx="3"/>
            <a:endCxn id="1017" idx="0"/>
          </p:cNvCxnSpPr>
          <p:nvPr/>
        </p:nvCxnSpPr>
        <p:spPr>
          <a:xfrm flipH="1">
            <a:off x="1264890" y="3316485"/>
            <a:ext cx="716700" cy="967200"/>
          </a:xfrm>
          <a:prstGeom prst="straightConnector1">
            <a:avLst/>
          </a:prstGeom>
          <a:noFill/>
          <a:ln cap="flat" cmpd="sng" w="9525">
            <a:solidFill>
              <a:schemeClr val="dk2"/>
            </a:solidFill>
            <a:prstDash val="solid"/>
            <a:round/>
            <a:headEnd len="sm" w="sm" type="none"/>
            <a:tailEnd len="sm" w="sm" type="none"/>
          </a:ln>
        </p:spPr>
      </p:cxnSp>
      <p:sp>
        <p:nvSpPr>
          <p:cNvPr id="1019" name="Google Shape;1019;g29ef27cfddd_0_498"/>
          <p:cNvSpPr txBox="1"/>
          <p:nvPr/>
        </p:nvSpPr>
        <p:spPr>
          <a:xfrm rot="-3045260">
            <a:off x="1086711" y="337235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20" name="Google Shape;1020;g29ef27cfddd_0_498"/>
          <p:cNvSpPr/>
          <p:nvPr/>
        </p:nvSpPr>
        <p:spPr>
          <a:xfrm>
            <a:off x="5132413" y="41435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21" name="Google Shape;1021;g29ef27cfddd_0_498"/>
          <p:cNvCxnSpPr>
            <a:stCxn id="1010" idx="5"/>
            <a:endCxn id="1020" idx="1"/>
          </p:cNvCxnSpPr>
          <p:nvPr/>
        </p:nvCxnSpPr>
        <p:spPr>
          <a:xfrm>
            <a:off x="3964823" y="3316485"/>
            <a:ext cx="1211400" cy="870900"/>
          </a:xfrm>
          <a:prstGeom prst="straightConnector1">
            <a:avLst/>
          </a:prstGeom>
          <a:noFill/>
          <a:ln cap="flat" cmpd="sng" w="9525">
            <a:solidFill>
              <a:schemeClr val="dk2"/>
            </a:solidFill>
            <a:prstDash val="solid"/>
            <a:round/>
            <a:headEnd len="sm" w="sm" type="none"/>
            <a:tailEnd len="sm" w="sm" type="none"/>
          </a:ln>
        </p:spPr>
      </p:cxnSp>
      <p:sp>
        <p:nvSpPr>
          <p:cNvPr id="1022" name="Google Shape;1022;g29ef27cfddd_0_498"/>
          <p:cNvSpPr txBox="1"/>
          <p:nvPr/>
        </p:nvSpPr>
        <p:spPr>
          <a:xfrm rot="2278815">
            <a:off x="4420847" y="33723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23" name="Google Shape;1023;g29ef27cfddd_0_498"/>
          <p:cNvSpPr/>
          <p:nvPr/>
        </p:nvSpPr>
        <p:spPr>
          <a:xfrm>
            <a:off x="6384825" y="30802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24" name="Google Shape;1024;g29ef27cfddd_0_498"/>
          <p:cNvCxnSpPr>
            <a:stCxn id="1006" idx="4"/>
            <a:endCxn id="1023" idx="0"/>
          </p:cNvCxnSpPr>
          <p:nvPr/>
        </p:nvCxnSpPr>
        <p:spPr>
          <a:xfrm>
            <a:off x="5493413" y="2001738"/>
            <a:ext cx="1041000" cy="1078500"/>
          </a:xfrm>
          <a:prstGeom prst="straightConnector1">
            <a:avLst/>
          </a:prstGeom>
          <a:noFill/>
          <a:ln cap="flat" cmpd="sng" w="9525">
            <a:solidFill>
              <a:schemeClr val="dk2"/>
            </a:solidFill>
            <a:prstDash val="solid"/>
            <a:round/>
            <a:headEnd len="sm" w="sm" type="none"/>
            <a:tailEnd len="sm" w="sm" type="none"/>
          </a:ln>
        </p:spPr>
      </p:cxnSp>
      <p:sp>
        <p:nvSpPr>
          <p:cNvPr id="1025" name="Google Shape;1025;g29ef27cfddd_0_498"/>
          <p:cNvSpPr txBox="1"/>
          <p:nvPr/>
        </p:nvSpPr>
        <p:spPr>
          <a:xfrm rot="2701819">
            <a:off x="5855999" y="21690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26" name="Google Shape;1026;g29ef27cfddd_0_498"/>
          <p:cNvSpPr/>
          <p:nvPr/>
        </p:nvSpPr>
        <p:spPr>
          <a:xfrm>
            <a:off x="7807713" y="41626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27" name="Google Shape;1027;g29ef27cfddd_0_498"/>
          <p:cNvCxnSpPr>
            <a:stCxn id="1023" idx="5"/>
            <a:endCxn id="1026" idx="1"/>
          </p:cNvCxnSpPr>
          <p:nvPr/>
        </p:nvCxnSpPr>
        <p:spPr>
          <a:xfrm>
            <a:off x="6640123" y="3335585"/>
            <a:ext cx="1211400" cy="870900"/>
          </a:xfrm>
          <a:prstGeom prst="straightConnector1">
            <a:avLst/>
          </a:prstGeom>
          <a:noFill/>
          <a:ln cap="flat" cmpd="sng" w="9525">
            <a:solidFill>
              <a:schemeClr val="dk2"/>
            </a:solidFill>
            <a:prstDash val="solid"/>
            <a:round/>
            <a:headEnd len="sm" w="sm" type="none"/>
            <a:tailEnd len="sm" w="sm" type="none"/>
          </a:ln>
        </p:spPr>
      </p:cxnSp>
      <p:sp>
        <p:nvSpPr>
          <p:cNvPr id="1028" name="Google Shape;1028;g29ef27cfddd_0_498"/>
          <p:cNvSpPr txBox="1"/>
          <p:nvPr/>
        </p:nvSpPr>
        <p:spPr>
          <a:xfrm rot="2278815">
            <a:off x="7096147" y="33914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2" name="Shape 1032"/>
        <p:cNvGrpSpPr/>
        <p:nvPr/>
      </p:nvGrpSpPr>
      <p:grpSpPr>
        <a:xfrm>
          <a:off x="0" y="0"/>
          <a:ext cx="0" cy="0"/>
          <a:chOff x="0" y="0"/>
          <a:chExt cx="0" cy="0"/>
        </a:xfrm>
      </p:grpSpPr>
      <p:sp>
        <p:nvSpPr>
          <p:cNvPr id="1033" name="Google Shape;1033;g29ef27cfddd_0_527"/>
          <p:cNvSpPr/>
          <p:nvPr/>
        </p:nvSpPr>
        <p:spPr>
          <a:xfrm>
            <a:off x="4000713" y="5606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34" name="Google Shape;1034;g29ef27cfddd_0_527"/>
          <p:cNvSpPr/>
          <p:nvPr/>
        </p:nvSpPr>
        <p:spPr>
          <a:xfrm>
            <a:off x="1937788" y="306118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35" name="Google Shape;1035;g29ef27cfddd_0_527"/>
          <p:cNvSpPr/>
          <p:nvPr/>
        </p:nvSpPr>
        <p:spPr>
          <a:xfrm>
            <a:off x="2760538" y="17465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36" name="Google Shape;1036;g29ef27cfddd_0_527"/>
          <p:cNvSpPr/>
          <p:nvPr/>
        </p:nvSpPr>
        <p:spPr>
          <a:xfrm>
            <a:off x="5343863" y="17026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37" name="Google Shape;1037;g29ef27cfddd_0_527"/>
          <p:cNvCxnSpPr>
            <a:stCxn id="1033" idx="5"/>
            <a:endCxn id="1036" idx="1"/>
          </p:cNvCxnSpPr>
          <p:nvPr/>
        </p:nvCxnSpPr>
        <p:spPr>
          <a:xfrm>
            <a:off x="4256010" y="815960"/>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038" name="Google Shape;1038;g29ef27cfddd_0_527"/>
          <p:cNvCxnSpPr>
            <a:stCxn id="1035" idx="7"/>
            <a:endCxn id="1033" idx="3"/>
          </p:cNvCxnSpPr>
          <p:nvPr/>
        </p:nvCxnSpPr>
        <p:spPr>
          <a:xfrm flipH="1" rot="10800000">
            <a:off x="3015835" y="815940"/>
            <a:ext cx="1028700" cy="974400"/>
          </a:xfrm>
          <a:prstGeom prst="straightConnector1">
            <a:avLst/>
          </a:prstGeom>
          <a:noFill/>
          <a:ln cap="flat" cmpd="sng" w="9525">
            <a:solidFill>
              <a:schemeClr val="dk2"/>
            </a:solidFill>
            <a:prstDash val="solid"/>
            <a:round/>
            <a:headEnd len="sm" w="sm" type="none"/>
            <a:tailEnd len="sm" w="sm" type="none"/>
          </a:ln>
        </p:spPr>
      </p:cxnSp>
      <p:cxnSp>
        <p:nvCxnSpPr>
          <p:cNvPr id="1039" name="Google Shape;1039;g29ef27cfddd_0_527"/>
          <p:cNvCxnSpPr>
            <a:stCxn id="1035" idx="4"/>
            <a:endCxn id="1034" idx="0"/>
          </p:cNvCxnSpPr>
          <p:nvPr/>
        </p:nvCxnSpPr>
        <p:spPr>
          <a:xfrm flipH="1">
            <a:off x="2087488" y="2045638"/>
            <a:ext cx="822600" cy="1015500"/>
          </a:xfrm>
          <a:prstGeom prst="straightConnector1">
            <a:avLst/>
          </a:prstGeom>
          <a:noFill/>
          <a:ln cap="flat" cmpd="sng" w="9525">
            <a:solidFill>
              <a:schemeClr val="dk2"/>
            </a:solidFill>
            <a:prstDash val="solid"/>
            <a:round/>
            <a:headEnd len="sm" w="sm" type="none"/>
            <a:tailEnd len="sm" w="sm" type="none"/>
          </a:ln>
        </p:spPr>
      </p:cxnSp>
      <p:sp>
        <p:nvSpPr>
          <p:cNvPr id="1040" name="Google Shape;1040;g29ef27cfddd_0_527"/>
          <p:cNvSpPr/>
          <p:nvPr/>
        </p:nvSpPr>
        <p:spPr>
          <a:xfrm>
            <a:off x="3709525"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41" name="Google Shape;1041;g29ef27cfddd_0_527"/>
          <p:cNvCxnSpPr>
            <a:stCxn id="1035" idx="4"/>
            <a:endCxn id="1040" idx="0"/>
          </p:cNvCxnSpPr>
          <p:nvPr/>
        </p:nvCxnSpPr>
        <p:spPr>
          <a:xfrm>
            <a:off x="2910088" y="2045638"/>
            <a:ext cx="948900" cy="1015500"/>
          </a:xfrm>
          <a:prstGeom prst="straightConnector1">
            <a:avLst/>
          </a:prstGeom>
          <a:noFill/>
          <a:ln cap="flat" cmpd="sng" w="9525">
            <a:solidFill>
              <a:schemeClr val="dk2"/>
            </a:solidFill>
            <a:prstDash val="solid"/>
            <a:round/>
            <a:headEnd len="sm" w="sm" type="none"/>
            <a:tailEnd len="sm" w="sm" type="none"/>
          </a:ln>
        </p:spPr>
      </p:cxnSp>
      <p:sp>
        <p:nvSpPr>
          <p:cNvPr id="1042" name="Google Shape;1042;g29ef27cfddd_0_527"/>
          <p:cNvSpPr txBox="1"/>
          <p:nvPr/>
        </p:nvSpPr>
        <p:spPr>
          <a:xfrm rot="-2445984">
            <a:off x="2978591" y="873345"/>
            <a:ext cx="801713" cy="50774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43" name="Google Shape;1043;g29ef27cfddd_0_527"/>
          <p:cNvSpPr txBox="1"/>
          <p:nvPr/>
        </p:nvSpPr>
        <p:spPr>
          <a:xfrm rot="2278815">
            <a:off x="4624272" y="8614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44" name="Google Shape;1044;g29ef27cfddd_0_527"/>
          <p:cNvSpPr txBox="1"/>
          <p:nvPr/>
        </p:nvSpPr>
        <p:spPr>
          <a:xfrm rot="2701819">
            <a:off x="3180699" y="21499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45" name="Google Shape;1045;g29ef27cfddd_0_527"/>
          <p:cNvSpPr txBox="1"/>
          <p:nvPr/>
        </p:nvSpPr>
        <p:spPr>
          <a:xfrm rot="-3045260">
            <a:off x="1909161" y="2149827"/>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46" name="Google Shape;1046;g29ef27cfddd_0_527"/>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{10, 101, 1}, x_i = 111, x_i[2] = 1, try to go by 0, no such edge, go by 1</a:t>
            </a:r>
            <a:endParaRPr sz="2100">
              <a:solidFill>
                <a:schemeClr val="dk1"/>
              </a:solidFill>
              <a:latin typeface="Calibri"/>
              <a:ea typeface="Calibri"/>
              <a:cs typeface="Calibri"/>
              <a:sym typeface="Calibri"/>
            </a:endParaRPr>
          </a:p>
        </p:txBody>
      </p:sp>
      <p:sp>
        <p:nvSpPr>
          <p:cNvPr id="1047" name="Google Shape;1047;g29ef27cfddd_0_527"/>
          <p:cNvSpPr/>
          <p:nvPr/>
        </p:nvSpPr>
        <p:spPr>
          <a:xfrm>
            <a:off x="1115338" y="42837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48" name="Google Shape;1048;g29ef27cfddd_0_527"/>
          <p:cNvCxnSpPr>
            <a:stCxn id="1034" idx="3"/>
            <a:endCxn id="1047" idx="0"/>
          </p:cNvCxnSpPr>
          <p:nvPr/>
        </p:nvCxnSpPr>
        <p:spPr>
          <a:xfrm flipH="1">
            <a:off x="1264890" y="3316485"/>
            <a:ext cx="716700" cy="967200"/>
          </a:xfrm>
          <a:prstGeom prst="straightConnector1">
            <a:avLst/>
          </a:prstGeom>
          <a:noFill/>
          <a:ln cap="flat" cmpd="sng" w="9525">
            <a:solidFill>
              <a:schemeClr val="dk2"/>
            </a:solidFill>
            <a:prstDash val="solid"/>
            <a:round/>
            <a:headEnd len="sm" w="sm" type="none"/>
            <a:tailEnd len="sm" w="sm" type="none"/>
          </a:ln>
        </p:spPr>
      </p:cxnSp>
      <p:sp>
        <p:nvSpPr>
          <p:cNvPr id="1049" name="Google Shape;1049;g29ef27cfddd_0_527"/>
          <p:cNvSpPr txBox="1"/>
          <p:nvPr/>
        </p:nvSpPr>
        <p:spPr>
          <a:xfrm rot="-3045260">
            <a:off x="1086711" y="337235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50" name="Google Shape;1050;g29ef27cfddd_0_527"/>
          <p:cNvSpPr/>
          <p:nvPr/>
        </p:nvSpPr>
        <p:spPr>
          <a:xfrm>
            <a:off x="5132413" y="41435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51" name="Google Shape;1051;g29ef27cfddd_0_527"/>
          <p:cNvCxnSpPr>
            <a:stCxn id="1040" idx="5"/>
            <a:endCxn id="1050" idx="1"/>
          </p:cNvCxnSpPr>
          <p:nvPr/>
        </p:nvCxnSpPr>
        <p:spPr>
          <a:xfrm>
            <a:off x="3964823" y="3316485"/>
            <a:ext cx="1211400" cy="870900"/>
          </a:xfrm>
          <a:prstGeom prst="straightConnector1">
            <a:avLst/>
          </a:prstGeom>
          <a:noFill/>
          <a:ln cap="flat" cmpd="sng" w="9525">
            <a:solidFill>
              <a:schemeClr val="dk2"/>
            </a:solidFill>
            <a:prstDash val="solid"/>
            <a:round/>
            <a:headEnd len="sm" w="sm" type="none"/>
            <a:tailEnd len="sm" w="sm" type="none"/>
          </a:ln>
        </p:spPr>
      </p:cxnSp>
      <p:sp>
        <p:nvSpPr>
          <p:cNvPr id="1052" name="Google Shape;1052;g29ef27cfddd_0_527"/>
          <p:cNvSpPr txBox="1"/>
          <p:nvPr/>
        </p:nvSpPr>
        <p:spPr>
          <a:xfrm rot="2278815">
            <a:off x="4420847" y="33723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53" name="Google Shape;1053;g29ef27cfddd_0_527"/>
          <p:cNvSpPr/>
          <p:nvPr/>
        </p:nvSpPr>
        <p:spPr>
          <a:xfrm>
            <a:off x="6384825" y="30802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54" name="Google Shape;1054;g29ef27cfddd_0_527"/>
          <p:cNvCxnSpPr>
            <a:stCxn id="1036" idx="4"/>
            <a:endCxn id="1053" idx="0"/>
          </p:cNvCxnSpPr>
          <p:nvPr/>
        </p:nvCxnSpPr>
        <p:spPr>
          <a:xfrm>
            <a:off x="5493413" y="2001738"/>
            <a:ext cx="1041000" cy="1078500"/>
          </a:xfrm>
          <a:prstGeom prst="straightConnector1">
            <a:avLst/>
          </a:prstGeom>
          <a:noFill/>
          <a:ln cap="flat" cmpd="sng" w="9525">
            <a:solidFill>
              <a:schemeClr val="dk2"/>
            </a:solidFill>
            <a:prstDash val="solid"/>
            <a:round/>
            <a:headEnd len="sm" w="sm" type="none"/>
            <a:tailEnd len="sm" w="sm" type="none"/>
          </a:ln>
        </p:spPr>
      </p:cxnSp>
      <p:sp>
        <p:nvSpPr>
          <p:cNvPr id="1055" name="Google Shape;1055;g29ef27cfddd_0_527"/>
          <p:cNvSpPr txBox="1"/>
          <p:nvPr/>
        </p:nvSpPr>
        <p:spPr>
          <a:xfrm rot="2701819">
            <a:off x="5855999" y="21690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56" name="Google Shape;1056;g29ef27cfddd_0_527"/>
          <p:cNvSpPr/>
          <p:nvPr/>
        </p:nvSpPr>
        <p:spPr>
          <a:xfrm>
            <a:off x="7807713" y="41626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57" name="Google Shape;1057;g29ef27cfddd_0_527"/>
          <p:cNvCxnSpPr>
            <a:stCxn id="1053" idx="5"/>
            <a:endCxn id="1056" idx="1"/>
          </p:cNvCxnSpPr>
          <p:nvPr/>
        </p:nvCxnSpPr>
        <p:spPr>
          <a:xfrm>
            <a:off x="6640123" y="3335585"/>
            <a:ext cx="1211400" cy="870900"/>
          </a:xfrm>
          <a:prstGeom prst="straightConnector1">
            <a:avLst/>
          </a:prstGeom>
          <a:noFill/>
          <a:ln cap="flat" cmpd="sng" w="9525">
            <a:solidFill>
              <a:schemeClr val="dk2"/>
            </a:solidFill>
            <a:prstDash val="solid"/>
            <a:round/>
            <a:headEnd len="sm" w="sm" type="none"/>
            <a:tailEnd len="sm" w="sm" type="none"/>
          </a:ln>
        </p:spPr>
      </p:cxnSp>
      <p:sp>
        <p:nvSpPr>
          <p:cNvPr id="1058" name="Google Shape;1058;g29ef27cfddd_0_527"/>
          <p:cNvSpPr txBox="1"/>
          <p:nvPr/>
        </p:nvSpPr>
        <p:spPr>
          <a:xfrm rot="2278815">
            <a:off x="7096147" y="33914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2" name="Shape 1062"/>
        <p:cNvGrpSpPr/>
        <p:nvPr/>
      </p:nvGrpSpPr>
      <p:grpSpPr>
        <a:xfrm>
          <a:off x="0" y="0"/>
          <a:ext cx="0" cy="0"/>
          <a:chOff x="0" y="0"/>
          <a:chExt cx="0" cy="0"/>
        </a:xfrm>
      </p:grpSpPr>
      <p:sp>
        <p:nvSpPr>
          <p:cNvPr id="1063" name="Google Shape;1063;g29ef27cfddd_0_556"/>
          <p:cNvSpPr/>
          <p:nvPr/>
        </p:nvSpPr>
        <p:spPr>
          <a:xfrm>
            <a:off x="4000713" y="56066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64" name="Google Shape;1064;g29ef27cfddd_0_556"/>
          <p:cNvSpPr/>
          <p:nvPr/>
        </p:nvSpPr>
        <p:spPr>
          <a:xfrm>
            <a:off x="1937788" y="306118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65" name="Google Shape;1065;g29ef27cfddd_0_556"/>
          <p:cNvSpPr/>
          <p:nvPr/>
        </p:nvSpPr>
        <p:spPr>
          <a:xfrm>
            <a:off x="2760538" y="17465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66" name="Google Shape;1066;g29ef27cfddd_0_556"/>
          <p:cNvSpPr/>
          <p:nvPr/>
        </p:nvSpPr>
        <p:spPr>
          <a:xfrm>
            <a:off x="5343863" y="170263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67" name="Google Shape;1067;g29ef27cfddd_0_556"/>
          <p:cNvCxnSpPr>
            <a:stCxn id="1063" idx="5"/>
            <a:endCxn id="1066" idx="1"/>
          </p:cNvCxnSpPr>
          <p:nvPr/>
        </p:nvCxnSpPr>
        <p:spPr>
          <a:xfrm>
            <a:off x="4256010" y="815960"/>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068" name="Google Shape;1068;g29ef27cfddd_0_556"/>
          <p:cNvCxnSpPr>
            <a:stCxn id="1065" idx="7"/>
            <a:endCxn id="1063" idx="3"/>
          </p:cNvCxnSpPr>
          <p:nvPr/>
        </p:nvCxnSpPr>
        <p:spPr>
          <a:xfrm flipH="1" rot="10800000">
            <a:off x="3015835" y="815940"/>
            <a:ext cx="1028700" cy="974400"/>
          </a:xfrm>
          <a:prstGeom prst="straightConnector1">
            <a:avLst/>
          </a:prstGeom>
          <a:noFill/>
          <a:ln cap="flat" cmpd="sng" w="9525">
            <a:solidFill>
              <a:schemeClr val="dk2"/>
            </a:solidFill>
            <a:prstDash val="solid"/>
            <a:round/>
            <a:headEnd len="sm" w="sm" type="none"/>
            <a:tailEnd len="sm" w="sm" type="none"/>
          </a:ln>
        </p:spPr>
      </p:cxnSp>
      <p:cxnSp>
        <p:nvCxnSpPr>
          <p:cNvPr id="1069" name="Google Shape;1069;g29ef27cfddd_0_556"/>
          <p:cNvCxnSpPr>
            <a:stCxn id="1065" idx="4"/>
            <a:endCxn id="1064" idx="0"/>
          </p:cNvCxnSpPr>
          <p:nvPr/>
        </p:nvCxnSpPr>
        <p:spPr>
          <a:xfrm flipH="1">
            <a:off x="2087488" y="2045638"/>
            <a:ext cx="822600" cy="1015500"/>
          </a:xfrm>
          <a:prstGeom prst="straightConnector1">
            <a:avLst/>
          </a:prstGeom>
          <a:noFill/>
          <a:ln cap="flat" cmpd="sng" w="9525">
            <a:solidFill>
              <a:schemeClr val="dk2"/>
            </a:solidFill>
            <a:prstDash val="solid"/>
            <a:round/>
            <a:headEnd len="sm" w="sm" type="none"/>
            <a:tailEnd len="sm" w="sm" type="none"/>
          </a:ln>
        </p:spPr>
      </p:cxnSp>
      <p:sp>
        <p:nvSpPr>
          <p:cNvPr id="1070" name="Google Shape;1070;g29ef27cfddd_0_556"/>
          <p:cNvSpPr/>
          <p:nvPr/>
        </p:nvSpPr>
        <p:spPr>
          <a:xfrm>
            <a:off x="3709525" y="30611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71" name="Google Shape;1071;g29ef27cfddd_0_556"/>
          <p:cNvCxnSpPr>
            <a:stCxn id="1065" idx="4"/>
            <a:endCxn id="1070" idx="0"/>
          </p:cNvCxnSpPr>
          <p:nvPr/>
        </p:nvCxnSpPr>
        <p:spPr>
          <a:xfrm>
            <a:off x="2910088" y="2045638"/>
            <a:ext cx="948900" cy="1015500"/>
          </a:xfrm>
          <a:prstGeom prst="straightConnector1">
            <a:avLst/>
          </a:prstGeom>
          <a:noFill/>
          <a:ln cap="flat" cmpd="sng" w="9525">
            <a:solidFill>
              <a:schemeClr val="dk2"/>
            </a:solidFill>
            <a:prstDash val="solid"/>
            <a:round/>
            <a:headEnd len="sm" w="sm" type="none"/>
            <a:tailEnd len="sm" w="sm" type="none"/>
          </a:ln>
        </p:spPr>
      </p:cxnSp>
      <p:sp>
        <p:nvSpPr>
          <p:cNvPr id="1072" name="Google Shape;1072;g29ef27cfddd_0_556"/>
          <p:cNvSpPr txBox="1"/>
          <p:nvPr/>
        </p:nvSpPr>
        <p:spPr>
          <a:xfrm rot="-2445984">
            <a:off x="2978591" y="873345"/>
            <a:ext cx="801713" cy="50774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73" name="Google Shape;1073;g29ef27cfddd_0_556"/>
          <p:cNvSpPr txBox="1"/>
          <p:nvPr/>
        </p:nvSpPr>
        <p:spPr>
          <a:xfrm rot="2278815">
            <a:off x="4624272" y="8614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74" name="Google Shape;1074;g29ef27cfddd_0_556"/>
          <p:cNvSpPr txBox="1"/>
          <p:nvPr/>
        </p:nvSpPr>
        <p:spPr>
          <a:xfrm rot="2701819">
            <a:off x="3180699" y="21499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75" name="Google Shape;1075;g29ef27cfddd_0_556"/>
          <p:cNvSpPr txBox="1"/>
          <p:nvPr/>
        </p:nvSpPr>
        <p:spPr>
          <a:xfrm rot="-3045260">
            <a:off x="1909161" y="2149827"/>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76" name="Google Shape;1076;g29ef27cfddd_0_556"/>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answer = 001 = 1</a:t>
            </a:r>
            <a:endParaRPr sz="2100">
              <a:solidFill>
                <a:schemeClr val="dk1"/>
              </a:solidFill>
              <a:latin typeface="Calibri"/>
              <a:ea typeface="Calibri"/>
              <a:cs typeface="Calibri"/>
              <a:sym typeface="Calibri"/>
            </a:endParaRPr>
          </a:p>
        </p:txBody>
      </p:sp>
      <p:sp>
        <p:nvSpPr>
          <p:cNvPr id="1077" name="Google Shape;1077;g29ef27cfddd_0_556"/>
          <p:cNvSpPr/>
          <p:nvPr/>
        </p:nvSpPr>
        <p:spPr>
          <a:xfrm>
            <a:off x="1115338" y="4283713"/>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78" name="Google Shape;1078;g29ef27cfddd_0_556"/>
          <p:cNvCxnSpPr>
            <a:stCxn id="1064" idx="3"/>
            <a:endCxn id="1077" idx="0"/>
          </p:cNvCxnSpPr>
          <p:nvPr/>
        </p:nvCxnSpPr>
        <p:spPr>
          <a:xfrm flipH="1">
            <a:off x="1264890" y="3316485"/>
            <a:ext cx="716700" cy="967200"/>
          </a:xfrm>
          <a:prstGeom prst="straightConnector1">
            <a:avLst/>
          </a:prstGeom>
          <a:noFill/>
          <a:ln cap="flat" cmpd="sng" w="9525">
            <a:solidFill>
              <a:schemeClr val="dk2"/>
            </a:solidFill>
            <a:prstDash val="solid"/>
            <a:round/>
            <a:headEnd len="sm" w="sm" type="none"/>
            <a:tailEnd len="sm" w="sm" type="none"/>
          </a:ln>
        </p:spPr>
      </p:cxnSp>
      <p:sp>
        <p:nvSpPr>
          <p:cNvPr id="1079" name="Google Shape;1079;g29ef27cfddd_0_556"/>
          <p:cNvSpPr txBox="1"/>
          <p:nvPr/>
        </p:nvSpPr>
        <p:spPr>
          <a:xfrm rot="-3045260">
            <a:off x="1086711" y="337235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
        <p:nvSpPr>
          <p:cNvPr id="1080" name="Google Shape;1080;g29ef27cfddd_0_556"/>
          <p:cNvSpPr/>
          <p:nvPr/>
        </p:nvSpPr>
        <p:spPr>
          <a:xfrm>
            <a:off x="5132413" y="41435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81" name="Google Shape;1081;g29ef27cfddd_0_556"/>
          <p:cNvCxnSpPr>
            <a:stCxn id="1070" idx="5"/>
            <a:endCxn id="1080" idx="1"/>
          </p:cNvCxnSpPr>
          <p:nvPr/>
        </p:nvCxnSpPr>
        <p:spPr>
          <a:xfrm>
            <a:off x="3964823" y="3316485"/>
            <a:ext cx="1211400" cy="870900"/>
          </a:xfrm>
          <a:prstGeom prst="straightConnector1">
            <a:avLst/>
          </a:prstGeom>
          <a:noFill/>
          <a:ln cap="flat" cmpd="sng" w="9525">
            <a:solidFill>
              <a:schemeClr val="dk2"/>
            </a:solidFill>
            <a:prstDash val="solid"/>
            <a:round/>
            <a:headEnd len="sm" w="sm" type="none"/>
            <a:tailEnd len="sm" w="sm" type="none"/>
          </a:ln>
        </p:spPr>
      </p:cxnSp>
      <p:sp>
        <p:nvSpPr>
          <p:cNvPr id="1082" name="Google Shape;1082;g29ef27cfddd_0_556"/>
          <p:cNvSpPr txBox="1"/>
          <p:nvPr/>
        </p:nvSpPr>
        <p:spPr>
          <a:xfrm rot="2278815">
            <a:off x="4420847" y="33723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83" name="Google Shape;1083;g29ef27cfddd_0_556"/>
          <p:cNvSpPr/>
          <p:nvPr/>
        </p:nvSpPr>
        <p:spPr>
          <a:xfrm>
            <a:off x="6384825" y="3080288"/>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84" name="Google Shape;1084;g29ef27cfddd_0_556"/>
          <p:cNvCxnSpPr>
            <a:stCxn id="1066" idx="4"/>
            <a:endCxn id="1083" idx="0"/>
          </p:cNvCxnSpPr>
          <p:nvPr/>
        </p:nvCxnSpPr>
        <p:spPr>
          <a:xfrm>
            <a:off x="5493413" y="2001738"/>
            <a:ext cx="1041000" cy="1078500"/>
          </a:xfrm>
          <a:prstGeom prst="straightConnector1">
            <a:avLst/>
          </a:prstGeom>
          <a:noFill/>
          <a:ln cap="flat" cmpd="sng" w="9525">
            <a:solidFill>
              <a:schemeClr val="dk2"/>
            </a:solidFill>
            <a:prstDash val="solid"/>
            <a:round/>
            <a:headEnd len="sm" w="sm" type="none"/>
            <a:tailEnd len="sm" w="sm" type="none"/>
          </a:ln>
        </p:spPr>
      </p:cxnSp>
      <p:sp>
        <p:nvSpPr>
          <p:cNvPr id="1085" name="Google Shape;1085;g29ef27cfddd_0_556"/>
          <p:cNvSpPr txBox="1"/>
          <p:nvPr/>
        </p:nvSpPr>
        <p:spPr>
          <a:xfrm rot="2701819">
            <a:off x="5855999" y="2169054"/>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0</a:t>
            </a:r>
            <a:endParaRPr sz="2100">
              <a:solidFill>
                <a:schemeClr val="dk1"/>
              </a:solidFill>
              <a:latin typeface="Calibri"/>
              <a:ea typeface="Calibri"/>
              <a:cs typeface="Calibri"/>
              <a:sym typeface="Calibri"/>
            </a:endParaRPr>
          </a:p>
        </p:txBody>
      </p:sp>
      <p:sp>
        <p:nvSpPr>
          <p:cNvPr id="1086" name="Google Shape;1086;g29ef27cfddd_0_556"/>
          <p:cNvSpPr/>
          <p:nvPr/>
        </p:nvSpPr>
        <p:spPr>
          <a:xfrm>
            <a:off x="7807713" y="4162613"/>
            <a:ext cx="299100" cy="2991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087" name="Google Shape;1087;g29ef27cfddd_0_556"/>
          <p:cNvCxnSpPr>
            <a:stCxn id="1083" idx="5"/>
            <a:endCxn id="1086" idx="1"/>
          </p:cNvCxnSpPr>
          <p:nvPr/>
        </p:nvCxnSpPr>
        <p:spPr>
          <a:xfrm>
            <a:off x="6640123" y="3335585"/>
            <a:ext cx="1211400" cy="870900"/>
          </a:xfrm>
          <a:prstGeom prst="straightConnector1">
            <a:avLst/>
          </a:prstGeom>
          <a:noFill/>
          <a:ln cap="flat" cmpd="sng" w="9525">
            <a:solidFill>
              <a:schemeClr val="dk2"/>
            </a:solidFill>
            <a:prstDash val="solid"/>
            <a:round/>
            <a:headEnd len="sm" w="sm" type="none"/>
            <a:tailEnd len="sm" w="sm" type="none"/>
          </a:ln>
        </p:spPr>
      </p:cxnSp>
      <p:sp>
        <p:nvSpPr>
          <p:cNvPr id="1088" name="Google Shape;1088;g29ef27cfddd_0_556"/>
          <p:cNvSpPr txBox="1"/>
          <p:nvPr/>
        </p:nvSpPr>
        <p:spPr>
          <a:xfrm rot="2278815">
            <a:off x="7096147" y="339147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1</a:t>
            </a:r>
            <a:endParaRPr sz="2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 name="Shape 170"/>
        <p:cNvGrpSpPr/>
        <p:nvPr/>
      </p:nvGrpSpPr>
      <p:grpSpPr>
        <a:xfrm>
          <a:off x="0" y="0"/>
          <a:ext cx="0" cy="0"/>
          <a:chOff x="0" y="0"/>
          <a:chExt cx="0" cy="0"/>
        </a:xfrm>
      </p:grpSpPr>
      <p:sp>
        <p:nvSpPr>
          <p:cNvPr id="171" name="Google Shape;171;g26207457016_0_201"/>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100"/>
              <a:buFont typeface="Arial"/>
              <a:buNone/>
            </a:pPr>
            <a:r>
              <a:rPr lang="ru" sz="2100">
                <a:solidFill>
                  <a:schemeClr val="dk1"/>
                </a:solidFill>
                <a:latin typeface="Calibri"/>
                <a:ea typeface="Calibri"/>
                <a:cs typeface="Calibri"/>
                <a:sym typeface="Calibri"/>
              </a:rPr>
              <a:t>s = {abc, aba}</a:t>
            </a:r>
            <a:endParaRPr sz="2100">
              <a:solidFill>
                <a:schemeClr val="dk1"/>
              </a:solidFill>
              <a:latin typeface="Calibri"/>
              <a:ea typeface="Calibri"/>
              <a:cs typeface="Calibri"/>
              <a:sym typeface="Calibri"/>
            </a:endParaRPr>
          </a:p>
        </p:txBody>
      </p:sp>
      <p:sp>
        <p:nvSpPr>
          <p:cNvPr id="172" name="Google Shape;172;g26207457016_0_201"/>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remove(ba)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2" name="Shape 1092"/>
        <p:cNvGrpSpPr/>
        <p:nvPr/>
      </p:nvGrpSpPr>
      <p:grpSpPr>
        <a:xfrm>
          <a:off x="0" y="0"/>
          <a:ext cx="0" cy="0"/>
          <a:chOff x="0" y="0"/>
          <a:chExt cx="0" cy="0"/>
        </a:xfrm>
      </p:grpSpPr>
      <p:sp>
        <p:nvSpPr>
          <p:cNvPr id="1093" name="Google Shape;1093;g29ef27cfddd_0_58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Why we can do greedy?</a:t>
            </a:r>
            <a:endParaRPr>
              <a:solidFill>
                <a:schemeClr val="accent1"/>
              </a:solidFill>
              <a:latin typeface="Spectral"/>
              <a:ea typeface="Spectral"/>
              <a:cs typeface="Spectral"/>
              <a:sym typeface="Spectral"/>
            </a:endParaRPr>
          </a:p>
        </p:txBody>
      </p:sp>
      <p:sp>
        <p:nvSpPr>
          <p:cNvPr id="1094" name="Google Shape;1094;g29ef27cfddd_0_585"/>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At each step, it is advantageous for us to choose greedily because if we select the opposite value at the i-th step, then we will add 2^(n - i) to the answer. However, if we take all the good values at the following steps, we can only get (2^0 + 2^1 + 2^2 + .. + 2^</a:t>
            </a:r>
            <a:r>
              <a:rPr lang="ru">
                <a:latin typeface="Lexend"/>
                <a:ea typeface="Lexend"/>
                <a:cs typeface="Lexend"/>
                <a:sym typeface="Lexend"/>
              </a:rPr>
              <a:t>(n - i - 1)) = 2^(n - i) - 1.</a:t>
            </a:r>
            <a:endParaRPr>
              <a:latin typeface="Lexend"/>
              <a:ea typeface="Lexend"/>
              <a:cs typeface="Lexend"/>
              <a:sym typeface="Lexend"/>
            </a:endParaRPr>
          </a:p>
        </p:txBody>
      </p:sp>
      <p:cxnSp>
        <p:nvCxnSpPr>
          <p:cNvPr id="1095" name="Google Shape;1095;g29ef27cfddd_0_585"/>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99" name="Shape 1099"/>
        <p:cNvGrpSpPr/>
        <p:nvPr/>
      </p:nvGrpSpPr>
      <p:grpSpPr>
        <a:xfrm>
          <a:off x="0" y="0"/>
          <a:ext cx="0" cy="0"/>
          <a:chOff x="0" y="0"/>
          <a:chExt cx="0" cy="0"/>
        </a:xfrm>
      </p:grpSpPr>
      <p:sp>
        <p:nvSpPr>
          <p:cNvPr id="1100" name="Google Shape;1100;g29ef27cfddd_0_59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Aho–Corasick algorithm</a:t>
            </a:r>
            <a:endParaRPr>
              <a:solidFill>
                <a:schemeClr val="accent1"/>
              </a:solidFill>
              <a:latin typeface="Spectral"/>
              <a:ea typeface="Spectral"/>
              <a:cs typeface="Spectral"/>
              <a:sym typeface="Spectral"/>
            </a:endParaRPr>
          </a:p>
        </p:txBody>
      </p:sp>
      <p:sp>
        <p:nvSpPr>
          <p:cNvPr id="1101" name="Google Shape;1101;g29ef27cfddd_0_59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Let there be a set of strings {s_1, .. s_n}, called a dictionary, and a large text t. It is necessary to find all positions where the dictionary strings enter the text. For simplicity, let's additionally assume that the strings from the dictionary are not substrings of each other (later we will see that this requirement is redundant).</a:t>
            </a:r>
            <a:endParaRPr>
              <a:latin typeface="Lexend"/>
              <a:ea typeface="Lexend"/>
              <a:cs typeface="Lexend"/>
              <a:sym typeface="Lexend"/>
            </a:endParaRPr>
          </a:p>
        </p:txBody>
      </p:sp>
      <p:cxnSp>
        <p:nvCxnSpPr>
          <p:cNvPr id="1102" name="Google Shape;1102;g29ef27cfddd_0_59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6" name="Shape 1106"/>
        <p:cNvGrpSpPr/>
        <p:nvPr/>
      </p:nvGrpSpPr>
      <p:grpSpPr>
        <a:xfrm>
          <a:off x="0" y="0"/>
          <a:ext cx="0" cy="0"/>
          <a:chOff x="0" y="0"/>
          <a:chExt cx="0" cy="0"/>
        </a:xfrm>
      </p:grpSpPr>
      <p:sp>
        <p:nvSpPr>
          <p:cNvPr id="1107" name="Google Shape;1107;g29ef27cfddd_0_67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Example</a:t>
            </a:r>
            <a:endParaRPr>
              <a:solidFill>
                <a:schemeClr val="accent1"/>
              </a:solidFill>
              <a:latin typeface="Spectral"/>
              <a:ea typeface="Spectral"/>
              <a:cs typeface="Spectral"/>
              <a:sym typeface="Spectral"/>
            </a:endParaRPr>
          </a:p>
        </p:txBody>
      </p:sp>
      <p:sp>
        <p:nvSpPr>
          <p:cNvPr id="1108" name="Google Shape;1108;g29ef27cfddd_0_67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{s_1, .. s_n} = {“aba”, “da”, “ac”}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t = dabac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answer = {0, 1, 3}</a:t>
            </a:r>
            <a:endParaRPr>
              <a:latin typeface="Lexend"/>
              <a:ea typeface="Lexend"/>
              <a:cs typeface="Lexend"/>
              <a:sym typeface="Lexend"/>
            </a:endParaRPr>
          </a:p>
          <a:p>
            <a:pPr indent="0" lvl="0" marL="0" rtl="0" algn="l">
              <a:lnSpc>
                <a:spcPct val="150000"/>
              </a:lnSpc>
              <a:spcBef>
                <a:spcPts val="800"/>
              </a:spcBef>
              <a:spcAft>
                <a:spcPts val="0"/>
              </a:spcAft>
              <a:buNone/>
            </a:pPr>
            <a:r>
              <a:t/>
            </a:r>
            <a:endParaRPr>
              <a:latin typeface="Lexend"/>
              <a:ea typeface="Lexend"/>
              <a:cs typeface="Lexend"/>
              <a:sym typeface="Lexend"/>
            </a:endParaRPr>
          </a:p>
        </p:txBody>
      </p:sp>
      <p:cxnSp>
        <p:nvCxnSpPr>
          <p:cNvPr id="1109" name="Google Shape;1109;g29ef27cfddd_0_67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3" name="Shape 1113"/>
        <p:cNvGrpSpPr/>
        <p:nvPr/>
      </p:nvGrpSpPr>
      <p:grpSpPr>
        <a:xfrm>
          <a:off x="0" y="0"/>
          <a:ext cx="0" cy="0"/>
          <a:chOff x="0" y="0"/>
          <a:chExt cx="0" cy="0"/>
        </a:xfrm>
      </p:grpSpPr>
      <p:sp>
        <p:nvSpPr>
          <p:cNvPr id="1114" name="Google Shape;1114;g29ef27cfddd_0_59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Solution</a:t>
            </a:r>
            <a:endParaRPr>
              <a:solidFill>
                <a:schemeClr val="accent1"/>
              </a:solidFill>
              <a:latin typeface="Spectral"/>
              <a:ea typeface="Spectral"/>
              <a:cs typeface="Spectral"/>
              <a:sym typeface="Spectral"/>
            </a:endParaRPr>
          </a:p>
        </p:txBody>
      </p:sp>
      <p:sp>
        <p:nvSpPr>
          <p:cNvPr id="1115" name="Google Shape;1115;g29ef27cfddd_0_59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First, let's consider a super trivial example where the strings do not contain any common characters at all.</a:t>
            </a:r>
            <a:endParaRPr>
              <a:latin typeface="Lexend"/>
              <a:ea typeface="Lexend"/>
              <a:cs typeface="Lexend"/>
              <a:sym typeface="Lexend"/>
            </a:endParaRPr>
          </a:p>
        </p:txBody>
      </p:sp>
      <p:cxnSp>
        <p:nvCxnSpPr>
          <p:cNvPr id="1116" name="Google Shape;1116;g29ef27cfddd_0_59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0" name="Shape 1120"/>
        <p:cNvGrpSpPr/>
        <p:nvPr/>
      </p:nvGrpSpPr>
      <p:grpSpPr>
        <a:xfrm>
          <a:off x="0" y="0"/>
          <a:ext cx="0" cy="0"/>
          <a:chOff x="0" y="0"/>
          <a:chExt cx="0" cy="0"/>
        </a:xfrm>
      </p:grpSpPr>
      <p:sp>
        <p:nvSpPr>
          <p:cNvPr id="1121" name="Google Shape;1121;g29ef27cfddd_0_633"/>
          <p:cNvSpPr/>
          <p:nvPr/>
        </p:nvSpPr>
        <p:spPr>
          <a:xfrm>
            <a:off x="4380413" y="60108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2" name="Google Shape;1122;g29ef27cfddd_0_633"/>
          <p:cNvSpPr/>
          <p:nvPr/>
        </p:nvSpPr>
        <p:spPr>
          <a:xfrm>
            <a:off x="3048438" y="174306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3" name="Google Shape;1123;g29ef27cfddd_0_633"/>
          <p:cNvSpPr/>
          <p:nvPr/>
        </p:nvSpPr>
        <p:spPr>
          <a:xfrm>
            <a:off x="4380413" y="204216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4" name="Google Shape;1124;g29ef27cfddd_0_633"/>
          <p:cNvSpPr/>
          <p:nvPr/>
        </p:nvSpPr>
        <p:spPr>
          <a:xfrm>
            <a:off x="5723563" y="174306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25" name="Google Shape;1125;g29ef27cfddd_0_633"/>
          <p:cNvCxnSpPr>
            <a:stCxn id="1121" idx="5"/>
            <a:endCxn id="1124" idx="1"/>
          </p:cNvCxnSpPr>
          <p:nvPr/>
        </p:nvCxnSpPr>
        <p:spPr>
          <a:xfrm>
            <a:off x="4635710" y="85638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126" name="Google Shape;1126;g29ef27cfddd_0_633"/>
          <p:cNvCxnSpPr>
            <a:endCxn id="1121" idx="3"/>
          </p:cNvCxnSpPr>
          <p:nvPr/>
        </p:nvCxnSpPr>
        <p:spPr>
          <a:xfrm flipH="1" rot="10800000">
            <a:off x="3303715" y="85638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127" name="Google Shape;1127;g29ef27cfddd_0_633"/>
          <p:cNvCxnSpPr>
            <a:stCxn id="1121" idx="4"/>
            <a:endCxn id="1123" idx="0"/>
          </p:cNvCxnSpPr>
          <p:nvPr/>
        </p:nvCxnSpPr>
        <p:spPr>
          <a:xfrm>
            <a:off x="4529963" y="900188"/>
            <a:ext cx="0" cy="1142100"/>
          </a:xfrm>
          <a:prstGeom prst="straightConnector1">
            <a:avLst/>
          </a:prstGeom>
          <a:noFill/>
          <a:ln cap="flat" cmpd="sng" w="9525">
            <a:solidFill>
              <a:schemeClr val="dk2"/>
            </a:solidFill>
            <a:prstDash val="solid"/>
            <a:round/>
            <a:headEnd len="sm" w="sm" type="none"/>
            <a:tailEnd len="sm" w="sm" type="none"/>
          </a:ln>
        </p:spPr>
      </p:cxnSp>
      <p:sp>
        <p:nvSpPr>
          <p:cNvPr id="1128" name="Google Shape;1128;g29ef27cfddd_0_633"/>
          <p:cNvSpPr txBox="1"/>
          <p:nvPr/>
        </p:nvSpPr>
        <p:spPr>
          <a:xfrm rot="-2438728">
            <a:off x="3256777" y="90187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129" name="Google Shape;1129;g29ef27cfddd_0_633"/>
          <p:cNvSpPr txBox="1"/>
          <p:nvPr/>
        </p:nvSpPr>
        <p:spPr>
          <a:xfrm rot="2278815">
            <a:off x="5003972" y="9018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130" name="Google Shape;1130;g29ef27cfddd_0_633"/>
          <p:cNvSpPr txBox="1"/>
          <p:nvPr/>
        </p:nvSpPr>
        <p:spPr>
          <a:xfrm>
            <a:off x="4061309" y="15342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31" name="Google Shape;1131;g29ef27cfddd_0_633"/>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{aa, bbb, cc}</a:t>
            </a:r>
            <a:endParaRPr sz="2100">
              <a:solidFill>
                <a:schemeClr val="dk1"/>
              </a:solidFill>
              <a:latin typeface="Calibri"/>
              <a:ea typeface="Calibri"/>
              <a:cs typeface="Calibri"/>
              <a:sym typeface="Calibri"/>
            </a:endParaRPr>
          </a:p>
        </p:txBody>
      </p:sp>
      <p:sp>
        <p:nvSpPr>
          <p:cNvPr id="1132" name="Google Shape;1132;g29ef27cfddd_0_633"/>
          <p:cNvSpPr/>
          <p:nvPr/>
        </p:nvSpPr>
        <p:spPr>
          <a:xfrm>
            <a:off x="1745563" y="2871550"/>
            <a:ext cx="299100" cy="2991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33" name="Google Shape;1133;g29ef27cfddd_0_633"/>
          <p:cNvCxnSpPr>
            <a:endCxn id="1122" idx="3"/>
          </p:cNvCxnSpPr>
          <p:nvPr/>
        </p:nvCxnSpPr>
        <p:spPr>
          <a:xfrm flipH="1" rot="10800000">
            <a:off x="2000840" y="1998360"/>
            <a:ext cx="1091400" cy="917100"/>
          </a:xfrm>
          <a:prstGeom prst="straightConnector1">
            <a:avLst/>
          </a:prstGeom>
          <a:noFill/>
          <a:ln cap="flat" cmpd="sng" w="9525">
            <a:solidFill>
              <a:schemeClr val="dk2"/>
            </a:solidFill>
            <a:prstDash val="solid"/>
            <a:round/>
            <a:headEnd len="sm" w="sm" type="none"/>
            <a:tailEnd len="sm" w="sm" type="none"/>
          </a:ln>
        </p:spPr>
      </p:cxnSp>
      <p:sp>
        <p:nvSpPr>
          <p:cNvPr id="1134" name="Google Shape;1134;g29ef27cfddd_0_633"/>
          <p:cNvSpPr txBox="1"/>
          <p:nvPr/>
        </p:nvSpPr>
        <p:spPr>
          <a:xfrm rot="-2438728">
            <a:off x="1953902" y="2030364"/>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135" name="Google Shape;1135;g29ef27cfddd_0_633"/>
          <p:cNvSpPr/>
          <p:nvPr/>
        </p:nvSpPr>
        <p:spPr>
          <a:xfrm>
            <a:off x="4380425" y="3227888"/>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36" name="Google Shape;1136;g29ef27cfddd_0_633"/>
          <p:cNvCxnSpPr>
            <a:stCxn id="1123" idx="4"/>
            <a:endCxn id="1135" idx="0"/>
          </p:cNvCxnSpPr>
          <p:nvPr/>
        </p:nvCxnSpPr>
        <p:spPr>
          <a:xfrm>
            <a:off x="4529963" y="2341263"/>
            <a:ext cx="0" cy="886500"/>
          </a:xfrm>
          <a:prstGeom prst="straightConnector1">
            <a:avLst/>
          </a:prstGeom>
          <a:noFill/>
          <a:ln cap="flat" cmpd="sng" w="9525">
            <a:solidFill>
              <a:schemeClr val="dk2"/>
            </a:solidFill>
            <a:prstDash val="solid"/>
            <a:round/>
            <a:headEnd len="sm" w="sm" type="none"/>
            <a:tailEnd len="sm" w="sm" type="none"/>
          </a:ln>
        </p:spPr>
      </p:cxnSp>
      <p:sp>
        <p:nvSpPr>
          <p:cNvPr id="1137" name="Google Shape;1137;g29ef27cfddd_0_633"/>
          <p:cNvSpPr txBox="1"/>
          <p:nvPr/>
        </p:nvSpPr>
        <p:spPr>
          <a:xfrm>
            <a:off x="4061297" y="27671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38" name="Google Shape;1138;g29ef27cfddd_0_633"/>
          <p:cNvSpPr/>
          <p:nvPr/>
        </p:nvSpPr>
        <p:spPr>
          <a:xfrm>
            <a:off x="4380425" y="4243288"/>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39" name="Google Shape;1139;g29ef27cfddd_0_633"/>
          <p:cNvCxnSpPr>
            <a:stCxn id="1135" idx="4"/>
            <a:endCxn id="1138" idx="0"/>
          </p:cNvCxnSpPr>
          <p:nvPr/>
        </p:nvCxnSpPr>
        <p:spPr>
          <a:xfrm>
            <a:off x="4529975" y="3526988"/>
            <a:ext cx="0" cy="716400"/>
          </a:xfrm>
          <a:prstGeom prst="straightConnector1">
            <a:avLst/>
          </a:prstGeom>
          <a:noFill/>
          <a:ln cap="flat" cmpd="sng" w="9525">
            <a:solidFill>
              <a:schemeClr val="dk2"/>
            </a:solidFill>
            <a:prstDash val="solid"/>
            <a:round/>
            <a:headEnd len="sm" w="sm" type="none"/>
            <a:tailEnd len="sm" w="sm" type="none"/>
          </a:ln>
        </p:spPr>
      </p:cxnSp>
      <p:sp>
        <p:nvSpPr>
          <p:cNvPr id="1140" name="Google Shape;1140;g29ef27cfddd_0_633"/>
          <p:cNvSpPr txBox="1"/>
          <p:nvPr/>
        </p:nvSpPr>
        <p:spPr>
          <a:xfrm>
            <a:off x="4061297" y="37825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41" name="Google Shape;1141;g29ef27cfddd_0_633"/>
          <p:cNvSpPr/>
          <p:nvPr/>
        </p:nvSpPr>
        <p:spPr>
          <a:xfrm>
            <a:off x="7099338" y="2871538"/>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42" name="Google Shape;1142;g29ef27cfddd_0_633"/>
          <p:cNvCxnSpPr>
            <a:stCxn id="1124" idx="5"/>
            <a:endCxn id="1141" idx="1"/>
          </p:cNvCxnSpPr>
          <p:nvPr/>
        </p:nvCxnSpPr>
        <p:spPr>
          <a:xfrm>
            <a:off x="5978860" y="1998360"/>
            <a:ext cx="1164300" cy="917100"/>
          </a:xfrm>
          <a:prstGeom prst="straightConnector1">
            <a:avLst/>
          </a:prstGeom>
          <a:noFill/>
          <a:ln cap="flat" cmpd="sng" w="9525">
            <a:solidFill>
              <a:schemeClr val="dk2"/>
            </a:solidFill>
            <a:prstDash val="solid"/>
            <a:round/>
            <a:headEnd len="sm" w="sm" type="none"/>
            <a:tailEnd len="sm" w="sm" type="none"/>
          </a:ln>
        </p:spPr>
      </p:cxnSp>
      <p:sp>
        <p:nvSpPr>
          <p:cNvPr id="1143" name="Google Shape;1143;g29ef27cfddd_0_633"/>
          <p:cNvSpPr txBox="1"/>
          <p:nvPr/>
        </p:nvSpPr>
        <p:spPr>
          <a:xfrm rot="2278815">
            <a:off x="6335897" y="21347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47" name="Shape 1147"/>
        <p:cNvGrpSpPr/>
        <p:nvPr/>
      </p:nvGrpSpPr>
      <p:grpSpPr>
        <a:xfrm>
          <a:off x="0" y="0"/>
          <a:ext cx="0" cy="0"/>
          <a:chOff x="0" y="0"/>
          <a:chExt cx="0" cy="0"/>
        </a:xfrm>
      </p:grpSpPr>
      <p:sp>
        <p:nvSpPr>
          <p:cNvPr id="1148" name="Google Shape;1148;g29ef27cfddd_0_67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Solution</a:t>
            </a:r>
            <a:endParaRPr>
              <a:solidFill>
                <a:schemeClr val="accent1"/>
              </a:solidFill>
              <a:latin typeface="Spectral"/>
              <a:ea typeface="Spectral"/>
              <a:cs typeface="Spectral"/>
              <a:sym typeface="Spectral"/>
            </a:endParaRPr>
          </a:p>
        </p:txBody>
      </p:sp>
      <p:sp>
        <p:nvSpPr>
          <p:cNvPr id="1149" name="Google Shape;1149;g29ef27cfddd_0_67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Then let's simply go through our trie if there is an edge, and if there isn't, then return to the root vertex.</a:t>
            </a:r>
            <a:endParaRPr>
              <a:latin typeface="Lexend"/>
              <a:ea typeface="Lexend"/>
              <a:cs typeface="Lexend"/>
              <a:sym typeface="Lexend"/>
            </a:endParaRPr>
          </a:p>
        </p:txBody>
      </p:sp>
      <p:cxnSp>
        <p:nvCxnSpPr>
          <p:cNvPr id="1150" name="Google Shape;1150;g29ef27cfddd_0_67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4" name="Shape 1154"/>
        <p:cNvGrpSpPr/>
        <p:nvPr/>
      </p:nvGrpSpPr>
      <p:grpSpPr>
        <a:xfrm>
          <a:off x="0" y="0"/>
          <a:ext cx="0" cy="0"/>
          <a:chOff x="0" y="0"/>
          <a:chExt cx="0" cy="0"/>
        </a:xfrm>
      </p:grpSpPr>
      <p:sp>
        <p:nvSpPr>
          <p:cNvPr id="1155" name="Google Shape;1155;g29ef27cfddd_0_683"/>
          <p:cNvSpPr/>
          <p:nvPr/>
        </p:nvSpPr>
        <p:spPr>
          <a:xfrm>
            <a:off x="4380413" y="60108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6" name="Google Shape;1156;g29ef27cfddd_0_683"/>
          <p:cNvSpPr/>
          <p:nvPr/>
        </p:nvSpPr>
        <p:spPr>
          <a:xfrm>
            <a:off x="3048438" y="174306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7" name="Google Shape;1157;g29ef27cfddd_0_683"/>
          <p:cNvSpPr/>
          <p:nvPr/>
        </p:nvSpPr>
        <p:spPr>
          <a:xfrm>
            <a:off x="4380413" y="204216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8" name="Google Shape;1158;g29ef27cfddd_0_683"/>
          <p:cNvSpPr/>
          <p:nvPr/>
        </p:nvSpPr>
        <p:spPr>
          <a:xfrm>
            <a:off x="5723563" y="174306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59" name="Google Shape;1159;g29ef27cfddd_0_683"/>
          <p:cNvCxnSpPr>
            <a:stCxn id="1155" idx="5"/>
            <a:endCxn id="1158" idx="1"/>
          </p:cNvCxnSpPr>
          <p:nvPr/>
        </p:nvCxnSpPr>
        <p:spPr>
          <a:xfrm>
            <a:off x="4635710" y="85638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160" name="Google Shape;1160;g29ef27cfddd_0_683"/>
          <p:cNvCxnSpPr>
            <a:endCxn id="1155" idx="3"/>
          </p:cNvCxnSpPr>
          <p:nvPr/>
        </p:nvCxnSpPr>
        <p:spPr>
          <a:xfrm flipH="1" rot="10800000">
            <a:off x="3303715" y="85638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161" name="Google Shape;1161;g29ef27cfddd_0_683"/>
          <p:cNvCxnSpPr>
            <a:stCxn id="1155" idx="4"/>
            <a:endCxn id="1157" idx="0"/>
          </p:cNvCxnSpPr>
          <p:nvPr/>
        </p:nvCxnSpPr>
        <p:spPr>
          <a:xfrm>
            <a:off x="4529963" y="900188"/>
            <a:ext cx="0" cy="1142100"/>
          </a:xfrm>
          <a:prstGeom prst="straightConnector1">
            <a:avLst/>
          </a:prstGeom>
          <a:noFill/>
          <a:ln cap="flat" cmpd="sng" w="9525">
            <a:solidFill>
              <a:schemeClr val="dk2"/>
            </a:solidFill>
            <a:prstDash val="solid"/>
            <a:round/>
            <a:headEnd len="sm" w="sm" type="none"/>
            <a:tailEnd len="sm" w="sm" type="none"/>
          </a:ln>
        </p:spPr>
      </p:cxnSp>
      <p:sp>
        <p:nvSpPr>
          <p:cNvPr id="1162" name="Google Shape;1162;g29ef27cfddd_0_683"/>
          <p:cNvSpPr txBox="1"/>
          <p:nvPr/>
        </p:nvSpPr>
        <p:spPr>
          <a:xfrm rot="-2438728">
            <a:off x="3256777" y="90187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163" name="Google Shape;1163;g29ef27cfddd_0_683"/>
          <p:cNvSpPr txBox="1"/>
          <p:nvPr/>
        </p:nvSpPr>
        <p:spPr>
          <a:xfrm rot="2278815">
            <a:off x="5003972" y="9018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164" name="Google Shape;1164;g29ef27cfddd_0_683"/>
          <p:cNvSpPr txBox="1"/>
          <p:nvPr/>
        </p:nvSpPr>
        <p:spPr>
          <a:xfrm>
            <a:off x="4061309" y="15342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65" name="Google Shape;1165;g29ef27cfddd_0_683"/>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set = {aa, bbb, cc}</a:t>
            </a:r>
            <a:endParaRPr sz="2100">
              <a:solidFill>
                <a:schemeClr val="dk1"/>
              </a:solidFill>
              <a:latin typeface="Calibri"/>
              <a:ea typeface="Calibri"/>
              <a:cs typeface="Calibri"/>
              <a:sym typeface="Calibri"/>
            </a:endParaRPr>
          </a:p>
        </p:txBody>
      </p:sp>
      <p:sp>
        <p:nvSpPr>
          <p:cNvPr id="1166" name="Google Shape;1166;g29ef27cfddd_0_683"/>
          <p:cNvSpPr/>
          <p:nvPr/>
        </p:nvSpPr>
        <p:spPr>
          <a:xfrm>
            <a:off x="1745563" y="2871550"/>
            <a:ext cx="299100" cy="2991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67" name="Google Shape;1167;g29ef27cfddd_0_683"/>
          <p:cNvCxnSpPr>
            <a:endCxn id="1156" idx="3"/>
          </p:cNvCxnSpPr>
          <p:nvPr/>
        </p:nvCxnSpPr>
        <p:spPr>
          <a:xfrm flipH="1" rot="10800000">
            <a:off x="2000840" y="1998360"/>
            <a:ext cx="1091400" cy="917100"/>
          </a:xfrm>
          <a:prstGeom prst="straightConnector1">
            <a:avLst/>
          </a:prstGeom>
          <a:noFill/>
          <a:ln cap="flat" cmpd="sng" w="9525">
            <a:solidFill>
              <a:schemeClr val="dk2"/>
            </a:solidFill>
            <a:prstDash val="solid"/>
            <a:round/>
            <a:headEnd len="sm" w="sm" type="none"/>
            <a:tailEnd len="sm" w="sm" type="none"/>
          </a:ln>
        </p:spPr>
      </p:cxnSp>
      <p:sp>
        <p:nvSpPr>
          <p:cNvPr id="1168" name="Google Shape;1168;g29ef27cfddd_0_683"/>
          <p:cNvSpPr txBox="1"/>
          <p:nvPr/>
        </p:nvSpPr>
        <p:spPr>
          <a:xfrm rot="-2438728">
            <a:off x="1953902" y="2030364"/>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169" name="Google Shape;1169;g29ef27cfddd_0_683"/>
          <p:cNvSpPr/>
          <p:nvPr/>
        </p:nvSpPr>
        <p:spPr>
          <a:xfrm>
            <a:off x="4380425" y="3227888"/>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70" name="Google Shape;1170;g29ef27cfddd_0_683"/>
          <p:cNvCxnSpPr>
            <a:stCxn id="1157" idx="4"/>
            <a:endCxn id="1169" idx="0"/>
          </p:cNvCxnSpPr>
          <p:nvPr/>
        </p:nvCxnSpPr>
        <p:spPr>
          <a:xfrm>
            <a:off x="4529963" y="2341263"/>
            <a:ext cx="0" cy="886500"/>
          </a:xfrm>
          <a:prstGeom prst="straightConnector1">
            <a:avLst/>
          </a:prstGeom>
          <a:noFill/>
          <a:ln cap="flat" cmpd="sng" w="9525">
            <a:solidFill>
              <a:schemeClr val="dk2"/>
            </a:solidFill>
            <a:prstDash val="solid"/>
            <a:round/>
            <a:headEnd len="sm" w="sm" type="none"/>
            <a:tailEnd len="sm" w="sm" type="none"/>
          </a:ln>
        </p:spPr>
      </p:cxnSp>
      <p:sp>
        <p:nvSpPr>
          <p:cNvPr id="1171" name="Google Shape;1171;g29ef27cfddd_0_683"/>
          <p:cNvSpPr txBox="1"/>
          <p:nvPr/>
        </p:nvSpPr>
        <p:spPr>
          <a:xfrm>
            <a:off x="4061297" y="27671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72" name="Google Shape;1172;g29ef27cfddd_0_683"/>
          <p:cNvSpPr/>
          <p:nvPr/>
        </p:nvSpPr>
        <p:spPr>
          <a:xfrm>
            <a:off x="4380425" y="4243288"/>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73" name="Google Shape;1173;g29ef27cfddd_0_683"/>
          <p:cNvCxnSpPr>
            <a:stCxn id="1169" idx="4"/>
            <a:endCxn id="1172" idx="0"/>
          </p:cNvCxnSpPr>
          <p:nvPr/>
        </p:nvCxnSpPr>
        <p:spPr>
          <a:xfrm>
            <a:off x="4529975" y="3526988"/>
            <a:ext cx="0" cy="716400"/>
          </a:xfrm>
          <a:prstGeom prst="straightConnector1">
            <a:avLst/>
          </a:prstGeom>
          <a:noFill/>
          <a:ln cap="flat" cmpd="sng" w="9525">
            <a:solidFill>
              <a:schemeClr val="dk2"/>
            </a:solidFill>
            <a:prstDash val="solid"/>
            <a:round/>
            <a:headEnd len="sm" w="sm" type="none"/>
            <a:tailEnd len="sm" w="sm" type="none"/>
          </a:ln>
        </p:spPr>
      </p:cxnSp>
      <p:sp>
        <p:nvSpPr>
          <p:cNvPr id="1174" name="Google Shape;1174;g29ef27cfddd_0_683"/>
          <p:cNvSpPr txBox="1"/>
          <p:nvPr/>
        </p:nvSpPr>
        <p:spPr>
          <a:xfrm>
            <a:off x="4061297" y="37825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175" name="Google Shape;1175;g29ef27cfddd_0_683"/>
          <p:cNvSpPr/>
          <p:nvPr/>
        </p:nvSpPr>
        <p:spPr>
          <a:xfrm>
            <a:off x="7099338" y="2871538"/>
            <a:ext cx="299100" cy="299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1176" name="Google Shape;1176;g29ef27cfddd_0_683"/>
          <p:cNvCxnSpPr>
            <a:stCxn id="1158" idx="5"/>
            <a:endCxn id="1175" idx="1"/>
          </p:cNvCxnSpPr>
          <p:nvPr/>
        </p:nvCxnSpPr>
        <p:spPr>
          <a:xfrm>
            <a:off x="5978860" y="1998360"/>
            <a:ext cx="1164300" cy="917100"/>
          </a:xfrm>
          <a:prstGeom prst="straightConnector1">
            <a:avLst/>
          </a:prstGeom>
          <a:noFill/>
          <a:ln cap="flat" cmpd="sng" w="9525">
            <a:solidFill>
              <a:schemeClr val="dk2"/>
            </a:solidFill>
            <a:prstDash val="solid"/>
            <a:round/>
            <a:headEnd len="sm" w="sm" type="none"/>
            <a:tailEnd len="sm" w="sm" type="none"/>
          </a:ln>
        </p:spPr>
      </p:cxnSp>
      <p:sp>
        <p:nvSpPr>
          <p:cNvPr id="1177" name="Google Shape;1177;g29ef27cfddd_0_683"/>
          <p:cNvSpPr txBox="1"/>
          <p:nvPr/>
        </p:nvSpPr>
        <p:spPr>
          <a:xfrm rot="2278815">
            <a:off x="6335897" y="2134728"/>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cxnSp>
        <p:nvCxnSpPr>
          <p:cNvPr id="1178" name="Google Shape;1178;g29ef27cfddd_0_683"/>
          <p:cNvCxnSpPr>
            <a:stCxn id="1172" idx="6"/>
            <a:endCxn id="1155" idx="6"/>
          </p:cNvCxnSpPr>
          <p:nvPr/>
        </p:nvCxnSpPr>
        <p:spPr>
          <a:xfrm flipH="1" rot="10800000">
            <a:off x="4679525" y="750538"/>
            <a:ext cx="600" cy="3642300"/>
          </a:xfrm>
          <a:prstGeom prst="curvedConnector3">
            <a:avLst>
              <a:gd fmla="val 39687500" name="adj1"/>
            </a:avLst>
          </a:prstGeom>
          <a:noFill/>
          <a:ln cap="flat" cmpd="sng" w="9525">
            <a:solidFill>
              <a:srgbClr val="FF0000"/>
            </a:solidFill>
            <a:prstDash val="solid"/>
            <a:round/>
            <a:headEnd len="med" w="med" type="none"/>
            <a:tailEnd len="med" w="med" type="stealth"/>
          </a:ln>
        </p:spPr>
      </p:cxnSp>
      <p:sp>
        <p:nvSpPr>
          <p:cNvPr id="1179" name="Google Shape;1179;g29ef27cfddd_0_683"/>
          <p:cNvSpPr txBox="1"/>
          <p:nvPr/>
        </p:nvSpPr>
        <p:spPr>
          <a:xfrm>
            <a:off x="4932575" y="2767150"/>
            <a:ext cx="64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any</a:t>
            </a:r>
            <a:endParaRPr sz="2100">
              <a:solidFill>
                <a:schemeClr val="dk1"/>
              </a:solidFill>
              <a:latin typeface="Calibri"/>
              <a:ea typeface="Calibri"/>
              <a:cs typeface="Calibri"/>
              <a:sym typeface="Calibri"/>
            </a:endParaRPr>
          </a:p>
        </p:txBody>
      </p:sp>
      <p:cxnSp>
        <p:nvCxnSpPr>
          <p:cNvPr id="1180" name="Google Shape;1180;g29ef27cfddd_0_683"/>
          <p:cNvCxnSpPr>
            <a:stCxn id="1169" idx="2"/>
            <a:endCxn id="1155" idx="2"/>
          </p:cNvCxnSpPr>
          <p:nvPr/>
        </p:nvCxnSpPr>
        <p:spPr>
          <a:xfrm flipH="1" rot="10800000">
            <a:off x="4380425" y="750638"/>
            <a:ext cx="600" cy="2626800"/>
          </a:xfrm>
          <a:prstGeom prst="curvedConnector3">
            <a:avLst>
              <a:gd fmla="val -39689583" name="adj1"/>
            </a:avLst>
          </a:prstGeom>
          <a:noFill/>
          <a:ln cap="flat" cmpd="sng" w="9525">
            <a:solidFill>
              <a:srgbClr val="FF0000"/>
            </a:solidFill>
            <a:prstDash val="solid"/>
            <a:round/>
            <a:headEnd len="med" w="med" type="none"/>
            <a:tailEnd len="med" w="med" type="stealth"/>
          </a:ln>
        </p:spPr>
      </p:cxnSp>
      <p:sp>
        <p:nvSpPr>
          <p:cNvPr id="1181" name="Google Shape;1181;g29ef27cfddd_0_683"/>
          <p:cNvSpPr txBox="1"/>
          <p:nvPr/>
        </p:nvSpPr>
        <p:spPr>
          <a:xfrm>
            <a:off x="3419015" y="2317800"/>
            <a:ext cx="78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not b</a:t>
            </a:r>
            <a:endParaRPr sz="2100">
              <a:solidFill>
                <a:schemeClr val="dk1"/>
              </a:solidFill>
              <a:latin typeface="Calibri"/>
              <a:ea typeface="Calibri"/>
              <a:cs typeface="Calibri"/>
              <a:sym typeface="Calibri"/>
            </a:endParaRPr>
          </a:p>
        </p:txBody>
      </p:sp>
      <p:cxnSp>
        <p:nvCxnSpPr>
          <p:cNvPr id="1182" name="Google Shape;1182;g29ef27cfddd_0_683"/>
          <p:cNvCxnSpPr>
            <a:stCxn id="1158" idx="7"/>
            <a:endCxn id="1155" idx="6"/>
          </p:cNvCxnSpPr>
          <p:nvPr/>
        </p:nvCxnSpPr>
        <p:spPr>
          <a:xfrm flipH="1" rot="5400000">
            <a:off x="4811110" y="619115"/>
            <a:ext cx="1036200" cy="1299300"/>
          </a:xfrm>
          <a:prstGeom prst="curvedConnector2">
            <a:avLst/>
          </a:prstGeom>
          <a:noFill/>
          <a:ln cap="flat" cmpd="sng" w="9525">
            <a:solidFill>
              <a:srgbClr val="FF0000"/>
            </a:solidFill>
            <a:prstDash val="solid"/>
            <a:round/>
            <a:headEnd len="med" w="med" type="none"/>
            <a:tailEnd len="med" w="med" type="stealth"/>
          </a:ln>
        </p:spPr>
      </p:cxnSp>
      <p:sp>
        <p:nvSpPr>
          <p:cNvPr id="1183" name="Google Shape;1183;g29ef27cfddd_0_683"/>
          <p:cNvSpPr txBox="1"/>
          <p:nvPr/>
        </p:nvSpPr>
        <p:spPr>
          <a:xfrm>
            <a:off x="5642615" y="601100"/>
            <a:ext cx="78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100">
                <a:solidFill>
                  <a:schemeClr val="dk1"/>
                </a:solidFill>
                <a:latin typeface="Calibri"/>
                <a:ea typeface="Calibri"/>
                <a:cs typeface="Calibri"/>
                <a:sym typeface="Calibri"/>
              </a:rPr>
              <a:t>not c</a:t>
            </a:r>
            <a:endParaRPr sz="21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7" name="Shape 1187"/>
        <p:cNvGrpSpPr/>
        <p:nvPr/>
      </p:nvGrpSpPr>
      <p:grpSpPr>
        <a:xfrm>
          <a:off x="0" y="0"/>
          <a:ext cx="0" cy="0"/>
          <a:chOff x="0" y="0"/>
          <a:chExt cx="0" cy="0"/>
        </a:xfrm>
      </p:grpSpPr>
      <p:sp>
        <p:nvSpPr>
          <p:cNvPr id="1188" name="Google Shape;1188;g29ef27cfddd_0_7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Automaton</a:t>
            </a:r>
            <a:endParaRPr>
              <a:solidFill>
                <a:schemeClr val="accent1"/>
              </a:solidFill>
              <a:latin typeface="Spectral"/>
              <a:ea typeface="Spectral"/>
              <a:cs typeface="Spectral"/>
              <a:sym typeface="Spectral"/>
            </a:endParaRPr>
          </a:p>
        </p:txBody>
      </p:sp>
      <p:sp>
        <p:nvSpPr>
          <p:cNvPr id="1189" name="Google Shape;1189;g29ef27cfddd_0_715"/>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Such a structure is generally called an automaton.</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First, let's discuss informally what an automaton is.</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An automaton is a set of states and transitions between them. In the case of strings, we will consider that a transition is a letter. If we can reach some terminal vertex via the automaton, it means that the automaton accepts the word obtained in such a way.</a:t>
            </a:r>
            <a:endParaRPr>
              <a:latin typeface="Lexend"/>
              <a:ea typeface="Lexend"/>
              <a:cs typeface="Lexend"/>
              <a:sym typeface="Lexend"/>
            </a:endParaRPr>
          </a:p>
        </p:txBody>
      </p:sp>
      <p:cxnSp>
        <p:nvCxnSpPr>
          <p:cNvPr id="1190" name="Google Shape;1190;g29ef27cfddd_0_715"/>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94" name="Shape 1194"/>
        <p:cNvGrpSpPr/>
        <p:nvPr/>
      </p:nvGrpSpPr>
      <p:grpSpPr>
        <a:xfrm>
          <a:off x="0" y="0"/>
          <a:ext cx="0" cy="0"/>
          <a:chOff x="0" y="0"/>
          <a:chExt cx="0" cy="0"/>
        </a:xfrm>
      </p:grpSpPr>
      <p:sp>
        <p:nvSpPr>
          <p:cNvPr id="1195" name="Google Shape;1195;g29ef27cfddd_0_7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Automaton</a:t>
            </a:r>
            <a:endParaRPr>
              <a:solidFill>
                <a:schemeClr val="accent1"/>
              </a:solidFill>
              <a:latin typeface="Spectral"/>
              <a:ea typeface="Spectral"/>
              <a:cs typeface="Spectral"/>
              <a:sym typeface="Spectral"/>
            </a:endParaRPr>
          </a:p>
        </p:txBody>
      </p:sp>
      <p:sp>
        <p:nvSpPr>
          <p:cNvPr id="1196" name="Google Shape;1196;g29ef27cfddd_0_72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50000"/>
              </a:lnSpc>
              <a:spcBef>
                <a:spcPts val="800"/>
              </a:spcBef>
              <a:spcAft>
                <a:spcPts val="0"/>
              </a:spcAft>
              <a:buNone/>
            </a:pPr>
            <a:r>
              <a:rPr lang="ru">
                <a:latin typeface="Lexend"/>
                <a:ea typeface="Lexend"/>
                <a:cs typeface="Lexend"/>
                <a:sym typeface="Lexend"/>
              </a:rPr>
              <a:t>We will consider that a Deterministic Finite Automaton (DFA) A is &lt;Q, ∑, δ, S_0, F&gt;.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Q — set of automation’s states</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 - alphabet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δ - function of transition, such as </a:t>
            </a:r>
            <a:r>
              <a:rPr lang="ru">
                <a:latin typeface="Lexend"/>
                <a:ea typeface="Lexend"/>
                <a:cs typeface="Lexend"/>
                <a:sym typeface="Lexend"/>
              </a:rPr>
              <a:t>Q * ∑ -&gt; Q</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ct val="52380"/>
              <a:buFont typeface="Arial"/>
              <a:buNone/>
            </a:pPr>
            <a:r>
              <a:rPr lang="ru">
                <a:latin typeface="Lexend"/>
                <a:ea typeface="Lexend"/>
                <a:cs typeface="Lexend"/>
                <a:sym typeface="Lexend"/>
              </a:rPr>
              <a:t>S_0 ∈ Q — starting state</a:t>
            </a:r>
            <a:br>
              <a:rPr lang="ru">
                <a:latin typeface="Lexend"/>
                <a:ea typeface="Lexend"/>
                <a:cs typeface="Lexend"/>
                <a:sym typeface="Lexend"/>
              </a:rPr>
            </a:br>
            <a:r>
              <a:rPr lang="ru">
                <a:latin typeface="Lexend"/>
                <a:ea typeface="Lexend"/>
                <a:cs typeface="Lexend"/>
                <a:sym typeface="Lexend"/>
              </a:rPr>
              <a:t>F ⊆ Q - set of finite states</a:t>
            </a:r>
            <a:endParaRPr>
              <a:latin typeface="Lexend"/>
              <a:ea typeface="Lexend"/>
              <a:cs typeface="Lexend"/>
              <a:sym typeface="Lexend"/>
            </a:endParaRPr>
          </a:p>
        </p:txBody>
      </p:sp>
      <p:cxnSp>
        <p:nvCxnSpPr>
          <p:cNvPr id="1197" name="Google Shape;1197;g29ef27cfddd_0_72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1" name="Shape 1201"/>
        <p:cNvGrpSpPr/>
        <p:nvPr/>
      </p:nvGrpSpPr>
      <p:grpSpPr>
        <a:xfrm>
          <a:off x="0" y="0"/>
          <a:ext cx="0" cy="0"/>
          <a:chOff x="0" y="0"/>
          <a:chExt cx="0" cy="0"/>
        </a:xfrm>
      </p:grpSpPr>
      <p:sp>
        <p:nvSpPr>
          <p:cNvPr id="1202" name="Google Shape;1202;g29ef27cfddd_0_754"/>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203" name="Google Shape;1203;g29ef27cfddd_0_754"/>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204" name="Google Shape;1204;g29ef27cfddd_0_754"/>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205" name="Google Shape;1205;g29ef27cfddd_0_754"/>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206" name="Google Shape;1206;g29ef27cfddd_0_754"/>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207" name="Google Shape;1207;g29ef27cfddd_0_754"/>
          <p:cNvCxnSpPr>
            <a:stCxn id="1202" idx="5"/>
            <a:endCxn id="1206"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208" name="Google Shape;1208;g29ef27cfddd_0_754"/>
          <p:cNvCxnSpPr>
            <a:endCxn id="1202"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209" name="Google Shape;1209;g29ef27cfddd_0_754"/>
          <p:cNvCxnSpPr>
            <a:stCxn id="1202" idx="4"/>
            <a:endCxn id="1205"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210" name="Google Shape;1210;g29ef27cfddd_0_754"/>
          <p:cNvCxnSpPr>
            <a:stCxn id="1205" idx="4"/>
            <a:endCxn id="1204"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211" name="Google Shape;1211;g29ef27cfddd_0_754"/>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212" name="Google Shape;1212;g29ef27cfddd_0_754"/>
          <p:cNvCxnSpPr>
            <a:stCxn id="1205" idx="4"/>
            <a:endCxn id="1211"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213" name="Google Shape;1213;g29ef27cfddd_0_754"/>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214" name="Google Shape;1214;g29ef27cfddd_0_754"/>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215" name="Google Shape;1215;g29ef27cfddd_0_754"/>
          <p:cNvSpPr txBox="1"/>
          <p:nvPr/>
        </p:nvSpPr>
        <p:spPr>
          <a:xfrm>
            <a:off x="4097759" y="19775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216" name="Google Shape;1216;g29ef27cfddd_0_754"/>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217" name="Google Shape;1217;g29ef27cfddd_0_754"/>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218" name="Google Shape;1218;g29ef27cfddd_0_754"/>
          <p:cNvCxnSpPr>
            <a:stCxn id="1203" idx="1"/>
            <a:endCxn id="1202" idx="2"/>
          </p:cNvCxnSpPr>
          <p:nvPr/>
        </p:nvCxnSpPr>
        <p:spPr>
          <a:xfrm rot="-5400000">
            <a:off x="3254690" y="1067915"/>
            <a:ext cx="1036200" cy="1288200"/>
          </a:xfrm>
          <a:prstGeom prst="curvedConnector2">
            <a:avLst/>
          </a:prstGeom>
          <a:noFill/>
          <a:ln cap="flat" cmpd="sng" w="9525">
            <a:solidFill>
              <a:srgbClr val="FF0000"/>
            </a:solidFill>
            <a:prstDash val="solid"/>
            <a:round/>
            <a:headEnd len="med" w="med" type="none"/>
            <a:tailEnd len="med" w="med" type="triangle"/>
          </a:ln>
        </p:spPr>
      </p:cxnSp>
      <p:sp>
        <p:nvSpPr>
          <p:cNvPr id="1219" name="Google Shape;1219;g29ef27cfddd_0_754"/>
          <p:cNvSpPr txBox="1"/>
          <p:nvPr/>
        </p:nvSpPr>
        <p:spPr>
          <a:xfrm rot="-2438728">
            <a:off x="3022652" y="1002751"/>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abc</a:t>
            </a:r>
            <a:endParaRPr sz="2100">
              <a:solidFill>
                <a:schemeClr val="dk1"/>
              </a:solidFill>
              <a:latin typeface="Calibri"/>
              <a:ea typeface="Calibri"/>
              <a:cs typeface="Calibri"/>
              <a:sym typeface="Calibri"/>
            </a:endParaRPr>
          </a:p>
        </p:txBody>
      </p:sp>
      <p:cxnSp>
        <p:nvCxnSpPr>
          <p:cNvPr id="1220" name="Google Shape;1220;g29ef27cfddd_0_754"/>
          <p:cNvCxnSpPr>
            <a:stCxn id="1206" idx="0"/>
            <a:endCxn id="1202" idx="6"/>
          </p:cNvCxnSpPr>
          <p:nvPr/>
        </p:nvCxnSpPr>
        <p:spPr>
          <a:xfrm flipH="1" rot="5400000">
            <a:off x="4816513" y="1093263"/>
            <a:ext cx="992400" cy="1193700"/>
          </a:xfrm>
          <a:prstGeom prst="curvedConnector2">
            <a:avLst/>
          </a:prstGeom>
          <a:noFill/>
          <a:ln cap="flat" cmpd="sng" w="9525">
            <a:solidFill>
              <a:srgbClr val="FF0000"/>
            </a:solidFill>
            <a:prstDash val="solid"/>
            <a:round/>
            <a:headEnd len="med" w="med" type="none"/>
            <a:tailEnd len="med" w="med" type="triangle"/>
          </a:ln>
        </p:spPr>
      </p:cxnSp>
      <p:sp>
        <p:nvSpPr>
          <p:cNvPr id="1221" name="Google Shape;1221;g29ef27cfddd_0_754"/>
          <p:cNvSpPr txBox="1"/>
          <p:nvPr/>
        </p:nvSpPr>
        <p:spPr>
          <a:xfrm rot="2143772">
            <a:off x="5262293" y="1002848"/>
            <a:ext cx="801939" cy="50787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ab</a:t>
            </a: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cxnSp>
        <p:nvCxnSpPr>
          <p:cNvPr id="1222" name="Google Shape;1222;g29ef27cfddd_0_754"/>
          <p:cNvCxnSpPr>
            <a:stCxn id="1205" idx="6"/>
            <a:endCxn id="1202" idx="5"/>
          </p:cNvCxnSpPr>
          <p:nvPr/>
        </p:nvCxnSpPr>
        <p:spPr>
          <a:xfrm rot="10800000">
            <a:off x="4672163" y="1299663"/>
            <a:ext cx="43800" cy="1335300"/>
          </a:xfrm>
          <a:prstGeom prst="curvedConnector4">
            <a:avLst>
              <a:gd fmla="val -543664" name="adj1"/>
              <a:gd fmla="val 53961" name="adj2"/>
            </a:avLst>
          </a:prstGeom>
          <a:noFill/>
          <a:ln cap="flat" cmpd="sng" w="9525">
            <a:solidFill>
              <a:srgbClr val="FF0000"/>
            </a:solidFill>
            <a:prstDash val="solid"/>
            <a:round/>
            <a:headEnd len="med" w="med" type="none"/>
            <a:tailEnd len="med" w="med" type="triangle"/>
          </a:ln>
        </p:spPr>
      </p:cxnSp>
      <p:sp>
        <p:nvSpPr>
          <p:cNvPr id="1223" name="Google Shape;1223;g29ef27cfddd_0_754"/>
          <p:cNvSpPr txBox="1"/>
          <p:nvPr/>
        </p:nvSpPr>
        <p:spPr>
          <a:xfrm>
            <a:off x="4762284" y="193432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g26207457016_0_206"/>
          <p:cNvSpPr txBox="1"/>
          <p:nvPr/>
        </p:nvSpPr>
        <p:spPr>
          <a:xfrm>
            <a:off x="1638900" y="2317800"/>
            <a:ext cx="5866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100"/>
              <a:buFont typeface="Arial"/>
              <a:buNone/>
            </a:pPr>
            <a:r>
              <a:rPr lang="ru" sz="2100">
                <a:solidFill>
                  <a:schemeClr val="dk1"/>
                </a:solidFill>
                <a:latin typeface="Calibri"/>
                <a:ea typeface="Calibri"/>
                <a:cs typeface="Calibri"/>
                <a:sym typeface="Calibri"/>
              </a:rPr>
              <a:t>s = {abc, aba}</a:t>
            </a:r>
            <a:endParaRPr sz="2100">
              <a:solidFill>
                <a:schemeClr val="dk1"/>
              </a:solidFill>
              <a:latin typeface="Calibri"/>
              <a:ea typeface="Calibri"/>
              <a:cs typeface="Calibri"/>
              <a:sym typeface="Calibri"/>
            </a:endParaRPr>
          </a:p>
        </p:txBody>
      </p:sp>
      <p:sp>
        <p:nvSpPr>
          <p:cNvPr id="178" name="Google Shape;178;g26207457016_0_206"/>
          <p:cNvSpPr txBox="1"/>
          <p:nvPr/>
        </p:nvSpPr>
        <p:spPr>
          <a:xfrm>
            <a:off x="0" y="0"/>
            <a:ext cx="66279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ru" sz="2100" u="none" cap="none" strike="noStrike">
                <a:solidFill>
                  <a:schemeClr val="dk1"/>
                </a:solidFill>
                <a:latin typeface="Calibri"/>
                <a:ea typeface="Calibri"/>
                <a:cs typeface="Calibri"/>
                <a:sym typeface="Calibri"/>
              </a:rPr>
              <a:t>find(ba), no</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7" name="Shape 1227"/>
        <p:cNvGrpSpPr/>
        <p:nvPr/>
      </p:nvGrpSpPr>
      <p:grpSpPr>
        <a:xfrm>
          <a:off x="0" y="0"/>
          <a:ext cx="0" cy="0"/>
          <a:chOff x="0" y="0"/>
          <a:chExt cx="0" cy="0"/>
        </a:xfrm>
      </p:grpSpPr>
      <p:sp>
        <p:nvSpPr>
          <p:cNvPr id="1228" name="Google Shape;1228;g29ef27cfddd_0_77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Example</a:t>
            </a:r>
            <a:endParaRPr>
              <a:solidFill>
                <a:schemeClr val="accent1"/>
              </a:solidFill>
              <a:latin typeface="Spectral"/>
              <a:ea typeface="Spectral"/>
              <a:cs typeface="Spectral"/>
              <a:sym typeface="Spectral"/>
            </a:endParaRPr>
          </a:p>
        </p:txBody>
      </p:sp>
      <p:sp>
        <p:nvSpPr>
          <p:cNvPr id="1229" name="Google Shape;1229;g29ef27cfddd_0_77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50000"/>
              </a:lnSpc>
              <a:spcBef>
                <a:spcPts val="800"/>
              </a:spcBef>
              <a:spcAft>
                <a:spcPts val="0"/>
              </a:spcAft>
              <a:buNone/>
            </a:pPr>
            <a:r>
              <a:rPr lang="ru">
                <a:latin typeface="Lexend"/>
                <a:ea typeface="Lexend"/>
                <a:cs typeface="Lexend"/>
                <a:sym typeface="Lexend"/>
              </a:rPr>
              <a:t>A = &lt;Q, ∑, δ, S_0, F&gt;</a:t>
            </a:r>
            <a:r>
              <a:rPr lang="ru">
                <a:latin typeface="Lexend"/>
                <a:ea typeface="Lexend"/>
                <a:cs typeface="Lexend"/>
                <a:sym typeface="Lexend"/>
              </a:rPr>
              <a: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Q — {0, 1, 2, 3, 4, 5}</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 - {a, b, 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δ - {(0, a) -&gt; 1, (0, b) -&gt; 2, (0, c) -&gt; 3, (1/2, a/b/c) -&gt; 0, (3, c) -&gt; 0, (3, a) -&gt; 4, (3, b) -&gt; 5} </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ct val="52380"/>
              <a:buFont typeface="Arial"/>
              <a:buNone/>
            </a:pPr>
            <a:r>
              <a:rPr lang="ru">
                <a:latin typeface="Lexend"/>
                <a:ea typeface="Lexend"/>
                <a:cs typeface="Lexend"/>
                <a:sym typeface="Lexend"/>
              </a:rPr>
              <a:t>S_0 = 0</a:t>
            </a:r>
            <a:br>
              <a:rPr lang="ru">
                <a:latin typeface="Lexend"/>
                <a:ea typeface="Lexend"/>
                <a:cs typeface="Lexend"/>
                <a:sym typeface="Lexend"/>
              </a:rPr>
            </a:br>
            <a:r>
              <a:rPr lang="ru">
                <a:latin typeface="Lexend"/>
                <a:ea typeface="Lexend"/>
                <a:cs typeface="Lexend"/>
                <a:sym typeface="Lexend"/>
              </a:rPr>
              <a:t>F = {4, 5}</a:t>
            </a:r>
            <a:endParaRPr>
              <a:latin typeface="Lexend"/>
              <a:ea typeface="Lexend"/>
              <a:cs typeface="Lexend"/>
              <a:sym typeface="Lexend"/>
            </a:endParaRPr>
          </a:p>
        </p:txBody>
      </p:sp>
      <p:cxnSp>
        <p:nvCxnSpPr>
          <p:cNvPr id="1230" name="Google Shape;1230;g29ef27cfddd_0_77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4" name="Shape 1234"/>
        <p:cNvGrpSpPr/>
        <p:nvPr/>
      </p:nvGrpSpPr>
      <p:grpSpPr>
        <a:xfrm>
          <a:off x="0" y="0"/>
          <a:ext cx="0" cy="0"/>
          <a:chOff x="0" y="0"/>
          <a:chExt cx="0" cy="0"/>
        </a:xfrm>
      </p:grpSpPr>
      <p:sp>
        <p:nvSpPr>
          <p:cNvPr id="1235" name="Google Shape;1235;g29ef27cfddd_0_7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Initial task</a:t>
            </a:r>
            <a:endParaRPr>
              <a:solidFill>
                <a:schemeClr val="accent1"/>
              </a:solidFill>
              <a:latin typeface="Spectral"/>
              <a:ea typeface="Spectral"/>
              <a:cs typeface="Spectral"/>
              <a:sym typeface="Spectral"/>
            </a:endParaRPr>
          </a:p>
        </p:txBody>
      </p:sp>
      <p:sp>
        <p:nvSpPr>
          <p:cNvPr id="1236" name="Google Shape;1236;g29ef27cfddd_0_72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Let's return to the original problem and solve it again, but now with weaker constraints - let's agree that no string s_i is a substring of s_j.</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We need to understand where to transition from any vertex by any letter, and then we will obtain a complete automaton.</a:t>
            </a:r>
            <a:endParaRPr>
              <a:latin typeface="Lexend"/>
              <a:ea typeface="Lexend"/>
              <a:cs typeface="Lexend"/>
              <a:sym typeface="Lexend"/>
            </a:endParaRPr>
          </a:p>
        </p:txBody>
      </p:sp>
      <p:cxnSp>
        <p:nvCxnSpPr>
          <p:cNvPr id="1237" name="Google Shape;1237;g29ef27cfddd_0_72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1" name="Shape 1241"/>
        <p:cNvGrpSpPr/>
        <p:nvPr/>
      </p:nvGrpSpPr>
      <p:grpSpPr>
        <a:xfrm>
          <a:off x="0" y="0"/>
          <a:ext cx="0" cy="0"/>
          <a:chOff x="0" y="0"/>
          <a:chExt cx="0" cy="0"/>
        </a:xfrm>
      </p:grpSpPr>
      <p:sp>
        <p:nvSpPr>
          <p:cNvPr id="1242" name="Google Shape;1242;g29ef27cfddd_0_8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lang="ru">
                <a:solidFill>
                  <a:schemeClr val="accent1"/>
                </a:solidFill>
                <a:latin typeface="Spectral"/>
                <a:ea typeface="Spectral"/>
                <a:cs typeface="Spectral"/>
                <a:sym typeface="Spectral"/>
              </a:rPr>
              <a:t>Steps</a:t>
            </a:r>
            <a:endParaRPr>
              <a:solidFill>
                <a:schemeClr val="accent1"/>
              </a:solidFill>
              <a:latin typeface="Spectral"/>
              <a:ea typeface="Spectral"/>
              <a:cs typeface="Spectral"/>
              <a:sym typeface="Spectral"/>
            </a:endParaRPr>
          </a:p>
        </p:txBody>
      </p:sp>
      <p:sp>
        <p:nvSpPr>
          <p:cNvPr id="1243" name="Google Shape;1243;g29ef27cfddd_0_82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What would we do if there is no edge by letter in the trie.</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Let's think, for example, we are currently standing in some vertex of the trie, which means the string 'aba', and we want to make a step by the letter 'c'.</a:t>
            </a:r>
            <a:endParaRPr>
              <a:latin typeface="Lexend"/>
              <a:ea typeface="Lexend"/>
              <a:cs typeface="Lexend"/>
              <a:sym typeface="Lexend"/>
            </a:endParaRPr>
          </a:p>
        </p:txBody>
      </p:sp>
      <p:cxnSp>
        <p:nvCxnSpPr>
          <p:cNvPr id="1244" name="Google Shape;1244;g29ef27cfddd_0_82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8" name="Shape 1248"/>
        <p:cNvGrpSpPr/>
        <p:nvPr/>
      </p:nvGrpSpPr>
      <p:grpSpPr>
        <a:xfrm>
          <a:off x="0" y="0"/>
          <a:ext cx="0" cy="0"/>
          <a:chOff x="0" y="0"/>
          <a:chExt cx="0" cy="0"/>
        </a:xfrm>
      </p:grpSpPr>
      <p:sp>
        <p:nvSpPr>
          <p:cNvPr id="1249" name="Google Shape;1249;g29ef27cfddd_0_8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Steps</a:t>
            </a:r>
            <a:endParaRPr>
              <a:solidFill>
                <a:schemeClr val="accent1"/>
              </a:solidFill>
              <a:latin typeface="Spectral"/>
              <a:ea typeface="Spectral"/>
              <a:cs typeface="Spectral"/>
              <a:sym typeface="Spectral"/>
            </a:endParaRPr>
          </a:p>
        </p:txBody>
      </p:sp>
      <p:sp>
        <p:nvSpPr>
          <p:cNvPr id="1250" name="Google Shape;1250;g29ef27cfddd_0_834"/>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Ideally, we would like to make a step to the word 'abac', but if it doesn't exist, we would want to make a step to 'bac', 'ac', or 'c', that is, the longest suffix of the string, because we clearly want to find some terminal string in the trie while no string is a substring of any other.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Such a reference will be called 'suffix_by_letter'.</a:t>
            </a:r>
            <a:endParaRPr>
              <a:latin typeface="Lexend"/>
              <a:ea typeface="Lexend"/>
              <a:cs typeface="Lexend"/>
              <a:sym typeface="Lexend"/>
            </a:endParaRPr>
          </a:p>
        </p:txBody>
      </p:sp>
      <p:cxnSp>
        <p:nvCxnSpPr>
          <p:cNvPr id="1251" name="Google Shape;1251;g29ef27cfddd_0_834"/>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55" name="Shape 1255"/>
        <p:cNvGrpSpPr/>
        <p:nvPr/>
      </p:nvGrpSpPr>
      <p:grpSpPr>
        <a:xfrm>
          <a:off x="0" y="0"/>
          <a:ext cx="0" cy="0"/>
          <a:chOff x="0" y="0"/>
          <a:chExt cx="0" cy="0"/>
        </a:xfrm>
      </p:grpSpPr>
      <p:sp>
        <p:nvSpPr>
          <p:cNvPr id="1256" name="Google Shape;1256;g29ef27cfddd_0_840"/>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257" name="Google Shape;1257;g29ef27cfddd_0_840"/>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258" name="Google Shape;1258;g29ef27cfddd_0_840"/>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259" name="Google Shape;1259;g29ef27cfddd_0_840"/>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260" name="Google Shape;1260;g29ef27cfddd_0_840"/>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261" name="Google Shape;1261;g29ef27cfddd_0_840"/>
          <p:cNvCxnSpPr>
            <a:stCxn id="1256" idx="5"/>
            <a:endCxn id="1260"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262" name="Google Shape;1262;g29ef27cfddd_0_840"/>
          <p:cNvCxnSpPr>
            <a:endCxn id="1256"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263" name="Google Shape;1263;g29ef27cfddd_0_840"/>
          <p:cNvCxnSpPr>
            <a:stCxn id="1256" idx="4"/>
            <a:endCxn id="1259"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264" name="Google Shape;1264;g29ef27cfddd_0_840"/>
          <p:cNvCxnSpPr>
            <a:stCxn id="1259" idx="4"/>
            <a:endCxn id="1258"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265" name="Google Shape;1265;g29ef27cfddd_0_840"/>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266" name="Google Shape;1266;g29ef27cfddd_0_840"/>
          <p:cNvCxnSpPr>
            <a:stCxn id="1259" idx="4"/>
            <a:endCxn id="1265"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267" name="Google Shape;1267;g29ef27cfddd_0_840"/>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268" name="Google Shape;1268;g29ef27cfddd_0_840"/>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269" name="Google Shape;1269;g29ef27cfddd_0_840"/>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270" name="Google Shape;1270;g29ef27cfddd_0_840"/>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271" name="Google Shape;1271;g29ef27cfddd_0_840"/>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272" name="Google Shape;1272;g29ef27cfddd_0_840"/>
          <p:cNvCxnSpPr>
            <a:stCxn id="1257" idx="6"/>
            <a:endCxn id="1259" idx="2"/>
          </p:cNvCxnSpPr>
          <p:nvPr/>
        </p:nvCxnSpPr>
        <p:spPr>
          <a:xfrm>
            <a:off x="3383988" y="2335863"/>
            <a:ext cx="1032900" cy="299100"/>
          </a:xfrm>
          <a:prstGeom prst="curvedConnector3">
            <a:avLst>
              <a:gd fmla="val 49999" name="adj1"/>
            </a:avLst>
          </a:prstGeom>
          <a:noFill/>
          <a:ln cap="flat" cmpd="sng" w="9525">
            <a:solidFill>
              <a:srgbClr val="FF0000"/>
            </a:solidFill>
            <a:prstDash val="solid"/>
            <a:round/>
            <a:headEnd len="med" w="med" type="none"/>
            <a:tailEnd len="med" w="med" type="triangle"/>
          </a:ln>
        </p:spPr>
      </p:cxnSp>
      <p:cxnSp>
        <p:nvCxnSpPr>
          <p:cNvPr id="1273" name="Google Shape;1273;g29ef27cfddd_0_840"/>
          <p:cNvCxnSpPr>
            <a:stCxn id="1260" idx="3"/>
            <a:endCxn id="1259" idx="6"/>
          </p:cNvCxnSpPr>
          <p:nvPr/>
        </p:nvCxnSpPr>
        <p:spPr>
          <a:xfrm rot="5400000">
            <a:off x="5163165" y="1994460"/>
            <a:ext cx="193500" cy="1087800"/>
          </a:xfrm>
          <a:prstGeom prst="curvedConnector2">
            <a:avLst/>
          </a:prstGeom>
          <a:noFill/>
          <a:ln cap="flat" cmpd="sng" w="9525">
            <a:solidFill>
              <a:srgbClr val="FF0000"/>
            </a:solidFill>
            <a:prstDash val="solid"/>
            <a:round/>
            <a:headEnd len="med" w="med" type="none"/>
            <a:tailEnd len="med" w="med" type="triangle"/>
          </a:ln>
        </p:spPr>
      </p:cxnSp>
      <p:sp>
        <p:nvSpPr>
          <p:cNvPr id="1274" name="Google Shape;1274;g29ef27cfddd_0_840"/>
          <p:cNvSpPr txBox="1"/>
          <p:nvPr/>
        </p:nvSpPr>
        <p:spPr>
          <a:xfrm>
            <a:off x="3574272" y="21083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275" name="Google Shape;1275;g29ef27cfddd_0_840"/>
          <p:cNvSpPr txBox="1"/>
          <p:nvPr/>
        </p:nvSpPr>
        <p:spPr>
          <a:xfrm>
            <a:off x="4837047" y="2161377"/>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cxnSp>
        <p:nvCxnSpPr>
          <p:cNvPr id="1276" name="Google Shape;1276;g29ef27cfddd_0_840"/>
          <p:cNvCxnSpPr>
            <a:stCxn id="1260" idx="5"/>
            <a:endCxn id="1277"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277" name="Google Shape;1277;g29ef27cfddd_0_840"/>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6</a:t>
            </a:r>
            <a:endParaRPr b="0" i="0" sz="1400" u="none" cap="none" strike="noStrike">
              <a:solidFill>
                <a:srgbClr val="000000"/>
              </a:solidFill>
              <a:latin typeface="Calibri"/>
              <a:ea typeface="Calibri"/>
              <a:cs typeface="Calibri"/>
              <a:sym typeface="Calibri"/>
            </a:endParaRPr>
          </a:p>
        </p:txBody>
      </p:sp>
      <p:sp>
        <p:nvSpPr>
          <p:cNvPr id="1278" name="Google Shape;1278;g29ef27cfddd_0_840"/>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279" name="Google Shape;1279;g29ef27cfddd_0_840"/>
          <p:cNvCxnSpPr>
            <a:stCxn id="1265" idx="6"/>
            <a:endCxn id="1277" idx="3"/>
          </p:cNvCxnSpPr>
          <p:nvPr/>
        </p:nvCxnSpPr>
        <p:spPr>
          <a:xfrm flipH="1" rot="10800000">
            <a:off x="5664950" y="3445613"/>
            <a:ext cx="1398000" cy="504000"/>
          </a:xfrm>
          <a:prstGeom prst="curvedConnector2">
            <a:avLst/>
          </a:prstGeom>
          <a:noFill/>
          <a:ln cap="flat" cmpd="sng" w="9525">
            <a:solidFill>
              <a:srgbClr val="FF0000"/>
            </a:solidFill>
            <a:prstDash val="solid"/>
            <a:round/>
            <a:headEnd len="med" w="med" type="none"/>
            <a:tailEnd len="med" w="med" type="triangle"/>
          </a:ln>
        </p:spPr>
      </p:cxnSp>
      <p:sp>
        <p:nvSpPr>
          <p:cNvPr id="1280" name="Google Shape;1280;g29ef27cfddd_0_840"/>
          <p:cNvSpPr txBox="1"/>
          <p:nvPr/>
        </p:nvSpPr>
        <p:spPr>
          <a:xfrm rot="-337516">
            <a:off x="6082142" y="3328968"/>
            <a:ext cx="801862" cy="50797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84" name="Shape 1284"/>
        <p:cNvGrpSpPr/>
        <p:nvPr/>
      </p:nvGrpSpPr>
      <p:grpSpPr>
        <a:xfrm>
          <a:off x="0" y="0"/>
          <a:ext cx="0" cy="0"/>
          <a:chOff x="0" y="0"/>
          <a:chExt cx="0" cy="0"/>
        </a:xfrm>
      </p:grpSpPr>
      <p:sp>
        <p:nvSpPr>
          <p:cNvPr id="1285" name="Google Shape;1285;g29ef27cfddd_0_90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Steps</a:t>
            </a:r>
            <a:endParaRPr>
              <a:solidFill>
                <a:schemeClr val="accent1"/>
              </a:solidFill>
              <a:latin typeface="Spectral"/>
              <a:ea typeface="Spectral"/>
              <a:cs typeface="Spectral"/>
              <a:sym typeface="Spectral"/>
            </a:endParaRPr>
          </a:p>
        </p:txBody>
      </p:sp>
      <p:sp>
        <p:nvSpPr>
          <p:cNvPr id="1286" name="Google Shape;1286;g29ef27cfddd_0_90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Moreover, for the sake of simplicity of implementation, a simple suffix link is also defined. This is a link that leads to the longest suffix of the current string that exists in the trie.</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We will call it 'suffix_link'.</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Let’s think about its connection with the prefix function.</a:t>
            </a:r>
            <a:endParaRPr>
              <a:latin typeface="Lexend"/>
              <a:ea typeface="Lexend"/>
              <a:cs typeface="Lexend"/>
              <a:sym typeface="Lexend"/>
            </a:endParaRPr>
          </a:p>
        </p:txBody>
      </p:sp>
      <p:cxnSp>
        <p:nvCxnSpPr>
          <p:cNvPr id="1287" name="Google Shape;1287;g29ef27cfddd_0_90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1" name="Shape 1291"/>
        <p:cNvGrpSpPr/>
        <p:nvPr/>
      </p:nvGrpSpPr>
      <p:grpSpPr>
        <a:xfrm>
          <a:off x="0" y="0"/>
          <a:ext cx="0" cy="0"/>
          <a:chOff x="0" y="0"/>
          <a:chExt cx="0" cy="0"/>
        </a:xfrm>
      </p:grpSpPr>
      <p:sp>
        <p:nvSpPr>
          <p:cNvPr id="1292" name="Google Shape;1292;g29ef27cfddd_0_907"/>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293" name="Google Shape;1293;g29ef27cfddd_0_907"/>
          <p:cNvSpPr/>
          <p:nvPr/>
        </p:nvSpPr>
        <p:spPr>
          <a:xfrm>
            <a:off x="3084888" y="2186313"/>
            <a:ext cx="299100" cy="29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294" name="Google Shape;1294;g29ef27cfddd_0_907"/>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295" name="Google Shape;1295;g29ef27cfddd_0_907"/>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296" name="Google Shape;1296;g29ef27cfddd_0_907"/>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297" name="Google Shape;1297;g29ef27cfddd_0_907"/>
          <p:cNvCxnSpPr>
            <a:stCxn id="1292" idx="5"/>
            <a:endCxn id="1296"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g29ef27cfddd_0_907"/>
          <p:cNvCxnSpPr>
            <a:endCxn id="1292"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g29ef27cfddd_0_907"/>
          <p:cNvCxnSpPr>
            <a:stCxn id="1292" idx="4"/>
            <a:endCxn id="1295"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300" name="Google Shape;1300;g29ef27cfddd_0_907"/>
          <p:cNvCxnSpPr>
            <a:stCxn id="1295" idx="4"/>
            <a:endCxn id="1294"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301" name="Google Shape;1301;g29ef27cfddd_0_907"/>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302" name="Google Shape;1302;g29ef27cfddd_0_907"/>
          <p:cNvCxnSpPr>
            <a:stCxn id="1295" idx="4"/>
            <a:endCxn id="1301"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303" name="Google Shape;1303;g29ef27cfddd_0_907"/>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304" name="Google Shape;1304;g29ef27cfddd_0_907"/>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305" name="Google Shape;1305;g29ef27cfddd_0_907"/>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306" name="Google Shape;1306;g29ef27cfddd_0_907"/>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307" name="Google Shape;1307;g29ef27cfddd_0_907"/>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308" name="Google Shape;1308;g29ef27cfddd_0_907"/>
          <p:cNvCxnSpPr>
            <a:stCxn id="1294" idx="0"/>
            <a:endCxn id="1293" idx="4"/>
          </p:cNvCxnSpPr>
          <p:nvPr/>
        </p:nvCxnSpPr>
        <p:spPr>
          <a:xfrm flipH="1" rot="5400000">
            <a:off x="2831813" y="2888213"/>
            <a:ext cx="1314600" cy="509100"/>
          </a:xfrm>
          <a:prstGeom prst="curvedConnector3">
            <a:avLst>
              <a:gd fmla="val 50002" name="adj1"/>
            </a:avLst>
          </a:prstGeom>
          <a:noFill/>
          <a:ln cap="flat" cmpd="sng" w="9525">
            <a:solidFill>
              <a:srgbClr val="FF0000"/>
            </a:solidFill>
            <a:prstDash val="solid"/>
            <a:round/>
            <a:headEnd len="med" w="med" type="none"/>
            <a:tailEnd len="med" w="med" type="triangle"/>
          </a:ln>
        </p:spPr>
      </p:cxnSp>
      <p:cxnSp>
        <p:nvCxnSpPr>
          <p:cNvPr id="1309" name="Google Shape;1309;g29ef27cfddd_0_907"/>
          <p:cNvCxnSpPr>
            <a:stCxn id="1296" idx="5"/>
            <a:endCxn id="1310"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310" name="Google Shape;1310;g29ef27cfddd_0_907"/>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6</a:t>
            </a:r>
            <a:endParaRPr b="0" i="0" sz="1400" u="none" cap="none" strike="noStrike">
              <a:solidFill>
                <a:srgbClr val="000000"/>
              </a:solidFill>
              <a:latin typeface="Calibri"/>
              <a:ea typeface="Calibri"/>
              <a:cs typeface="Calibri"/>
              <a:sym typeface="Calibri"/>
            </a:endParaRPr>
          </a:p>
        </p:txBody>
      </p:sp>
      <p:sp>
        <p:nvSpPr>
          <p:cNvPr id="1311" name="Google Shape;1311;g29ef27cfddd_0_907"/>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cxnSp>
        <p:nvCxnSpPr>
          <p:cNvPr id="1312" name="Google Shape;1312;g29ef27cfddd_0_907"/>
          <p:cNvCxnSpPr>
            <a:stCxn id="1301" idx="6"/>
            <a:endCxn id="1296" idx="4"/>
          </p:cNvCxnSpPr>
          <p:nvPr/>
        </p:nvCxnSpPr>
        <p:spPr>
          <a:xfrm flipH="1" rot="10800000">
            <a:off x="5664951" y="2485313"/>
            <a:ext cx="244500" cy="1464300"/>
          </a:xfrm>
          <a:prstGeom prst="curvedConnector2">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6" name="Shape 1316"/>
        <p:cNvGrpSpPr/>
        <p:nvPr/>
      </p:nvGrpSpPr>
      <p:grpSpPr>
        <a:xfrm>
          <a:off x="0" y="0"/>
          <a:ext cx="0" cy="0"/>
          <a:chOff x="0" y="0"/>
          <a:chExt cx="0" cy="0"/>
        </a:xfrm>
      </p:grpSpPr>
      <p:sp>
        <p:nvSpPr>
          <p:cNvPr id="1317" name="Google Shape;1317;g29ef27cfddd_0_9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Dynamic programming?</a:t>
            </a:r>
            <a:endParaRPr>
              <a:solidFill>
                <a:schemeClr val="accent1"/>
              </a:solidFill>
              <a:latin typeface="Spectral"/>
              <a:ea typeface="Spectral"/>
              <a:cs typeface="Spectral"/>
              <a:sym typeface="Spectral"/>
            </a:endParaRPr>
          </a:p>
        </p:txBody>
      </p:sp>
      <p:sp>
        <p:nvSpPr>
          <p:cNvPr id="1318" name="Google Shape;1318;g29ef27cfddd_0_935"/>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suffix_link[v] - link to max suffix for string (root-&gt;v)</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suffix_link[root] = root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edge (p, v, c) : s</a:t>
            </a:r>
            <a:r>
              <a:rPr lang="ru">
                <a:latin typeface="Lexend"/>
                <a:ea typeface="Lexend"/>
                <a:cs typeface="Lexend"/>
                <a:sym typeface="Lexend"/>
              </a:rPr>
              <a:t>uffix_link[v] = </a:t>
            </a:r>
            <a:r>
              <a:rPr lang="ru">
                <a:latin typeface="Lexend"/>
                <a:ea typeface="Lexend"/>
                <a:cs typeface="Lexend"/>
                <a:sym typeface="Lexend"/>
              </a:rPr>
              <a:t>suffix_by_letter[p][c]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dfs order</a:t>
            </a:r>
            <a:endParaRPr>
              <a:latin typeface="Lexend"/>
              <a:ea typeface="Lexend"/>
              <a:cs typeface="Lexend"/>
              <a:sym typeface="Lexend"/>
            </a:endParaRPr>
          </a:p>
        </p:txBody>
      </p:sp>
      <p:cxnSp>
        <p:nvCxnSpPr>
          <p:cNvPr id="1319" name="Google Shape;1319;g29ef27cfddd_0_935"/>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3" name="Shape 1323"/>
        <p:cNvGrpSpPr/>
        <p:nvPr/>
      </p:nvGrpSpPr>
      <p:grpSpPr>
        <a:xfrm>
          <a:off x="0" y="0"/>
          <a:ext cx="0" cy="0"/>
          <a:chOff x="0" y="0"/>
          <a:chExt cx="0" cy="0"/>
        </a:xfrm>
      </p:grpSpPr>
      <p:sp>
        <p:nvSpPr>
          <p:cNvPr id="1324" name="Google Shape;1324;g29ef27cfddd_0_9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Proof of formula</a:t>
            </a:r>
            <a:endParaRPr>
              <a:solidFill>
                <a:schemeClr val="accent1"/>
              </a:solidFill>
              <a:latin typeface="Spectral"/>
              <a:ea typeface="Spectral"/>
              <a:cs typeface="Spectral"/>
              <a:sym typeface="Spectral"/>
            </a:endParaRPr>
          </a:p>
        </p:txBody>
      </p:sp>
      <p:sp>
        <p:nvSpPr>
          <p:cNvPr id="1325" name="Google Shape;1325;g29ef27cfddd_0_947"/>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suffix_link[v] = suffix of path(root-&gt;v) = </a:t>
            </a:r>
            <a:r>
              <a:rPr lang="ru">
                <a:latin typeface="Lexend"/>
                <a:ea typeface="Lexend"/>
                <a:cs typeface="Lexend"/>
                <a:sym typeface="Lexend"/>
              </a:rPr>
              <a:t>suffix of path((root-&gt;v) + edge(p-&gt;v))</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suffix_by_letter[p][c] = suffix of string(</a:t>
            </a:r>
            <a:r>
              <a:rPr lang="ru">
                <a:latin typeface="Lexend"/>
                <a:ea typeface="Lexend"/>
                <a:cs typeface="Lexend"/>
                <a:sym typeface="Lexend"/>
              </a:rPr>
              <a:t>suffix of path(root-&gt;p) + c) = suffix of string(suffix of path(root-&gt;p) + edge(p-&gt;v))</a:t>
            </a:r>
            <a:endParaRPr>
              <a:latin typeface="Lexend"/>
              <a:ea typeface="Lexend"/>
              <a:cs typeface="Lexend"/>
              <a:sym typeface="Lexend"/>
            </a:endParaRPr>
          </a:p>
        </p:txBody>
      </p:sp>
      <p:cxnSp>
        <p:nvCxnSpPr>
          <p:cNvPr id="1326" name="Google Shape;1326;g29ef27cfddd_0_947"/>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0" name="Shape 1330"/>
        <p:cNvGrpSpPr/>
        <p:nvPr/>
      </p:nvGrpSpPr>
      <p:grpSpPr>
        <a:xfrm>
          <a:off x="0" y="0"/>
          <a:ext cx="0" cy="0"/>
          <a:chOff x="0" y="0"/>
          <a:chExt cx="0" cy="0"/>
        </a:xfrm>
      </p:grpSpPr>
      <p:sp>
        <p:nvSpPr>
          <p:cNvPr id="1331" name="Google Shape;1331;g29ef27cfddd_0_9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Dynamic programming?</a:t>
            </a:r>
            <a:endParaRPr>
              <a:solidFill>
                <a:schemeClr val="accent1"/>
              </a:solidFill>
              <a:latin typeface="Spectral"/>
              <a:ea typeface="Spectral"/>
              <a:cs typeface="Spectral"/>
              <a:sym typeface="Spectral"/>
            </a:endParaRPr>
          </a:p>
        </p:txBody>
      </p:sp>
      <p:sp>
        <p:nvSpPr>
          <p:cNvPr id="1332" name="Google Shape;1332;g29ef27cfddd_0_941"/>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suffix_by_letter</a:t>
            </a:r>
            <a:r>
              <a:rPr lang="ru">
                <a:latin typeface="Lexend"/>
                <a:ea typeface="Lexend"/>
                <a:cs typeface="Lexend"/>
                <a:sym typeface="Lexend"/>
              </a:rPr>
              <a:t>[v][c] - link to max suffix for string (root-&gt;v + 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suffix_by_letter</a:t>
            </a:r>
            <a:r>
              <a:rPr lang="ru">
                <a:latin typeface="Lexend"/>
                <a:ea typeface="Lexend"/>
                <a:cs typeface="Lexend"/>
                <a:sym typeface="Lexend"/>
              </a:rPr>
              <a:t>[root][any letter] = root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if trie contains edge (v, X, c) suffix_by_letter[v][c] = X</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else </a:t>
            </a:r>
            <a:r>
              <a:rPr lang="ru">
                <a:latin typeface="Lexend"/>
                <a:ea typeface="Lexend"/>
                <a:cs typeface="Lexend"/>
                <a:sym typeface="Lexend"/>
              </a:rPr>
              <a:t>suffix_by_letter[v][c] = suffix_by_letter[suffix_link[v]][c]</a:t>
            </a:r>
            <a:endParaRPr>
              <a:latin typeface="Lexend"/>
              <a:ea typeface="Lexend"/>
              <a:cs typeface="Lexend"/>
              <a:sym typeface="Lexend"/>
            </a:endParaRPr>
          </a:p>
        </p:txBody>
      </p:sp>
      <p:cxnSp>
        <p:nvCxnSpPr>
          <p:cNvPr id="1333" name="Google Shape;1333;g29ef27cfddd_0_941"/>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sp>
        <p:nvSpPr>
          <p:cNvPr id="183" name="Google Shape;183;g29eba3d7af4_0_1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Trie</a:t>
            </a:r>
            <a:endParaRPr>
              <a:solidFill>
                <a:schemeClr val="accent1"/>
              </a:solidFill>
              <a:latin typeface="Spectral"/>
              <a:ea typeface="Spectral"/>
              <a:cs typeface="Spectral"/>
              <a:sym typeface="Spectral"/>
            </a:endParaRPr>
          </a:p>
        </p:txBody>
      </p:sp>
      <p:sp>
        <p:nvSpPr>
          <p:cNvPr id="184" name="Google Shape;184;g29eba3d7af4_0_116"/>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SzPts val="1100"/>
              <a:buNone/>
            </a:pPr>
            <a:r>
              <a:rPr lang="ru">
                <a:latin typeface="Lexend"/>
                <a:ea typeface="Lexend"/>
                <a:cs typeface="Lexend"/>
                <a:sym typeface="Lexend"/>
              </a:rPr>
              <a:t>Let's construct a tree where each edge contains a letter. Moreover, let's agree that from any given vertex, there can only be one edge with each letter</a:t>
            </a:r>
            <a:endParaRPr>
              <a:latin typeface="Lexend"/>
              <a:ea typeface="Lexend"/>
              <a:cs typeface="Lexend"/>
              <a:sym typeface="Lexend"/>
            </a:endParaRPr>
          </a:p>
        </p:txBody>
      </p:sp>
      <p:cxnSp>
        <p:nvCxnSpPr>
          <p:cNvPr id="185" name="Google Shape;185;g29eba3d7af4_0_116"/>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7" name="Shape 1337"/>
        <p:cNvGrpSpPr/>
        <p:nvPr/>
      </p:nvGrpSpPr>
      <p:grpSpPr>
        <a:xfrm>
          <a:off x="0" y="0"/>
          <a:ext cx="0" cy="0"/>
          <a:chOff x="0" y="0"/>
          <a:chExt cx="0" cy="0"/>
        </a:xfrm>
      </p:grpSpPr>
      <p:sp>
        <p:nvSpPr>
          <p:cNvPr id="1338" name="Google Shape;1338;g29ef27cfddd_0_9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Proof of formula</a:t>
            </a:r>
            <a:endParaRPr>
              <a:solidFill>
                <a:schemeClr val="accent1"/>
              </a:solidFill>
              <a:latin typeface="Spectral"/>
              <a:ea typeface="Spectral"/>
              <a:cs typeface="Spectral"/>
              <a:sym typeface="Spectral"/>
            </a:endParaRPr>
          </a:p>
        </p:txBody>
      </p:sp>
      <p:sp>
        <p:nvSpPr>
          <p:cNvPr id="1339" name="Google Shape;1339;g29ef27cfddd_0_95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if trie contains edge (v, X, c) suffix_by_letter[v][c] = X</a:t>
            </a:r>
            <a:endParaRPr>
              <a:latin typeface="Lexend"/>
              <a:ea typeface="Lexend"/>
              <a:cs typeface="Lexend"/>
              <a:sym typeface="Lexend"/>
            </a:endParaRPr>
          </a:p>
          <a:p>
            <a:pPr indent="0" lvl="0" marL="0" rtl="0" algn="l">
              <a:lnSpc>
                <a:spcPct val="150000"/>
              </a:lnSpc>
              <a:spcBef>
                <a:spcPts val="800"/>
              </a:spcBef>
              <a:spcAft>
                <a:spcPts val="0"/>
              </a:spcAft>
              <a:buClr>
                <a:schemeClr val="dk1"/>
              </a:buClr>
              <a:buSzPts val="1100"/>
              <a:buFont typeface="Arial"/>
              <a:buNone/>
            </a:pPr>
            <a:r>
              <a:rPr lang="ru">
                <a:latin typeface="Lexend"/>
                <a:ea typeface="Lexend"/>
                <a:cs typeface="Lexend"/>
                <a:sym typeface="Lexend"/>
              </a:rPr>
              <a:t>suffix_by_letter[v][c] = X, because we add c to path (root-&gt;v) and result = X</a:t>
            </a:r>
            <a:endParaRPr>
              <a:latin typeface="Lexend"/>
              <a:ea typeface="Lexend"/>
              <a:cs typeface="Lexend"/>
              <a:sym typeface="Lexend"/>
            </a:endParaRPr>
          </a:p>
        </p:txBody>
      </p:sp>
      <p:cxnSp>
        <p:nvCxnSpPr>
          <p:cNvPr id="1340" name="Google Shape;1340;g29ef27cfddd_0_95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4" name="Shape 1344"/>
        <p:cNvGrpSpPr/>
        <p:nvPr/>
      </p:nvGrpSpPr>
      <p:grpSpPr>
        <a:xfrm>
          <a:off x="0" y="0"/>
          <a:ext cx="0" cy="0"/>
          <a:chOff x="0" y="0"/>
          <a:chExt cx="0" cy="0"/>
        </a:xfrm>
      </p:grpSpPr>
      <p:sp>
        <p:nvSpPr>
          <p:cNvPr id="1345" name="Google Shape;1345;g29ef27cfddd_0_9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Proof of formula</a:t>
            </a:r>
            <a:endParaRPr>
              <a:solidFill>
                <a:schemeClr val="accent1"/>
              </a:solidFill>
              <a:latin typeface="Spectral"/>
              <a:ea typeface="Spectral"/>
              <a:cs typeface="Spectral"/>
              <a:sym typeface="Spectral"/>
            </a:endParaRPr>
          </a:p>
        </p:txBody>
      </p:sp>
      <p:sp>
        <p:nvSpPr>
          <p:cNvPr id="1346" name="Google Shape;1346;g29ef27cfddd_0_959"/>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suffix_by_letter[v][c] = suffix_by_letter[suffix_link[v]][c]</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if no edge -&gt; we go to string with less length and take the same symbol.</a:t>
            </a:r>
            <a:endParaRPr>
              <a:latin typeface="Lexend"/>
              <a:ea typeface="Lexend"/>
              <a:cs typeface="Lexend"/>
              <a:sym typeface="Lexend"/>
            </a:endParaRPr>
          </a:p>
        </p:txBody>
      </p:sp>
      <p:cxnSp>
        <p:nvCxnSpPr>
          <p:cNvPr id="1347" name="Google Shape;1347;g29ef27cfddd_0_959"/>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1" name="Shape 1351"/>
        <p:cNvGrpSpPr/>
        <p:nvPr/>
      </p:nvGrpSpPr>
      <p:grpSpPr>
        <a:xfrm>
          <a:off x="0" y="0"/>
          <a:ext cx="0" cy="0"/>
          <a:chOff x="0" y="0"/>
          <a:chExt cx="0" cy="0"/>
        </a:xfrm>
      </p:grpSpPr>
      <p:sp>
        <p:nvSpPr>
          <p:cNvPr id="1352" name="Google Shape;1352;g29ef27cfddd_0_98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And what about substrings?</a:t>
            </a:r>
            <a:endParaRPr>
              <a:solidFill>
                <a:schemeClr val="accent1"/>
              </a:solidFill>
              <a:latin typeface="Spectral"/>
              <a:ea typeface="Spectral"/>
              <a:cs typeface="Spectral"/>
              <a:sym typeface="Spectral"/>
            </a:endParaRPr>
          </a:p>
        </p:txBody>
      </p:sp>
      <p:sp>
        <p:nvSpPr>
          <p:cNvPr id="1353" name="Google Shape;1353;g29ef27cfddd_0_980"/>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The only problem, if we allow s[i] to be a substring of s[j], is that we might find a path (root-&gt;v), and some part of the string s_path, formed by this path, is also in the trie, and we might miss it.</a:t>
            </a:r>
            <a:endParaRPr>
              <a:latin typeface="Lexend"/>
              <a:ea typeface="Lexend"/>
              <a:cs typeface="Lexend"/>
              <a:sym typeface="Lexend"/>
            </a:endParaRPr>
          </a:p>
        </p:txBody>
      </p:sp>
      <p:cxnSp>
        <p:nvCxnSpPr>
          <p:cNvPr id="1354" name="Google Shape;1354;g29ef27cfddd_0_980"/>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8" name="Shape 1358"/>
        <p:cNvGrpSpPr/>
        <p:nvPr/>
      </p:nvGrpSpPr>
      <p:grpSpPr>
        <a:xfrm>
          <a:off x="0" y="0"/>
          <a:ext cx="0" cy="0"/>
          <a:chOff x="0" y="0"/>
          <a:chExt cx="0" cy="0"/>
        </a:xfrm>
      </p:grpSpPr>
      <p:sp>
        <p:nvSpPr>
          <p:cNvPr id="1359" name="Google Shape;1359;g29ef27cfddd_0_986"/>
          <p:cNvSpPr/>
          <p:nvPr/>
        </p:nvSpPr>
        <p:spPr>
          <a:xfrm>
            <a:off x="5013850" y="573175"/>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360" name="Google Shape;1360;g29ef27cfddd_0_986"/>
          <p:cNvSpPr/>
          <p:nvPr/>
        </p:nvSpPr>
        <p:spPr>
          <a:xfrm>
            <a:off x="3681875" y="1715150"/>
            <a:ext cx="299100" cy="2991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361" name="Google Shape;1361;g29ef27cfddd_0_986"/>
          <p:cNvSpPr/>
          <p:nvPr/>
        </p:nvSpPr>
        <p:spPr>
          <a:xfrm>
            <a:off x="5013850" y="3142725"/>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362" name="Google Shape;1362;g29ef27cfddd_0_986"/>
          <p:cNvSpPr/>
          <p:nvPr/>
        </p:nvSpPr>
        <p:spPr>
          <a:xfrm>
            <a:off x="5013850" y="2014250"/>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cxnSp>
        <p:nvCxnSpPr>
          <p:cNvPr id="1363" name="Google Shape;1363;g29ef27cfddd_0_986"/>
          <p:cNvCxnSpPr>
            <a:endCxn id="1359" idx="3"/>
          </p:cNvCxnSpPr>
          <p:nvPr/>
        </p:nvCxnSpPr>
        <p:spPr>
          <a:xfrm flipH="1" rot="10800000">
            <a:off x="3937152" y="828473"/>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364" name="Google Shape;1364;g29ef27cfddd_0_986"/>
          <p:cNvCxnSpPr>
            <a:stCxn id="1359" idx="4"/>
            <a:endCxn id="1362" idx="0"/>
          </p:cNvCxnSpPr>
          <p:nvPr/>
        </p:nvCxnSpPr>
        <p:spPr>
          <a:xfrm>
            <a:off x="5163400" y="872275"/>
            <a:ext cx="0" cy="1142100"/>
          </a:xfrm>
          <a:prstGeom prst="straightConnector1">
            <a:avLst/>
          </a:prstGeom>
          <a:noFill/>
          <a:ln cap="flat" cmpd="sng" w="9525">
            <a:solidFill>
              <a:schemeClr val="dk2"/>
            </a:solidFill>
            <a:prstDash val="solid"/>
            <a:round/>
            <a:headEnd len="sm" w="sm" type="none"/>
            <a:tailEnd len="sm" w="sm" type="none"/>
          </a:ln>
        </p:spPr>
      </p:cxnSp>
      <p:cxnSp>
        <p:nvCxnSpPr>
          <p:cNvPr id="1365" name="Google Shape;1365;g29ef27cfddd_0_986"/>
          <p:cNvCxnSpPr>
            <a:stCxn id="1362" idx="4"/>
            <a:endCxn id="1361" idx="0"/>
          </p:cNvCxnSpPr>
          <p:nvPr/>
        </p:nvCxnSpPr>
        <p:spPr>
          <a:xfrm>
            <a:off x="5163400" y="2313350"/>
            <a:ext cx="0" cy="829500"/>
          </a:xfrm>
          <a:prstGeom prst="straightConnector1">
            <a:avLst/>
          </a:prstGeom>
          <a:noFill/>
          <a:ln cap="flat" cmpd="sng" w="9525">
            <a:solidFill>
              <a:schemeClr val="dk2"/>
            </a:solidFill>
            <a:prstDash val="solid"/>
            <a:round/>
            <a:headEnd len="sm" w="sm" type="none"/>
            <a:tailEnd len="sm" w="sm" type="none"/>
          </a:ln>
        </p:spPr>
      </p:cxnSp>
      <p:sp>
        <p:nvSpPr>
          <p:cNvPr id="1366" name="Google Shape;1366;g29ef27cfddd_0_986"/>
          <p:cNvSpPr txBox="1"/>
          <p:nvPr/>
        </p:nvSpPr>
        <p:spPr>
          <a:xfrm rot="-2438728">
            <a:off x="3890215" y="873964"/>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367" name="Google Shape;1367;g29ef27cfddd_0_986"/>
          <p:cNvSpPr txBox="1"/>
          <p:nvPr/>
        </p:nvSpPr>
        <p:spPr>
          <a:xfrm>
            <a:off x="4660222" y="1506489"/>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368" name="Google Shape;1368;g29ef27cfddd_0_986"/>
          <p:cNvSpPr txBox="1"/>
          <p:nvPr/>
        </p:nvSpPr>
        <p:spPr>
          <a:xfrm rot="-5398714">
            <a:off x="4513369" y="2474169"/>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369" name="Google Shape;1369;g29ef27cfddd_0_986"/>
          <p:cNvSpPr/>
          <p:nvPr/>
        </p:nvSpPr>
        <p:spPr>
          <a:xfrm>
            <a:off x="5019425" y="4271200"/>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370" name="Google Shape;1370;g29ef27cfddd_0_986"/>
          <p:cNvCxnSpPr>
            <a:stCxn id="1361" idx="4"/>
            <a:endCxn id="1369" idx="0"/>
          </p:cNvCxnSpPr>
          <p:nvPr/>
        </p:nvCxnSpPr>
        <p:spPr>
          <a:xfrm>
            <a:off x="5163400" y="3441825"/>
            <a:ext cx="5700" cy="829500"/>
          </a:xfrm>
          <a:prstGeom prst="straightConnector1">
            <a:avLst/>
          </a:prstGeom>
          <a:noFill/>
          <a:ln cap="flat" cmpd="sng" w="9525">
            <a:solidFill>
              <a:schemeClr val="dk2"/>
            </a:solidFill>
            <a:prstDash val="solid"/>
            <a:round/>
            <a:headEnd len="sm" w="sm" type="none"/>
            <a:tailEnd len="sm" w="sm" type="none"/>
          </a:ln>
        </p:spPr>
      </p:cxnSp>
      <p:sp>
        <p:nvSpPr>
          <p:cNvPr id="1371" name="Google Shape;1371;g29ef27cfddd_0_986"/>
          <p:cNvSpPr txBox="1"/>
          <p:nvPr/>
        </p:nvSpPr>
        <p:spPr>
          <a:xfrm rot="-5398714">
            <a:off x="4513367" y="3588839"/>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5" name="Shape 1375"/>
        <p:cNvGrpSpPr/>
        <p:nvPr/>
      </p:nvGrpSpPr>
      <p:grpSpPr>
        <a:xfrm>
          <a:off x="0" y="0"/>
          <a:ext cx="0" cy="0"/>
          <a:chOff x="0" y="0"/>
          <a:chExt cx="0" cy="0"/>
        </a:xfrm>
      </p:grpSpPr>
      <p:sp>
        <p:nvSpPr>
          <p:cNvPr id="1376" name="Google Shape;1376;g29ef27cfddd_0_10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And what about substrings?</a:t>
            </a:r>
            <a:endParaRPr>
              <a:solidFill>
                <a:schemeClr val="accent1"/>
              </a:solidFill>
              <a:latin typeface="Spectral"/>
              <a:ea typeface="Spectral"/>
              <a:cs typeface="Spectral"/>
              <a:sym typeface="Spectral"/>
            </a:endParaRPr>
          </a:p>
        </p:txBody>
      </p:sp>
      <p:sp>
        <p:nvSpPr>
          <p:cNvPr id="1377" name="Google Shape;1377;g29ef27cfddd_0_1013"/>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Note that such a string s# is a suffix of our string s. Consequently, the vertex corresponding to it in the trie is the suffix link of the vertex corresponding to s, or the suffix link of its suffix link, and so on up to the root.</a:t>
            </a:r>
            <a:endParaRPr>
              <a:latin typeface="Lexend"/>
              <a:ea typeface="Lexend"/>
              <a:cs typeface="Lexend"/>
              <a:sym typeface="Lexend"/>
            </a:endParaRPr>
          </a:p>
        </p:txBody>
      </p:sp>
      <p:cxnSp>
        <p:nvCxnSpPr>
          <p:cNvPr id="1378" name="Google Shape;1378;g29ef27cfddd_0_1013"/>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2" name="Shape 1382"/>
        <p:cNvGrpSpPr/>
        <p:nvPr/>
      </p:nvGrpSpPr>
      <p:grpSpPr>
        <a:xfrm>
          <a:off x="0" y="0"/>
          <a:ext cx="0" cy="0"/>
          <a:chOff x="0" y="0"/>
          <a:chExt cx="0" cy="0"/>
        </a:xfrm>
      </p:grpSpPr>
      <p:sp>
        <p:nvSpPr>
          <p:cNvPr id="1383" name="Google Shape;1383;g29ef27cfddd_0_1019"/>
          <p:cNvSpPr/>
          <p:nvPr/>
        </p:nvSpPr>
        <p:spPr>
          <a:xfrm>
            <a:off x="5013850" y="573175"/>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384" name="Google Shape;1384;g29ef27cfddd_0_1019"/>
          <p:cNvSpPr/>
          <p:nvPr/>
        </p:nvSpPr>
        <p:spPr>
          <a:xfrm>
            <a:off x="3681875" y="1715150"/>
            <a:ext cx="299100" cy="2991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385" name="Google Shape;1385;g29ef27cfddd_0_1019"/>
          <p:cNvSpPr/>
          <p:nvPr/>
        </p:nvSpPr>
        <p:spPr>
          <a:xfrm>
            <a:off x="5013850" y="3142725"/>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386" name="Google Shape;1386;g29ef27cfddd_0_1019"/>
          <p:cNvSpPr/>
          <p:nvPr/>
        </p:nvSpPr>
        <p:spPr>
          <a:xfrm>
            <a:off x="5013850" y="2014250"/>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cxnSp>
        <p:nvCxnSpPr>
          <p:cNvPr id="1387" name="Google Shape;1387;g29ef27cfddd_0_1019"/>
          <p:cNvCxnSpPr>
            <a:endCxn id="1383" idx="3"/>
          </p:cNvCxnSpPr>
          <p:nvPr/>
        </p:nvCxnSpPr>
        <p:spPr>
          <a:xfrm flipH="1" rot="10800000">
            <a:off x="3937152" y="828473"/>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388" name="Google Shape;1388;g29ef27cfddd_0_1019"/>
          <p:cNvCxnSpPr>
            <a:stCxn id="1383" idx="4"/>
            <a:endCxn id="1386" idx="0"/>
          </p:cNvCxnSpPr>
          <p:nvPr/>
        </p:nvCxnSpPr>
        <p:spPr>
          <a:xfrm>
            <a:off x="5163400" y="872275"/>
            <a:ext cx="0" cy="1142100"/>
          </a:xfrm>
          <a:prstGeom prst="straightConnector1">
            <a:avLst/>
          </a:prstGeom>
          <a:noFill/>
          <a:ln cap="flat" cmpd="sng" w="9525">
            <a:solidFill>
              <a:schemeClr val="dk2"/>
            </a:solidFill>
            <a:prstDash val="solid"/>
            <a:round/>
            <a:headEnd len="sm" w="sm" type="none"/>
            <a:tailEnd len="sm" w="sm" type="none"/>
          </a:ln>
        </p:spPr>
      </p:cxnSp>
      <p:cxnSp>
        <p:nvCxnSpPr>
          <p:cNvPr id="1389" name="Google Shape;1389;g29ef27cfddd_0_1019"/>
          <p:cNvCxnSpPr>
            <a:stCxn id="1386" idx="4"/>
            <a:endCxn id="1385" idx="0"/>
          </p:cNvCxnSpPr>
          <p:nvPr/>
        </p:nvCxnSpPr>
        <p:spPr>
          <a:xfrm>
            <a:off x="5163400" y="2313350"/>
            <a:ext cx="0" cy="829500"/>
          </a:xfrm>
          <a:prstGeom prst="straightConnector1">
            <a:avLst/>
          </a:prstGeom>
          <a:noFill/>
          <a:ln cap="flat" cmpd="sng" w="9525">
            <a:solidFill>
              <a:schemeClr val="dk2"/>
            </a:solidFill>
            <a:prstDash val="solid"/>
            <a:round/>
            <a:headEnd len="sm" w="sm" type="none"/>
            <a:tailEnd len="sm" w="sm" type="none"/>
          </a:ln>
        </p:spPr>
      </p:cxnSp>
      <p:sp>
        <p:nvSpPr>
          <p:cNvPr id="1390" name="Google Shape;1390;g29ef27cfddd_0_1019"/>
          <p:cNvSpPr txBox="1"/>
          <p:nvPr/>
        </p:nvSpPr>
        <p:spPr>
          <a:xfrm rot="-2438728">
            <a:off x="3890215" y="873964"/>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391" name="Google Shape;1391;g29ef27cfddd_0_1019"/>
          <p:cNvSpPr txBox="1"/>
          <p:nvPr/>
        </p:nvSpPr>
        <p:spPr>
          <a:xfrm>
            <a:off x="4660222" y="1506489"/>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392" name="Google Shape;1392;g29ef27cfddd_0_1019"/>
          <p:cNvSpPr txBox="1"/>
          <p:nvPr/>
        </p:nvSpPr>
        <p:spPr>
          <a:xfrm rot="-5398714">
            <a:off x="4513369" y="2474169"/>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393" name="Google Shape;1393;g29ef27cfddd_0_1019"/>
          <p:cNvSpPr/>
          <p:nvPr/>
        </p:nvSpPr>
        <p:spPr>
          <a:xfrm>
            <a:off x="5019425" y="4271200"/>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394" name="Google Shape;1394;g29ef27cfddd_0_1019"/>
          <p:cNvCxnSpPr>
            <a:stCxn id="1385" idx="4"/>
            <a:endCxn id="1393" idx="0"/>
          </p:cNvCxnSpPr>
          <p:nvPr/>
        </p:nvCxnSpPr>
        <p:spPr>
          <a:xfrm>
            <a:off x="5163400" y="3441825"/>
            <a:ext cx="5700" cy="829500"/>
          </a:xfrm>
          <a:prstGeom prst="straightConnector1">
            <a:avLst/>
          </a:prstGeom>
          <a:noFill/>
          <a:ln cap="flat" cmpd="sng" w="9525">
            <a:solidFill>
              <a:schemeClr val="dk2"/>
            </a:solidFill>
            <a:prstDash val="solid"/>
            <a:round/>
            <a:headEnd len="sm" w="sm" type="none"/>
            <a:tailEnd len="sm" w="sm" type="none"/>
          </a:ln>
        </p:spPr>
      </p:cxnSp>
      <p:sp>
        <p:nvSpPr>
          <p:cNvPr id="1395" name="Google Shape;1395;g29ef27cfddd_0_1019"/>
          <p:cNvSpPr txBox="1"/>
          <p:nvPr/>
        </p:nvSpPr>
        <p:spPr>
          <a:xfrm rot="-5398714">
            <a:off x="4513367" y="3602464"/>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396" name="Google Shape;1396;g29ef27cfddd_0_1019"/>
          <p:cNvCxnSpPr>
            <a:stCxn id="1384" idx="4"/>
            <a:endCxn id="1393" idx="2"/>
          </p:cNvCxnSpPr>
          <p:nvPr/>
        </p:nvCxnSpPr>
        <p:spPr>
          <a:xfrm flipH="1" rot="-5400000">
            <a:off x="3222125" y="2623550"/>
            <a:ext cx="2406600" cy="1188000"/>
          </a:xfrm>
          <a:prstGeom prst="curvedConnector2">
            <a:avLst/>
          </a:prstGeom>
          <a:noFill/>
          <a:ln cap="flat" cmpd="sng" w="9525">
            <a:solidFill>
              <a:srgbClr val="FF0000"/>
            </a:solidFill>
            <a:prstDash val="solid"/>
            <a:round/>
            <a:headEnd len="med" w="med" type="triangle"/>
            <a:tailEnd len="med" w="med" type="none"/>
          </a:ln>
        </p:spPr>
      </p:cxnSp>
      <p:cxnSp>
        <p:nvCxnSpPr>
          <p:cNvPr id="1397" name="Google Shape;1397;g29ef27cfddd_0_1019"/>
          <p:cNvCxnSpPr>
            <a:stCxn id="1384" idx="4"/>
            <a:endCxn id="1385" idx="2"/>
          </p:cNvCxnSpPr>
          <p:nvPr/>
        </p:nvCxnSpPr>
        <p:spPr>
          <a:xfrm flipH="1" rot="-5400000">
            <a:off x="3783575" y="2062100"/>
            <a:ext cx="1278000" cy="1182300"/>
          </a:xfrm>
          <a:prstGeom prst="curvedConnector2">
            <a:avLst/>
          </a:prstGeom>
          <a:noFill/>
          <a:ln cap="flat" cmpd="sng" w="9525">
            <a:solidFill>
              <a:srgbClr val="FF0000"/>
            </a:solidFill>
            <a:prstDash val="solid"/>
            <a:round/>
            <a:headEnd len="med" w="med" type="triangle"/>
            <a:tailEnd len="med" w="med"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1" name="Shape 1401"/>
        <p:cNvGrpSpPr/>
        <p:nvPr/>
      </p:nvGrpSpPr>
      <p:grpSpPr>
        <a:xfrm>
          <a:off x="0" y="0"/>
          <a:ext cx="0" cy="0"/>
          <a:chOff x="0" y="0"/>
          <a:chExt cx="0" cy="0"/>
        </a:xfrm>
      </p:grpSpPr>
      <p:sp>
        <p:nvSpPr>
          <p:cNvPr id="1402" name="Google Shape;1402;g29ef27cfddd_0_10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Again dynamic programming?</a:t>
            </a:r>
            <a:endParaRPr>
              <a:solidFill>
                <a:schemeClr val="accent1"/>
              </a:solidFill>
              <a:latin typeface="Spectral"/>
              <a:ea typeface="Spectral"/>
              <a:cs typeface="Spectral"/>
              <a:sym typeface="Spectral"/>
            </a:endParaRPr>
          </a:p>
        </p:txBody>
      </p:sp>
      <p:sp>
        <p:nvSpPr>
          <p:cNvPr id="1403" name="Google Shape;1403;g29ef27cfddd_0_103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count[v] - dp, which means amount of </a:t>
            </a:r>
            <a:r>
              <a:rPr lang="ru">
                <a:latin typeface="Lexend"/>
                <a:ea typeface="Lexend"/>
                <a:cs typeface="Lexend"/>
                <a:sym typeface="Lexend"/>
              </a:rPr>
              <a:t>terminal </a:t>
            </a:r>
            <a:r>
              <a:rPr lang="ru">
                <a:latin typeface="Lexend"/>
                <a:ea typeface="Lexend"/>
                <a:cs typeface="Lexend"/>
                <a:sym typeface="Lexend"/>
              </a:rPr>
              <a:t>suffix links.</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count[root] = is_term[root]</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in dfs order</a:t>
            </a:r>
            <a:endParaRPr>
              <a:latin typeface="Lexend"/>
              <a:ea typeface="Lexend"/>
              <a:cs typeface="Lexend"/>
              <a:sym typeface="Lexend"/>
            </a:endParaRPr>
          </a:p>
          <a:p>
            <a:pPr indent="0" lvl="0" marL="0" rtl="0" algn="l">
              <a:lnSpc>
                <a:spcPct val="150000"/>
              </a:lnSpc>
              <a:spcBef>
                <a:spcPts val="800"/>
              </a:spcBef>
              <a:spcAft>
                <a:spcPts val="0"/>
              </a:spcAft>
              <a:buNone/>
            </a:pPr>
            <a:r>
              <a:rPr lang="ru">
                <a:latin typeface="Lexend"/>
                <a:ea typeface="Lexend"/>
                <a:cs typeface="Lexend"/>
                <a:sym typeface="Lexend"/>
              </a:rPr>
              <a:t>count[v] = count[suff_link[v]] + is_term[v]</a:t>
            </a:r>
            <a:endParaRPr>
              <a:latin typeface="Lexend"/>
              <a:ea typeface="Lexend"/>
              <a:cs typeface="Lexend"/>
              <a:sym typeface="Lexend"/>
            </a:endParaRPr>
          </a:p>
        </p:txBody>
      </p:sp>
      <p:cxnSp>
        <p:nvCxnSpPr>
          <p:cNvPr id="1404" name="Google Shape;1404;g29ef27cfddd_0_103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8" name="Shape 1408"/>
        <p:cNvGrpSpPr/>
        <p:nvPr/>
      </p:nvGrpSpPr>
      <p:grpSpPr>
        <a:xfrm>
          <a:off x="0" y="0"/>
          <a:ext cx="0" cy="0"/>
          <a:chOff x="0" y="0"/>
          <a:chExt cx="0" cy="0"/>
        </a:xfrm>
      </p:grpSpPr>
      <p:sp>
        <p:nvSpPr>
          <p:cNvPr id="1409" name="Google Shape;1409;g29ef27cfddd_0_10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Final result</a:t>
            </a:r>
            <a:endParaRPr>
              <a:solidFill>
                <a:schemeClr val="accent1"/>
              </a:solidFill>
              <a:latin typeface="Spectral"/>
              <a:ea typeface="Spectral"/>
              <a:cs typeface="Spectral"/>
              <a:sym typeface="Spectral"/>
            </a:endParaRPr>
          </a:p>
        </p:txBody>
      </p:sp>
      <p:sp>
        <p:nvSpPr>
          <p:cNvPr id="1410" name="Google Shape;1410;g29ef27cfddd_0_1044"/>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Let's look again at how the Aho-Corasick algorithm works, it is also called the prefix automaton.</a:t>
            </a:r>
            <a:endParaRPr>
              <a:latin typeface="Lexend"/>
              <a:ea typeface="Lexend"/>
              <a:cs typeface="Lexend"/>
              <a:sym typeface="Lexend"/>
            </a:endParaRPr>
          </a:p>
        </p:txBody>
      </p:sp>
      <p:cxnSp>
        <p:nvCxnSpPr>
          <p:cNvPr id="1411" name="Google Shape;1411;g29ef27cfddd_0_1044"/>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5" name="Shape 1415"/>
        <p:cNvGrpSpPr/>
        <p:nvPr/>
      </p:nvGrpSpPr>
      <p:grpSpPr>
        <a:xfrm>
          <a:off x="0" y="0"/>
          <a:ext cx="0" cy="0"/>
          <a:chOff x="0" y="0"/>
          <a:chExt cx="0" cy="0"/>
        </a:xfrm>
      </p:grpSpPr>
      <p:sp>
        <p:nvSpPr>
          <p:cNvPr id="1416" name="Google Shape;1416;g29ef27cfddd_0_107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ru">
                <a:solidFill>
                  <a:schemeClr val="accent1"/>
                </a:solidFill>
                <a:latin typeface="Spectral"/>
                <a:ea typeface="Spectral"/>
                <a:cs typeface="Spectral"/>
                <a:sym typeface="Spectral"/>
              </a:rPr>
              <a:t>Final result</a:t>
            </a:r>
            <a:endParaRPr>
              <a:solidFill>
                <a:schemeClr val="accent1"/>
              </a:solidFill>
              <a:latin typeface="Spectral"/>
              <a:ea typeface="Spectral"/>
              <a:cs typeface="Spectral"/>
              <a:sym typeface="Spectral"/>
            </a:endParaRPr>
          </a:p>
        </p:txBody>
      </p:sp>
      <p:sp>
        <p:nvSpPr>
          <p:cNvPr id="1417" name="Google Shape;1417;g29ef27cfddd_0_1078"/>
          <p:cNvSpPr txBox="1"/>
          <p:nvPr>
            <p:ph idx="1" type="body"/>
          </p:nvPr>
        </p:nvSpPr>
        <p:spPr>
          <a:xfrm>
            <a:off x="850200" y="1268050"/>
            <a:ext cx="7443600" cy="32634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rPr lang="ru">
                <a:latin typeface="Lexend"/>
                <a:ea typeface="Lexend"/>
                <a:cs typeface="Lexend"/>
                <a:sym typeface="Lexend"/>
              </a:rPr>
              <a:t>First, we build a trie based on the strings s.</a:t>
            </a:r>
            <a:endParaRPr>
              <a:latin typeface="Lexend"/>
              <a:ea typeface="Lexend"/>
              <a:cs typeface="Lexend"/>
              <a:sym typeface="Lexend"/>
            </a:endParaRPr>
          </a:p>
        </p:txBody>
      </p:sp>
      <p:cxnSp>
        <p:nvCxnSpPr>
          <p:cNvPr id="1418" name="Google Shape;1418;g29ef27cfddd_0_1078"/>
          <p:cNvCxnSpPr/>
          <p:nvPr/>
        </p:nvCxnSpPr>
        <p:spPr>
          <a:xfrm flipH="1" rot="10800000">
            <a:off x="100350" y="1128325"/>
            <a:ext cx="8943300" cy="84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2" name="Shape 1422"/>
        <p:cNvGrpSpPr/>
        <p:nvPr/>
      </p:nvGrpSpPr>
      <p:grpSpPr>
        <a:xfrm>
          <a:off x="0" y="0"/>
          <a:ext cx="0" cy="0"/>
          <a:chOff x="0" y="0"/>
          <a:chExt cx="0" cy="0"/>
        </a:xfrm>
      </p:grpSpPr>
      <p:sp>
        <p:nvSpPr>
          <p:cNvPr id="1423" name="Google Shape;1423;g29ef27cfddd_0_1084"/>
          <p:cNvSpPr/>
          <p:nvPr/>
        </p:nvSpPr>
        <p:spPr>
          <a:xfrm>
            <a:off x="4416863" y="1044338"/>
            <a:ext cx="299100" cy="2991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p:txBody>
      </p:sp>
      <p:sp>
        <p:nvSpPr>
          <p:cNvPr id="1424" name="Google Shape;1424;g29ef27cfddd_0_1084"/>
          <p:cNvSpPr/>
          <p:nvPr/>
        </p:nvSpPr>
        <p:spPr>
          <a:xfrm>
            <a:off x="3084888" y="218631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p:txBody>
      </p:sp>
      <p:sp>
        <p:nvSpPr>
          <p:cNvPr id="1425" name="Google Shape;1425;g29ef27cfddd_0_1084"/>
          <p:cNvSpPr/>
          <p:nvPr/>
        </p:nvSpPr>
        <p:spPr>
          <a:xfrm>
            <a:off x="3594113" y="3800063"/>
            <a:ext cx="299100" cy="299100"/>
          </a:xfrm>
          <a:prstGeom prst="ellipse">
            <a:avLst/>
          </a:prstGeom>
          <a:solidFill>
            <a:schemeClr val="lt2"/>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p:txBody>
      </p:sp>
      <p:sp>
        <p:nvSpPr>
          <p:cNvPr id="1426" name="Google Shape;1426;g29ef27cfddd_0_1084"/>
          <p:cNvSpPr/>
          <p:nvPr/>
        </p:nvSpPr>
        <p:spPr>
          <a:xfrm>
            <a:off x="4416863" y="2485413"/>
            <a:ext cx="299100" cy="299100"/>
          </a:xfrm>
          <a:prstGeom prst="ellipse">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p:txBody>
      </p:sp>
      <p:sp>
        <p:nvSpPr>
          <p:cNvPr id="1427" name="Google Shape;1427;g29ef27cfddd_0_1084"/>
          <p:cNvSpPr/>
          <p:nvPr/>
        </p:nvSpPr>
        <p:spPr>
          <a:xfrm>
            <a:off x="5760013" y="2186313"/>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p:txBody>
      </p:sp>
      <p:cxnSp>
        <p:nvCxnSpPr>
          <p:cNvPr id="1428" name="Google Shape;1428;g29ef27cfddd_0_1084"/>
          <p:cNvCxnSpPr>
            <a:stCxn id="1423" idx="5"/>
            <a:endCxn id="1427" idx="1"/>
          </p:cNvCxnSpPr>
          <p:nvPr/>
        </p:nvCxnSpPr>
        <p:spPr>
          <a:xfrm>
            <a:off x="4672160" y="1299635"/>
            <a:ext cx="1131600" cy="930600"/>
          </a:xfrm>
          <a:prstGeom prst="straightConnector1">
            <a:avLst/>
          </a:prstGeom>
          <a:noFill/>
          <a:ln cap="flat" cmpd="sng" w="9525">
            <a:solidFill>
              <a:schemeClr val="dk2"/>
            </a:solidFill>
            <a:prstDash val="solid"/>
            <a:round/>
            <a:headEnd len="sm" w="sm" type="none"/>
            <a:tailEnd len="sm" w="sm" type="none"/>
          </a:ln>
        </p:spPr>
      </p:cxnSp>
      <p:cxnSp>
        <p:nvCxnSpPr>
          <p:cNvPr id="1429" name="Google Shape;1429;g29ef27cfddd_0_1084"/>
          <p:cNvCxnSpPr>
            <a:endCxn id="1423" idx="3"/>
          </p:cNvCxnSpPr>
          <p:nvPr/>
        </p:nvCxnSpPr>
        <p:spPr>
          <a:xfrm flipH="1" rot="10800000">
            <a:off x="3340165" y="1299635"/>
            <a:ext cx="1120500" cy="930600"/>
          </a:xfrm>
          <a:prstGeom prst="straightConnector1">
            <a:avLst/>
          </a:prstGeom>
          <a:noFill/>
          <a:ln cap="flat" cmpd="sng" w="9525">
            <a:solidFill>
              <a:schemeClr val="dk2"/>
            </a:solidFill>
            <a:prstDash val="solid"/>
            <a:round/>
            <a:headEnd len="sm" w="sm" type="none"/>
            <a:tailEnd len="sm" w="sm" type="none"/>
          </a:ln>
        </p:spPr>
      </p:cxnSp>
      <p:cxnSp>
        <p:nvCxnSpPr>
          <p:cNvPr id="1430" name="Google Shape;1430;g29ef27cfddd_0_1084"/>
          <p:cNvCxnSpPr>
            <a:stCxn id="1423" idx="4"/>
            <a:endCxn id="1426" idx="0"/>
          </p:cNvCxnSpPr>
          <p:nvPr/>
        </p:nvCxnSpPr>
        <p:spPr>
          <a:xfrm>
            <a:off x="4566413" y="1343438"/>
            <a:ext cx="0" cy="1142100"/>
          </a:xfrm>
          <a:prstGeom prst="straightConnector1">
            <a:avLst/>
          </a:prstGeom>
          <a:noFill/>
          <a:ln cap="flat" cmpd="sng" w="9525">
            <a:solidFill>
              <a:schemeClr val="dk2"/>
            </a:solidFill>
            <a:prstDash val="solid"/>
            <a:round/>
            <a:headEnd len="sm" w="sm" type="none"/>
            <a:tailEnd len="sm" w="sm" type="none"/>
          </a:ln>
        </p:spPr>
      </p:cxnSp>
      <p:cxnSp>
        <p:nvCxnSpPr>
          <p:cNvPr id="1431" name="Google Shape;1431;g29ef27cfddd_0_1084"/>
          <p:cNvCxnSpPr>
            <a:stCxn id="1426" idx="4"/>
            <a:endCxn id="1425" idx="0"/>
          </p:cNvCxnSpPr>
          <p:nvPr/>
        </p:nvCxnSpPr>
        <p:spPr>
          <a:xfrm flipH="1">
            <a:off x="3743813" y="2784513"/>
            <a:ext cx="822600" cy="1015500"/>
          </a:xfrm>
          <a:prstGeom prst="straightConnector1">
            <a:avLst/>
          </a:prstGeom>
          <a:noFill/>
          <a:ln cap="flat" cmpd="sng" w="9525">
            <a:solidFill>
              <a:schemeClr val="dk2"/>
            </a:solidFill>
            <a:prstDash val="solid"/>
            <a:round/>
            <a:headEnd len="sm" w="sm" type="none"/>
            <a:tailEnd len="sm" w="sm" type="none"/>
          </a:ln>
        </p:spPr>
      </p:cxnSp>
      <p:sp>
        <p:nvSpPr>
          <p:cNvPr id="1432" name="Google Shape;1432;g29ef27cfddd_0_1084"/>
          <p:cNvSpPr/>
          <p:nvPr/>
        </p:nvSpPr>
        <p:spPr>
          <a:xfrm>
            <a:off x="5365851" y="3800063"/>
            <a:ext cx="299100" cy="299100"/>
          </a:xfrm>
          <a:prstGeom prst="ellipse">
            <a:avLst/>
          </a:prstGeom>
          <a:solidFill>
            <a:schemeClr val="lt2"/>
          </a:solidFill>
          <a:ln cap="flat" cmpd="sng" w="38100">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p:txBody>
      </p:sp>
      <p:cxnSp>
        <p:nvCxnSpPr>
          <p:cNvPr id="1433" name="Google Shape;1433;g29ef27cfddd_0_1084"/>
          <p:cNvCxnSpPr>
            <a:stCxn id="1426" idx="4"/>
            <a:endCxn id="1432" idx="0"/>
          </p:cNvCxnSpPr>
          <p:nvPr/>
        </p:nvCxnSpPr>
        <p:spPr>
          <a:xfrm>
            <a:off x="4566413" y="2784513"/>
            <a:ext cx="948900" cy="1015500"/>
          </a:xfrm>
          <a:prstGeom prst="straightConnector1">
            <a:avLst/>
          </a:prstGeom>
          <a:noFill/>
          <a:ln cap="flat" cmpd="sng" w="9525">
            <a:solidFill>
              <a:schemeClr val="dk2"/>
            </a:solidFill>
            <a:prstDash val="solid"/>
            <a:round/>
            <a:headEnd len="sm" w="sm" type="none"/>
            <a:tailEnd len="sm" w="sm" type="none"/>
          </a:ln>
        </p:spPr>
      </p:cxnSp>
      <p:sp>
        <p:nvSpPr>
          <p:cNvPr id="1434" name="Google Shape;1434;g29ef27cfddd_0_1084"/>
          <p:cNvSpPr txBox="1"/>
          <p:nvPr/>
        </p:nvSpPr>
        <p:spPr>
          <a:xfrm rot="-2438728">
            <a:off x="3293227" y="1345126"/>
            <a:ext cx="801840" cy="50804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sp>
        <p:nvSpPr>
          <p:cNvPr id="1435" name="Google Shape;1435;g29ef27cfddd_0_1084"/>
          <p:cNvSpPr txBox="1"/>
          <p:nvPr/>
        </p:nvSpPr>
        <p:spPr>
          <a:xfrm rot="2278815">
            <a:off x="5040422" y="134510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36" name="Google Shape;1436;g29ef27cfddd_0_1084"/>
          <p:cNvSpPr txBox="1"/>
          <p:nvPr/>
        </p:nvSpPr>
        <p:spPr>
          <a:xfrm>
            <a:off x="4063234" y="1977652"/>
            <a:ext cx="801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c</a:t>
            </a:r>
            <a:endParaRPr sz="2100">
              <a:solidFill>
                <a:schemeClr val="dk1"/>
              </a:solidFill>
              <a:latin typeface="Calibri"/>
              <a:ea typeface="Calibri"/>
              <a:cs typeface="Calibri"/>
              <a:sym typeface="Calibri"/>
            </a:endParaRPr>
          </a:p>
        </p:txBody>
      </p:sp>
      <p:sp>
        <p:nvSpPr>
          <p:cNvPr id="1437" name="Google Shape;1437;g29ef27cfddd_0_1084"/>
          <p:cNvSpPr txBox="1"/>
          <p:nvPr/>
        </p:nvSpPr>
        <p:spPr>
          <a:xfrm rot="2701819">
            <a:off x="4837024" y="2888829"/>
            <a:ext cx="801859" cy="50784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
        <p:nvSpPr>
          <p:cNvPr id="1438" name="Google Shape;1438;g29ef27cfddd_0_1084"/>
          <p:cNvSpPr txBox="1"/>
          <p:nvPr/>
        </p:nvSpPr>
        <p:spPr>
          <a:xfrm rot="-3045260">
            <a:off x="3565486" y="2888702"/>
            <a:ext cx="801869" cy="50808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a</a:t>
            </a:r>
            <a:endParaRPr sz="2100">
              <a:solidFill>
                <a:schemeClr val="dk1"/>
              </a:solidFill>
              <a:latin typeface="Calibri"/>
              <a:ea typeface="Calibri"/>
              <a:cs typeface="Calibri"/>
              <a:sym typeface="Calibri"/>
            </a:endParaRPr>
          </a:p>
        </p:txBody>
      </p:sp>
      <p:cxnSp>
        <p:nvCxnSpPr>
          <p:cNvPr id="1439" name="Google Shape;1439;g29ef27cfddd_0_1084"/>
          <p:cNvCxnSpPr>
            <a:stCxn id="1427" idx="5"/>
            <a:endCxn id="1440" idx="1"/>
          </p:cNvCxnSpPr>
          <p:nvPr/>
        </p:nvCxnSpPr>
        <p:spPr>
          <a:xfrm>
            <a:off x="6015310" y="2441610"/>
            <a:ext cx="1047600" cy="792300"/>
          </a:xfrm>
          <a:prstGeom prst="straightConnector1">
            <a:avLst/>
          </a:prstGeom>
          <a:noFill/>
          <a:ln cap="flat" cmpd="sng" w="9525">
            <a:solidFill>
              <a:schemeClr val="dk2"/>
            </a:solidFill>
            <a:prstDash val="solid"/>
            <a:round/>
            <a:headEnd len="sm" w="sm" type="none"/>
            <a:tailEnd len="sm" w="sm" type="none"/>
          </a:ln>
        </p:spPr>
      </p:cxnSp>
      <p:sp>
        <p:nvSpPr>
          <p:cNvPr id="1440" name="Google Shape;1440;g29ef27cfddd_0_1084"/>
          <p:cNvSpPr/>
          <p:nvPr/>
        </p:nvSpPr>
        <p:spPr>
          <a:xfrm>
            <a:off x="7019088" y="3190238"/>
            <a:ext cx="299100" cy="2991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ru">
                <a:latin typeface="Calibri"/>
                <a:ea typeface="Calibri"/>
                <a:cs typeface="Calibri"/>
                <a:sym typeface="Calibri"/>
              </a:rPr>
              <a:t>6</a:t>
            </a:r>
            <a:endParaRPr b="0" i="0" sz="1400" u="none" cap="none" strike="noStrike">
              <a:solidFill>
                <a:srgbClr val="000000"/>
              </a:solidFill>
              <a:latin typeface="Calibri"/>
              <a:ea typeface="Calibri"/>
              <a:cs typeface="Calibri"/>
              <a:sym typeface="Calibri"/>
            </a:endParaRPr>
          </a:p>
        </p:txBody>
      </p:sp>
      <p:sp>
        <p:nvSpPr>
          <p:cNvPr id="1441" name="Google Shape;1441;g29ef27cfddd_0_1084"/>
          <p:cNvSpPr txBox="1"/>
          <p:nvPr/>
        </p:nvSpPr>
        <p:spPr>
          <a:xfrm rot="2278815">
            <a:off x="6308972" y="2380953"/>
            <a:ext cx="801931" cy="50805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100">
                <a:solidFill>
                  <a:schemeClr val="dk1"/>
                </a:solidFill>
                <a:latin typeface="Calibri"/>
                <a:ea typeface="Calibri"/>
                <a:cs typeface="Calibri"/>
                <a:sym typeface="Calibri"/>
              </a:rPr>
              <a:t>b</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