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3004800" cy="97536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 autoAdjust="0"/>
    <p:restoredTop sz="94660"/>
  </p:normalViewPr>
  <p:slideViewPr>
    <p:cSldViewPr>
      <p:cViewPr>
        <p:scale>
          <a:sx n="75" d="100"/>
          <a:sy n="75" d="100"/>
        </p:scale>
        <p:origin x="-102" y="-7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Imagem 35"/>
          <p:cNvPicPr/>
          <p:nvPr/>
        </p:nvPicPr>
        <p:blipFill>
          <a:blip r:embed="rId2"/>
          <a:stretch/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  <p:pic>
        <p:nvPicPr>
          <p:cNvPr id="37" name="Imagem 36"/>
          <p:cNvPicPr/>
          <p:nvPr/>
        </p:nvPicPr>
        <p:blipFill>
          <a:blip r:embed="rId2"/>
          <a:stretch/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Imagem 73"/>
          <p:cNvPicPr/>
          <p:nvPr/>
        </p:nvPicPr>
        <p:blipFill>
          <a:blip r:embed="rId2"/>
          <a:stretch/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  <p:pic>
        <p:nvPicPr>
          <p:cNvPr id="75" name="Imagem 74"/>
          <p:cNvPicPr/>
          <p:nvPr/>
        </p:nvPicPr>
        <p:blipFill>
          <a:blip r:embed="rId2"/>
          <a:stretch/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t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sted-image.tiff"/>
          <p:cNvPicPr/>
          <p:nvPr/>
        </p:nvPicPr>
        <p:blipFill>
          <a:blip r:embed="rId14"/>
          <a:stretch/>
        </p:blipFill>
        <p:spPr>
          <a:xfrm>
            <a:off x="11875320" y="8881200"/>
            <a:ext cx="430920" cy="739800"/>
          </a:xfrm>
          <a:prstGeom prst="rect">
            <a:avLst/>
          </a:prstGeom>
          <a:ln w="12600">
            <a:noFill/>
          </a:ln>
        </p:spPr>
      </p:pic>
      <p:pic>
        <p:nvPicPr>
          <p:cNvPr id="5" name="pasted-image.png"/>
          <p:cNvPicPr/>
          <p:nvPr/>
        </p:nvPicPr>
        <p:blipFill>
          <a:blip r:embed="rId15"/>
          <a:stretch/>
        </p:blipFill>
        <p:spPr>
          <a:xfrm>
            <a:off x="12366360" y="9000360"/>
            <a:ext cx="527400" cy="501480"/>
          </a:xfrm>
          <a:prstGeom prst="rect">
            <a:avLst/>
          </a:prstGeom>
          <a:ln w="1260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asted-image.tiff"/>
          <p:cNvPicPr/>
          <p:nvPr/>
        </p:nvPicPr>
        <p:blipFill>
          <a:blip r:embed="rId14"/>
          <a:stretch/>
        </p:blipFill>
        <p:spPr>
          <a:xfrm>
            <a:off x="11875320" y="8881200"/>
            <a:ext cx="430920" cy="739800"/>
          </a:xfrm>
          <a:prstGeom prst="rect">
            <a:avLst/>
          </a:prstGeom>
          <a:ln w="12600">
            <a:noFill/>
          </a:ln>
        </p:spPr>
      </p:pic>
      <p:pic>
        <p:nvPicPr>
          <p:cNvPr id="39" name="pasted-image.png"/>
          <p:cNvPicPr/>
          <p:nvPr/>
        </p:nvPicPr>
        <p:blipFill>
          <a:blip r:embed="rId15"/>
          <a:stretch/>
        </p:blipFill>
        <p:spPr>
          <a:xfrm>
            <a:off x="12366360" y="9000360"/>
            <a:ext cx="527400" cy="501480"/>
          </a:xfrm>
          <a:prstGeom prst="rect">
            <a:avLst/>
          </a:prstGeom>
          <a:ln w="1260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HornlessMoose/P2PHuffman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t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46240" y="3964320"/>
            <a:ext cx="12510360" cy="10425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5160" tIns="65160" rIns="65160" bIns="65160"/>
          <a:lstStyle/>
          <a:p>
            <a:pPr algn="ctr">
              <a:lnSpc>
                <a:spcPct val="100000"/>
              </a:lnSpc>
            </a:pPr>
            <a:r>
              <a:rPr lang="pt-BR" sz="6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Topological Sort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22040" y="6289560"/>
            <a:ext cx="12758760" cy="18039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5160" tIns="65160" rIns="65160" bIns="65160" anchor="t"/>
          <a:lstStyle/>
          <a:p>
            <a:pPr algn="ctr">
              <a:lnSpc>
                <a:spcPct val="100000"/>
              </a:lnSpc>
            </a:pPr>
            <a:r>
              <a:rPr lang="pt-BR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Carlos Daniel – </a:t>
            </a:r>
            <a:r>
              <a:rPr lang="pt-BR" sz="4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Allef</a:t>
            </a:r>
            <a:r>
              <a:rPr lang="pt-BR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 Elias- </a:t>
            </a:r>
            <a:r>
              <a:rPr lang="pt-BR" sz="4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Hilverton</a:t>
            </a:r>
            <a:r>
              <a:rPr lang="pt-BR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 César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3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  <a:hlinkClick r:id="rId2"/>
              </a:rPr>
              <a:t>github.com/HornlessMoose/P2PHuffman/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hlinkClick r:id="rId2"/>
            </a:endParaRPr>
          </a:p>
        </p:txBody>
      </p:sp>
      <p:pic>
        <p:nvPicPr>
          <p:cNvPr id="78" name="pasted-image.png"/>
          <p:cNvPicPr/>
          <p:nvPr/>
        </p:nvPicPr>
        <p:blipFill>
          <a:blip r:embed="rId3"/>
          <a:stretch/>
        </p:blipFill>
        <p:spPr>
          <a:xfrm>
            <a:off x="6525000" y="944280"/>
            <a:ext cx="1985400" cy="1881720"/>
          </a:xfrm>
          <a:prstGeom prst="rect">
            <a:avLst/>
          </a:prstGeom>
          <a:ln w="12600">
            <a:noFill/>
          </a:ln>
        </p:spPr>
      </p:pic>
      <p:pic>
        <p:nvPicPr>
          <p:cNvPr id="79" name="pasted-image.tiff"/>
          <p:cNvPicPr/>
          <p:nvPr/>
        </p:nvPicPr>
        <p:blipFill>
          <a:blip r:embed="rId4"/>
          <a:stretch/>
        </p:blipFill>
        <p:spPr>
          <a:xfrm>
            <a:off x="4492080" y="466920"/>
            <a:ext cx="1653840" cy="2836800"/>
          </a:xfrm>
          <a:prstGeom prst="rect">
            <a:avLst/>
          </a:prstGeom>
          <a:ln w="1260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60880" y="444600"/>
            <a:ext cx="11881080" cy="107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Código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735840" y="1224000"/>
            <a:ext cx="11337480" cy="791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>
              <a:lnSpc>
                <a:spcPct val="100000"/>
              </a:lnSpc>
            </a:pP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 </a:t>
            </a:r>
            <a:r>
              <a:rPr lang="pt-BR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dfs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(Grafo* grafo, 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int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 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ori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, pilha* pilha){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grafo-&gt;visitado[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ori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] = CINZA;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no* 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adjLista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 = grafo-&gt;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adjLista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[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ori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];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while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 (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adjLista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 != NULL) {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	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if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 (grafo-&gt;visitado[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adjLista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-&gt;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vertice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] == BRANCO){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		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dfs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(grafo, 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adjLista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-&gt;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vertice,pilha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);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	}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	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else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 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if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(grafo-&gt;visitado[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adjLista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-&gt;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vertice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] == CINZA)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		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return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;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	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adjLista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 = 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adjLista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-&gt;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proximo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;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}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grafo-&gt;visitado[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ori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] = PRETO;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colocarPilha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(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pilha,ori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);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}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4889500"/>
            <a:ext cx="5947193" cy="3746649"/>
          </a:xfrm>
          <a:prstGeom prst="rect">
            <a:avLst/>
          </a:prstGeom>
        </p:spPr>
      </p:pic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60880" y="444600"/>
            <a:ext cx="11881080" cy="107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Animação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735840" y="1838520"/>
            <a:ext cx="11337480" cy="725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xmlns="" id="{A4597B11-2E36-439A-AAF8-554458330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21" y="1359368"/>
            <a:ext cx="12149187" cy="6833917"/>
          </a:xfrm>
          <a:prstGeom prst="rect">
            <a:avLst/>
          </a:prstGeom>
        </p:spPr>
      </p:pic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60880" y="444600"/>
            <a:ext cx="11881080" cy="107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 volta à Motivação…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Sabendo usar ordenação topologica podemos criar a ordem que resolve o problema do começo.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              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35840" y="1838520"/>
            <a:ext cx="11337480" cy="725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08" name="Table 3"/>
          <p:cNvGraphicFramePr/>
          <p:nvPr/>
        </p:nvGraphicFramePr>
        <p:xfrm>
          <a:off x="3955680" y="2736000"/>
          <a:ext cx="5075640" cy="6354000"/>
        </p:xfrm>
        <a:graphic>
          <a:graphicData uri="http://schemas.openxmlformats.org/drawingml/2006/table">
            <a:tbl>
              <a:tblPr/>
              <a:tblGrid>
                <a:gridCol w="50756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051200">
                <a:tc>
                  <a:txBody>
                    <a:bodyPr/>
                    <a:lstStyle/>
                    <a:p>
                      <a:pPr algn="ctr"/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/>
                      <a:r>
                        <a:rPr lang="pt-BR" sz="3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Matématica Discreta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1200">
                <a:tc>
                  <a:txBody>
                    <a:bodyPr/>
                    <a:lstStyle/>
                    <a:p>
                      <a:pPr algn="ctr"/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/>
                      <a:r>
                        <a:rPr lang="pt-BR" sz="3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Cálculo 1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51200">
                <a:tc>
                  <a:txBody>
                    <a:bodyPr/>
                    <a:lstStyle/>
                    <a:p>
                      <a:pPr algn="ctr"/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/>
                      <a:r>
                        <a:rPr lang="pt-BR" sz="3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Cálculo 2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51200">
                <a:tc>
                  <a:txBody>
                    <a:bodyPr/>
                    <a:lstStyle/>
                    <a:p>
                      <a:pPr algn="ctr"/>
                      <a:r>
                        <a:rPr lang="pt-BR" sz="3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Geometria 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/>
                      <a:r>
                        <a:rPr lang="pt-BR" sz="3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Analítica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51200">
                <a:tc>
                  <a:txBody>
                    <a:bodyPr/>
                    <a:lstStyle/>
                    <a:p>
                      <a:pPr algn="ctr"/>
                      <a:r>
                        <a:rPr lang="pt-BR" sz="3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Álgebra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/>
                      <a:r>
                        <a:rPr lang="pt-BR" sz="3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Linear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055520">
                <a:tc>
                  <a:txBody>
                    <a:bodyPr/>
                    <a:lstStyle/>
                    <a:p>
                      <a:pPr algn="ctr"/>
                      <a:r>
                        <a:rPr lang="pt-BR" sz="3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Computação 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/>
                      <a:r>
                        <a:rPr lang="pt-BR" sz="3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Gráfica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09" name="Table 4"/>
          <p:cNvGraphicFramePr/>
          <p:nvPr/>
        </p:nvGraphicFramePr>
        <p:xfrm>
          <a:off x="3134520" y="2664000"/>
          <a:ext cx="746280" cy="6476400"/>
        </p:xfrm>
        <a:graphic>
          <a:graphicData uri="http://schemas.openxmlformats.org/drawingml/2006/table">
            <a:tbl>
              <a:tblPr/>
              <a:tblGrid>
                <a:gridCol w="746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056240">
                <a:tc>
                  <a:txBody>
                    <a:bodyPr/>
                    <a:lstStyle/>
                    <a:p>
                      <a:pPr algn="ctr"/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/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1º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6240">
                <a:tc>
                  <a:txBody>
                    <a:bodyPr/>
                    <a:lstStyle/>
                    <a:p>
                      <a:pPr algn="ctr"/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/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2º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56240">
                <a:tc>
                  <a:txBody>
                    <a:bodyPr/>
                    <a:lstStyle/>
                    <a:p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 </a:t>
                      </a:r>
                    </a:p>
                    <a:p>
                      <a:pPr algn="ctr"/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3º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6600">
                <a:tc>
                  <a:txBody>
                    <a:bodyPr/>
                    <a:lstStyle/>
                    <a:p>
                      <a:pPr algn="ctr"/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/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4º</a:t>
                      </a:r>
                    </a:p>
                    <a:p>
                      <a:pPr algn="ctr"/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/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56240">
                <a:tc>
                  <a:txBody>
                    <a:bodyPr/>
                    <a:lstStyle/>
                    <a:p>
                      <a:pPr algn="ctr"/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/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5º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062720">
                <a:tc>
                  <a:txBody>
                    <a:bodyPr/>
                    <a:lstStyle/>
                    <a:p>
                      <a:pPr algn="ctr"/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/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6º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20000" y="144000"/>
            <a:ext cx="11881080" cy="107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Motivação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40720" y="1522440"/>
            <a:ext cx="11337480" cy="725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t"/>
          <a:lstStyle/>
          <a:p>
            <a:pPr marL="342900" indent="-340360">
              <a:buClr>
                <a:srgbClr val="000000"/>
              </a:buClr>
              <a:buSzPct val="75000"/>
              <a:buFont typeface="Symbol"/>
              <a:buChar char=""/>
            </a:pPr>
            <a:r>
              <a:rPr lang="pt-BR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</a:t>
            </a:r>
            <a:r>
              <a:rPr lang="pt-BR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magine que você precisa criar a grade curricular de um curso, porém algumas</a:t>
            </a:r>
            <a:r>
              <a:rPr lang="pt-BR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  </a:t>
            </a:r>
            <a:r>
              <a:rPr lang="pt-BR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disciplinas desse curso possui como pré-requisito outra disciplina.</a:t>
            </a:r>
            <a:endParaRPr lang="pt-BR" sz="18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342900" indent="-3403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endParaRPr lang="pt-BR" sz="3600" b="0" strike="noStrike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540">
              <a:buClr>
                <a:srgbClr val="000000"/>
              </a:buClr>
              <a:buSzPct val="75000"/>
            </a:pPr>
            <a:endParaRPr lang="pt-BR" sz="1800" b="0" strike="noStrike" spc="-1">
              <a:solidFill>
                <a:srgbClr val="000000"/>
              </a:solidFill>
              <a:latin typeface="Arial"/>
              <a:cs typeface="Arial"/>
            </a:endParaRPr>
          </a:p>
          <a:p>
            <a:pPr marL="2540">
              <a:buClr>
                <a:srgbClr val="000000"/>
              </a:buClr>
              <a:buSzPct val="75000"/>
            </a:pPr>
            <a:endParaRPr lang="pt-BR" sz="1800" b="0" strike="noStrike" spc="-1">
              <a:solidFill>
                <a:srgbClr val="000000"/>
              </a:solidFill>
              <a:latin typeface="Arial"/>
              <a:cs typeface="Arial"/>
            </a:endParaRPr>
          </a:p>
          <a:p>
            <a:pPr marL="2540">
              <a:buClr>
                <a:srgbClr val="000000"/>
              </a:buClr>
              <a:buSzPct val="75000"/>
            </a:pPr>
            <a:endParaRPr lang="pt-BR" sz="1800" b="0" strike="noStrike" spc="-1">
              <a:solidFill>
                <a:srgbClr val="000000"/>
              </a:solidFill>
              <a:latin typeface="Arial"/>
              <a:cs typeface="Arial"/>
            </a:endParaRPr>
          </a:p>
          <a:p>
            <a:pPr marL="2540">
              <a:buClr>
                <a:srgbClr val="000000"/>
              </a:buClr>
              <a:buSzPct val="75000"/>
            </a:pPr>
            <a:endParaRPr lang="pt-BR" sz="1800" b="0" strike="noStrike" spc="-1">
              <a:solidFill>
                <a:srgbClr val="000000"/>
              </a:solidFill>
              <a:latin typeface="Arial"/>
              <a:cs typeface="Arial"/>
            </a:endParaRPr>
          </a:p>
          <a:p>
            <a:pPr marL="2540">
              <a:buClr>
                <a:srgbClr val="000000"/>
              </a:buClr>
              <a:buSzPct val="75000"/>
            </a:pPr>
            <a:endParaRPr lang="pt-BR" sz="1800" b="0" strike="noStrike" spc="-1">
              <a:solidFill>
                <a:srgbClr val="000000"/>
              </a:solidFill>
              <a:latin typeface="Arial"/>
              <a:cs typeface="Arial"/>
            </a:endParaRPr>
          </a:p>
          <a:p>
            <a:pPr marL="2540">
              <a:buClr>
                <a:srgbClr val="000000"/>
              </a:buClr>
              <a:buSzPct val="75000"/>
            </a:pPr>
            <a:endParaRPr lang="pt-BR" sz="1800" b="0" strike="noStrike" spc="-1">
              <a:solidFill>
                <a:srgbClr val="000000"/>
              </a:solidFill>
              <a:latin typeface="Arial"/>
              <a:cs typeface="Arial"/>
            </a:endParaRPr>
          </a:p>
          <a:p>
            <a:pPr marL="2540">
              <a:buClr>
                <a:srgbClr val="000000"/>
              </a:buClr>
              <a:buSzPct val="75000"/>
            </a:pPr>
            <a:endParaRPr lang="pt-BR" sz="1800" b="0" strike="noStrike" spc="-1">
              <a:solidFill>
                <a:srgbClr val="000000"/>
              </a:solidFill>
              <a:latin typeface="Arial"/>
              <a:cs typeface="Arial"/>
            </a:endParaRPr>
          </a:p>
          <a:p>
            <a:pPr marL="2540"/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Calibri"/>
            </a:endParaRPr>
          </a:p>
          <a:p>
            <a:pPr marL="2540"/>
            <a:endParaRPr lang="pt-BR" spc="-1" dirty="0">
              <a:solidFill>
                <a:srgbClr val="000000"/>
              </a:solidFill>
              <a:latin typeface="Arial"/>
              <a:ea typeface="Calibri"/>
              <a:cs typeface="Arial"/>
            </a:endParaRPr>
          </a:p>
          <a:p>
            <a:pPr marL="2540"/>
            <a:endParaRPr lang="pt-BR" spc="-1" dirty="0">
              <a:solidFill>
                <a:srgbClr val="000000"/>
              </a:solidFill>
              <a:latin typeface="Arial"/>
              <a:ea typeface="Calibri"/>
              <a:cs typeface="Arial"/>
            </a:endParaRPr>
          </a:p>
          <a:p>
            <a:pPr marL="2540"/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Calibri"/>
            </a:endParaRPr>
          </a:p>
          <a:p>
            <a:pPr marL="2540"/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Calibri"/>
            </a:endParaRPr>
          </a:p>
          <a:p>
            <a:pPr marL="2540"/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Calibri"/>
            </a:endParaRPr>
          </a:p>
          <a:p>
            <a:pPr marL="2540"/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Calibri"/>
            </a:endParaRPr>
          </a:p>
          <a:p>
            <a:pPr marL="2540"/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Calibri"/>
            </a:endParaRPr>
          </a:p>
          <a:p>
            <a:pPr marL="342900" indent="-3403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lang="pt-BR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Como criar uma sequência valida a para se cursar todas disciplinas respeitando as regras impostas?</a:t>
            </a:r>
            <a:endParaRPr lang="pt-BR" sz="18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82" name="Imagem 81"/>
          <p:cNvPicPr/>
          <p:nvPr/>
        </p:nvPicPr>
        <p:blipFill>
          <a:blip r:embed="rId2"/>
          <a:stretch/>
        </p:blipFill>
        <p:spPr>
          <a:xfrm rot="26400">
            <a:off x="3085920" y="3285360"/>
            <a:ext cx="5765760" cy="4323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152000" y="1872000"/>
            <a:ext cx="10944000" cy="2902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endParaRPr lang="pt-BR" sz="66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pt-BR" sz="66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pt-BR" sz="6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Ordenação Topológica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60880" y="444600"/>
            <a:ext cx="11881080" cy="107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2"/>
          <p:cNvSpPr/>
          <p:nvPr/>
        </p:nvSpPr>
        <p:spPr>
          <a:xfrm>
            <a:off x="576000" y="525960"/>
            <a:ext cx="11878920" cy="81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Uma Ordenação Topológica de um grafo acíclico direcionado (GAD) é uma ordenação linear de seus vértices, na qual cada vértice aparece antes de seus descendentes.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Cada GAD possui uma ou mais ordenações topológicas.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Caso um grafo possua ciclos, não é possível estabelecer uma relação de precedência entre os vértices, e portanto, é impossível estabelecer uma ordenação topológica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720000" y="288000"/>
            <a:ext cx="9287640" cy="5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DEFINICÃO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Imagem 86"/>
          <p:cNvPicPr/>
          <p:nvPr/>
        </p:nvPicPr>
        <p:blipFill>
          <a:blip r:embed="rId2"/>
          <a:stretch/>
        </p:blipFill>
        <p:spPr>
          <a:xfrm>
            <a:off x="2769120" y="2985120"/>
            <a:ext cx="6950880" cy="374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60920" y="216000"/>
            <a:ext cx="12676320" cy="864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 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  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   </a:t>
            </a: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aplicação da ordenação topológica está na programação de uma sequência de trabalhos ou tarefas; tem uso potencial todas as vezes em que o problema abordado envolve uma ordem parcial.</a:t>
            </a: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                                                        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 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pc="-1" dirty="0">
              <a:solidFill>
                <a:srgbClr val="000000"/>
              </a:solidFill>
              <a:latin typeface="Arial"/>
              <a:ea typeface="DejaVu Sans"/>
              <a:cs typeface="Arial"/>
            </a:endParaRPr>
          </a:p>
          <a:p>
            <a:endParaRPr lang="pt-BR" spc="-1" dirty="0">
              <a:solidFill>
                <a:srgbClr val="000000"/>
              </a:solidFill>
              <a:latin typeface="Arial"/>
              <a:ea typeface="DejaVu Sans"/>
              <a:cs typeface="Arial"/>
            </a:endParaRPr>
          </a:p>
          <a:p>
            <a:pPr marL="215900" indent="-215900">
              <a:buClr>
                <a:srgbClr val="000000"/>
              </a:buClr>
              <a:buFont typeface="Wingdings" charset="2"/>
              <a:buChar char=""/>
            </a:pP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</a:t>
            </a: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Em informática, as aplicações deste tipo surgem em:</a:t>
            </a:r>
            <a:endParaRPr lang="pt-BR" sz="18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15900" indent="-215900">
              <a:buClr>
                <a:srgbClr val="000000"/>
              </a:buClr>
              <a:buFont typeface="Wingdings" charset="2"/>
              <a:buChar char=""/>
            </a:pP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</a:t>
            </a: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Agendamentos de instruções</a:t>
            </a:r>
            <a:endParaRPr lang="pt-BR" sz="18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15900" indent="-215900">
              <a:buClr>
                <a:srgbClr val="000000"/>
              </a:buClr>
              <a:buFont typeface="Wingdings" charset="2"/>
              <a:buChar char=""/>
            </a:pP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</a:t>
            </a: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Escalonamento de sequências de tarefas</a:t>
            </a:r>
            <a:endParaRPr lang="pt-BR" sz="18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15900" indent="-215900">
              <a:buClr>
                <a:srgbClr val="000000"/>
              </a:buClr>
              <a:buFont typeface="Wingdings" charset="2"/>
              <a:buChar char=""/>
            </a:pP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</a:t>
            </a: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Síntese lógica</a:t>
            </a:r>
            <a:endParaRPr lang="pt-BR" sz="18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15900" indent="-215900">
              <a:buClr>
                <a:srgbClr val="000000"/>
              </a:buClr>
              <a:buFont typeface="Wingdings" charset="2"/>
              <a:buChar char=""/>
            </a:pP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</a:t>
            </a: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Determinação da ordem das tarefas de compilação e resolução de</a:t>
            </a: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  </a:t>
            </a:r>
            <a:endParaRPr lang="pt-BR" sz="1800" b="0" strike="noStrike" spc="-1">
              <a:solidFill>
                <a:srgbClr val="000000"/>
              </a:solidFill>
              <a:latin typeface="Arial"/>
              <a:cs typeface="Arial"/>
            </a:endParaRPr>
          </a:p>
          <a:p>
            <a:pPr marL="215900" indent="-215900">
              <a:buClr>
                <a:srgbClr val="000000"/>
              </a:buClr>
              <a:buFont typeface="Wingdings" charset="2"/>
              <a:buChar char=""/>
            </a:pP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Dependências de símbolos em </a:t>
            </a:r>
            <a:r>
              <a:rPr lang="pt-B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ligadores</a:t>
            </a: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pt-BR" sz="18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648000" y="389880"/>
            <a:ext cx="11015640" cy="5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APLICAÇÃO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Imagem 89"/>
          <p:cNvPicPr/>
          <p:nvPr/>
        </p:nvPicPr>
        <p:blipFill>
          <a:blip r:embed="rId2"/>
          <a:stretch/>
        </p:blipFill>
        <p:spPr>
          <a:xfrm>
            <a:off x="2233360" y="2930264"/>
            <a:ext cx="7809701" cy="320847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1398600"/>
            <a:ext cx="12643920" cy="145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Existem diferentes algoritmos para obtenção de ordenações topológicas em grafos, os de melhores desempenhos e que possuem complexidade linear são: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04000" y="2657160"/>
            <a:ext cx="12167280" cy="821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635">
              <a:buClr>
                <a:srgbClr val="000000"/>
              </a:buClr>
              <a:buSzPct val="45000"/>
            </a:pPr>
            <a:endParaRPr lang="pt-BR" sz="1800" b="0" strike="noStrike" spc="-1">
              <a:solidFill>
                <a:srgbClr val="000000"/>
              </a:solidFill>
              <a:latin typeface="Arial"/>
              <a:cs typeface="Arial"/>
            </a:endParaRPr>
          </a:p>
          <a:p>
            <a:pPr marL="215900" indent="-215265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44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15900" indent="-215265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4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5900" indent="-21526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Busca em profundidade (DFS)</a:t>
            </a:r>
            <a:r>
              <a:rPr lang="pt-BR" sz="4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</a:t>
            </a:r>
            <a:endParaRPr lang="pt-BR" sz="18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635">
              <a:buClr>
                <a:srgbClr val="000000"/>
              </a:buClr>
              <a:buSzPct val="45000"/>
            </a:pPr>
            <a:endParaRPr lang="pt-BR" sz="1800" b="0" strike="noStrike" spc="-1">
              <a:solidFill>
                <a:srgbClr val="000000"/>
              </a:solidFill>
              <a:latin typeface="Arial"/>
              <a:cs typeface="Arial"/>
            </a:endParaRPr>
          </a:p>
          <a:p>
            <a:pPr marL="635">
              <a:buClr>
                <a:srgbClr val="000000"/>
              </a:buClr>
              <a:buSzPct val="45000"/>
            </a:pPr>
            <a:endParaRPr lang="pt-BR" sz="1800" b="0" strike="noStrike" spc="-1">
              <a:solidFill>
                <a:srgbClr val="000000"/>
              </a:solidFill>
              <a:latin typeface="Arial"/>
              <a:cs typeface="Arial"/>
            </a:endParaRPr>
          </a:p>
          <a:p>
            <a:pPr marL="635">
              <a:buClr>
                <a:srgbClr val="000000"/>
              </a:buClr>
              <a:buSzPct val="45000"/>
            </a:pPr>
            <a:endParaRPr lang="pt-BR" sz="1800" b="0" strike="noStrike" spc="-1">
              <a:solidFill>
                <a:srgbClr val="000000"/>
              </a:solidFill>
              <a:latin typeface="Arial"/>
              <a:cs typeface="Arial"/>
            </a:endParaRPr>
          </a:p>
          <a:p>
            <a:pPr marL="215900" indent="-215265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  <a:cs typeface="Arial"/>
            </a:endParaRPr>
          </a:p>
          <a:p>
            <a:pPr marL="215900" indent="-215265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4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5900" indent="-215265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Algoritmo de Kahn</a:t>
            </a:r>
            <a:endParaRPr lang="pt-BR" sz="18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635">
              <a:buClr>
                <a:srgbClr val="000000"/>
              </a:buClr>
              <a:buSzPct val="45000"/>
            </a:pPr>
            <a:endParaRPr lang="pt-BR" sz="1800" b="0" strike="noStrike" spc="-1">
              <a:solidFill>
                <a:srgbClr val="000000"/>
              </a:solidFill>
              <a:latin typeface="Arial"/>
              <a:cs typeface="Arial"/>
            </a:endParaRPr>
          </a:p>
          <a:p>
            <a:pPr marL="635">
              <a:buClr>
                <a:srgbClr val="000000"/>
              </a:buClr>
              <a:buSzPct val="45000"/>
            </a:pPr>
            <a:endParaRPr lang="pt-BR" sz="1800" b="0" strike="noStrike" spc="-1">
              <a:solidFill>
                <a:srgbClr val="000000"/>
              </a:solidFill>
              <a:latin typeface="Arial"/>
              <a:cs typeface="Arial"/>
            </a:endParaRPr>
          </a:p>
          <a:p>
            <a:pPr marL="635">
              <a:buClr>
                <a:srgbClr val="000000"/>
              </a:buClr>
              <a:buSzPct val="45000"/>
            </a:pPr>
            <a:endParaRPr lang="pt-BR" sz="1800" b="0" strike="noStrike" spc="-1">
              <a:solidFill>
                <a:srgbClr val="000000"/>
              </a:solidFill>
              <a:latin typeface="Arial"/>
              <a:cs typeface="Arial"/>
            </a:endParaRPr>
          </a:p>
          <a:p>
            <a:pPr marL="635">
              <a:buClr>
                <a:srgbClr val="000000"/>
              </a:buClr>
              <a:buSzPct val="45000"/>
            </a:pPr>
            <a:endParaRPr lang="pt-BR" sz="1800" b="0" strike="noStrike" spc="-1">
              <a:solidFill>
                <a:srgbClr val="000000"/>
              </a:solidFill>
              <a:latin typeface="Arial"/>
              <a:cs typeface="Arial"/>
            </a:endParaRPr>
          </a:p>
          <a:p>
            <a:pPr marL="635">
              <a:buClr>
                <a:srgbClr val="000000"/>
              </a:buClr>
              <a:buSzPct val="45000"/>
            </a:pPr>
            <a:endParaRPr lang="pt-BR" sz="1800" b="0" strike="noStrike" spc="-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648000" y="216000"/>
            <a:ext cx="8135640" cy="5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ALGORITIMOS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648000" y="432000"/>
            <a:ext cx="12023280" cy="7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4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Busca em profundidade (DFS)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792000" y="1728000"/>
            <a:ext cx="12023280" cy="705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L: Lista que conterá os elementos da ordenação topológica;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Um vértice pode ser não marcado, temporariamente marcado ou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definitivamente marcado;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Inicialmente, todos os vértices são não marcados;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Ao serem atingidos pela primeira vez, os vértices são temporariamente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Marcados;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Após terem todas as suas dependências examinadas, os vértices são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definitivamente marcados;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Caso um vértice temporariamente marcado seja examinado novamente,o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grafo possui pelo menos um ciclo.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Notação Big-O = (O(|V|+|E|))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648000" y="432000"/>
            <a:ext cx="12023280" cy="7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4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Algoritmo de Kahn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756000" y="1728000"/>
            <a:ext cx="12023280" cy="705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Encontra os vértices “fonte” (com grau de entrada zero) e os insere em um conjunto S (uma fila)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Ao menos um vértice desses deve existir se o grafo é acíclico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Partindo do princípio que, se os vértices fonte e seus arcos de saída forem removidos, o grafo remanescente é dígrafo acíclico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Remove da fila sucessivamente os vértices fontes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Rotula-os em ordem de remoção e remove seus arcos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Notação Big-O = (O(|V|+|E|))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60880" y="444600"/>
            <a:ext cx="11881080" cy="107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Código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20000" y="1517400"/>
            <a:ext cx="11337480" cy="725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>
              <a:lnSpc>
                <a:spcPct val="100000"/>
              </a:lnSpc>
            </a:pPr>
            <a:r>
              <a:rPr lang="pt-BR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topologicalSortDFS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(Grafo* grafo, 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int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 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tam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){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setlocale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(LC_ALL, "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Portuguese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");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pilha *pilha = 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criarPilha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();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int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 i, 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tamF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 = 0;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for(i = 0;i &lt; 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tam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; i++){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	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if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(grafo-&gt;visitado[i] == BRANCO){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		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tamF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++;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		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dfs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(grafo, i, pilha);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	}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	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else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 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if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(grafo-&gt;visitado[i] == PRETO) 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tamF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++;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}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if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(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tamF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 == 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tam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){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	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puts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("Uma possível ordenação 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topologica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 é:");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	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printPilha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(pilha);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}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else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		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puts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("O grafo 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pussui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 ao menos um ciclo e a ordenação 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topologica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 não e possível");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lwg Typist"/>
                <a:ea typeface="Calibri"/>
              </a:rPr>
              <a:t>}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369</Words>
  <Application>Microsoft Office PowerPoint</Application>
  <PresentationFormat>Personalizar</PresentationFormat>
  <Paragraphs>204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12</vt:i4>
      </vt:variant>
    </vt:vector>
  </HeadingPairs>
  <TitlesOfParts>
    <vt:vector size="14" baseType="lpstr"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>AgoraVai</cp:lastModifiedBy>
  <cp:revision>13</cp:revision>
  <dcterms:modified xsi:type="dcterms:W3CDTF">2018-05-20T21:14:20Z</dcterms:modified>
  <dc:language>pt-BR</dc:language>
</cp:coreProperties>
</file>